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6" r:id="rId4"/>
  </p:sldMasterIdLst>
  <p:notesMasterIdLst>
    <p:notesMasterId r:id="rId52"/>
  </p:notesMasterIdLst>
  <p:sldIdLst>
    <p:sldId id="258" r:id="rId5"/>
    <p:sldId id="259" r:id="rId6"/>
    <p:sldId id="260"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62" r:id="rId26"/>
    <p:sldId id="264" r:id="rId27"/>
    <p:sldId id="284" r:id="rId28"/>
    <p:sldId id="285" r:id="rId29"/>
    <p:sldId id="286" r:id="rId30"/>
    <p:sldId id="288" r:id="rId31"/>
    <p:sldId id="289" r:id="rId32"/>
    <p:sldId id="287" r:id="rId33"/>
    <p:sldId id="290" r:id="rId34"/>
    <p:sldId id="291" r:id="rId35"/>
    <p:sldId id="292" r:id="rId36"/>
    <p:sldId id="296" r:id="rId37"/>
    <p:sldId id="297" r:id="rId38"/>
    <p:sldId id="293" r:id="rId39"/>
    <p:sldId id="295" r:id="rId40"/>
    <p:sldId id="294" r:id="rId41"/>
    <p:sldId id="263" r:id="rId42"/>
    <p:sldId id="265" r:id="rId43"/>
    <p:sldId id="298" r:id="rId44"/>
    <p:sldId id="299" r:id="rId45"/>
    <p:sldId id="300" r:id="rId46"/>
    <p:sldId id="301" r:id="rId47"/>
    <p:sldId id="302" r:id="rId48"/>
    <p:sldId id="303" r:id="rId49"/>
    <p:sldId id="304" r:id="rId50"/>
    <p:sldId id="261" r:id="rId51"/>
  </p:sldIdLst>
  <p:sldSz cx="12192000" cy="6858000"/>
  <p:notesSz cx="6858000" cy="9144000"/>
  <p:embeddedFontLst>
    <p:embeddedFont>
      <p:font typeface="Calibri" panose="020F0502020204030204" pitchFamily="34" charset="0"/>
      <p:regular r:id="rId53"/>
      <p:bold r:id="rId54"/>
      <p:italic r:id="rId55"/>
      <p:boldItalic r:id="rId56"/>
    </p:embeddedFont>
    <p:embeddedFont>
      <p:font typeface="Open Sans" panose="020B0604020202020204" charset="0"/>
      <p:regular r:id="rId57"/>
      <p:bold r:id="rId58"/>
      <p:italic r:id="rId59"/>
      <p:boldItalic r:id="rId60"/>
    </p:embeddedFont>
    <p:embeddedFont>
      <p:font typeface="Proxima Nova Black" panose="020B0604020202020204" charset="0"/>
      <p:bold r:id="rId6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6114" autoAdjust="0"/>
  </p:normalViewPr>
  <p:slideViewPr>
    <p:cSldViewPr snapToGrid="0">
      <p:cViewPr varScale="1">
        <p:scale>
          <a:sx n="48" d="100"/>
          <a:sy n="48" d="100"/>
        </p:scale>
        <p:origin x="1578" y="4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font" Target="fonts/font3.fntdata"/><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1.fntdata"/><Relationship Id="rId58" Type="http://schemas.openxmlformats.org/officeDocument/2006/relationships/font" Target="fonts/font6.fntdata"/><Relationship Id="rId5" Type="http://schemas.openxmlformats.org/officeDocument/2006/relationships/slide" Target="slides/slide1.xml"/><Relationship Id="rId61" Type="http://schemas.openxmlformats.org/officeDocument/2006/relationships/font" Target="fonts/font9.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4.fntdata"/><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7.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2.fntdata"/><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5.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A32542-71C5-49D1-9358-3D46B69FBF0F}" type="datetimeFigureOut">
              <a:rPr lang="uk-UA" smtClean="0"/>
              <a:t>26.01.2020</a:t>
            </a:fld>
            <a:endParaRPr lang="uk-UA"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77C502-0B6A-4C41-9C7E-D0EF97AD9D1E}" type="slidenum">
              <a:rPr lang="uk-UA" smtClean="0"/>
              <a:t>‹#›</a:t>
            </a:fld>
            <a:endParaRPr lang="uk-UA" dirty="0"/>
          </a:p>
        </p:txBody>
      </p:sp>
    </p:spTree>
    <p:extLst>
      <p:ext uri="{BB962C8B-B14F-4D97-AF65-F5344CB8AC3E}">
        <p14:creationId xmlns:p14="http://schemas.microsoft.com/office/powerpoint/2010/main" val="1295782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kern="1200" dirty="0">
                <a:solidFill>
                  <a:schemeClr val="tx1"/>
                </a:solidFill>
                <a:effectLst/>
                <a:latin typeface="+mn-lt"/>
                <a:ea typeface="+mn-ea"/>
                <a:cs typeface="+mn-cs"/>
              </a:rPr>
              <a:t>Інтернет вже не є зі статичними сайтами і довгою загрузкою контенту. З часом Інтернет змінився на активну взаємодію з користувачами, а також на розширену функціональність за допомогою візуально приємних та потужних веб-додатків.</a:t>
            </a:r>
          </a:p>
          <a:p>
            <a:endParaRPr lang="uk-UA" sz="1200" b="0" i="0" kern="1200" dirty="0">
              <a:solidFill>
                <a:schemeClr val="tx1"/>
              </a:solidFill>
              <a:effectLst/>
              <a:latin typeface="+mn-lt"/>
              <a:ea typeface="+mn-ea"/>
              <a:cs typeface="+mn-cs"/>
            </a:endParaRPr>
          </a:p>
          <a:p>
            <a:r>
              <a:rPr lang="uk-UA" sz="1200" b="0" i="0" kern="1200" dirty="0">
                <a:solidFill>
                  <a:schemeClr val="tx1"/>
                </a:solidFill>
                <a:effectLst/>
                <a:latin typeface="+mn-lt"/>
                <a:ea typeface="+mn-ea"/>
                <a:cs typeface="+mn-cs"/>
              </a:rPr>
              <a:t>Веб-додаток - це як звичайний комп'ютерний додаток, за винятком того, що він працює через Інтернет. Оскільки в Інтернеті сьогодні є всі, більшість розробників прагнуть скористатися веб-додатками та залучити якомога більше користувачів за допомогою красивого вигляду і потужного функціоналу.</a:t>
            </a:r>
          </a:p>
          <a:p>
            <a:endParaRPr lang="uk-UA" sz="1200" b="0" i="0" kern="1200" dirty="0">
              <a:solidFill>
                <a:schemeClr val="tx1"/>
              </a:solidFill>
              <a:effectLst/>
              <a:latin typeface="+mn-lt"/>
              <a:ea typeface="+mn-ea"/>
              <a:cs typeface="+mn-cs"/>
            </a:endParaRPr>
          </a:p>
          <a:p>
            <a:r>
              <a:rPr lang="uk-UA" sz="1200" b="0" i="0" kern="1200" dirty="0">
                <a:solidFill>
                  <a:schemeClr val="tx1"/>
                </a:solidFill>
                <a:effectLst/>
                <a:latin typeface="+mn-lt"/>
                <a:ea typeface="+mn-ea"/>
                <a:cs typeface="+mn-cs"/>
              </a:rPr>
              <a:t>Перш ніж братися за проект розробки веб-додатків, важливо вибрати тип архітектури веб-додатків, а також модель компонентів веб-додатків. Правильний вибір важливий для успіху веб-програми.</a:t>
            </a:r>
          </a:p>
          <a:p>
            <a:endParaRPr lang="uk-UA" sz="1200" b="0" i="0" kern="1200" dirty="0">
              <a:solidFill>
                <a:schemeClr val="tx1"/>
              </a:solidFill>
              <a:effectLst/>
              <a:latin typeface="+mn-lt"/>
              <a:ea typeface="+mn-ea"/>
              <a:cs typeface="+mn-cs"/>
            </a:endParaRPr>
          </a:p>
          <a:p>
            <a:r>
              <a:rPr lang="uk-UA" sz="1200" b="0" i="0" kern="1200" dirty="0">
                <a:solidFill>
                  <a:schemeClr val="tx1"/>
                </a:solidFill>
                <a:effectLst/>
                <a:latin typeface="+mn-lt"/>
                <a:ea typeface="+mn-ea"/>
                <a:cs typeface="+mn-cs"/>
              </a:rPr>
              <a:t>Ми обговоримо, як працює архітектура веб-додатків, його компоненти, моделі, типи. Але перш за все, почнемо з визначення архітектури веб-додатків.</a:t>
            </a:r>
            <a:endParaRPr lang="uk-UA" dirty="0"/>
          </a:p>
        </p:txBody>
      </p:sp>
      <p:sp>
        <p:nvSpPr>
          <p:cNvPr id="4" name="Номер слайда 3"/>
          <p:cNvSpPr>
            <a:spLocks noGrp="1"/>
          </p:cNvSpPr>
          <p:nvPr>
            <p:ph type="sldNum" sz="quarter" idx="5"/>
          </p:nvPr>
        </p:nvSpPr>
        <p:spPr/>
        <p:txBody>
          <a:bodyPr/>
          <a:lstStyle/>
          <a:p>
            <a:fld id="{6A77C502-0B6A-4C41-9C7E-D0EF97AD9D1E}" type="slidenum">
              <a:rPr lang="uk-UA" smtClean="0"/>
              <a:t>2</a:t>
            </a:fld>
            <a:endParaRPr lang="uk-UA" dirty="0"/>
          </a:p>
        </p:txBody>
      </p:sp>
    </p:spTree>
    <p:extLst>
      <p:ext uri="{BB962C8B-B14F-4D97-AF65-F5344CB8AC3E}">
        <p14:creationId xmlns:p14="http://schemas.microsoft.com/office/powerpoint/2010/main" val="3035800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Архітектура мікросервісів має ряд переваг, що дозволяє розробникам не тільки підвищити продуктивність, але й прискорити весь процес деплойменту.</a:t>
            </a:r>
          </a:p>
          <a:p>
            <a:endParaRPr lang="ru-RU" dirty="0"/>
          </a:p>
          <a:p>
            <a:r>
              <a:rPr lang="uk-UA" dirty="0"/>
              <a:t>Таким чином, їх не потрібно створювати за допомогою однієї мови програмування. Отже, розробники, що працюють з архітектурою мікросервісів, можуть вільно підібрати набір технологій. Це робить розробку програми простішою та швидшою.</a:t>
            </a:r>
          </a:p>
        </p:txBody>
      </p:sp>
      <p:sp>
        <p:nvSpPr>
          <p:cNvPr id="4" name="Номер слайда 3"/>
          <p:cNvSpPr>
            <a:spLocks noGrp="1"/>
          </p:cNvSpPr>
          <p:nvPr>
            <p:ph type="sldNum" sz="quarter" idx="5"/>
          </p:nvPr>
        </p:nvSpPr>
        <p:spPr/>
        <p:txBody>
          <a:bodyPr/>
          <a:lstStyle/>
          <a:p>
            <a:fld id="{6A77C502-0B6A-4C41-9C7E-D0EF97AD9D1E}" type="slidenum">
              <a:rPr lang="uk-UA" smtClean="0"/>
              <a:t>20</a:t>
            </a:fld>
            <a:endParaRPr lang="uk-UA" dirty="0"/>
          </a:p>
        </p:txBody>
      </p:sp>
    </p:spTree>
    <p:extLst>
      <p:ext uri="{BB962C8B-B14F-4D97-AF65-F5344CB8AC3E}">
        <p14:creationId xmlns:p14="http://schemas.microsoft.com/office/powerpoint/2010/main" val="573900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Serverless</a:t>
            </a:r>
            <a:r>
              <a:rPr lang="uk-UA" dirty="0"/>
              <a:t> </a:t>
            </a:r>
            <a:r>
              <a:rPr lang="ru-RU" dirty="0"/>
              <a:t>архітектура найкраща тоді, коли компанія-розробник не хоче керувати або підтримувати сервери, а також обладнання, для якого розробили веб-додаток.</a:t>
            </a:r>
            <a:endParaRPr lang="uk-UA" dirty="0"/>
          </a:p>
        </p:txBody>
      </p:sp>
      <p:sp>
        <p:nvSpPr>
          <p:cNvPr id="4" name="Номер слайда 3"/>
          <p:cNvSpPr>
            <a:spLocks noGrp="1"/>
          </p:cNvSpPr>
          <p:nvPr>
            <p:ph type="sldNum" sz="quarter" idx="5"/>
          </p:nvPr>
        </p:nvSpPr>
        <p:spPr/>
        <p:txBody>
          <a:bodyPr/>
          <a:lstStyle/>
          <a:p>
            <a:fld id="{6A77C502-0B6A-4C41-9C7E-D0EF97AD9D1E}" type="slidenum">
              <a:rPr lang="uk-UA" smtClean="0"/>
              <a:t>21</a:t>
            </a:fld>
            <a:endParaRPr lang="uk-UA" dirty="0"/>
          </a:p>
        </p:txBody>
      </p:sp>
    </p:spTree>
    <p:extLst>
      <p:ext uri="{BB962C8B-B14F-4D97-AF65-F5344CB8AC3E}">
        <p14:creationId xmlns:p14="http://schemas.microsoft.com/office/powerpoint/2010/main" val="2688085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HTTP - </a:t>
            </a:r>
            <a:r>
              <a:rPr lang="uk-UA" dirty="0"/>
              <a:t>це протокол, що дозволяє отримувати різні ресурси, наприклад </a:t>
            </a:r>
            <a:r>
              <a:rPr lang="en-US" dirty="0"/>
              <a:t>HTML-</a:t>
            </a:r>
            <a:r>
              <a:rPr lang="uk-UA" dirty="0"/>
              <a:t>документи. Протокол </a:t>
            </a:r>
            <a:r>
              <a:rPr lang="en-US" dirty="0"/>
              <a:t>HTTP </a:t>
            </a:r>
            <a:r>
              <a:rPr lang="uk-UA" dirty="0"/>
              <a:t>лежить в основі обміну даними в Інтернеті. </a:t>
            </a:r>
            <a:r>
              <a:rPr lang="en-US" dirty="0"/>
              <a:t>HTTP </a:t>
            </a:r>
            <a:r>
              <a:rPr lang="uk-UA" dirty="0"/>
              <a:t>є протоколом клієнт-серверного взаємодії, що означає ініціювання запитів до сервера самим одержувачем, зазвичай веб-браузером (</a:t>
            </a:r>
            <a:r>
              <a:rPr lang="en-US" dirty="0"/>
              <a:t>web-browser). </a:t>
            </a:r>
            <a:r>
              <a:rPr lang="uk-UA" dirty="0"/>
              <a:t>Отриманий підсумковий документ буде (може) складатися з різних піддокументів, що є частиною підсумкового документа: наприклад, з окремо отриманого тексту, опису структури документа, зображень, відео-файлів, скриптів і багато чого іншого.</a:t>
            </a:r>
            <a:endParaRPr lang="en-US" dirty="0"/>
          </a:p>
          <a:p>
            <a:endParaRPr lang="en-US" dirty="0"/>
          </a:p>
          <a:p>
            <a:r>
              <a:rPr lang="ru-RU" dirty="0"/>
              <a:t>Поточний запит не знає, що було зроблено в попередніх запитах.</a:t>
            </a:r>
            <a:endParaRPr lang="uk-UA" dirty="0"/>
          </a:p>
        </p:txBody>
      </p:sp>
      <p:sp>
        <p:nvSpPr>
          <p:cNvPr id="4" name="Номер слайда 3"/>
          <p:cNvSpPr>
            <a:spLocks noGrp="1"/>
          </p:cNvSpPr>
          <p:nvPr>
            <p:ph type="sldNum" sz="quarter" idx="5"/>
          </p:nvPr>
        </p:nvSpPr>
        <p:spPr/>
        <p:txBody>
          <a:bodyPr/>
          <a:lstStyle/>
          <a:p>
            <a:fld id="{6A77C502-0B6A-4C41-9C7E-D0EF97AD9D1E}" type="slidenum">
              <a:rPr lang="uk-UA" smtClean="0"/>
              <a:t>22</a:t>
            </a:fld>
            <a:endParaRPr lang="uk-UA" dirty="0"/>
          </a:p>
        </p:txBody>
      </p:sp>
    </p:spTree>
    <p:extLst>
      <p:ext uri="{BB962C8B-B14F-4D97-AF65-F5344CB8AC3E}">
        <p14:creationId xmlns:p14="http://schemas.microsoft.com/office/powerpoint/2010/main" val="291900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Клієнти і сервери взаємодіють, обмінюючись поодинокими повідомленнями (а не потоком даних)</a:t>
            </a:r>
            <a:endParaRPr lang="uk-UA" dirty="0"/>
          </a:p>
        </p:txBody>
      </p:sp>
      <p:sp>
        <p:nvSpPr>
          <p:cNvPr id="4" name="Номер слайда 3"/>
          <p:cNvSpPr>
            <a:spLocks noGrp="1"/>
          </p:cNvSpPr>
          <p:nvPr>
            <p:ph type="sldNum" sz="quarter" idx="5"/>
          </p:nvPr>
        </p:nvSpPr>
        <p:spPr/>
        <p:txBody>
          <a:bodyPr/>
          <a:lstStyle/>
          <a:p>
            <a:fld id="{6A77C502-0B6A-4C41-9C7E-D0EF97AD9D1E}" type="slidenum">
              <a:rPr lang="uk-UA" smtClean="0"/>
              <a:t>23</a:t>
            </a:fld>
            <a:endParaRPr lang="uk-UA" dirty="0"/>
          </a:p>
        </p:txBody>
      </p:sp>
    </p:spTree>
    <p:extLst>
      <p:ext uri="{BB962C8B-B14F-4D97-AF65-F5344CB8AC3E}">
        <p14:creationId xmlns:p14="http://schemas.microsoft.com/office/powerpoint/2010/main" val="3248011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a:t>Між браузером і серверами набагато більше різних пристроїв-посередників, які грають якусь роль в обробці запиту: маршрутизатори, модеми і так далі. Завдяки тому, що мережа є побудовано на основі системи рівнів (слоїв) взаємодії, ці посередники «сховані" на мережевому та транспортному рівнях, У цій системі рівнів  </a:t>
            </a:r>
            <a:r>
              <a:rPr lang="en-US" dirty="0"/>
              <a:t>HTTP </a:t>
            </a:r>
            <a:r>
              <a:rPr lang="uk-UA" dirty="0"/>
              <a:t>займається найвищий верхнім рівнем, який називається "прикладним.</a:t>
            </a:r>
          </a:p>
        </p:txBody>
      </p:sp>
      <p:sp>
        <p:nvSpPr>
          <p:cNvPr id="4" name="Номер слайда 3"/>
          <p:cNvSpPr>
            <a:spLocks noGrp="1"/>
          </p:cNvSpPr>
          <p:nvPr>
            <p:ph type="sldNum" sz="quarter" idx="5"/>
          </p:nvPr>
        </p:nvSpPr>
        <p:spPr/>
        <p:txBody>
          <a:bodyPr/>
          <a:lstStyle/>
          <a:p>
            <a:fld id="{6A77C502-0B6A-4C41-9C7E-D0EF97AD9D1E}" type="slidenum">
              <a:rPr lang="uk-UA" smtClean="0"/>
              <a:t>25</a:t>
            </a:fld>
            <a:endParaRPr lang="uk-UA" dirty="0"/>
          </a:p>
        </p:txBody>
      </p:sp>
    </p:spTree>
    <p:extLst>
      <p:ext uri="{BB962C8B-B14F-4D97-AF65-F5344CB8AC3E}">
        <p14:creationId xmlns:p14="http://schemas.microsoft.com/office/powerpoint/2010/main" val="2923650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a:t>Будь-який інструмент, який діє від імені користувача. Цю роль в першу чергу виконує веб-браузер; інші можливості - це програми, які використовуються інженерами та веб-розробниками для налагодження своїх програм. </a:t>
            </a:r>
          </a:p>
          <a:p>
            <a:r>
              <a:rPr lang="uk-UA" dirty="0"/>
              <a:t>Браузер - це завжди сутність, яка ініціює запит. Це ніколи не сервер.</a:t>
            </a:r>
          </a:p>
        </p:txBody>
      </p:sp>
      <p:sp>
        <p:nvSpPr>
          <p:cNvPr id="4" name="Номер слайда 3"/>
          <p:cNvSpPr>
            <a:spLocks noGrp="1"/>
          </p:cNvSpPr>
          <p:nvPr>
            <p:ph type="sldNum" sz="quarter" idx="5"/>
          </p:nvPr>
        </p:nvSpPr>
        <p:spPr/>
        <p:txBody>
          <a:bodyPr/>
          <a:lstStyle/>
          <a:p>
            <a:fld id="{6A77C502-0B6A-4C41-9C7E-D0EF97AD9D1E}" type="slidenum">
              <a:rPr lang="uk-UA" smtClean="0"/>
              <a:t>26</a:t>
            </a:fld>
            <a:endParaRPr lang="uk-UA" dirty="0"/>
          </a:p>
        </p:txBody>
      </p:sp>
    </p:spTree>
    <p:extLst>
      <p:ext uri="{BB962C8B-B14F-4D97-AF65-F5344CB8AC3E}">
        <p14:creationId xmlns:p14="http://schemas.microsoft.com/office/powerpoint/2010/main" val="220088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протилежній стороні каналу зв'язку - сервер, який обслуговує документ за запитом клієнта. </a:t>
            </a:r>
          </a:p>
          <a:p>
            <a:endParaRPr lang="ru-RU" dirty="0"/>
          </a:p>
          <a:p>
            <a:r>
              <a:rPr lang="ru-RU" dirty="0"/>
              <a:t>Сервер не обов'язково є однією машиною, але кілька екземплярів серверного програмного забезпечення </a:t>
            </a:r>
            <a:r>
              <a:rPr lang="uk-UA" noProof="0" dirty="0"/>
              <a:t>можуть</a:t>
            </a:r>
            <a:r>
              <a:rPr lang="ru-RU" dirty="0"/>
              <a:t> </a:t>
            </a:r>
            <a:r>
              <a:rPr lang="uk-UA" noProof="0" dirty="0"/>
              <a:t>розміщуватися</a:t>
            </a:r>
            <a:r>
              <a:rPr lang="ru-RU" dirty="0"/>
              <a:t> на одній машині. З HTTP / 1.1 та заголовком хосту вони можуть навіть використовувати однакову IP-адресу.</a:t>
            </a:r>
            <a:endParaRPr lang="uk-UA" dirty="0"/>
          </a:p>
        </p:txBody>
      </p:sp>
      <p:sp>
        <p:nvSpPr>
          <p:cNvPr id="4" name="Номер слайда 3"/>
          <p:cNvSpPr>
            <a:spLocks noGrp="1"/>
          </p:cNvSpPr>
          <p:nvPr>
            <p:ph type="sldNum" sz="quarter" idx="5"/>
          </p:nvPr>
        </p:nvSpPr>
        <p:spPr/>
        <p:txBody>
          <a:bodyPr/>
          <a:lstStyle/>
          <a:p>
            <a:fld id="{6A77C502-0B6A-4C41-9C7E-D0EF97AD9D1E}" type="slidenum">
              <a:rPr lang="uk-UA" smtClean="0"/>
              <a:t>27</a:t>
            </a:fld>
            <a:endParaRPr lang="uk-UA" dirty="0"/>
          </a:p>
        </p:txBody>
      </p:sp>
    </p:spTree>
    <p:extLst>
      <p:ext uri="{BB962C8B-B14F-4D97-AF65-F5344CB8AC3E}">
        <p14:creationId xmlns:p14="http://schemas.microsoft.com/office/powerpoint/2010/main" val="2938335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a:t>Проксі можуть виконувати численні функції:</a:t>
            </a:r>
          </a:p>
          <a:p>
            <a:endParaRPr lang="uk-UA" dirty="0"/>
          </a:p>
          <a:p>
            <a:r>
              <a:rPr lang="uk-UA" dirty="0"/>
              <a:t>- кешування (кеш може бути загальними або приватним, наприклад кеш браузера)</a:t>
            </a:r>
          </a:p>
          <a:p>
            <a:r>
              <a:rPr lang="uk-UA" dirty="0"/>
              <a:t>- фільтрація (як антивірусне сканування чи батьківський контроль)</a:t>
            </a:r>
          </a:p>
          <a:p>
            <a:r>
              <a:rPr lang="uk-UA" dirty="0"/>
              <a:t>- балансування завантаження (щоб дозволити декілька серверів обслуговувати різні запити)</a:t>
            </a:r>
          </a:p>
          <a:p>
            <a:r>
              <a:rPr lang="uk-UA" dirty="0"/>
              <a:t>- аутентифікація (для контролю доступу до різних ресурсів)</a:t>
            </a:r>
          </a:p>
          <a:p>
            <a:r>
              <a:rPr lang="uk-UA" dirty="0"/>
              <a:t>- ведення журналу (що дозволяє зберігати історичну інформацію)</a:t>
            </a:r>
          </a:p>
        </p:txBody>
      </p:sp>
      <p:sp>
        <p:nvSpPr>
          <p:cNvPr id="4" name="Номер слайда 3"/>
          <p:cNvSpPr>
            <a:spLocks noGrp="1"/>
          </p:cNvSpPr>
          <p:nvPr>
            <p:ph type="sldNum" sz="quarter" idx="5"/>
          </p:nvPr>
        </p:nvSpPr>
        <p:spPr/>
        <p:txBody>
          <a:bodyPr/>
          <a:lstStyle/>
          <a:p>
            <a:fld id="{6A77C502-0B6A-4C41-9C7E-D0EF97AD9D1E}" type="slidenum">
              <a:rPr lang="uk-UA" smtClean="0"/>
              <a:t>28</a:t>
            </a:fld>
            <a:endParaRPr lang="uk-UA" dirty="0"/>
          </a:p>
        </p:txBody>
      </p:sp>
    </p:spTree>
    <p:extLst>
      <p:ext uri="{BB962C8B-B14F-4D97-AF65-F5344CB8AC3E}">
        <p14:creationId xmlns:p14="http://schemas.microsoft.com/office/powerpoint/2010/main" val="24200757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a:t>Повідомлення </a:t>
            </a:r>
            <a:r>
              <a:rPr lang="en-US" dirty="0"/>
              <a:t>HTTP </a:t>
            </a:r>
            <a:r>
              <a:rPr lang="uk-UA" dirty="0"/>
              <a:t>можуть бути прочитані та зрозуміти людям, що забезпечує простіше тестування для розробників та зменшення складності для новачків.</a:t>
            </a:r>
            <a:endParaRPr lang="en-US" dirty="0"/>
          </a:p>
          <a:p>
            <a:endParaRPr lang="en-US" dirty="0"/>
          </a:p>
          <a:p>
            <a:r>
              <a:rPr lang="ru-RU" dirty="0"/>
              <a:t>Введені в HTTP / 1.0, заголовки HTTP полегшують розширення та експерименти з цим протоколом. Нова функціональність може бути запроваджена навіть шляхом простої угоди між клієнтом та сервером про нову семантику заголовка.</a:t>
            </a:r>
            <a:endParaRPr lang="en-US" dirty="0"/>
          </a:p>
          <a:p>
            <a:endParaRPr lang="en-US" dirty="0"/>
          </a:p>
          <a:p>
            <a:r>
              <a:rPr lang="uk-UA" dirty="0"/>
              <a:t>Немає зв’язку між двома запитами, які послідовно здійснюються в одному і тому ж з'єднанні. Хоча ядро </a:t>
            </a:r>
            <a:r>
              <a:rPr lang="en-US" dirty="0"/>
              <a:t>HTTP </a:t>
            </a:r>
            <a:r>
              <a:rPr lang="uk-UA" dirty="0"/>
              <a:t>саме по собі без стану, куки </a:t>
            </a:r>
            <a:r>
              <a:rPr lang="en-US" dirty="0"/>
              <a:t>HTTP </a:t>
            </a:r>
            <a:r>
              <a:rPr lang="uk-UA" dirty="0"/>
              <a:t>дозволяють використовувати впорядковані сеанси. Використовуючи розширюваність заголовка, </a:t>
            </a:r>
            <a:r>
              <a:rPr lang="en-US" dirty="0"/>
              <a:t>HTTP-</a:t>
            </a:r>
            <a:r>
              <a:rPr lang="uk-UA" dirty="0"/>
              <a:t>куки додаються до робочого процесу, що дозволяє створювати сеанс у кожному запиті </a:t>
            </a:r>
            <a:r>
              <a:rPr lang="en-US" dirty="0"/>
              <a:t>HTTP </a:t>
            </a:r>
            <a:r>
              <a:rPr lang="uk-UA" dirty="0"/>
              <a:t>для обміну тим самим контекстом або тим самим станом.</a:t>
            </a:r>
          </a:p>
        </p:txBody>
      </p:sp>
      <p:sp>
        <p:nvSpPr>
          <p:cNvPr id="4" name="Номер слайда 3"/>
          <p:cNvSpPr>
            <a:spLocks noGrp="1"/>
          </p:cNvSpPr>
          <p:nvPr>
            <p:ph type="sldNum" sz="quarter" idx="5"/>
          </p:nvPr>
        </p:nvSpPr>
        <p:spPr/>
        <p:txBody>
          <a:bodyPr/>
          <a:lstStyle/>
          <a:p>
            <a:fld id="{6A77C502-0B6A-4C41-9C7E-D0EF97AD9D1E}" type="slidenum">
              <a:rPr lang="uk-UA" smtClean="0"/>
              <a:t>29</a:t>
            </a:fld>
            <a:endParaRPr lang="uk-UA" dirty="0"/>
          </a:p>
        </p:txBody>
      </p:sp>
    </p:spTree>
    <p:extLst>
      <p:ext uri="{BB962C8B-B14F-4D97-AF65-F5344CB8AC3E}">
        <p14:creationId xmlns:p14="http://schemas.microsoft.com/office/powerpoint/2010/main" val="968612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Коли клієнт хоче спілкуватися з сервером, або з кінцевим сервером, або з проміжним проксі, він виконує наступні дії.</a:t>
            </a:r>
          </a:p>
          <a:p>
            <a:endParaRPr lang="ru-RU" dirty="0"/>
          </a:p>
          <a:p>
            <a:r>
              <a:rPr lang="uk-UA" dirty="0"/>
              <a:t>З'єднання </a:t>
            </a:r>
            <a:r>
              <a:rPr lang="en-US" dirty="0"/>
              <a:t>TCP </a:t>
            </a:r>
            <a:r>
              <a:rPr lang="uk-UA" dirty="0"/>
              <a:t>використовується для надсилання запиту або декількох і отримання відповіді. Клієнт може відкрити нове з'єднання, повторно використати наявне з'єднання або відкрити кілька підключень </a:t>
            </a:r>
            <a:r>
              <a:rPr lang="en-US" dirty="0"/>
              <a:t>TCP </a:t>
            </a:r>
            <a:r>
              <a:rPr lang="uk-UA" dirty="0"/>
              <a:t>до серверів.</a:t>
            </a:r>
          </a:p>
          <a:p>
            <a:pPr marL="228600" indent="-228600">
              <a:buAutoNum type="arabicPeriod"/>
            </a:pPr>
            <a:endParaRPr lang="uk-UA" dirty="0"/>
          </a:p>
        </p:txBody>
      </p:sp>
      <p:sp>
        <p:nvSpPr>
          <p:cNvPr id="4" name="Номер слайда 3"/>
          <p:cNvSpPr>
            <a:spLocks noGrp="1"/>
          </p:cNvSpPr>
          <p:nvPr>
            <p:ph type="sldNum" sz="quarter" idx="5"/>
          </p:nvPr>
        </p:nvSpPr>
        <p:spPr/>
        <p:txBody>
          <a:bodyPr/>
          <a:lstStyle/>
          <a:p>
            <a:fld id="{6A77C502-0B6A-4C41-9C7E-D0EF97AD9D1E}" type="slidenum">
              <a:rPr lang="uk-UA" smtClean="0"/>
              <a:t>30</a:t>
            </a:fld>
            <a:endParaRPr lang="uk-UA" dirty="0"/>
          </a:p>
        </p:txBody>
      </p:sp>
    </p:spTree>
    <p:extLst>
      <p:ext uri="{BB962C8B-B14F-4D97-AF65-F5344CB8AC3E}">
        <p14:creationId xmlns:p14="http://schemas.microsoft.com/office/powerpoint/2010/main" val="1136946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a:t>Як тільки користувач натискає кнопку переходу після введення </a:t>
            </a:r>
            <a:r>
              <a:rPr lang="en-US" dirty="0"/>
              <a:t>URL-</a:t>
            </a:r>
            <a:r>
              <a:rPr lang="uk-UA" dirty="0"/>
              <a:t>адреси в адресному рядку веб-браузера, він запитує саме цю веб-адресу. Сервер надсилає файли в браузер як відповідь на зроблений запит. Потім браузер виконує ці файли, щоб показати потрібну сторінку.</a:t>
            </a:r>
          </a:p>
          <a:p>
            <a:endParaRPr lang="uk-UA" dirty="0"/>
          </a:p>
          <a:p>
            <a:r>
              <a:rPr lang="uk-UA" dirty="0"/>
              <a:t>Нарешті, користувач може взаємодіяти з веб-сайтом. Найважливіше, що тут слід зауважити, - це розбір коду веб-браузером.</a:t>
            </a:r>
          </a:p>
        </p:txBody>
      </p:sp>
      <p:sp>
        <p:nvSpPr>
          <p:cNvPr id="4" name="Номер слайда 3"/>
          <p:cNvSpPr>
            <a:spLocks noGrp="1"/>
          </p:cNvSpPr>
          <p:nvPr>
            <p:ph type="sldNum" sz="quarter" idx="5"/>
          </p:nvPr>
        </p:nvSpPr>
        <p:spPr/>
        <p:txBody>
          <a:bodyPr/>
          <a:lstStyle/>
          <a:p>
            <a:fld id="{6A77C502-0B6A-4C41-9C7E-D0EF97AD9D1E}" type="slidenum">
              <a:rPr lang="uk-UA" smtClean="0"/>
              <a:t>3</a:t>
            </a:fld>
            <a:endParaRPr lang="uk-UA" dirty="0"/>
          </a:p>
        </p:txBody>
      </p:sp>
    </p:spTree>
    <p:extLst>
      <p:ext uri="{BB962C8B-B14F-4D97-AF65-F5344CB8AC3E}">
        <p14:creationId xmlns:p14="http://schemas.microsoft.com/office/powerpoint/2010/main" val="16956785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a:t>Метод </a:t>
            </a:r>
            <a:r>
              <a:rPr lang="en-US" dirty="0"/>
              <a:t>HTTP, </a:t>
            </a:r>
            <a:r>
              <a:rPr lang="uk-UA" dirty="0"/>
              <a:t>як правило, дієслово типу </a:t>
            </a:r>
            <a:r>
              <a:rPr lang="en-US" dirty="0"/>
              <a:t>GET, POST </a:t>
            </a:r>
            <a:r>
              <a:rPr lang="uk-UA" dirty="0"/>
              <a:t>або іменник типу </a:t>
            </a:r>
            <a:r>
              <a:rPr lang="en-US" dirty="0"/>
              <a:t>OPTIONS </a:t>
            </a:r>
            <a:r>
              <a:rPr lang="uk-UA" dirty="0"/>
              <a:t>або </a:t>
            </a:r>
            <a:r>
              <a:rPr lang="en-US" dirty="0"/>
              <a:t>HEAD, </a:t>
            </a:r>
            <a:r>
              <a:rPr lang="uk-UA" dirty="0"/>
              <a:t>який визначає операцію, яку хоче виконати клієнт. Зазвичай клієнт хоче отримати ресурс (використовуючи </a:t>
            </a:r>
            <a:r>
              <a:rPr lang="en-US" dirty="0"/>
              <a:t>GET) </a:t>
            </a:r>
            <a:r>
              <a:rPr lang="uk-UA" dirty="0"/>
              <a:t>або розмістити значення форми </a:t>
            </a:r>
            <a:r>
              <a:rPr lang="en-US" dirty="0"/>
              <a:t>HTML (</a:t>
            </a:r>
            <a:r>
              <a:rPr lang="uk-UA" dirty="0"/>
              <a:t>використовуючи </a:t>
            </a:r>
            <a:r>
              <a:rPr lang="en-US" dirty="0"/>
              <a:t>POST), </a:t>
            </a:r>
            <a:r>
              <a:rPr lang="uk-UA" dirty="0"/>
              <a:t>хоча в інших випадках може знадобитися більше операцій.</a:t>
            </a:r>
            <a:endParaRPr lang="en-US" dirty="0"/>
          </a:p>
          <a:p>
            <a:endParaRPr lang="uk-UA" dirty="0"/>
          </a:p>
          <a:p>
            <a:r>
              <a:rPr lang="uk-UA" dirty="0"/>
              <a:t>Шлях ресурсу до отримання; </a:t>
            </a:r>
            <a:r>
              <a:rPr lang="en-US" dirty="0"/>
              <a:t>URL-</a:t>
            </a:r>
            <a:r>
              <a:rPr lang="uk-UA" dirty="0"/>
              <a:t>адреса ресурсу, позбавлена елементів, очевидних з контексту, наприклад, без протоколу (</a:t>
            </a:r>
            <a:r>
              <a:rPr lang="en-US" dirty="0"/>
              <a:t>http: //), </a:t>
            </a:r>
            <a:r>
              <a:rPr lang="uk-UA" dirty="0"/>
              <a:t>домену (тут, </a:t>
            </a:r>
            <a:r>
              <a:rPr lang="en-US" dirty="0"/>
              <a:t>developer.mozilla.org) </a:t>
            </a:r>
            <a:r>
              <a:rPr lang="uk-UA" dirty="0"/>
              <a:t>або порту </a:t>
            </a:r>
            <a:r>
              <a:rPr lang="en-US" dirty="0"/>
              <a:t>TCP (</a:t>
            </a:r>
            <a:r>
              <a:rPr lang="uk-UA" dirty="0"/>
              <a:t>тут, 80).</a:t>
            </a:r>
            <a:endParaRPr lang="en-US" dirty="0"/>
          </a:p>
          <a:p>
            <a:endParaRPr lang="uk-UA" dirty="0"/>
          </a:p>
          <a:p>
            <a:r>
              <a:rPr lang="uk-UA" dirty="0"/>
              <a:t>Версія протоколу </a:t>
            </a:r>
            <a:r>
              <a:rPr lang="en-US" dirty="0"/>
              <a:t>HTTP.</a:t>
            </a:r>
          </a:p>
          <a:p>
            <a:endParaRPr lang="en-US" dirty="0"/>
          </a:p>
          <a:p>
            <a:r>
              <a:rPr lang="uk-UA" dirty="0"/>
              <a:t>Необов’язкові заголовки, які передають додаткову інформацію для серверів.</a:t>
            </a:r>
            <a:endParaRPr lang="en-US" dirty="0"/>
          </a:p>
          <a:p>
            <a:endParaRPr lang="uk-UA" dirty="0"/>
          </a:p>
          <a:p>
            <a:r>
              <a:rPr lang="uk-UA" dirty="0"/>
              <a:t>Або тіло для деяких методів, таких як </a:t>
            </a:r>
            <a:r>
              <a:rPr lang="en-US" dirty="0"/>
              <a:t>POST, </a:t>
            </a:r>
            <a:r>
              <a:rPr lang="uk-UA" dirty="0"/>
              <a:t>подібних до тих, що відповідають у відповідях, які містять надісланий ресурс.</a:t>
            </a:r>
          </a:p>
        </p:txBody>
      </p:sp>
      <p:sp>
        <p:nvSpPr>
          <p:cNvPr id="4" name="Номер слайда 3"/>
          <p:cNvSpPr>
            <a:spLocks noGrp="1"/>
          </p:cNvSpPr>
          <p:nvPr>
            <p:ph type="sldNum" sz="quarter" idx="5"/>
          </p:nvPr>
        </p:nvSpPr>
        <p:spPr/>
        <p:txBody>
          <a:bodyPr/>
          <a:lstStyle/>
          <a:p>
            <a:fld id="{6A77C502-0B6A-4C41-9C7E-D0EF97AD9D1E}" type="slidenum">
              <a:rPr lang="uk-UA" smtClean="0"/>
              <a:t>32</a:t>
            </a:fld>
            <a:endParaRPr lang="uk-UA" dirty="0"/>
          </a:p>
        </p:txBody>
      </p:sp>
    </p:spTree>
    <p:extLst>
      <p:ext uri="{BB962C8B-B14F-4D97-AF65-F5344CB8AC3E}">
        <p14:creationId xmlns:p14="http://schemas.microsoft.com/office/powerpoint/2010/main" val="24396329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GET - </a:t>
            </a:r>
            <a:r>
              <a:rPr lang="ru-RU" dirty="0" err="1"/>
              <a:t>Використовується</a:t>
            </a:r>
            <a:r>
              <a:rPr lang="ru-RU" dirty="0"/>
              <a:t> для </a:t>
            </a:r>
            <a:r>
              <a:rPr lang="ru-RU" dirty="0" err="1"/>
              <a:t>запиту</a:t>
            </a:r>
            <a:r>
              <a:rPr lang="ru-RU" dirty="0"/>
              <a:t> </a:t>
            </a:r>
            <a:r>
              <a:rPr lang="ru-RU" dirty="0" err="1"/>
              <a:t>вмісту</a:t>
            </a:r>
            <a:r>
              <a:rPr lang="ru-RU" dirty="0"/>
              <a:t> </a:t>
            </a:r>
            <a:r>
              <a:rPr lang="ru-RU" dirty="0" err="1"/>
              <a:t>зазначеного</a:t>
            </a:r>
            <a:r>
              <a:rPr lang="ru-RU" dirty="0"/>
              <a:t> ресурсу.</a:t>
            </a:r>
            <a:r>
              <a:rPr lang="en-US" dirty="0"/>
              <a:t> </a:t>
            </a:r>
            <a:r>
              <a:rPr lang="ru-RU" dirty="0"/>
              <a:t>Клієнт може </a:t>
            </a:r>
            <a:r>
              <a:rPr lang="ru-RU" dirty="0" err="1"/>
              <a:t>передавати</a:t>
            </a:r>
            <a:r>
              <a:rPr lang="ru-RU" dirty="0"/>
              <a:t> </a:t>
            </a:r>
            <a:r>
              <a:rPr lang="ru-RU" dirty="0" err="1"/>
              <a:t>параметри</a:t>
            </a:r>
            <a:r>
              <a:rPr lang="ru-RU" dirty="0"/>
              <a:t> виконання </a:t>
            </a:r>
            <a:r>
              <a:rPr lang="ru-RU" dirty="0" err="1"/>
              <a:t>запиту</a:t>
            </a:r>
            <a:r>
              <a:rPr lang="ru-RU" dirty="0"/>
              <a:t> в URI </a:t>
            </a:r>
            <a:r>
              <a:rPr lang="ru-RU" dirty="0" err="1"/>
              <a:t>цільового</a:t>
            </a:r>
            <a:r>
              <a:rPr lang="ru-RU" dirty="0"/>
              <a:t> ресурсу </a:t>
            </a:r>
            <a:r>
              <a:rPr lang="ru-RU" dirty="0" err="1"/>
              <a:t>після</a:t>
            </a:r>
            <a:r>
              <a:rPr lang="ru-RU" dirty="0"/>
              <a:t> символу «?»</a:t>
            </a:r>
            <a:endParaRPr lang="en-US" dirty="0"/>
          </a:p>
          <a:p>
            <a:endParaRPr lang="en-US" dirty="0"/>
          </a:p>
          <a:p>
            <a:r>
              <a:rPr lang="uk-UA" dirty="0"/>
              <a:t>Метод </a:t>
            </a:r>
            <a:r>
              <a:rPr lang="en-US" dirty="0"/>
              <a:t>HEAD </a:t>
            </a:r>
            <a:r>
              <a:rPr lang="uk-UA" dirty="0"/>
              <a:t>запитує відповідь, ідентичну відповіді на запит </a:t>
            </a:r>
            <a:r>
              <a:rPr lang="en-US" dirty="0"/>
              <a:t>GET, </a:t>
            </a:r>
            <a:r>
              <a:rPr lang="uk-UA" dirty="0"/>
              <a:t>але без тіла відповіді. Це корисно для отримання метаінформації, записаної у заголовках відповідей, без необхідності транспортувати весь вміст.</a:t>
            </a:r>
          </a:p>
          <a:p>
            <a:endParaRPr lang="uk-UA" dirty="0"/>
          </a:p>
          <a:p>
            <a:r>
              <a:rPr lang="en-US" dirty="0"/>
              <a:t>POST - </a:t>
            </a:r>
            <a:r>
              <a:rPr lang="ru-RU" dirty="0" err="1"/>
              <a:t>Застосовується</a:t>
            </a:r>
            <a:r>
              <a:rPr lang="ru-RU" dirty="0"/>
              <a:t> для </a:t>
            </a:r>
            <a:r>
              <a:rPr lang="ru-RU" dirty="0" err="1"/>
              <a:t>передачі</a:t>
            </a:r>
            <a:r>
              <a:rPr lang="ru-RU" dirty="0"/>
              <a:t> даних </a:t>
            </a:r>
            <a:r>
              <a:rPr lang="ru-RU" dirty="0" err="1"/>
              <a:t>користувача</a:t>
            </a:r>
            <a:r>
              <a:rPr lang="ru-RU" dirty="0"/>
              <a:t> </a:t>
            </a:r>
            <a:r>
              <a:rPr lang="ru-RU" dirty="0" err="1"/>
              <a:t>заданому</a:t>
            </a:r>
            <a:r>
              <a:rPr lang="ru-RU" dirty="0"/>
              <a:t> ресурсу.</a:t>
            </a:r>
          </a:p>
          <a:p>
            <a:endParaRPr lang="ru-RU" dirty="0"/>
          </a:p>
          <a:p>
            <a:r>
              <a:rPr lang="uk-UA" dirty="0"/>
              <a:t>Метод </a:t>
            </a:r>
            <a:r>
              <a:rPr lang="en-US" dirty="0"/>
              <a:t>PUT </a:t>
            </a:r>
            <a:r>
              <a:rPr lang="uk-UA" dirty="0"/>
              <a:t>вимагає, щоб вкладений об'єкт зберігався під наданим </a:t>
            </a:r>
            <a:r>
              <a:rPr lang="en-US" dirty="0"/>
              <a:t>URI. </a:t>
            </a:r>
            <a:r>
              <a:rPr lang="uk-UA" dirty="0"/>
              <a:t>Якщо </a:t>
            </a:r>
            <a:r>
              <a:rPr lang="en-US" dirty="0"/>
              <a:t>URI </a:t>
            </a:r>
            <a:r>
              <a:rPr lang="uk-UA" dirty="0"/>
              <a:t>посилається на вже існуючий ресурс, він змінюється; якщо </a:t>
            </a:r>
            <a:r>
              <a:rPr lang="en-US" dirty="0"/>
              <a:t>URI </a:t>
            </a:r>
            <a:r>
              <a:rPr lang="uk-UA" dirty="0"/>
              <a:t>не вказує на існуючий ресурс, сервер може створити ресурс за допомогою цього </a:t>
            </a:r>
            <a:r>
              <a:rPr lang="en-US" dirty="0"/>
              <a:t>URI.</a:t>
            </a:r>
          </a:p>
          <a:p>
            <a:endParaRPr lang="en-US" dirty="0"/>
          </a:p>
          <a:p>
            <a:r>
              <a:rPr lang="en-US" dirty="0"/>
              <a:t>DELETE - </a:t>
            </a:r>
            <a:r>
              <a:rPr lang="uk-UA" dirty="0"/>
              <a:t>Видаляє зазначений ресурс.</a:t>
            </a:r>
            <a:endParaRPr lang="en-US" dirty="0"/>
          </a:p>
          <a:p>
            <a:endParaRPr lang="en-US" dirty="0"/>
          </a:p>
          <a:p>
            <a:r>
              <a:rPr lang="ru-RU" dirty="0"/>
              <a:t>TRACE</a:t>
            </a:r>
            <a:r>
              <a:rPr lang="en-US" dirty="0"/>
              <a:t> - </a:t>
            </a:r>
            <a:r>
              <a:rPr lang="uk-UA" dirty="0"/>
              <a:t>п</a:t>
            </a:r>
            <a:r>
              <a:rPr lang="ru-RU" dirty="0" err="1"/>
              <a:t>овертає</a:t>
            </a:r>
            <a:r>
              <a:rPr lang="ru-RU" dirty="0"/>
              <a:t> </a:t>
            </a:r>
            <a:r>
              <a:rPr lang="ru-RU" dirty="0" err="1"/>
              <a:t>отриманий</a:t>
            </a:r>
            <a:r>
              <a:rPr lang="ru-RU" dirty="0"/>
              <a:t> запит так, що клієнт може </a:t>
            </a:r>
            <a:r>
              <a:rPr lang="ru-RU" dirty="0" err="1"/>
              <a:t>побачити</a:t>
            </a:r>
            <a:r>
              <a:rPr lang="ru-RU" dirty="0"/>
              <a:t>, яку </a:t>
            </a:r>
            <a:r>
              <a:rPr lang="ru-RU" dirty="0" err="1"/>
              <a:t>інформацію</a:t>
            </a:r>
            <a:r>
              <a:rPr lang="ru-RU" dirty="0"/>
              <a:t> </a:t>
            </a:r>
            <a:r>
              <a:rPr lang="ru-RU" dirty="0" err="1"/>
              <a:t>проміжні</a:t>
            </a:r>
            <a:r>
              <a:rPr lang="ru-RU" dirty="0"/>
              <a:t> сервери </a:t>
            </a:r>
            <a:r>
              <a:rPr lang="ru-RU" dirty="0" err="1"/>
              <a:t>додають</a:t>
            </a:r>
            <a:r>
              <a:rPr lang="ru-RU" dirty="0"/>
              <a:t> або </a:t>
            </a:r>
            <a:r>
              <a:rPr lang="ru-RU" dirty="0" err="1"/>
              <a:t>змінюють</a:t>
            </a:r>
            <a:r>
              <a:rPr lang="ru-RU" dirty="0"/>
              <a:t> в </a:t>
            </a:r>
            <a:r>
              <a:rPr lang="ru-RU" dirty="0" err="1"/>
              <a:t>запиті</a:t>
            </a:r>
            <a:r>
              <a:rPr lang="ru-RU" dirty="0"/>
              <a:t>.</a:t>
            </a:r>
          </a:p>
          <a:p>
            <a:endParaRPr lang="ru-RU" dirty="0"/>
          </a:p>
          <a:p>
            <a:r>
              <a:rPr lang="uk-UA" dirty="0"/>
              <a:t>Метод </a:t>
            </a:r>
            <a:r>
              <a:rPr lang="en-US" dirty="0"/>
              <a:t>OPTIONS </a:t>
            </a:r>
            <a:r>
              <a:rPr lang="uk-UA" dirty="0"/>
              <a:t>повертає методи </a:t>
            </a:r>
            <a:r>
              <a:rPr lang="en-US" dirty="0"/>
              <a:t>HTTP, </a:t>
            </a:r>
            <a:r>
              <a:rPr lang="uk-UA" dirty="0"/>
              <a:t>які підтримує сервер для вказаної </a:t>
            </a:r>
            <a:r>
              <a:rPr lang="en-US" dirty="0"/>
              <a:t>URL-</a:t>
            </a:r>
            <a:r>
              <a:rPr lang="uk-UA" dirty="0"/>
              <a:t>адреси. Це можна використовувати для перевірки функціональності веб-сервера, запитуючи "*" замість конкретного ресурсу.</a:t>
            </a:r>
          </a:p>
          <a:p>
            <a:endParaRPr lang="uk-UA" dirty="0"/>
          </a:p>
          <a:p>
            <a:r>
              <a:rPr lang="uk-UA" dirty="0"/>
              <a:t>Метод </a:t>
            </a:r>
            <a:r>
              <a:rPr lang="en-US" dirty="0"/>
              <a:t>CONNECT </a:t>
            </a:r>
            <a:r>
              <a:rPr lang="uk-UA" dirty="0"/>
              <a:t>перетворює з'єднання запиту в прозорий </a:t>
            </a:r>
            <a:r>
              <a:rPr lang="en-US" dirty="0"/>
              <a:t>TCP / IP </a:t>
            </a:r>
            <a:r>
              <a:rPr lang="uk-UA" dirty="0"/>
              <a:t>тунель, як правило, для полегшення зв'язку, зашифрованого </a:t>
            </a:r>
            <a:r>
              <a:rPr lang="en-US" dirty="0"/>
              <a:t>SSL (HTTPS), </a:t>
            </a:r>
            <a:r>
              <a:rPr lang="uk-UA" dirty="0"/>
              <a:t>через незашифрований </a:t>
            </a:r>
            <a:r>
              <a:rPr lang="en-US" dirty="0"/>
              <a:t>HTTP-</a:t>
            </a:r>
            <a:r>
              <a:rPr lang="uk-UA" dirty="0"/>
              <a:t>проксі.</a:t>
            </a:r>
          </a:p>
          <a:p>
            <a:endParaRPr lang="uk-UA"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Метод PATCH </a:t>
            </a:r>
            <a:r>
              <a:rPr lang="ru-RU" dirty="0" err="1"/>
              <a:t>застосовує</a:t>
            </a:r>
            <a:r>
              <a:rPr lang="ru-RU" dirty="0"/>
              <a:t> </a:t>
            </a:r>
            <a:r>
              <a:rPr lang="ru-RU" dirty="0" err="1"/>
              <a:t>часткові</a:t>
            </a:r>
            <a:r>
              <a:rPr lang="ru-RU" dirty="0"/>
              <a:t> </a:t>
            </a:r>
            <a:r>
              <a:rPr lang="ru-RU" dirty="0" err="1"/>
              <a:t>зміни</a:t>
            </a:r>
            <a:r>
              <a:rPr lang="ru-RU" dirty="0"/>
              <a:t> до ресурсу</a:t>
            </a:r>
            <a:endParaRPr lang="en-US" dirty="0"/>
          </a:p>
        </p:txBody>
      </p:sp>
      <p:sp>
        <p:nvSpPr>
          <p:cNvPr id="4" name="Номер слайда 3"/>
          <p:cNvSpPr>
            <a:spLocks noGrp="1"/>
          </p:cNvSpPr>
          <p:nvPr>
            <p:ph type="sldNum" sz="quarter" idx="5"/>
          </p:nvPr>
        </p:nvSpPr>
        <p:spPr/>
        <p:txBody>
          <a:bodyPr/>
          <a:lstStyle/>
          <a:p>
            <a:fld id="{6A77C502-0B6A-4C41-9C7E-D0EF97AD9D1E}" type="slidenum">
              <a:rPr lang="uk-UA" smtClean="0"/>
              <a:t>33</a:t>
            </a:fld>
            <a:endParaRPr lang="uk-UA" dirty="0"/>
          </a:p>
        </p:txBody>
      </p:sp>
    </p:spTree>
    <p:extLst>
      <p:ext uri="{BB962C8B-B14F-4D97-AF65-F5344CB8AC3E}">
        <p14:creationId xmlns:p14="http://schemas.microsoft.com/office/powerpoint/2010/main" val="12790868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a:t>Версія протоколу </a:t>
            </a:r>
            <a:r>
              <a:rPr lang="en-US" dirty="0"/>
              <a:t>HTTP, </a:t>
            </a:r>
            <a:r>
              <a:rPr lang="uk-UA" dirty="0"/>
              <a:t>яку вони дотримуються.</a:t>
            </a:r>
            <a:endParaRPr lang="en-US" dirty="0"/>
          </a:p>
          <a:p>
            <a:endParaRPr lang="uk-UA" dirty="0"/>
          </a:p>
          <a:p>
            <a:r>
              <a:rPr lang="uk-UA" dirty="0"/>
              <a:t>Код статусу, який вказує, чи був запит успішним, чи ні, і чому.</a:t>
            </a:r>
            <a:endParaRPr lang="en-US" dirty="0"/>
          </a:p>
          <a:p>
            <a:endParaRPr lang="uk-UA" dirty="0"/>
          </a:p>
          <a:p>
            <a:r>
              <a:rPr lang="uk-UA" dirty="0"/>
              <a:t>Повідомлення про статус, неналежний короткий опис коду статусу.</a:t>
            </a:r>
            <a:endParaRPr lang="en-US" dirty="0"/>
          </a:p>
          <a:p>
            <a:endParaRPr lang="uk-UA" dirty="0"/>
          </a:p>
          <a:p>
            <a:r>
              <a:rPr lang="en-US" dirty="0"/>
              <a:t>HTTP-</a:t>
            </a:r>
            <a:r>
              <a:rPr lang="uk-UA" dirty="0"/>
              <a:t>заголовки, як і запити.</a:t>
            </a:r>
            <a:endParaRPr lang="en-US" dirty="0"/>
          </a:p>
          <a:p>
            <a:endParaRPr lang="uk-UA" dirty="0"/>
          </a:p>
          <a:p>
            <a:r>
              <a:rPr lang="uk-UA" dirty="0"/>
              <a:t>За бажанням - тіло, що містить видобутий ресурс.</a:t>
            </a:r>
          </a:p>
        </p:txBody>
      </p:sp>
      <p:sp>
        <p:nvSpPr>
          <p:cNvPr id="4" name="Номер слайда 3"/>
          <p:cNvSpPr>
            <a:spLocks noGrp="1"/>
          </p:cNvSpPr>
          <p:nvPr>
            <p:ph type="sldNum" sz="quarter" idx="5"/>
          </p:nvPr>
        </p:nvSpPr>
        <p:spPr/>
        <p:txBody>
          <a:bodyPr/>
          <a:lstStyle/>
          <a:p>
            <a:fld id="{6A77C502-0B6A-4C41-9C7E-D0EF97AD9D1E}" type="slidenum">
              <a:rPr lang="uk-UA" smtClean="0"/>
              <a:t>35</a:t>
            </a:fld>
            <a:endParaRPr lang="uk-UA" dirty="0"/>
          </a:p>
        </p:txBody>
      </p:sp>
    </p:spTree>
    <p:extLst>
      <p:ext uri="{BB962C8B-B14F-4D97-AF65-F5344CB8AC3E}">
        <p14:creationId xmlns:p14="http://schemas.microsoft.com/office/powerpoint/2010/main" val="15980994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a:t>Код стану є частиною першого рядка відповіді сервера. Він являє собою ціле число з трьох цифр</a:t>
            </a:r>
            <a:r>
              <a:rPr lang="en-US" dirty="0"/>
              <a:t>.</a:t>
            </a:r>
            <a:r>
              <a:rPr lang="uk-UA" dirty="0"/>
              <a:t> Перша цифра вказує на клас стану. За кодом відповіді зазвичай слід відокремлена пропуском пояснює фраза англійською мовою, яка роз'яснює людині причину саме такої відповіді.</a:t>
            </a:r>
          </a:p>
        </p:txBody>
      </p:sp>
      <p:sp>
        <p:nvSpPr>
          <p:cNvPr id="4" name="Номер слайда 3"/>
          <p:cNvSpPr>
            <a:spLocks noGrp="1"/>
          </p:cNvSpPr>
          <p:nvPr>
            <p:ph type="sldNum" sz="quarter" idx="5"/>
          </p:nvPr>
        </p:nvSpPr>
        <p:spPr/>
        <p:txBody>
          <a:bodyPr/>
          <a:lstStyle/>
          <a:p>
            <a:fld id="{6A77C502-0B6A-4C41-9C7E-D0EF97AD9D1E}" type="slidenum">
              <a:rPr lang="uk-UA" smtClean="0"/>
              <a:t>36</a:t>
            </a:fld>
            <a:endParaRPr lang="uk-UA" dirty="0"/>
          </a:p>
        </p:txBody>
      </p:sp>
    </p:spTree>
    <p:extLst>
      <p:ext uri="{BB962C8B-B14F-4D97-AF65-F5344CB8AC3E}">
        <p14:creationId xmlns:p14="http://schemas.microsoft.com/office/powerpoint/2010/main" val="32412280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REST («</a:t>
            </a:r>
            <a:r>
              <a:rPr lang="uk-UA" dirty="0"/>
              <a:t>передача репрезентативного стану») — підхід до архітектури мережевих протоколів, які забезпечують доступ до інформаційних ресурсів. Був описаний і популяризований 2000 року Роєм </a:t>
            </a:r>
            <a:r>
              <a:rPr lang="uk-UA" dirty="0" err="1"/>
              <a:t>Філдінгом</a:t>
            </a:r>
            <a:r>
              <a:rPr lang="uk-UA" dirty="0"/>
              <a:t>, одним із творців протоколу </a:t>
            </a:r>
            <a:r>
              <a:rPr lang="en-US" dirty="0"/>
              <a:t>HTTP. </a:t>
            </a:r>
            <a:r>
              <a:rPr lang="uk-UA" dirty="0"/>
              <a:t>В основі </a:t>
            </a:r>
            <a:r>
              <a:rPr lang="en-US" dirty="0"/>
              <a:t>REST </a:t>
            </a:r>
            <a:r>
              <a:rPr lang="uk-UA" dirty="0"/>
              <a:t>закладено принципи функціонування Всесвітньої павутини і, зокрема, можливості </a:t>
            </a:r>
            <a:r>
              <a:rPr lang="en-US" dirty="0"/>
              <a:t>HTTP. </a:t>
            </a:r>
            <a:r>
              <a:rPr lang="uk-UA" dirty="0" err="1"/>
              <a:t>Філдінг</a:t>
            </a:r>
            <a:r>
              <a:rPr lang="uk-UA" dirty="0"/>
              <a:t> розробив </a:t>
            </a:r>
            <a:r>
              <a:rPr lang="en-US" dirty="0"/>
              <a:t>REST </a:t>
            </a:r>
            <a:r>
              <a:rPr lang="uk-UA" dirty="0"/>
              <a:t>паралельно з </a:t>
            </a:r>
            <a:r>
              <a:rPr lang="en-US" dirty="0"/>
              <a:t>HTTP 1.1 </a:t>
            </a:r>
            <a:r>
              <a:rPr lang="uk-UA" dirty="0"/>
              <a:t>базуючись на попередньому протоколі </a:t>
            </a:r>
            <a:r>
              <a:rPr lang="en-US" dirty="0"/>
              <a:t>HTTP 1.0.</a:t>
            </a:r>
          </a:p>
          <a:p>
            <a:endParaRPr lang="en-US" dirty="0"/>
          </a:p>
          <a:p>
            <a:r>
              <a:rPr lang="uk-UA" dirty="0"/>
              <a:t>Дані повинні передаватися у вигляді невеликої кількості стандартних форматів (наприклад, </a:t>
            </a:r>
            <a:r>
              <a:rPr lang="en-US" dirty="0"/>
              <a:t>HTML, XML, JSON)</a:t>
            </a:r>
            <a:endParaRPr lang="uk-UA" dirty="0"/>
          </a:p>
        </p:txBody>
      </p:sp>
      <p:sp>
        <p:nvSpPr>
          <p:cNvPr id="4" name="Номер слайда 3"/>
          <p:cNvSpPr>
            <a:spLocks noGrp="1"/>
          </p:cNvSpPr>
          <p:nvPr>
            <p:ph type="sldNum" sz="quarter" idx="5"/>
          </p:nvPr>
        </p:nvSpPr>
        <p:spPr/>
        <p:txBody>
          <a:bodyPr/>
          <a:lstStyle/>
          <a:p>
            <a:fld id="{6A77C502-0B6A-4C41-9C7E-D0EF97AD9D1E}" type="slidenum">
              <a:rPr lang="uk-UA" smtClean="0"/>
              <a:t>38</a:t>
            </a:fld>
            <a:endParaRPr lang="uk-UA" dirty="0"/>
          </a:p>
        </p:txBody>
      </p:sp>
    </p:spTree>
    <p:extLst>
      <p:ext uri="{BB962C8B-B14F-4D97-AF65-F5344CB8AC3E}">
        <p14:creationId xmlns:p14="http://schemas.microsoft.com/office/powerpoint/2010/main" val="2930753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kern="1200" dirty="0">
                <a:solidFill>
                  <a:schemeClr val="tx1"/>
                </a:solidFill>
                <a:effectLst/>
                <a:latin typeface="+mn-lt"/>
                <a:ea typeface="+mn-ea"/>
                <a:cs typeface="+mn-cs"/>
              </a:rPr>
              <a:t>Шість керівних обмежень визначають систему </a:t>
            </a:r>
            <a:r>
              <a:rPr lang="en-US" sz="1200" b="0" i="0" kern="1200" dirty="0">
                <a:solidFill>
                  <a:schemeClr val="tx1"/>
                </a:solidFill>
                <a:effectLst/>
                <a:latin typeface="+mn-lt"/>
                <a:ea typeface="+mn-ea"/>
                <a:cs typeface="+mn-cs"/>
              </a:rPr>
              <a:t>RESTful. </a:t>
            </a:r>
            <a:r>
              <a:rPr lang="uk-UA" sz="1200" b="0" i="0" kern="1200" dirty="0">
                <a:solidFill>
                  <a:schemeClr val="tx1"/>
                </a:solidFill>
                <a:effectLst/>
                <a:latin typeface="+mn-lt"/>
                <a:ea typeface="+mn-ea"/>
                <a:cs typeface="+mn-cs"/>
              </a:rPr>
              <a:t>Ці обмеження обмежують способи, якими сервер може обробляти та відповідати на запити клієнтів, завдяки чому, діючи в рамках цих обмежень, система набуває бажаних нефункціональних властивостей, таких як продуктивність, масштабованість, простота, </a:t>
            </a:r>
            <a:r>
              <a:rPr lang="uk-UA" sz="1200" b="0" i="0" kern="1200" dirty="0" err="1">
                <a:solidFill>
                  <a:schemeClr val="tx1"/>
                </a:solidFill>
                <a:effectLst/>
                <a:latin typeface="+mn-lt"/>
                <a:ea typeface="+mn-ea"/>
                <a:cs typeface="+mn-cs"/>
              </a:rPr>
              <a:t>модифікованість</a:t>
            </a:r>
            <a:r>
              <a:rPr lang="uk-UA" sz="1200" b="0" i="0" kern="1200" dirty="0">
                <a:solidFill>
                  <a:schemeClr val="tx1"/>
                </a:solidFill>
                <a:effectLst/>
                <a:latin typeface="+mn-lt"/>
                <a:ea typeface="+mn-ea"/>
                <a:cs typeface="+mn-cs"/>
              </a:rPr>
              <a:t>, видимість, портативність та надійність. Якщо система порушує будь-який з необхідних обмежень, її не можна вважати </a:t>
            </a:r>
            <a:r>
              <a:rPr lang="en-US" sz="1200" b="0" i="0" kern="1200" dirty="0">
                <a:solidFill>
                  <a:schemeClr val="tx1"/>
                </a:solidFill>
                <a:effectLst/>
                <a:latin typeface="+mn-lt"/>
                <a:ea typeface="+mn-ea"/>
                <a:cs typeface="+mn-cs"/>
              </a:rPr>
              <a:t>RESTful.</a:t>
            </a:r>
          </a:p>
          <a:p>
            <a:endParaRPr lang="en-US" sz="1200" b="0" i="0" kern="1200" dirty="0">
              <a:solidFill>
                <a:schemeClr val="tx1"/>
              </a:solidFill>
              <a:effectLst/>
              <a:latin typeface="+mn-lt"/>
              <a:ea typeface="+mn-ea"/>
              <a:cs typeface="+mn-cs"/>
            </a:endParaRPr>
          </a:p>
          <a:p>
            <a:r>
              <a:rPr lang="uk-UA" sz="1200" b="0" i="0" kern="1200" dirty="0">
                <a:solidFill>
                  <a:schemeClr val="tx1"/>
                </a:solidFill>
                <a:effectLst/>
                <a:latin typeface="+mn-lt"/>
                <a:ea typeface="+mn-ea"/>
                <a:cs typeface="+mn-cs"/>
              </a:rPr>
              <a:t>Формальні обмеження </a:t>
            </a:r>
            <a:r>
              <a:rPr lang="en-US" sz="1200" b="0" i="0" kern="1200" dirty="0">
                <a:solidFill>
                  <a:schemeClr val="tx1"/>
                </a:solidFill>
                <a:effectLst/>
                <a:latin typeface="+mn-lt"/>
                <a:ea typeface="+mn-ea"/>
                <a:cs typeface="+mn-cs"/>
              </a:rPr>
              <a:t>REST </a:t>
            </a:r>
            <a:r>
              <a:rPr lang="uk-UA" sz="1200" b="0" i="0" kern="1200" dirty="0">
                <a:solidFill>
                  <a:schemeClr val="tx1"/>
                </a:solidFill>
                <a:effectLst/>
                <a:latin typeface="+mn-lt"/>
                <a:ea typeface="+mn-ea"/>
                <a:cs typeface="+mn-cs"/>
              </a:rPr>
              <a:t>такі:</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5"/>
          </p:nvPr>
        </p:nvSpPr>
        <p:spPr/>
        <p:txBody>
          <a:bodyPr/>
          <a:lstStyle/>
          <a:p>
            <a:fld id="{6A77C502-0B6A-4C41-9C7E-D0EF97AD9D1E}" type="slidenum">
              <a:rPr lang="uk-UA" smtClean="0"/>
              <a:t>39</a:t>
            </a:fld>
            <a:endParaRPr lang="uk-UA" dirty="0"/>
          </a:p>
        </p:txBody>
      </p:sp>
    </p:spTree>
    <p:extLst>
      <p:ext uri="{BB962C8B-B14F-4D97-AF65-F5344CB8AC3E}">
        <p14:creationId xmlns:p14="http://schemas.microsoft.com/office/powerpoint/2010/main" val="17088232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a:t>Виокремлення проблем з користувальницьким інтерфейсом від проблем зберігання даних покращує портативність користувацьких інтерфейсів на кількох платформах. Він також покращує масштабованість, спрощуючи серверні компоненти. Мабуть, найбільш важливим для Мережі є те, що розділення дозволяє компонентам розвиватися незалежно</a:t>
            </a:r>
            <a:r>
              <a:rPr lang="en-US" dirty="0"/>
              <a:t>.</a:t>
            </a:r>
            <a:endParaRPr lang="uk-UA" dirty="0"/>
          </a:p>
        </p:txBody>
      </p:sp>
      <p:sp>
        <p:nvSpPr>
          <p:cNvPr id="4" name="Номер слайда 3"/>
          <p:cNvSpPr>
            <a:spLocks noGrp="1"/>
          </p:cNvSpPr>
          <p:nvPr>
            <p:ph type="sldNum" sz="quarter" idx="5"/>
          </p:nvPr>
        </p:nvSpPr>
        <p:spPr/>
        <p:txBody>
          <a:bodyPr/>
          <a:lstStyle/>
          <a:p>
            <a:fld id="{6A77C502-0B6A-4C41-9C7E-D0EF97AD9D1E}" type="slidenum">
              <a:rPr lang="uk-UA" smtClean="0"/>
              <a:t>40</a:t>
            </a:fld>
            <a:endParaRPr lang="uk-UA" dirty="0"/>
          </a:p>
        </p:txBody>
      </p:sp>
    </p:spTree>
    <p:extLst>
      <p:ext uri="{BB962C8B-B14F-4D97-AF65-F5344CB8AC3E}">
        <p14:creationId xmlns:p14="http://schemas.microsoft.com/office/powerpoint/2010/main" val="25566747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a:t>Кожен</a:t>
            </a:r>
            <a:r>
              <a:rPr lang="ru-RU" dirty="0"/>
              <a:t> запит будь-якого клієнта </a:t>
            </a:r>
            <a:r>
              <a:rPr lang="ru-RU" dirty="0" err="1"/>
              <a:t>містить</a:t>
            </a:r>
            <a:r>
              <a:rPr lang="ru-RU" dirty="0"/>
              <a:t> всю </a:t>
            </a:r>
            <a:r>
              <a:rPr lang="ru-RU" dirty="0" err="1"/>
              <a:t>інформацію</a:t>
            </a:r>
            <a:r>
              <a:rPr lang="ru-RU" dirty="0"/>
              <a:t>, </a:t>
            </a:r>
            <a:r>
              <a:rPr lang="ru-RU" dirty="0" err="1"/>
              <a:t>необхідну</a:t>
            </a:r>
            <a:r>
              <a:rPr lang="ru-RU" dirty="0"/>
              <a:t> для </a:t>
            </a:r>
            <a:r>
              <a:rPr lang="ru-RU" dirty="0" err="1"/>
              <a:t>обслуговування</a:t>
            </a:r>
            <a:r>
              <a:rPr lang="ru-RU" dirty="0"/>
              <a:t> </a:t>
            </a:r>
            <a:r>
              <a:rPr lang="ru-RU" dirty="0" err="1"/>
              <a:t>запиту</a:t>
            </a:r>
            <a:r>
              <a:rPr lang="ru-RU" dirty="0"/>
              <a:t>, і стан сеансу </a:t>
            </a:r>
            <a:r>
              <a:rPr lang="ru-RU" dirty="0" err="1"/>
              <a:t>зберігається</a:t>
            </a:r>
            <a:r>
              <a:rPr lang="ru-RU" dirty="0"/>
              <a:t> у клієнта. Стан сеансу може бути перенесений сервером на </a:t>
            </a:r>
            <a:r>
              <a:rPr lang="ru-RU" dirty="0" err="1"/>
              <a:t>інший</a:t>
            </a:r>
            <a:r>
              <a:rPr lang="ru-RU" dirty="0"/>
              <a:t> </a:t>
            </a:r>
            <a:r>
              <a:rPr lang="ru-RU" dirty="0" err="1"/>
              <a:t>сервіс</a:t>
            </a:r>
            <a:r>
              <a:rPr lang="ru-RU" dirty="0"/>
              <a:t>, </a:t>
            </a:r>
            <a:r>
              <a:rPr lang="ru-RU" dirty="0" err="1"/>
              <a:t>такий</a:t>
            </a:r>
            <a:r>
              <a:rPr lang="ru-RU" dirty="0"/>
              <a:t> як база даних, щоб підтримувати </a:t>
            </a:r>
            <a:r>
              <a:rPr lang="ru-RU" dirty="0" err="1"/>
              <a:t>стійкий</a:t>
            </a:r>
            <a:r>
              <a:rPr lang="ru-RU" dirty="0"/>
              <a:t> стан </a:t>
            </a:r>
            <a:r>
              <a:rPr lang="ru-RU" dirty="0" err="1"/>
              <a:t>протягом</a:t>
            </a:r>
            <a:r>
              <a:rPr lang="ru-RU" dirty="0"/>
              <a:t> </a:t>
            </a:r>
            <a:r>
              <a:rPr lang="ru-RU" dirty="0" err="1"/>
              <a:t>періоду</a:t>
            </a:r>
            <a:r>
              <a:rPr lang="ru-RU" dirty="0"/>
              <a:t> і </a:t>
            </a:r>
            <a:r>
              <a:rPr lang="ru-RU" dirty="0" err="1"/>
              <a:t>дозволяти</a:t>
            </a:r>
            <a:r>
              <a:rPr lang="ru-RU" dirty="0"/>
              <a:t> </a:t>
            </a:r>
            <a:r>
              <a:rPr lang="ru-RU" dirty="0" err="1"/>
              <a:t>аутентифікацію</a:t>
            </a:r>
            <a:r>
              <a:rPr lang="ru-RU" dirty="0"/>
              <a:t>. Клієнт </a:t>
            </a:r>
            <a:r>
              <a:rPr lang="ru-RU" dirty="0" err="1"/>
              <a:t>починає</a:t>
            </a:r>
            <a:r>
              <a:rPr lang="ru-RU" dirty="0"/>
              <a:t> </a:t>
            </a:r>
            <a:r>
              <a:rPr lang="ru-RU" dirty="0" err="1"/>
              <a:t>надсилати</a:t>
            </a:r>
            <a:r>
              <a:rPr lang="ru-RU" dirty="0"/>
              <a:t> запити, коли </a:t>
            </a:r>
            <a:r>
              <a:rPr lang="ru-RU" dirty="0" err="1"/>
              <a:t>готовий</a:t>
            </a:r>
            <a:r>
              <a:rPr lang="ru-RU" dirty="0"/>
              <a:t> </a:t>
            </a:r>
            <a:r>
              <a:rPr lang="ru-RU" dirty="0" err="1"/>
              <a:t>здійснити</a:t>
            </a:r>
            <a:r>
              <a:rPr lang="ru-RU" dirty="0"/>
              <a:t> </a:t>
            </a:r>
            <a:r>
              <a:rPr lang="ru-RU" dirty="0" err="1"/>
              <a:t>перехід</a:t>
            </a:r>
            <a:r>
              <a:rPr lang="ru-RU" dirty="0"/>
              <a:t> до нового стану.</a:t>
            </a:r>
            <a:endParaRPr lang="uk-UA" dirty="0"/>
          </a:p>
        </p:txBody>
      </p:sp>
      <p:sp>
        <p:nvSpPr>
          <p:cNvPr id="4" name="Номер слайда 3"/>
          <p:cNvSpPr>
            <a:spLocks noGrp="1"/>
          </p:cNvSpPr>
          <p:nvPr>
            <p:ph type="sldNum" sz="quarter" idx="5"/>
          </p:nvPr>
        </p:nvSpPr>
        <p:spPr/>
        <p:txBody>
          <a:bodyPr/>
          <a:lstStyle/>
          <a:p>
            <a:fld id="{6A77C502-0B6A-4C41-9C7E-D0EF97AD9D1E}" type="slidenum">
              <a:rPr lang="uk-UA" smtClean="0"/>
              <a:t>41</a:t>
            </a:fld>
            <a:endParaRPr lang="uk-UA" dirty="0"/>
          </a:p>
        </p:txBody>
      </p:sp>
    </p:spTree>
    <p:extLst>
      <p:ext uri="{BB962C8B-B14F-4D97-AF65-F5344CB8AC3E}">
        <p14:creationId xmlns:p14="http://schemas.microsoft.com/office/powerpoint/2010/main" val="11273601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a:t>Відповіді повинні, неявно або явно, визначати себе як </a:t>
            </a:r>
            <a:r>
              <a:rPr lang="uk-UA" dirty="0" err="1"/>
              <a:t>кешовані</a:t>
            </a:r>
            <a:r>
              <a:rPr lang="uk-UA" dirty="0"/>
              <a:t> або не </a:t>
            </a:r>
            <a:r>
              <a:rPr lang="uk-UA" dirty="0" err="1"/>
              <a:t>кешовані</a:t>
            </a:r>
            <a:r>
              <a:rPr lang="uk-UA" dirty="0"/>
              <a:t>, щоб унеможливити отримання клієнтами застарілих або невідповідних даних у відповідь на подальші запити. Добре керований кешування частково або повністю виключає деякі взаємодії клієнт-сервер, ще більше покращуючи масштабованість та продуктивність.</a:t>
            </a:r>
          </a:p>
        </p:txBody>
      </p:sp>
      <p:sp>
        <p:nvSpPr>
          <p:cNvPr id="4" name="Номер слайда 3"/>
          <p:cNvSpPr>
            <a:spLocks noGrp="1"/>
          </p:cNvSpPr>
          <p:nvPr>
            <p:ph type="sldNum" sz="quarter" idx="5"/>
          </p:nvPr>
        </p:nvSpPr>
        <p:spPr/>
        <p:txBody>
          <a:bodyPr/>
          <a:lstStyle/>
          <a:p>
            <a:fld id="{6A77C502-0B6A-4C41-9C7E-D0EF97AD9D1E}" type="slidenum">
              <a:rPr lang="uk-UA" smtClean="0"/>
              <a:t>42</a:t>
            </a:fld>
            <a:endParaRPr lang="uk-UA" dirty="0"/>
          </a:p>
        </p:txBody>
      </p:sp>
    </p:spTree>
    <p:extLst>
      <p:ext uri="{BB962C8B-B14F-4D97-AF65-F5344CB8AC3E}">
        <p14:creationId xmlns:p14="http://schemas.microsoft.com/office/powerpoint/2010/main" val="29815441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err="1">
                <a:solidFill>
                  <a:schemeClr val="tx1"/>
                </a:solidFill>
                <a:effectLst/>
                <a:latin typeface="+mn-lt"/>
                <a:ea typeface="+mn-ea"/>
                <a:cs typeface="+mn-cs"/>
              </a:rPr>
              <a:t>Кожен</a:t>
            </a:r>
            <a:r>
              <a:rPr lang="ru-RU" sz="1200" b="0" i="0" kern="1200" dirty="0">
                <a:solidFill>
                  <a:schemeClr val="tx1"/>
                </a:solidFill>
                <a:effectLst/>
                <a:latin typeface="+mn-lt"/>
                <a:ea typeface="+mn-ea"/>
                <a:cs typeface="+mn-cs"/>
              </a:rPr>
              <a:t> компонент </a:t>
            </a:r>
            <a:r>
              <a:rPr lang="ru-RU" sz="1200" b="0" i="0" kern="1200" dirty="0" err="1">
                <a:solidFill>
                  <a:schemeClr val="tx1"/>
                </a:solidFill>
                <a:effectLst/>
                <a:latin typeface="+mn-lt"/>
                <a:ea typeface="+mn-ea"/>
                <a:cs typeface="+mn-cs"/>
              </a:rPr>
              <a:t>потрапляє</a:t>
            </a:r>
            <a:r>
              <a:rPr lang="ru-RU" sz="1200" b="0" i="0" kern="1200" dirty="0">
                <a:solidFill>
                  <a:schemeClr val="tx1"/>
                </a:solidFill>
                <a:effectLst/>
                <a:latin typeface="+mn-lt"/>
                <a:ea typeface="+mn-ea"/>
                <a:cs typeface="+mn-cs"/>
              </a:rPr>
              <a:t> в </a:t>
            </a:r>
            <a:r>
              <a:rPr lang="ru-RU" sz="1200" b="0" i="0" kern="1200" dirty="0" err="1">
                <a:solidFill>
                  <a:schemeClr val="tx1"/>
                </a:solidFill>
                <a:effectLst/>
                <a:latin typeface="+mn-lt"/>
                <a:ea typeface="+mn-ea"/>
                <a:cs typeface="+mn-cs"/>
              </a:rPr>
              <a:t>якийсь</a:t>
            </a:r>
            <a:r>
              <a:rPr lang="ru-RU" sz="1200" b="0" i="0" kern="1200" dirty="0">
                <a:solidFill>
                  <a:schemeClr val="tx1"/>
                </a:solidFill>
                <a:effectLst/>
                <a:latin typeface="+mn-lt"/>
                <a:ea typeface="+mn-ea"/>
                <a:cs typeface="+mn-cs"/>
              </a:rPr>
              <a:t> шар, і </a:t>
            </a:r>
            <a:r>
              <a:rPr lang="ru-RU" sz="1200" b="0" i="0" kern="1200" dirty="0" err="1">
                <a:solidFill>
                  <a:schemeClr val="tx1"/>
                </a:solidFill>
                <a:effectLst/>
                <a:latin typeface="+mn-lt"/>
                <a:ea typeface="+mn-ea"/>
                <a:cs typeface="+mn-cs"/>
              </a:rPr>
              <a:t>спілкується</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лише</a:t>
            </a:r>
            <a:r>
              <a:rPr lang="ru-RU" sz="1200" b="0" i="0" kern="1200" dirty="0">
                <a:solidFill>
                  <a:schemeClr val="tx1"/>
                </a:solidFill>
                <a:effectLst/>
                <a:latin typeface="+mn-lt"/>
                <a:ea typeface="+mn-ea"/>
                <a:cs typeface="+mn-cs"/>
              </a:rPr>
              <a:t> з компонентами в </a:t>
            </a:r>
            <a:r>
              <a:rPr lang="ru-RU" sz="1200" b="0" i="0" kern="1200" dirty="0" err="1">
                <a:solidFill>
                  <a:schemeClr val="tx1"/>
                </a:solidFill>
                <a:effectLst/>
                <a:latin typeface="+mn-lt"/>
                <a:ea typeface="+mn-ea"/>
                <a:cs typeface="+mn-cs"/>
              </a:rPr>
              <a:t>шарі</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під</a:t>
            </a:r>
            <a:r>
              <a:rPr lang="ru-RU" sz="1200" b="0" i="0" kern="1200" dirty="0">
                <a:solidFill>
                  <a:schemeClr val="tx1"/>
                </a:solidFill>
                <a:effectLst/>
                <a:latin typeface="+mn-lt"/>
                <a:ea typeface="+mn-ea"/>
                <a:cs typeface="+mn-cs"/>
              </a:rPr>
              <a:t> ним або в </a:t>
            </a:r>
            <a:r>
              <a:rPr lang="ru-RU" sz="1200" b="0" i="0" kern="1200" dirty="0" err="1">
                <a:solidFill>
                  <a:schemeClr val="tx1"/>
                </a:solidFill>
                <a:effectLst/>
                <a:latin typeface="+mn-lt"/>
                <a:ea typeface="+mn-ea"/>
                <a:cs typeface="+mn-cs"/>
              </a:rPr>
              <a:t>шарі</a:t>
            </a:r>
            <a:r>
              <a:rPr lang="ru-RU" sz="1200" b="0" i="0" kern="1200" dirty="0">
                <a:solidFill>
                  <a:schemeClr val="tx1"/>
                </a:solidFill>
                <a:effectLst/>
                <a:latin typeface="+mn-lt"/>
                <a:ea typeface="+mn-ea"/>
                <a:cs typeface="+mn-cs"/>
              </a:rPr>
              <a:t> над ним. </a:t>
            </a:r>
            <a:r>
              <a:rPr lang="ru-RU" sz="1200" b="0" i="0" kern="1200" dirty="0" err="1">
                <a:solidFill>
                  <a:schemeClr val="tx1"/>
                </a:solidFill>
                <a:effectLst/>
                <a:latin typeface="+mn-lt"/>
                <a:ea typeface="+mn-ea"/>
                <a:cs typeface="+mn-cs"/>
              </a:rPr>
              <a:t>Обмежнення</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знання</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системи</a:t>
            </a:r>
            <a:r>
              <a:rPr lang="ru-RU" sz="1200" b="0" i="0" kern="1200" dirty="0">
                <a:solidFill>
                  <a:schemeClr val="tx1"/>
                </a:solidFill>
                <a:effectLst/>
                <a:latin typeface="+mn-lt"/>
                <a:ea typeface="+mn-ea"/>
                <a:cs typeface="+mn-cs"/>
              </a:rPr>
              <a:t> одним шаром </a:t>
            </a:r>
            <a:r>
              <a:rPr lang="ru-RU" sz="1200" b="0" i="0" kern="1200" dirty="0" err="1">
                <a:solidFill>
                  <a:schemeClr val="tx1"/>
                </a:solidFill>
                <a:effectLst/>
                <a:latin typeface="+mn-lt"/>
                <a:ea typeface="+mn-ea"/>
                <a:cs typeface="+mn-cs"/>
              </a:rPr>
              <a:t>зменшує</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складність</a:t>
            </a:r>
            <a:r>
              <a:rPr lang="ru-RU" sz="1200" b="0" i="0" kern="1200" dirty="0">
                <a:solidFill>
                  <a:schemeClr val="tx1"/>
                </a:solidFill>
                <a:effectLst/>
                <a:latin typeface="+mn-lt"/>
                <a:ea typeface="+mn-ea"/>
                <a:cs typeface="+mn-cs"/>
              </a:rPr>
              <a:t> компонентів.</a:t>
            </a:r>
            <a:endParaRPr lang="uk-UA" dirty="0"/>
          </a:p>
        </p:txBody>
      </p:sp>
      <p:sp>
        <p:nvSpPr>
          <p:cNvPr id="4" name="Номер слайда 3"/>
          <p:cNvSpPr>
            <a:spLocks noGrp="1"/>
          </p:cNvSpPr>
          <p:nvPr>
            <p:ph type="sldNum" sz="quarter" idx="5"/>
          </p:nvPr>
        </p:nvSpPr>
        <p:spPr/>
        <p:txBody>
          <a:bodyPr/>
          <a:lstStyle/>
          <a:p>
            <a:fld id="{6A77C502-0B6A-4C41-9C7E-D0EF97AD9D1E}" type="slidenum">
              <a:rPr lang="uk-UA" smtClean="0"/>
              <a:t>43</a:t>
            </a:fld>
            <a:endParaRPr lang="uk-UA" dirty="0"/>
          </a:p>
        </p:txBody>
      </p:sp>
    </p:spTree>
    <p:extLst>
      <p:ext uri="{BB962C8B-B14F-4D97-AF65-F5344CB8AC3E}">
        <p14:creationId xmlns:p14="http://schemas.microsoft.com/office/powerpoint/2010/main" val="424012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6A77C502-0B6A-4C41-9C7E-D0EF97AD9D1E}" type="slidenum">
              <a:rPr lang="uk-UA" smtClean="0"/>
              <a:t>5</a:t>
            </a:fld>
            <a:endParaRPr lang="uk-UA" dirty="0"/>
          </a:p>
        </p:txBody>
      </p:sp>
    </p:spTree>
    <p:extLst>
      <p:ext uri="{BB962C8B-B14F-4D97-AF65-F5344CB8AC3E}">
        <p14:creationId xmlns:p14="http://schemas.microsoft.com/office/powerpoint/2010/main" val="19533321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a:t>Клієнти повинні дозволяти розширювати свою функціональність дозволяючи завантаження додаткового коду в формі </a:t>
            </a:r>
            <a:r>
              <a:rPr lang="uk-UA" dirty="0" err="1"/>
              <a:t>аплетів</a:t>
            </a:r>
            <a:r>
              <a:rPr lang="uk-UA" dirty="0"/>
              <a:t> чи скриптів. Це спрощує клієнти, дозволяючи не реалізовувати всі необхідні функції попередньо. Щоправда це необов'язкове обмеження, і якщо воно не дає переваг для конкретного застосування, то його не обов'язково реалізовувати.</a:t>
            </a:r>
          </a:p>
          <a:p>
            <a:endParaRPr lang="uk-UA" dirty="0"/>
          </a:p>
        </p:txBody>
      </p:sp>
      <p:sp>
        <p:nvSpPr>
          <p:cNvPr id="4" name="Номер слайда 3"/>
          <p:cNvSpPr>
            <a:spLocks noGrp="1"/>
          </p:cNvSpPr>
          <p:nvPr>
            <p:ph type="sldNum" sz="quarter" idx="5"/>
          </p:nvPr>
        </p:nvSpPr>
        <p:spPr/>
        <p:txBody>
          <a:bodyPr/>
          <a:lstStyle/>
          <a:p>
            <a:fld id="{6A77C502-0B6A-4C41-9C7E-D0EF97AD9D1E}" type="slidenum">
              <a:rPr lang="uk-UA" smtClean="0"/>
              <a:t>44</a:t>
            </a:fld>
            <a:endParaRPr lang="uk-UA" dirty="0"/>
          </a:p>
        </p:txBody>
      </p:sp>
    </p:spTree>
    <p:extLst>
      <p:ext uri="{BB962C8B-B14F-4D97-AF65-F5344CB8AC3E}">
        <p14:creationId xmlns:p14="http://schemas.microsoft.com/office/powerpoint/2010/main" val="15169796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a:t>Наявність уніфікованого інтерфейсу є фундаментальним вимогою дизайну </a:t>
            </a:r>
            <a:r>
              <a:rPr lang="en-US" dirty="0"/>
              <a:t>REST-</a:t>
            </a:r>
            <a:r>
              <a:rPr lang="uk-UA" dirty="0"/>
              <a:t>сервісів</a:t>
            </a:r>
            <a:r>
              <a:rPr lang="en-US" dirty="0"/>
              <a:t>.</a:t>
            </a:r>
            <a:r>
              <a:rPr lang="uk-UA" dirty="0"/>
              <a:t> Уніфіковані інтерфейси дозволяють кожному з сервісів розвиватися незалежно.</a:t>
            </a:r>
          </a:p>
        </p:txBody>
      </p:sp>
      <p:sp>
        <p:nvSpPr>
          <p:cNvPr id="4" name="Номер слайда 3"/>
          <p:cNvSpPr>
            <a:spLocks noGrp="1"/>
          </p:cNvSpPr>
          <p:nvPr>
            <p:ph type="sldNum" sz="quarter" idx="5"/>
          </p:nvPr>
        </p:nvSpPr>
        <p:spPr/>
        <p:txBody>
          <a:bodyPr/>
          <a:lstStyle/>
          <a:p>
            <a:fld id="{6A77C502-0B6A-4C41-9C7E-D0EF97AD9D1E}" type="slidenum">
              <a:rPr lang="uk-UA" smtClean="0"/>
              <a:t>45</a:t>
            </a:fld>
            <a:endParaRPr lang="uk-UA" dirty="0"/>
          </a:p>
        </p:txBody>
      </p:sp>
    </p:spTree>
    <p:extLst>
      <p:ext uri="{BB962C8B-B14F-4D97-AF65-F5344CB8AC3E}">
        <p14:creationId xmlns:p14="http://schemas.microsoft.com/office/powerpoint/2010/main" val="22469012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API </a:t>
            </a:r>
            <a:r>
              <a:rPr lang="uk-UA" dirty="0"/>
              <a:t>веб-служб, які дотримуються архітектурних обмежень </a:t>
            </a:r>
            <a:r>
              <a:rPr lang="en-US" dirty="0"/>
              <a:t>REST, </a:t>
            </a:r>
            <a:r>
              <a:rPr lang="uk-UA" dirty="0"/>
              <a:t>називаються </a:t>
            </a:r>
            <a:r>
              <a:rPr lang="en-US" dirty="0"/>
              <a:t>RESTful</a:t>
            </a:r>
            <a:r>
              <a:rPr lang="uk-UA" dirty="0"/>
              <a:t> </a:t>
            </a:r>
            <a:r>
              <a:rPr lang="en-US" dirty="0"/>
              <a:t>API . RESTful</a:t>
            </a:r>
            <a:r>
              <a:rPr lang="uk-UA" dirty="0"/>
              <a:t> </a:t>
            </a:r>
            <a:r>
              <a:rPr lang="en-US" dirty="0"/>
              <a:t>API </a:t>
            </a:r>
            <a:r>
              <a:rPr lang="uk-UA" dirty="0"/>
              <a:t> на основі </a:t>
            </a:r>
            <a:r>
              <a:rPr lang="en-US" dirty="0"/>
              <a:t>HTTP </a:t>
            </a:r>
            <a:r>
              <a:rPr lang="uk-UA" dirty="0"/>
              <a:t>визначаються такими аспектами:</a:t>
            </a:r>
          </a:p>
          <a:p>
            <a:endParaRPr lang="uk-UA" dirty="0"/>
          </a:p>
          <a:p>
            <a:r>
              <a:rPr lang="uk-UA" dirty="0"/>
              <a:t>базовий </a:t>
            </a:r>
            <a:r>
              <a:rPr lang="en-US" dirty="0"/>
              <a:t>URI, </a:t>
            </a:r>
            <a:r>
              <a:rPr lang="uk-UA" dirty="0"/>
              <a:t>наприклад </a:t>
            </a:r>
            <a:r>
              <a:rPr lang="en-US" dirty="0"/>
              <a:t>http://api.example.com/collection/;</a:t>
            </a:r>
          </a:p>
          <a:p>
            <a:r>
              <a:rPr lang="uk-UA" dirty="0"/>
              <a:t>стандартні методи </a:t>
            </a:r>
            <a:r>
              <a:rPr lang="en-US" dirty="0"/>
              <a:t>HTTP (</a:t>
            </a:r>
            <a:r>
              <a:rPr lang="uk-UA" dirty="0"/>
              <a:t>наприклад, </a:t>
            </a:r>
            <a:r>
              <a:rPr lang="en-US" dirty="0"/>
              <a:t>GET, POST, PUT, PATCH </a:t>
            </a:r>
            <a:r>
              <a:rPr lang="uk-UA" dirty="0"/>
              <a:t>і </a:t>
            </a:r>
            <a:r>
              <a:rPr lang="en-US" dirty="0"/>
              <a:t>DELETE);</a:t>
            </a:r>
          </a:p>
          <a:p>
            <a:r>
              <a:rPr lang="uk-UA" dirty="0"/>
              <a:t>тип, який визначає стан переходу даних елементів. Поточне представлення повідомляє клієнту, як складати запити на переходи до всіх наступних доступних станів додатку,</a:t>
            </a:r>
          </a:p>
        </p:txBody>
      </p:sp>
      <p:sp>
        <p:nvSpPr>
          <p:cNvPr id="4" name="Номер слайда 3"/>
          <p:cNvSpPr>
            <a:spLocks noGrp="1"/>
          </p:cNvSpPr>
          <p:nvPr>
            <p:ph type="sldNum" sz="quarter" idx="5"/>
          </p:nvPr>
        </p:nvSpPr>
        <p:spPr/>
        <p:txBody>
          <a:bodyPr/>
          <a:lstStyle/>
          <a:p>
            <a:fld id="{6A77C502-0B6A-4C41-9C7E-D0EF97AD9D1E}" type="slidenum">
              <a:rPr lang="uk-UA" smtClean="0"/>
              <a:t>46</a:t>
            </a:fld>
            <a:endParaRPr lang="uk-UA" dirty="0"/>
          </a:p>
        </p:txBody>
      </p:sp>
    </p:spTree>
    <p:extLst>
      <p:ext uri="{BB962C8B-B14F-4D97-AF65-F5344CB8AC3E}">
        <p14:creationId xmlns:p14="http://schemas.microsoft.com/office/powerpoint/2010/main" val="2348502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6A77C502-0B6A-4C41-9C7E-D0EF97AD9D1E}" type="slidenum">
              <a:rPr lang="uk-UA" smtClean="0"/>
              <a:t>6</a:t>
            </a:fld>
            <a:endParaRPr lang="uk-UA" dirty="0"/>
          </a:p>
        </p:txBody>
      </p:sp>
    </p:spTree>
    <p:extLst>
      <p:ext uri="{BB962C8B-B14F-4D97-AF65-F5344CB8AC3E}">
        <p14:creationId xmlns:p14="http://schemas.microsoft.com/office/powerpoint/2010/main" val="2625345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6A77C502-0B6A-4C41-9C7E-D0EF97AD9D1E}" type="slidenum">
              <a:rPr lang="uk-UA" smtClean="0"/>
              <a:t>14</a:t>
            </a:fld>
            <a:endParaRPr lang="uk-UA" dirty="0"/>
          </a:p>
        </p:txBody>
      </p:sp>
    </p:spTree>
    <p:extLst>
      <p:ext uri="{BB962C8B-B14F-4D97-AF65-F5344CB8AC3E}">
        <p14:creationId xmlns:p14="http://schemas.microsoft.com/office/powerpoint/2010/main" val="2650365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kern="1200" dirty="0">
                <a:solidFill>
                  <a:schemeClr val="tx1"/>
                </a:solidFill>
                <a:effectLst/>
                <a:latin typeface="+mn-lt"/>
                <a:ea typeface="+mn-ea"/>
                <a:cs typeface="+mn-cs"/>
              </a:rPr>
              <a:t>Це найпростіша і найменш надійна модель компонентів веб-додатків.</a:t>
            </a:r>
          </a:p>
        </p:txBody>
      </p:sp>
      <p:sp>
        <p:nvSpPr>
          <p:cNvPr id="4" name="Номер слайда 3"/>
          <p:cNvSpPr>
            <a:spLocks noGrp="1"/>
          </p:cNvSpPr>
          <p:nvPr>
            <p:ph type="sldNum" sz="quarter" idx="5"/>
          </p:nvPr>
        </p:nvSpPr>
        <p:spPr/>
        <p:txBody>
          <a:bodyPr/>
          <a:lstStyle/>
          <a:p>
            <a:fld id="{6A77C502-0B6A-4C41-9C7E-D0EF97AD9D1E}" type="slidenum">
              <a:rPr lang="uk-UA" smtClean="0"/>
              <a:t>15</a:t>
            </a:fld>
            <a:endParaRPr lang="uk-UA" dirty="0"/>
          </a:p>
        </p:txBody>
      </p:sp>
    </p:spTree>
    <p:extLst>
      <p:ext uri="{BB962C8B-B14F-4D97-AF65-F5344CB8AC3E}">
        <p14:creationId xmlns:p14="http://schemas.microsoft.com/office/powerpoint/2010/main" val="1465172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a:t>Ідея такої моделі компонентів веб-додатків полягає в тому, що веб-сервер не зберігає жодних даних. Коли веб-сервер отримує інформацію від клієнта, він обробляє ту саму і записує її в базу даних, якою керує поза сервером. Це іноді також називають </a:t>
            </a:r>
            <a:r>
              <a:rPr lang="en-US" dirty="0"/>
              <a:t>stateless</a:t>
            </a:r>
            <a:r>
              <a:rPr lang="uk-UA" dirty="0"/>
              <a:t> архітектурою.</a:t>
            </a:r>
          </a:p>
          <a:p>
            <a:endParaRPr lang="uk-UA" dirty="0"/>
          </a:p>
          <a:p>
            <a:r>
              <a:rPr lang="ru-RU" dirty="0"/>
              <a:t>Усі зроблені запити будуть автоматично переадресовані на новий сервер, і веб-додаток продовжить виконання. Отже, надійність краща порівняно з одним сервером і базою даних. Однак якщо база даних вийде з ладу, веб-додаток також ляже.</a:t>
            </a:r>
            <a:endParaRPr lang="uk-UA" dirty="0"/>
          </a:p>
        </p:txBody>
      </p:sp>
      <p:sp>
        <p:nvSpPr>
          <p:cNvPr id="4" name="Номер слайда 3"/>
          <p:cNvSpPr>
            <a:spLocks noGrp="1"/>
          </p:cNvSpPr>
          <p:nvPr>
            <p:ph type="sldNum" sz="quarter" idx="5"/>
          </p:nvPr>
        </p:nvSpPr>
        <p:spPr/>
        <p:txBody>
          <a:bodyPr/>
          <a:lstStyle/>
          <a:p>
            <a:fld id="{6A77C502-0B6A-4C41-9C7E-D0EF97AD9D1E}" type="slidenum">
              <a:rPr lang="uk-UA" smtClean="0"/>
              <a:t>16</a:t>
            </a:fld>
            <a:endParaRPr lang="uk-UA" dirty="0"/>
          </a:p>
        </p:txBody>
      </p:sp>
    </p:spTree>
    <p:extLst>
      <p:ext uri="{BB962C8B-B14F-4D97-AF65-F5344CB8AC3E}">
        <p14:creationId xmlns:p14="http://schemas.microsoft.com/office/powerpoint/2010/main" val="2032639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Це найбільш ефективна модель компонентів веб-додатків, оскільки ні веб-сервери, ні бази даних не мають жодної точки збою.</a:t>
            </a:r>
          </a:p>
          <a:p>
            <a:endParaRPr lang="ru-RU" dirty="0"/>
          </a:p>
          <a:p>
            <a:r>
              <a:rPr lang="uk-UA" dirty="0"/>
              <a:t>Для цього типу моделі є два варіанти. Або зберігати однакові дані у всіх зайнятих базах даних або розподіляти їх рівномірно між ними.</a:t>
            </a:r>
          </a:p>
        </p:txBody>
      </p:sp>
      <p:sp>
        <p:nvSpPr>
          <p:cNvPr id="4" name="Номер слайда 3"/>
          <p:cNvSpPr>
            <a:spLocks noGrp="1"/>
          </p:cNvSpPr>
          <p:nvPr>
            <p:ph type="sldNum" sz="quarter" idx="5"/>
          </p:nvPr>
        </p:nvSpPr>
        <p:spPr/>
        <p:txBody>
          <a:bodyPr/>
          <a:lstStyle/>
          <a:p>
            <a:fld id="{6A77C502-0B6A-4C41-9C7E-D0EF97AD9D1E}" type="slidenum">
              <a:rPr lang="uk-UA" smtClean="0"/>
              <a:t>17</a:t>
            </a:fld>
            <a:endParaRPr lang="uk-UA" dirty="0"/>
          </a:p>
        </p:txBody>
      </p:sp>
    </p:spTree>
    <p:extLst>
      <p:ext uri="{BB962C8B-B14F-4D97-AF65-F5344CB8AC3E}">
        <p14:creationId xmlns:p14="http://schemas.microsoft.com/office/powerpoint/2010/main" val="1023154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СПА </a:t>
            </a:r>
            <a:r>
              <a:rPr lang="uk-UA" noProof="0" dirty="0"/>
              <a:t>розроблені</a:t>
            </a:r>
            <a:r>
              <a:rPr lang="ru-RU" dirty="0"/>
              <a:t> таким чином, щоб вони робили запити на сервер за найнеобхіднішим контентом та інформаційними елементами. Це веде до як інтуїтивного, так і інтерактивного користувальницького досвіду.</a:t>
            </a:r>
            <a:endParaRPr lang="uk-UA" dirty="0"/>
          </a:p>
        </p:txBody>
      </p:sp>
      <p:sp>
        <p:nvSpPr>
          <p:cNvPr id="4" name="Номер слайда 3"/>
          <p:cNvSpPr>
            <a:spLocks noGrp="1"/>
          </p:cNvSpPr>
          <p:nvPr>
            <p:ph type="sldNum" sz="quarter" idx="5"/>
          </p:nvPr>
        </p:nvSpPr>
        <p:spPr/>
        <p:txBody>
          <a:bodyPr/>
          <a:lstStyle/>
          <a:p>
            <a:fld id="{6A77C502-0B6A-4C41-9C7E-D0EF97AD9D1E}" type="slidenum">
              <a:rPr lang="uk-UA" smtClean="0"/>
              <a:t>19</a:t>
            </a:fld>
            <a:endParaRPr lang="uk-UA" dirty="0"/>
          </a:p>
        </p:txBody>
      </p:sp>
    </p:spTree>
    <p:extLst>
      <p:ext uri="{BB962C8B-B14F-4D97-AF65-F5344CB8AC3E}">
        <p14:creationId xmlns:p14="http://schemas.microsoft.com/office/powerpoint/2010/main" val="3861501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424245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8554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dirty="0"/>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559046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dirty="0"/>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dirty="0"/>
          </a:p>
        </p:txBody>
      </p:sp>
    </p:spTree>
    <p:extLst>
      <p:ext uri="{BB962C8B-B14F-4D97-AF65-F5344CB8AC3E}">
        <p14:creationId xmlns:p14="http://schemas.microsoft.com/office/powerpoint/2010/main" val="2298992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dirty="0"/>
          </a:p>
        </p:txBody>
      </p:sp>
    </p:spTree>
    <p:extLst>
      <p:ext uri="{BB962C8B-B14F-4D97-AF65-F5344CB8AC3E}">
        <p14:creationId xmlns:p14="http://schemas.microsoft.com/office/powerpoint/2010/main" val="131024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2667753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71893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770168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419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8689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7487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Tree>
    <p:extLst>
      <p:ext uri="{BB962C8B-B14F-4D97-AF65-F5344CB8AC3E}">
        <p14:creationId xmlns:p14="http://schemas.microsoft.com/office/powerpoint/2010/main" val="112868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dirty="0"/>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84278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developer.mozilla.org/en-US/docs/Web/HTTP" TargetMode="External"/><Relationship Id="rId2" Type="http://schemas.openxmlformats.org/officeDocument/2006/relationships/hyperlink" Target="https://hackr.io/blog/web-application-architecture-definition-models-types-and-more" TargetMode="External"/><Relationship Id="rId1" Type="http://schemas.openxmlformats.org/officeDocument/2006/relationships/slideLayout" Target="../slideLayouts/slideLayout2.xml"/><Relationship Id="rId5" Type="http://schemas.openxmlformats.org/officeDocument/2006/relationships/hyperlink" Target="https://en.wikipedia.org/wiki/Representational_state_transfer" TargetMode="External"/><Relationship Id="rId4" Type="http://schemas.openxmlformats.org/officeDocument/2006/relationships/hyperlink" Target="https://en.wikipedia.org/wiki/Hypertext_Transfer_Protoco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5900" dirty="0"/>
              <a:t>Web Application</a:t>
            </a:r>
            <a:r>
              <a:rPr lang="uk-UA" sz="5900" dirty="0"/>
              <a:t> </a:t>
            </a:r>
            <a:r>
              <a:rPr lang="en-US" sz="5900" dirty="0"/>
              <a:t>Architecture, HTTP protocol, </a:t>
            </a:r>
            <a:br>
              <a:rPr lang="uk-UA" sz="5900" dirty="0"/>
            </a:br>
            <a:r>
              <a:rPr lang="en-US" sz="5900" dirty="0"/>
              <a:t>REST</a:t>
            </a:r>
            <a:endParaRPr lang="uk-UA" sz="5900" dirty="0"/>
          </a:p>
        </p:txBody>
      </p:sp>
      <p:sp>
        <p:nvSpPr>
          <p:cNvPr id="5" name="Text Placeholder 4"/>
          <p:cNvSpPr>
            <a:spLocks noGrp="1"/>
          </p:cNvSpPr>
          <p:nvPr>
            <p:ph type="body" sz="quarter" idx="10"/>
          </p:nvPr>
        </p:nvSpPr>
        <p:spPr/>
        <p:txBody>
          <a:bodyPr/>
          <a:lstStyle/>
          <a:p>
            <a:r>
              <a:rPr lang="en-US" dirty="0"/>
              <a:t>by Rostyslav Synenko</a:t>
            </a:r>
            <a:endParaRPr lang="uk-UA" dirty="0"/>
          </a:p>
        </p:txBody>
      </p:sp>
    </p:spTree>
    <p:extLst>
      <p:ext uri="{BB962C8B-B14F-4D97-AF65-F5344CB8AC3E}">
        <p14:creationId xmlns:p14="http://schemas.microsoft.com/office/powerpoint/2010/main" val="3068882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04DE4D-71DC-4DEB-87D6-D149539DC48E}"/>
              </a:ext>
            </a:extLst>
          </p:cNvPr>
          <p:cNvSpPr>
            <a:spLocks noGrp="1"/>
          </p:cNvSpPr>
          <p:nvPr>
            <p:ph type="title"/>
          </p:nvPr>
        </p:nvSpPr>
        <p:spPr/>
        <p:txBody>
          <a:bodyPr/>
          <a:lstStyle/>
          <a:p>
            <a:pPr>
              <a:lnSpc>
                <a:spcPct val="100000"/>
              </a:lnSpc>
            </a:pPr>
            <a:r>
              <a:rPr lang="en-US" sz="2400" b="1" dirty="0">
                <a:latin typeface="Open Sans" panose="020B0604020202020204" charset="0"/>
                <a:ea typeface="Open Sans" panose="020B0604020202020204" charset="0"/>
                <a:cs typeface="Open Sans" panose="020B0604020202020204" charset="0"/>
              </a:rPr>
              <a:t>UI/UX Web Application Components</a:t>
            </a:r>
            <a:br>
              <a:rPr lang="en-US" sz="2400" b="1" dirty="0">
                <a:latin typeface="Open Sans" panose="020B0604020202020204" charset="0"/>
                <a:ea typeface="Open Sans" panose="020B0604020202020204" charset="0"/>
                <a:cs typeface="Open Sans" panose="020B0604020202020204" charset="0"/>
              </a:rPr>
            </a:br>
            <a:br>
              <a:rPr lang="en-US" sz="2400" b="1"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This includes activity logs, dashboards, notifications, settings, statistics, etc. These components have nothing to do with the operation of a web application architecture. Instead, they are part of the interface layout plan of a web app.</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602221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04DE4D-71DC-4DEB-87D6-D149539DC48E}"/>
              </a:ext>
            </a:extLst>
          </p:cNvPr>
          <p:cNvSpPr>
            <a:spLocks noGrp="1"/>
          </p:cNvSpPr>
          <p:nvPr>
            <p:ph type="title"/>
          </p:nvPr>
        </p:nvSpPr>
        <p:spPr/>
        <p:txBody>
          <a:bodyPr/>
          <a:lstStyle/>
          <a:p>
            <a:pPr>
              <a:lnSpc>
                <a:spcPct val="100000"/>
              </a:lnSpc>
            </a:pPr>
            <a:r>
              <a:rPr lang="en-US" sz="2400" b="1" dirty="0">
                <a:latin typeface="Open Sans" panose="020B0604020202020204" charset="0"/>
                <a:ea typeface="Open Sans" panose="020B0604020202020204" charset="0"/>
                <a:cs typeface="Open Sans" panose="020B0604020202020204" charset="0"/>
              </a:rPr>
              <a:t>Structural Components </a:t>
            </a:r>
            <a:br>
              <a:rPr lang="en-US" sz="2400" b="1" dirty="0">
                <a:latin typeface="Open Sans" panose="020B0604020202020204" charset="0"/>
                <a:ea typeface="Open Sans" panose="020B0604020202020204" charset="0"/>
                <a:cs typeface="Open Sans" panose="020B0604020202020204" charset="0"/>
              </a:rPr>
            </a:br>
            <a:br>
              <a:rPr lang="en-US" sz="2400" b="1"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The two major structural components of a web app are client and server sides.</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582742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04DE4D-71DC-4DEB-87D6-D149539DC48E}"/>
              </a:ext>
            </a:extLst>
          </p:cNvPr>
          <p:cNvSpPr>
            <a:spLocks noGrp="1"/>
          </p:cNvSpPr>
          <p:nvPr>
            <p:ph type="title"/>
          </p:nvPr>
        </p:nvSpPr>
        <p:spPr/>
        <p:txBody>
          <a:bodyPr/>
          <a:lstStyle/>
          <a:p>
            <a:pPr>
              <a:lnSpc>
                <a:spcPct val="100000"/>
              </a:lnSpc>
            </a:pPr>
            <a:r>
              <a:rPr lang="en-US" sz="2400" b="1" dirty="0">
                <a:latin typeface="Open Sans" panose="020B0604020202020204" charset="0"/>
                <a:ea typeface="Open Sans" panose="020B0604020202020204" charset="0"/>
                <a:cs typeface="Open Sans" panose="020B0604020202020204" charset="0"/>
              </a:rPr>
              <a:t>Client Component</a:t>
            </a:r>
            <a:br>
              <a:rPr lang="en-US" sz="2400" b="1" dirty="0">
                <a:latin typeface="Open Sans" panose="020B0604020202020204" charset="0"/>
                <a:ea typeface="Open Sans" panose="020B0604020202020204" charset="0"/>
                <a:cs typeface="Open Sans" panose="020B0604020202020204" charset="0"/>
              </a:rPr>
            </a:br>
            <a:br>
              <a:rPr lang="en-US" sz="2400" b="1"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The client component is developed in CSS, HTML, and JS. As it exists within the user’s web browser, there is no need for operating system or device-related adjustments. The client component is a representation of a web application’s functionality that the end-user interacts with.</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557659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04DE4D-71DC-4DEB-87D6-D149539DC48E}"/>
              </a:ext>
            </a:extLst>
          </p:cNvPr>
          <p:cNvSpPr>
            <a:spLocks noGrp="1"/>
          </p:cNvSpPr>
          <p:nvPr>
            <p:ph type="title"/>
          </p:nvPr>
        </p:nvSpPr>
        <p:spPr/>
        <p:txBody>
          <a:bodyPr/>
          <a:lstStyle/>
          <a:p>
            <a:pPr>
              <a:lnSpc>
                <a:spcPct val="100000"/>
              </a:lnSpc>
            </a:pPr>
            <a:r>
              <a:rPr lang="en-US" sz="2400" b="1" dirty="0">
                <a:latin typeface="Open Sans" panose="020B0604020202020204" charset="0"/>
                <a:ea typeface="Open Sans" panose="020B0604020202020204" charset="0"/>
                <a:cs typeface="Open Sans" panose="020B0604020202020204" charset="0"/>
              </a:rPr>
              <a:t>Server Component</a:t>
            </a:r>
            <a:br>
              <a:rPr lang="en-US" sz="2400" b="1" dirty="0">
                <a:latin typeface="Open Sans" panose="020B0604020202020204" charset="0"/>
                <a:ea typeface="Open Sans" panose="020B0604020202020204" charset="0"/>
                <a:cs typeface="Open Sans" panose="020B0604020202020204" charset="0"/>
              </a:rPr>
            </a:br>
            <a:br>
              <a:rPr lang="en-US" sz="2400" b="1"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The server component can be build using one or a combination of several programming languages and frameworks, including Java, .Net, NodeJS, PHP, Python, and Ruby on Rails. The server component has at least two parts; app logic and database. The former is the main control center of the web application while the latter is where all the persistent data is stored.</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066013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710914-E0BD-422C-8872-089ADBA1D1EC}"/>
              </a:ext>
            </a:extLst>
          </p:cNvPr>
          <p:cNvSpPr>
            <a:spLocks noGrp="1"/>
          </p:cNvSpPr>
          <p:nvPr>
            <p:ph type="title"/>
          </p:nvPr>
        </p:nvSpPr>
        <p:spPr/>
        <p:txBody>
          <a:bodyPr/>
          <a:lstStyle/>
          <a:p>
            <a:pPr>
              <a:lnSpc>
                <a:spcPct val="100000"/>
              </a:lnSpc>
            </a:pPr>
            <a:r>
              <a:rPr lang="en-US" sz="4000" b="1" dirty="0"/>
              <a:t>Models of Web Application Components</a:t>
            </a:r>
            <a:br>
              <a:rPr lang="en-US" sz="4000" b="1" dirty="0"/>
            </a:br>
            <a:br>
              <a:rPr lang="en-US" sz="4000" b="1" dirty="0"/>
            </a:br>
            <a:r>
              <a:rPr lang="en-US" sz="2400" dirty="0">
                <a:latin typeface="Open Sans" panose="020B0604020202020204" charset="0"/>
                <a:ea typeface="Open Sans" panose="020B0604020202020204" charset="0"/>
                <a:cs typeface="Open Sans" panose="020B0604020202020204" charset="0"/>
              </a:rPr>
              <a:t>Depending on the total number of servers and databases used for a web application, the model of a web app is decided. It can be any of the following three:</a:t>
            </a:r>
            <a:br>
              <a:rPr lang="en-US" sz="4000" dirty="0"/>
            </a:br>
            <a:r>
              <a:rPr lang="en-US" sz="2400" dirty="0">
                <a:latin typeface="Open Sans" panose="020B0604020202020204" charset="0"/>
                <a:ea typeface="Open Sans" panose="020B0604020202020204" charset="0"/>
                <a:cs typeface="Open Sans" panose="020B0604020202020204" charset="0"/>
              </a:rPr>
              <a:t>-</a:t>
            </a:r>
            <a:r>
              <a:rPr lang="en-US" sz="4000" dirty="0"/>
              <a:t> </a:t>
            </a:r>
            <a:r>
              <a:rPr lang="en-US" sz="2400" dirty="0">
                <a:latin typeface="Open Sans" panose="020B0604020202020204" charset="0"/>
                <a:ea typeface="Open Sans" panose="020B0604020202020204" charset="0"/>
                <a:cs typeface="Open Sans" panose="020B0604020202020204" charset="0"/>
              </a:rPr>
              <a:t>One Web Server, One Database</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Multiple Web Servers, One Database (At a Machine Rather than the Web -server)</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Multiple Web Server, Multiple Databases</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90548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A56FF4-E0D9-46E7-9EFF-EA7997610B23}"/>
              </a:ext>
            </a:extLst>
          </p:cNvPr>
          <p:cNvSpPr>
            <a:spLocks noGrp="1"/>
          </p:cNvSpPr>
          <p:nvPr>
            <p:ph type="title"/>
          </p:nvPr>
        </p:nvSpPr>
        <p:spPr/>
        <p:txBody>
          <a:bodyPr/>
          <a:lstStyle/>
          <a:p>
            <a:pPr>
              <a:lnSpc>
                <a:spcPct val="100000"/>
              </a:lnSpc>
            </a:pPr>
            <a:r>
              <a:rPr lang="en-US" sz="4000" dirty="0">
                <a:latin typeface="Proxima Nova Black" panose="020B0604020202020204" charset="0"/>
                <a:ea typeface="Open Sans" panose="020B0604020202020204" charset="0"/>
                <a:cs typeface="Open Sans" panose="020B0604020202020204" charset="0"/>
              </a:rPr>
              <a:t>One Web Server, One Database</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Such a model uses a single server as well as a single database. A web app builds on such a model will go down as soon as the server goes down. </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One web server, one database web application component model is not typically used for real web applications. It is mostly used for running test projects as well as with the intent of learning and understanding the fundamentals of the web application.</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658226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29FABB-9941-41CC-A25F-CFCF99633B17}"/>
              </a:ext>
            </a:extLst>
          </p:cNvPr>
          <p:cNvSpPr>
            <a:spLocks noGrp="1"/>
          </p:cNvSpPr>
          <p:nvPr>
            <p:ph type="title"/>
          </p:nvPr>
        </p:nvSpPr>
        <p:spPr/>
        <p:txBody>
          <a:bodyPr/>
          <a:lstStyle/>
          <a:p>
            <a:pPr>
              <a:lnSpc>
                <a:spcPct val="100000"/>
              </a:lnSpc>
            </a:pPr>
            <a:r>
              <a:rPr lang="en-US" sz="4000" dirty="0">
                <a:latin typeface="Proxima Nova Black" panose="020B0604020202020204" charset="0"/>
                <a:ea typeface="Open Sans" panose="020B0604020202020204" charset="0"/>
                <a:cs typeface="Open Sans" panose="020B0604020202020204" charset="0"/>
              </a:rPr>
              <a:t>Multiple Web Servers, One Database (At a Machine Rather than the Web server)</a:t>
            </a:r>
            <a:br>
              <a:rPr lang="uk-UA" sz="2400" dirty="0">
                <a:latin typeface="Proxima Nova Black"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0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At least 2 web servers are required for this web application component model. This is all for avoiding failure. Even when one of the web servers goes down, the other one will take charge.</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306673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A0C427-2A89-47CF-89BE-D1BF81B580AB}"/>
              </a:ext>
            </a:extLst>
          </p:cNvPr>
          <p:cNvSpPr>
            <a:spLocks noGrp="1"/>
          </p:cNvSpPr>
          <p:nvPr>
            <p:ph type="title"/>
          </p:nvPr>
        </p:nvSpPr>
        <p:spPr/>
        <p:txBody>
          <a:bodyPr/>
          <a:lstStyle/>
          <a:p>
            <a:pPr>
              <a:lnSpc>
                <a:spcPct val="100000"/>
              </a:lnSpc>
            </a:pPr>
            <a:r>
              <a:rPr lang="en-US" sz="4000" b="1" dirty="0"/>
              <a:t>Multiple Web Server, Multiple Databases</a:t>
            </a:r>
            <a:br>
              <a:rPr lang="en-US" sz="2400" b="1" dirty="0"/>
            </a:br>
            <a:br>
              <a:rPr lang="en-US" sz="2400" dirty="0"/>
            </a:br>
            <a:r>
              <a:rPr lang="en-US" sz="2400" dirty="0">
                <a:latin typeface="Open Sans" panose="020B0604020202020204" charset="0"/>
                <a:ea typeface="Open Sans" panose="020B0604020202020204" charset="0"/>
                <a:cs typeface="Open Sans" panose="020B0604020202020204" charset="0"/>
              </a:rPr>
              <a:t>There are two options for this type of model. Either to store identical data in all the employed databases or distribute it evenly among them.</a:t>
            </a:r>
            <a:br>
              <a:rPr lang="uk-UA"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Not more than 2 databases are required typically for the former case, while for the latter case some data might become unavailable in the scenario of a database crash. DBMS normalization</a:t>
            </a:r>
            <a:r>
              <a:rPr lang="uk-UA" sz="2400" dirty="0">
                <a:latin typeface="Open Sans" panose="020B0604020202020204" charset="0"/>
                <a:ea typeface="Open Sans" panose="020B0604020202020204" charset="0"/>
                <a:cs typeface="Open Sans" panose="020B0604020202020204" charset="0"/>
              </a:rPr>
              <a:t> </a:t>
            </a:r>
            <a:r>
              <a:rPr lang="en-US" sz="2400" dirty="0">
                <a:latin typeface="Open Sans" panose="020B0604020202020204" charset="0"/>
                <a:ea typeface="Open Sans" panose="020B0604020202020204" charset="0"/>
                <a:cs typeface="Open Sans" panose="020B0604020202020204" charset="0"/>
              </a:rPr>
              <a:t>is used, however, in both scenarios.</a:t>
            </a:r>
            <a:endParaRPr lang="uk-UA" sz="2000" dirty="0"/>
          </a:p>
        </p:txBody>
      </p:sp>
    </p:spTree>
    <p:extLst>
      <p:ext uri="{BB962C8B-B14F-4D97-AF65-F5344CB8AC3E}">
        <p14:creationId xmlns:p14="http://schemas.microsoft.com/office/powerpoint/2010/main" val="2578140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D7B5CC-904B-44E0-B185-8519801A1DE8}"/>
              </a:ext>
            </a:extLst>
          </p:cNvPr>
          <p:cNvSpPr>
            <a:spLocks noGrp="1"/>
          </p:cNvSpPr>
          <p:nvPr>
            <p:ph type="title"/>
          </p:nvPr>
        </p:nvSpPr>
        <p:spPr/>
        <p:txBody>
          <a:bodyPr/>
          <a:lstStyle/>
          <a:p>
            <a:pPr>
              <a:lnSpc>
                <a:spcPct val="100000"/>
              </a:lnSpc>
            </a:pPr>
            <a:r>
              <a:rPr lang="en-US" sz="4000" dirty="0">
                <a:latin typeface="Proxima Nova Black" panose="020B0604020202020204" charset="0"/>
                <a:ea typeface="Open Sans" panose="020B0604020202020204" charset="0"/>
                <a:cs typeface="Open Sans" panose="020B0604020202020204" charset="0"/>
              </a:rPr>
              <a:t>Types of Web Application Architecture</a:t>
            </a:r>
            <a:br>
              <a:rPr lang="en-US" sz="4000" dirty="0">
                <a:latin typeface="Proxima Nova Black"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A web application architecture is a pattern of interaction between various web application components. The type of web application architecture depends on how the application logic is distributed among the client and server sides.</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There are three primary types of web application architecture.</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331694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0F040C-8E55-4850-8917-178DC1B7F367}"/>
              </a:ext>
            </a:extLst>
          </p:cNvPr>
          <p:cNvSpPr>
            <a:spLocks noGrp="1"/>
          </p:cNvSpPr>
          <p:nvPr>
            <p:ph type="title"/>
          </p:nvPr>
        </p:nvSpPr>
        <p:spPr/>
        <p:txBody>
          <a:bodyPr/>
          <a:lstStyle/>
          <a:p>
            <a:pPr>
              <a:lnSpc>
                <a:spcPct val="100000"/>
              </a:lnSpc>
            </a:pPr>
            <a:r>
              <a:rPr lang="en-US" sz="4000" b="1" dirty="0">
                <a:latin typeface="Proxima Nova Black" panose="020B0604020202020204" charset="0"/>
                <a:ea typeface="Open Sans" panose="020B0604020202020204" charset="0"/>
                <a:cs typeface="Open Sans" panose="020B0604020202020204" charset="0"/>
              </a:rPr>
              <a:t>Single-Page Applications (SPAs)</a:t>
            </a:r>
            <a:br>
              <a:rPr lang="en-US" sz="2400" b="1" dirty="0">
                <a:latin typeface="Open Sans" panose="020B0604020202020204" charset="0"/>
                <a:ea typeface="Open Sans" panose="020B0604020202020204" charset="0"/>
                <a:cs typeface="Open Sans" panose="020B0604020202020204" charset="0"/>
              </a:rPr>
            </a:br>
            <a:br>
              <a:rPr lang="en-US" sz="2400" b="1"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Instead of loading completely new pages from the server each time for a user action, single page web applications allows for a dynamic interaction by means of providing updated content to the current page.</a:t>
            </a:r>
            <a:br>
              <a:rPr lang="uk-UA" sz="2400" dirty="0">
                <a:latin typeface="Open Sans" panose="020B0604020202020204" charset="0"/>
                <a:ea typeface="Open Sans" panose="020B0604020202020204" charset="0"/>
                <a:cs typeface="Open Sans" panose="020B0604020202020204" charset="0"/>
              </a:rPr>
            </a:br>
            <a:br>
              <a:rPr lang="en-US" sz="2400" b="1"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AJAX</a:t>
            </a:r>
            <a:r>
              <a:rPr lang="uk-UA" sz="2400" dirty="0">
                <a:latin typeface="Open Sans" panose="020B0604020202020204" charset="0"/>
                <a:ea typeface="Open Sans" panose="020B0604020202020204" charset="0"/>
                <a:cs typeface="Open Sans" panose="020B0604020202020204" charset="0"/>
              </a:rPr>
              <a:t> </a:t>
            </a:r>
            <a:r>
              <a:rPr lang="en-US" sz="2400" dirty="0">
                <a:latin typeface="Open Sans" panose="020B0604020202020204" charset="0"/>
                <a:ea typeface="Open Sans" panose="020B0604020202020204" charset="0"/>
                <a:cs typeface="Open Sans" panose="020B0604020202020204" charset="0"/>
              </a:rPr>
              <a:t>is the foundation for enabling page communications. Because single-page applications prevent interruptions in user experience, they, in a way, resemble traditional desktop applications.</a:t>
            </a: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345010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14980A-217A-491D-9D8D-A9DB30E42A5E}"/>
              </a:ext>
            </a:extLst>
          </p:cNvPr>
          <p:cNvSpPr>
            <a:spLocks noGrp="1"/>
          </p:cNvSpPr>
          <p:nvPr>
            <p:ph type="title"/>
          </p:nvPr>
        </p:nvSpPr>
        <p:spPr>
          <a:xfrm>
            <a:off x="685801" y="685799"/>
            <a:ext cx="10820400" cy="4800601"/>
          </a:xfrm>
        </p:spPr>
        <p:txBody>
          <a:bodyPr/>
          <a:lstStyle/>
          <a:p>
            <a:pPr>
              <a:lnSpc>
                <a:spcPct val="100000"/>
              </a:lnSpc>
            </a:pPr>
            <a:r>
              <a:rPr lang="en-US" sz="6000" b="1" dirty="0"/>
              <a:t>Web Application Architecture</a:t>
            </a:r>
            <a:br>
              <a:rPr lang="en-US" sz="6000" b="1" dirty="0"/>
            </a:br>
            <a:br>
              <a:rPr lang="en-US" sz="4000" b="1" dirty="0">
                <a:latin typeface="Open Sans" panose="020B0604020202020204" charset="0"/>
                <a:ea typeface="Open Sans" panose="020B0604020202020204" charset="0"/>
                <a:cs typeface="Open Sans" panose="020B0604020202020204" charset="0"/>
              </a:rPr>
            </a:br>
            <a:br>
              <a:rPr lang="uk-UA" sz="4000" dirty="0">
                <a:latin typeface="Open Sans" panose="020B0604020202020204" charset="0"/>
                <a:ea typeface="Open Sans" panose="020B0604020202020204" charset="0"/>
                <a:cs typeface="Open Sans" panose="020B0604020202020204" charset="0"/>
              </a:rPr>
            </a:br>
            <a:br>
              <a:rPr lang="en-US" sz="4000" dirty="0">
                <a:latin typeface="Open Sans" panose="020B0604020202020204" charset="0"/>
                <a:ea typeface="Open Sans" panose="020B0604020202020204" charset="0"/>
                <a:cs typeface="Open Sans" panose="020B0604020202020204" charset="0"/>
              </a:rPr>
            </a:br>
            <a:br>
              <a:rPr lang="uk-UA" sz="4000" dirty="0">
                <a:latin typeface="Open Sans" panose="020B0604020202020204" charset="0"/>
                <a:ea typeface="Open Sans" panose="020B0604020202020204" charset="0"/>
                <a:cs typeface="Open Sans" panose="020B0604020202020204" charset="0"/>
              </a:rPr>
            </a:br>
            <a:br>
              <a:rPr lang="en-US" sz="4000" dirty="0">
                <a:latin typeface="Open Sans" panose="020B0604020202020204" charset="0"/>
                <a:ea typeface="Open Sans" panose="020B0604020202020204" charset="0"/>
                <a:cs typeface="Open Sans" panose="020B0604020202020204" charset="0"/>
              </a:rPr>
            </a:br>
            <a:br>
              <a:rPr lang="en-US" b="1" dirty="0"/>
            </a:br>
            <a:endParaRPr lang="uk-UA" dirty="0"/>
          </a:p>
        </p:txBody>
      </p:sp>
      <p:sp>
        <p:nvSpPr>
          <p:cNvPr id="3" name="TextBox 2">
            <a:extLst>
              <a:ext uri="{FF2B5EF4-FFF2-40B4-BE49-F238E27FC236}">
                <a16:creationId xmlns:a16="http://schemas.microsoft.com/office/drawing/2014/main" id="{976E3DA2-49B8-4CE4-B210-A7323D5C3406}"/>
              </a:ext>
            </a:extLst>
          </p:cNvPr>
          <p:cNvSpPr txBox="1"/>
          <p:nvPr/>
        </p:nvSpPr>
        <p:spPr>
          <a:xfrm>
            <a:off x="685799" y="2005779"/>
            <a:ext cx="2654710" cy="707886"/>
          </a:xfrm>
          <a:prstGeom prst="rect">
            <a:avLst/>
          </a:prstGeom>
          <a:noFill/>
        </p:spPr>
        <p:txBody>
          <a:bodyPr wrap="square" rtlCol="0">
            <a:spAutoFit/>
          </a:bodyPr>
          <a:lstStyle/>
          <a:p>
            <a:r>
              <a:rPr lang="en-US" sz="4000" dirty="0">
                <a:latin typeface="Open Sans" panose="020B0604020202020204" charset="0"/>
                <a:ea typeface="Open Sans" panose="020B0604020202020204" charset="0"/>
                <a:cs typeface="Open Sans" panose="020B0604020202020204" charset="0"/>
              </a:rPr>
              <a:t>Definition</a:t>
            </a:r>
            <a:endParaRPr lang="uk-UA" sz="4000" dirty="0"/>
          </a:p>
        </p:txBody>
      </p:sp>
      <p:sp>
        <p:nvSpPr>
          <p:cNvPr id="4" name="TextBox 3">
            <a:extLst>
              <a:ext uri="{FF2B5EF4-FFF2-40B4-BE49-F238E27FC236}">
                <a16:creationId xmlns:a16="http://schemas.microsoft.com/office/drawing/2014/main" id="{94D0A1C4-A7E9-4D78-B565-FD19BCD02020}"/>
              </a:ext>
            </a:extLst>
          </p:cNvPr>
          <p:cNvSpPr txBox="1"/>
          <p:nvPr/>
        </p:nvSpPr>
        <p:spPr>
          <a:xfrm>
            <a:off x="685799" y="3436450"/>
            <a:ext cx="2654710" cy="707886"/>
          </a:xfrm>
          <a:prstGeom prst="rect">
            <a:avLst/>
          </a:prstGeom>
          <a:noFill/>
        </p:spPr>
        <p:txBody>
          <a:bodyPr wrap="square" rtlCol="0">
            <a:spAutoFit/>
          </a:bodyPr>
          <a:lstStyle/>
          <a:p>
            <a:r>
              <a:rPr lang="en-US" sz="4000" dirty="0">
                <a:latin typeface="Open Sans" panose="020B0604020202020204" charset="0"/>
                <a:ea typeface="Open Sans" panose="020B0604020202020204" charset="0"/>
                <a:cs typeface="Open Sans" panose="020B0604020202020204" charset="0"/>
              </a:rPr>
              <a:t>Models</a:t>
            </a:r>
            <a:endParaRPr lang="uk-UA" sz="4000" dirty="0"/>
          </a:p>
        </p:txBody>
      </p:sp>
      <p:sp>
        <p:nvSpPr>
          <p:cNvPr id="5" name="TextBox 4">
            <a:extLst>
              <a:ext uri="{FF2B5EF4-FFF2-40B4-BE49-F238E27FC236}">
                <a16:creationId xmlns:a16="http://schemas.microsoft.com/office/drawing/2014/main" id="{8615B72C-4304-47C6-B479-43B2745CAE9A}"/>
              </a:ext>
            </a:extLst>
          </p:cNvPr>
          <p:cNvSpPr txBox="1"/>
          <p:nvPr/>
        </p:nvSpPr>
        <p:spPr>
          <a:xfrm>
            <a:off x="685799" y="4867121"/>
            <a:ext cx="2654710" cy="707886"/>
          </a:xfrm>
          <a:prstGeom prst="rect">
            <a:avLst/>
          </a:prstGeom>
          <a:noFill/>
        </p:spPr>
        <p:txBody>
          <a:bodyPr wrap="square" rtlCol="0">
            <a:spAutoFit/>
          </a:bodyPr>
          <a:lstStyle/>
          <a:p>
            <a:r>
              <a:rPr lang="en-US" sz="4000" dirty="0">
                <a:latin typeface="Open Sans" panose="020B0604020202020204" charset="0"/>
                <a:ea typeface="Open Sans" panose="020B0604020202020204" charset="0"/>
                <a:cs typeface="Open Sans" panose="020B0604020202020204" charset="0"/>
              </a:rPr>
              <a:t>Types</a:t>
            </a:r>
            <a:endParaRPr lang="uk-UA" sz="4000" dirty="0"/>
          </a:p>
        </p:txBody>
      </p:sp>
    </p:spTree>
    <p:extLst>
      <p:ext uri="{BB962C8B-B14F-4D97-AF65-F5344CB8AC3E}">
        <p14:creationId xmlns:p14="http://schemas.microsoft.com/office/powerpoint/2010/main" val="3539310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B73936-7ABB-4AFF-8D73-0FC79B37F9E5}"/>
              </a:ext>
            </a:extLst>
          </p:cNvPr>
          <p:cNvSpPr>
            <a:spLocks noGrp="1"/>
          </p:cNvSpPr>
          <p:nvPr>
            <p:ph type="title"/>
          </p:nvPr>
        </p:nvSpPr>
        <p:spPr/>
        <p:txBody>
          <a:bodyPr/>
          <a:lstStyle/>
          <a:p>
            <a:pPr>
              <a:lnSpc>
                <a:spcPct val="100000"/>
              </a:lnSpc>
            </a:pPr>
            <a:r>
              <a:rPr lang="en-US" sz="4000" b="1" dirty="0">
                <a:latin typeface="Proxima Nova Black" panose="020B0604020202020204" charset="0"/>
                <a:ea typeface="Open Sans" panose="020B0604020202020204" charset="0"/>
                <a:cs typeface="Open Sans" panose="020B0604020202020204" charset="0"/>
              </a:rPr>
              <a:t>Microservices</a:t>
            </a:r>
            <a:br>
              <a:rPr lang="en-US" sz="2400" b="1" dirty="0">
                <a:latin typeface="Open Sans" panose="020B0604020202020204" charset="0"/>
                <a:ea typeface="Open Sans" panose="020B0604020202020204" charset="0"/>
                <a:cs typeface="Open Sans" panose="020B0604020202020204" charset="0"/>
              </a:rPr>
            </a:br>
            <a:br>
              <a:rPr lang="en-US" sz="2400" b="1"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These are small and lightweight services that execute a single functionality. </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The components making up an application build using the Microservices Architecture aren’t directly dependent on each other.</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678912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4E8D9C-77CF-44A3-AAB4-8CF01FAA9083}"/>
              </a:ext>
            </a:extLst>
          </p:cNvPr>
          <p:cNvSpPr>
            <a:spLocks noGrp="1"/>
          </p:cNvSpPr>
          <p:nvPr>
            <p:ph type="title"/>
          </p:nvPr>
        </p:nvSpPr>
        <p:spPr/>
        <p:txBody>
          <a:bodyPr/>
          <a:lstStyle/>
          <a:p>
            <a:pPr>
              <a:lnSpc>
                <a:spcPct val="100000"/>
              </a:lnSpc>
            </a:pPr>
            <a:r>
              <a:rPr lang="en-US" sz="4000" b="1" dirty="0">
                <a:latin typeface="Proxima Nova Black" panose="020B0604020202020204" charset="0"/>
                <a:ea typeface="Open Sans" panose="020B0604020202020204" charset="0"/>
                <a:cs typeface="Open Sans" panose="020B0604020202020204" charset="0"/>
              </a:rPr>
              <a:t>Serverless Architectures</a:t>
            </a:r>
            <a:br>
              <a:rPr lang="en-US" sz="2400" b="1" dirty="0">
                <a:latin typeface="Open Sans" panose="020B0604020202020204" charset="0"/>
                <a:ea typeface="Open Sans" panose="020B0604020202020204" charset="0"/>
                <a:cs typeface="Open Sans" panose="020B0604020202020204" charset="0"/>
              </a:rPr>
            </a:br>
            <a:br>
              <a:rPr lang="en-US" sz="2400" b="1"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In this type of web application architecture, an application developer consults a third-party cloud infrastructure services provider for outsourcing server as well as infrastructure management.</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The benefit of this approach is that it allows applications to execute the code logic without bothering with the infrastructure-related tasks.</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988192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E563F1-6FCF-49C1-80A4-60A5207AF43F}"/>
              </a:ext>
            </a:extLst>
          </p:cNvPr>
          <p:cNvSpPr>
            <a:spLocks noGrp="1"/>
          </p:cNvSpPr>
          <p:nvPr>
            <p:ph type="title"/>
          </p:nvPr>
        </p:nvSpPr>
        <p:spPr/>
        <p:txBody>
          <a:bodyPr/>
          <a:lstStyle/>
          <a:p>
            <a:pPr>
              <a:lnSpc>
                <a:spcPct val="100000"/>
              </a:lnSpc>
            </a:pPr>
            <a:r>
              <a:rPr lang="en-US" sz="5000" dirty="0"/>
              <a:t>Hypertext Transfer Protocol </a:t>
            </a:r>
            <a:r>
              <a:rPr lang="uk-UA" sz="5000" dirty="0"/>
              <a:t>(</a:t>
            </a:r>
            <a:r>
              <a:rPr lang="en-US" sz="5000" dirty="0"/>
              <a:t>HTTP</a:t>
            </a:r>
            <a:r>
              <a:rPr lang="uk-UA" sz="5000" dirty="0"/>
              <a:t>)</a:t>
            </a:r>
            <a:br>
              <a:rPr lang="uk-UA" sz="5000" dirty="0"/>
            </a:br>
            <a:br>
              <a:rPr lang="uk-UA" sz="5000" dirty="0"/>
            </a:br>
            <a:r>
              <a:rPr lang="en-US" sz="2400" dirty="0">
                <a:latin typeface="Open Sans" panose="020B0604020202020204" charset="0"/>
                <a:ea typeface="Open Sans" panose="020B0604020202020204" charset="0"/>
                <a:cs typeface="Open Sans" panose="020B0604020202020204" charset="0"/>
              </a:rPr>
              <a:t>- an asymmetric request-response client-server protocol</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a stateless protocol</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permits negotiating of data type and representation, so as to allow systems to be built independently of the data being transferred</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4257790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E0EBE1-4F62-4BF2-82FB-29550403F66E}"/>
              </a:ext>
            </a:extLst>
          </p:cNvPr>
          <p:cNvSpPr>
            <a:spLocks noGrp="1"/>
          </p:cNvSpPr>
          <p:nvPr>
            <p:ph type="title"/>
          </p:nvPr>
        </p:nvSpPr>
        <p:spPr/>
        <p:txBody>
          <a:bodyPr/>
          <a:lstStyle/>
          <a:p>
            <a:r>
              <a:rPr lang="en-US" sz="100" dirty="0"/>
              <a:t>.</a:t>
            </a:r>
            <a:endParaRPr lang="uk-UA" sz="100" dirty="0"/>
          </a:p>
        </p:txBody>
      </p:sp>
      <p:pic>
        <p:nvPicPr>
          <p:cNvPr id="4" name="Рисунок 3">
            <a:extLst>
              <a:ext uri="{FF2B5EF4-FFF2-40B4-BE49-F238E27FC236}">
                <a16:creationId xmlns:a16="http://schemas.microsoft.com/office/drawing/2014/main" id="{71F2B93F-2C17-47E1-BCD0-0491337C7E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115" y="1272207"/>
            <a:ext cx="10579770" cy="3627784"/>
          </a:xfrm>
          <a:prstGeom prst="rect">
            <a:avLst/>
          </a:prstGeom>
        </p:spPr>
      </p:pic>
    </p:spTree>
    <p:extLst>
      <p:ext uri="{BB962C8B-B14F-4D97-AF65-F5344CB8AC3E}">
        <p14:creationId xmlns:p14="http://schemas.microsoft.com/office/powerpoint/2010/main" val="2318861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04651B-0B48-452A-92C2-8BCBA2692EDA}"/>
              </a:ext>
            </a:extLst>
          </p:cNvPr>
          <p:cNvSpPr>
            <a:spLocks noGrp="1"/>
          </p:cNvSpPr>
          <p:nvPr>
            <p:ph type="title"/>
          </p:nvPr>
        </p:nvSpPr>
        <p:spPr>
          <a:xfrm>
            <a:off x="824949" y="685799"/>
            <a:ext cx="10820400" cy="4800601"/>
          </a:xfrm>
        </p:spPr>
        <p:txBody>
          <a:bodyPr/>
          <a:lstStyle/>
          <a:p>
            <a:pPr>
              <a:lnSpc>
                <a:spcPct val="100000"/>
              </a:lnSpc>
            </a:pPr>
            <a:r>
              <a:rPr lang="en-US" sz="4000" dirty="0"/>
              <a:t>HTTP Steps</a:t>
            </a:r>
            <a:endParaRPr lang="uk-UA" sz="4000" dirty="0"/>
          </a:p>
        </p:txBody>
      </p:sp>
      <p:pic>
        <p:nvPicPr>
          <p:cNvPr id="5" name="Рисунок 4">
            <a:extLst>
              <a:ext uri="{FF2B5EF4-FFF2-40B4-BE49-F238E27FC236}">
                <a16:creationId xmlns:a16="http://schemas.microsoft.com/office/drawing/2014/main" id="{B31236A9-D35E-4092-B761-5CBF840781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038" y="1556608"/>
            <a:ext cx="10211923" cy="3744783"/>
          </a:xfrm>
          <a:prstGeom prst="rect">
            <a:avLst/>
          </a:prstGeom>
        </p:spPr>
      </p:pic>
    </p:spTree>
    <p:extLst>
      <p:ext uri="{BB962C8B-B14F-4D97-AF65-F5344CB8AC3E}">
        <p14:creationId xmlns:p14="http://schemas.microsoft.com/office/powerpoint/2010/main" val="3348245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F6CB78-5D50-4AF1-9A6C-2B2B40564455}"/>
              </a:ext>
            </a:extLst>
          </p:cNvPr>
          <p:cNvSpPr>
            <a:spLocks noGrp="1"/>
          </p:cNvSpPr>
          <p:nvPr>
            <p:ph type="title"/>
          </p:nvPr>
        </p:nvSpPr>
        <p:spPr/>
        <p:txBody>
          <a:bodyPr/>
          <a:lstStyle/>
          <a:p>
            <a:pPr>
              <a:lnSpc>
                <a:spcPct val="100000"/>
              </a:lnSpc>
            </a:pPr>
            <a:r>
              <a:rPr lang="en-US" sz="4000" dirty="0"/>
              <a:t>Components of HTTP-based systems</a:t>
            </a:r>
            <a:br>
              <a:rPr lang="uk-UA" sz="4000" dirty="0"/>
            </a:br>
            <a:br>
              <a:rPr lang="en-US" sz="4000" dirty="0"/>
            </a:br>
            <a:r>
              <a:rPr lang="en-US" sz="2400" dirty="0">
                <a:latin typeface="Open Sans" panose="020B0604020202020204" charset="0"/>
                <a:ea typeface="Open Sans" panose="020B0604020202020204" charset="0"/>
                <a:cs typeface="Open Sans" panose="020B0604020202020204" charset="0"/>
              </a:rPr>
              <a:t>Between the client and the server there are numerous entities, collectively called proxies, which perform different operations and act as gateways or caches, for example.</a:t>
            </a: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89A29E5F-91C9-42A6-ADBA-B6C9D703A7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615" y="3429000"/>
            <a:ext cx="11102770" cy="1639957"/>
          </a:xfrm>
          <a:prstGeom prst="rect">
            <a:avLst/>
          </a:prstGeom>
        </p:spPr>
      </p:pic>
    </p:spTree>
    <p:extLst>
      <p:ext uri="{BB962C8B-B14F-4D97-AF65-F5344CB8AC3E}">
        <p14:creationId xmlns:p14="http://schemas.microsoft.com/office/powerpoint/2010/main" val="3515324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48878A-2572-4FF8-AF70-186A86330A84}"/>
              </a:ext>
            </a:extLst>
          </p:cNvPr>
          <p:cNvSpPr>
            <a:spLocks noGrp="1"/>
          </p:cNvSpPr>
          <p:nvPr>
            <p:ph type="title"/>
          </p:nvPr>
        </p:nvSpPr>
        <p:spPr/>
        <p:txBody>
          <a:bodyPr/>
          <a:lstStyle/>
          <a:p>
            <a:pPr>
              <a:lnSpc>
                <a:spcPct val="100000"/>
              </a:lnSpc>
            </a:pPr>
            <a:r>
              <a:rPr lang="en-US" sz="4000" dirty="0"/>
              <a:t>Client: the user-agent</a:t>
            </a:r>
            <a:br>
              <a:rPr lang="uk-UA" sz="4000" dirty="0"/>
            </a:br>
            <a:br>
              <a:rPr lang="uk-UA" sz="4000" dirty="0"/>
            </a:br>
            <a:r>
              <a:rPr lang="en-US" sz="2400" dirty="0">
                <a:latin typeface="Open Sans" panose="020B0604020202020204" charset="0"/>
                <a:ea typeface="Open Sans" panose="020B0604020202020204" charset="0"/>
                <a:cs typeface="Open Sans" panose="020B0604020202020204" charset="0"/>
              </a:rPr>
              <a:t>The user-agent is any tool that acts on the behalf of the user. This role is primarily performed by the Web browser; other possibilities are programs used by engineers and Web developers to debug their applications.</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The browser is always the entity initiating the request. It is never the server</a:t>
            </a:r>
            <a:r>
              <a:rPr lang="uk-UA" sz="2400" dirty="0">
                <a:latin typeface="Open Sans" panose="020B0604020202020204" charset="0"/>
                <a:ea typeface="Open Sans" panose="020B0604020202020204" charset="0"/>
                <a:cs typeface="Open Sans" panose="020B0604020202020204" charset="0"/>
              </a:rPr>
              <a:t>.</a:t>
            </a:r>
          </a:p>
        </p:txBody>
      </p:sp>
    </p:spTree>
    <p:extLst>
      <p:ext uri="{BB962C8B-B14F-4D97-AF65-F5344CB8AC3E}">
        <p14:creationId xmlns:p14="http://schemas.microsoft.com/office/powerpoint/2010/main" val="1420550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48878A-2572-4FF8-AF70-186A86330A84}"/>
              </a:ext>
            </a:extLst>
          </p:cNvPr>
          <p:cNvSpPr>
            <a:spLocks noGrp="1"/>
          </p:cNvSpPr>
          <p:nvPr>
            <p:ph type="title"/>
          </p:nvPr>
        </p:nvSpPr>
        <p:spPr/>
        <p:txBody>
          <a:bodyPr/>
          <a:lstStyle/>
          <a:p>
            <a:pPr>
              <a:lnSpc>
                <a:spcPct val="100000"/>
              </a:lnSpc>
            </a:pPr>
            <a:r>
              <a:rPr lang="en-US" sz="4000" dirty="0"/>
              <a:t>The Web server</a:t>
            </a:r>
            <a:br>
              <a:rPr lang="uk-UA" sz="4000" dirty="0"/>
            </a:br>
            <a:br>
              <a:rPr lang="uk-UA" sz="4000" dirty="0"/>
            </a:br>
            <a:r>
              <a:rPr lang="en-US" sz="2400" dirty="0">
                <a:latin typeface="Open Sans" panose="020B0604020202020204" charset="0"/>
                <a:ea typeface="Open Sans" panose="020B0604020202020204" charset="0"/>
                <a:cs typeface="Open Sans" panose="020B0604020202020204" charset="0"/>
              </a:rPr>
              <a:t>On the opposite side of the communication channel, is the server, which serves the document as requested by the client.</a:t>
            </a:r>
            <a:br>
              <a:rPr lang="uk-UA" sz="2400" dirty="0">
                <a:latin typeface="Open Sans" panose="020B0604020202020204" charset="0"/>
                <a:ea typeface="Open Sans" panose="020B0604020202020204" charset="0"/>
                <a:cs typeface="Open Sans" panose="020B0604020202020204" charset="0"/>
              </a:rPr>
            </a:br>
            <a:br>
              <a:rPr lang="uk-UA"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A server is not necessarily a single machine, but several server software instances can be hosted on the same machine. With HTTP/1.1 and the Host header, they may even share the same IP address.</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467083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48878A-2572-4FF8-AF70-186A86330A84}"/>
              </a:ext>
            </a:extLst>
          </p:cNvPr>
          <p:cNvSpPr>
            <a:spLocks noGrp="1"/>
          </p:cNvSpPr>
          <p:nvPr>
            <p:ph type="title"/>
          </p:nvPr>
        </p:nvSpPr>
        <p:spPr/>
        <p:txBody>
          <a:bodyPr/>
          <a:lstStyle/>
          <a:p>
            <a:pPr>
              <a:lnSpc>
                <a:spcPct val="100000"/>
              </a:lnSpc>
            </a:pPr>
            <a:r>
              <a:rPr lang="en-US" sz="4000" dirty="0"/>
              <a:t>Proxies</a:t>
            </a:r>
            <a:br>
              <a:rPr lang="uk-UA" sz="4000" dirty="0"/>
            </a:br>
            <a:br>
              <a:rPr lang="uk-UA" sz="4000" dirty="0"/>
            </a:br>
            <a:r>
              <a:rPr lang="en-US" sz="2400" dirty="0">
                <a:latin typeface="Open Sans" panose="020B0604020202020204" charset="0"/>
                <a:ea typeface="Open Sans" panose="020B0604020202020204" charset="0"/>
                <a:cs typeface="Open Sans" panose="020B0604020202020204" charset="0"/>
              </a:rPr>
              <a:t>Proxies may perform numerous functions:</a:t>
            </a:r>
            <a:br>
              <a:rPr lang="uk-UA"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uk-UA" sz="2400" dirty="0">
                <a:latin typeface="Open Sans" panose="020B0604020202020204" charset="0"/>
                <a:ea typeface="Open Sans" panose="020B0604020202020204" charset="0"/>
                <a:cs typeface="Open Sans" panose="020B0604020202020204" charset="0"/>
              </a:rPr>
              <a:t>- </a:t>
            </a:r>
            <a:r>
              <a:rPr lang="en-US" sz="2400" dirty="0">
                <a:latin typeface="Open Sans" panose="020B0604020202020204" charset="0"/>
                <a:ea typeface="Open Sans" panose="020B0604020202020204" charset="0"/>
                <a:cs typeface="Open Sans" panose="020B0604020202020204" charset="0"/>
              </a:rPr>
              <a:t>caching (the cache can be public or private, like the browser cache)</a:t>
            </a:r>
            <a:br>
              <a:rPr lang="en-US" sz="2400" dirty="0">
                <a:latin typeface="Open Sans" panose="020B0604020202020204" charset="0"/>
                <a:ea typeface="Open Sans" panose="020B0604020202020204" charset="0"/>
                <a:cs typeface="Open Sans" panose="020B0604020202020204" charset="0"/>
              </a:rPr>
            </a:br>
            <a:r>
              <a:rPr lang="uk-UA" sz="2400" dirty="0">
                <a:latin typeface="Open Sans" panose="020B0604020202020204" charset="0"/>
                <a:ea typeface="Open Sans" panose="020B0604020202020204" charset="0"/>
                <a:cs typeface="Open Sans" panose="020B0604020202020204" charset="0"/>
              </a:rPr>
              <a:t>- </a:t>
            </a:r>
            <a:r>
              <a:rPr lang="en-US" sz="2400" dirty="0">
                <a:latin typeface="Open Sans" panose="020B0604020202020204" charset="0"/>
                <a:ea typeface="Open Sans" panose="020B0604020202020204" charset="0"/>
                <a:cs typeface="Open Sans" panose="020B0604020202020204" charset="0"/>
              </a:rPr>
              <a:t>filtering (like an antivirus scan or parental controls)</a:t>
            </a:r>
            <a:br>
              <a:rPr lang="en-US" sz="2400" dirty="0">
                <a:latin typeface="Open Sans" panose="020B0604020202020204" charset="0"/>
                <a:ea typeface="Open Sans" panose="020B0604020202020204" charset="0"/>
                <a:cs typeface="Open Sans" panose="020B0604020202020204" charset="0"/>
              </a:rPr>
            </a:br>
            <a:r>
              <a:rPr lang="uk-UA" sz="2400" dirty="0">
                <a:latin typeface="Open Sans" panose="020B0604020202020204" charset="0"/>
                <a:ea typeface="Open Sans" panose="020B0604020202020204" charset="0"/>
                <a:cs typeface="Open Sans" panose="020B0604020202020204" charset="0"/>
              </a:rPr>
              <a:t>- </a:t>
            </a:r>
            <a:r>
              <a:rPr lang="en-US" sz="2400" dirty="0">
                <a:latin typeface="Open Sans" panose="020B0604020202020204" charset="0"/>
                <a:ea typeface="Open Sans" panose="020B0604020202020204" charset="0"/>
                <a:cs typeface="Open Sans" panose="020B0604020202020204" charset="0"/>
              </a:rPr>
              <a:t>load balancing (to allow multiple servers to serve the different requests)</a:t>
            </a:r>
            <a:br>
              <a:rPr lang="en-US" sz="2400" dirty="0">
                <a:latin typeface="Open Sans" panose="020B0604020202020204" charset="0"/>
                <a:ea typeface="Open Sans" panose="020B0604020202020204" charset="0"/>
                <a:cs typeface="Open Sans" panose="020B0604020202020204" charset="0"/>
              </a:rPr>
            </a:br>
            <a:r>
              <a:rPr lang="uk-UA" sz="2400" dirty="0">
                <a:latin typeface="Open Sans" panose="020B0604020202020204" charset="0"/>
                <a:ea typeface="Open Sans" panose="020B0604020202020204" charset="0"/>
                <a:cs typeface="Open Sans" panose="020B0604020202020204" charset="0"/>
              </a:rPr>
              <a:t>- </a:t>
            </a:r>
            <a:r>
              <a:rPr lang="en-US" sz="2400" dirty="0">
                <a:latin typeface="Open Sans" panose="020B0604020202020204" charset="0"/>
                <a:ea typeface="Open Sans" panose="020B0604020202020204" charset="0"/>
                <a:cs typeface="Open Sans" panose="020B0604020202020204" charset="0"/>
              </a:rPr>
              <a:t>authentication (to control access to different resources)</a:t>
            </a:r>
            <a:br>
              <a:rPr lang="en-US" sz="2400" dirty="0">
                <a:latin typeface="Open Sans" panose="020B0604020202020204" charset="0"/>
                <a:ea typeface="Open Sans" panose="020B0604020202020204" charset="0"/>
                <a:cs typeface="Open Sans" panose="020B0604020202020204" charset="0"/>
              </a:rPr>
            </a:br>
            <a:r>
              <a:rPr lang="uk-UA" sz="2400" dirty="0">
                <a:latin typeface="Open Sans" panose="020B0604020202020204" charset="0"/>
                <a:ea typeface="Open Sans" panose="020B0604020202020204" charset="0"/>
                <a:cs typeface="Open Sans" panose="020B0604020202020204" charset="0"/>
              </a:rPr>
              <a:t>- </a:t>
            </a:r>
            <a:r>
              <a:rPr lang="en-US" sz="2400" dirty="0">
                <a:latin typeface="Open Sans" panose="020B0604020202020204" charset="0"/>
                <a:ea typeface="Open Sans" panose="020B0604020202020204" charset="0"/>
                <a:cs typeface="Open Sans" panose="020B0604020202020204" charset="0"/>
              </a:rPr>
              <a:t>logging (allowing the storage of historical information)</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712700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7183B0-82BB-4F04-B873-981FDE1AE58C}"/>
              </a:ext>
            </a:extLst>
          </p:cNvPr>
          <p:cNvSpPr>
            <a:spLocks noGrp="1"/>
          </p:cNvSpPr>
          <p:nvPr>
            <p:ph type="title"/>
          </p:nvPr>
        </p:nvSpPr>
        <p:spPr/>
        <p:txBody>
          <a:bodyPr/>
          <a:lstStyle/>
          <a:p>
            <a:pPr>
              <a:lnSpc>
                <a:spcPct val="100000"/>
              </a:lnSpc>
            </a:pPr>
            <a:r>
              <a:rPr lang="en-US" sz="4000" b="1" dirty="0"/>
              <a:t>Basic aspects of HTTP</a:t>
            </a:r>
            <a:br>
              <a:rPr lang="en-US" b="1" dirty="0"/>
            </a:br>
            <a:br>
              <a:rPr lang="en-US" sz="2400" b="1"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a:t>
            </a:r>
            <a:r>
              <a:rPr lang="uk-UA" sz="2400" dirty="0">
                <a:latin typeface="Open Sans" panose="020B0604020202020204" charset="0"/>
                <a:ea typeface="Open Sans" panose="020B0604020202020204" charset="0"/>
                <a:cs typeface="Open Sans" panose="020B0604020202020204" charset="0"/>
              </a:rPr>
              <a:t> </a:t>
            </a:r>
            <a:r>
              <a:rPr lang="en-US" sz="2400" dirty="0">
                <a:latin typeface="Open Sans" panose="020B0604020202020204" charset="0"/>
                <a:ea typeface="Open Sans" panose="020B0604020202020204" charset="0"/>
                <a:cs typeface="Open Sans" panose="020B0604020202020204" charset="0"/>
              </a:rPr>
              <a:t>simple</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extensible</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stateless, but not sessionless</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54939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E563F1-6FCF-49C1-80A4-60A5207AF43F}"/>
              </a:ext>
            </a:extLst>
          </p:cNvPr>
          <p:cNvSpPr>
            <a:spLocks noGrp="1"/>
          </p:cNvSpPr>
          <p:nvPr>
            <p:ph type="title"/>
          </p:nvPr>
        </p:nvSpPr>
        <p:spPr/>
        <p:txBody>
          <a:bodyPr/>
          <a:lstStyle/>
          <a:p>
            <a:pPr>
              <a:lnSpc>
                <a:spcPct val="100000"/>
              </a:lnSpc>
            </a:pPr>
            <a:r>
              <a:rPr lang="en-US" sz="4000" b="1" dirty="0"/>
              <a:t>Web Application Architecture Definition</a:t>
            </a:r>
            <a:br>
              <a:rPr lang="en-US" dirty="0"/>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describes the interactions between applications, databases, and middleware systems on the web. It ensures that multiple applications work simultaneously.</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778621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CC83DA-1FDB-4DE5-B1F3-DE5521F809C3}"/>
              </a:ext>
            </a:extLst>
          </p:cNvPr>
          <p:cNvSpPr>
            <a:spLocks noGrp="1"/>
          </p:cNvSpPr>
          <p:nvPr>
            <p:ph type="title"/>
          </p:nvPr>
        </p:nvSpPr>
        <p:spPr/>
        <p:txBody>
          <a:bodyPr/>
          <a:lstStyle/>
          <a:p>
            <a:pPr>
              <a:lnSpc>
                <a:spcPct val="100000"/>
              </a:lnSpc>
            </a:pPr>
            <a:r>
              <a:rPr lang="en-US" sz="4000" b="1" dirty="0"/>
              <a:t>HTTP flow</a:t>
            </a:r>
            <a:br>
              <a:rPr lang="en-US" sz="4000" b="1" dirty="0"/>
            </a:br>
            <a:br>
              <a:rPr lang="uk-UA" sz="4000" b="1" dirty="0"/>
            </a:br>
            <a:r>
              <a:rPr lang="en-US" sz="2400" dirty="0">
                <a:latin typeface="Open Sans" panose="020B0604020202020204" charset="0"/>
                <a:ea typeface="Open Sans" panose="020B0604020202020204" charset="0"/>
                <a:cs typeface="Open Sans" panose="020B0604020202020204" charset="0"/>
              </a:rPr>
              <a:t>1</a:t>
            </a:r>
            <a:r>
              <a:rPr lang="uk-UA" sz="2400" dirty="0">
                <a:latin typeface="Open Sans" panose="020B0604020202020204" charset="0"/>
                <a:ea typeface="Open Sans" panose="020B0604020202020204" charset="0"/>
                <a:cs typeface="Open Sans" panose="020B0604020202020204" charset="0"/>
              </a:rPr>
              <a:t>.</a:t>
            </a:r>
            <a:r>
              <a:rPr lang="en-US" sz="2400" dirty="0">
                <a:latin typeface="Open Sans" panose="020B0604020202020204" charset="0"/>
                <a:ea typeface="Open Sans" panose="020B0604020202020204" charset="0"/>
                <a:cs typeface="Open Sans" panose="020B0604020202020204" charset="0"/>
              </a:rPr>
              <a:t> Open a TCP connection</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2</a:t>
            </a:r>
            <a:r>
              <a:rPr lang="uk-UA" sz="2400" dirty="0">
                <a:latin typeface="Open Sans" panose="020B0604020202020204" charset="0"/>
                <a:ea typeface="Open Sans" panose="020B0604020202020204" charset="0"/>
                <a:cs typeface="Open Sans" panose="020B0604020202020204" charset="0"/>
              </a:rPr>
              <a:t>. </a:t>
            </a:r>
            <a:r>
              <a:rPr lang="en-US" sz="2400" dirty="0">
                <a:latin typeface="Open Sans" panose="020B0604020202020204" charset="0"/>
                <a:ea typeface="Open Sans" panose="020B0604020202020204" charset="0"/>
                <a:cs typeface="Open Sans" panose="020B0604020202020204" charset="0"/>
              </a:rPr>
              <a:t>Send an HTTP message</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3. Read the response sent by the server</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4. Close or reuse the connection for further requests</a:t>
            </a:r>
            <a:br>
              <a:rPr lang="en-US" b="1" dirty="0"/>
            </a:br>
            <a:endParaRPr lang="uk-UA" dirty="0"/>
          </a:p>
        </p:txBody>
      </p:sp>
    </p:spTree>
    <p:extLst>
      <p:ext uri="{BB962C8B-B14F-4D97-AF65-F5344CB8AC3E}">
        <p14:creationId xmlns:p14="http://schemas.microsoft.com/office/powerpoint/2010/main" val="28510798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3D8D4D-CDC6-4AEE-AF2E-4FBE1BE47DBA}"/>
              </a:ext>
            </a:extLst>
          </p:cNvPr>
          <p:cNvSpPr>
            <a:spLocks noGrp="1"/>
          </p:cNvSpPr>
          <p:nvPr>
            <p:ph type="title"/>
          </p:nvPr>
        </p:nvSpPr>
        <p:spPr/>
        <p:txBody>
          <a:bodyPr/>
          <a:lstStyle/>
          <a:p>
            <a:pPr>
              <a:lnSpc>
                <a:spcPct val="100000"/>
              </a:lnSpc>
            </a:pPr>
            <a:r>
              <a:rPr lang="en-US" sz="4000" dirty="0"/>
              <a:t>HTTP Messages</a:t>
            </a:r>
            <a:br>
              <a:rPr lang="en-US" sz="4000" dirty="0"/>
            </a:br>
            <a:br>
              <a:rPr lang="uk-UA" sz="4000" dirty="0"/>
            </a:br>
            <a:r>
              <a:rPr lang="en-US" sz="2400" dirty="0">
                <a:latin typeface="Open Sans" panose="020B0604020202020204" charset="0"/>
                <a:ea typeface="Open Sans" panose="020B0604020202020204" charset="0"/>
                <a:cs typeface="Open Sans" panose="020B0604020202020204" charset="0"/>
              </a:rPr>
              <a:t>There are two types of HTTP messages, requests and responses, each with its own format.</a:t>
            </a: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453574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EAAEF9D-BECE-4757-8352-8303C6C7A6FB}"/>
              </a:ext>
            </a:extLst>
          </p:cNvPr>
          <p:cNvSpPr>
            <a:spLocks noGrp="1"/>
          </p:cNvSpPr>
          <p:nvPr>
            <p:ph type="title"/>
          </p:nvPr>
        </p:nvSpPr>
        <p:spPr/>
        <p:txBody>
          <a:bodyPr/>
          <a:lstStyle/>
          <a:p>
            <a:pPr>
              <a:lnSpc>
                <a:spcPct val="100000"/>
              </a:lnSpc>
            </a:pPr>
            <a:r>
              <a:rPr lang="en-US" sz="4000" dirty="0"/>
              <a:t>Requests</a:t>
            </a:r>
            <a:br>
              <a:rPr lang="en-US" sz="4000" dirty="0"/>
            </a:br>
            <a:endParaRPr lang="uk-UA" sz="4000" dirty="0"/>
          </a:p>
        </p:txBody>
      </p:sp>
      <p:pic>
        <p:nvPicPr>
          <p:cNvPr id="5" name="Рисунок 4">
            <a:extLst>
              <a:ext uri="{FF2B5EF4-FFF2-40B4-BE49-F238E27FC236}">
                <a16:creationId xmlns:a16="http://schemas.microsoft.com/office/drawing/2014/main" id="{148D2918-32D2-4681-ABDC-DAA1E31038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0816" y="1466828"/>
            <a:ext cx="8290367" cy="4019572"/>
          </a:xfrm>
          <a:prstGeom prst="rect">
            <a:avLst/>
          </a:prstGeom>
        </p:spPr>
      </p:pic>
    </p:spTree>
    <p:extLst>
      <p:ext uri="{BB962C8B-B14F-4D97-AF65-F5344CB8AC3E}">
        <p14:creationId xmlns:p14="http://schemas.microsoft.com/office/powerpoint/2010/main" val="10366216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4AAC4D-C6E8-40DE-AF12-DADB4566DC0D}"/>
              </a:ext>
            </a:extLst>
          </p:cNvPr>
          <p:cNvSpPr>
            <a:spLocks noGrp="1"/>
          </p:cNvSpPr>
          <p:nvPr>
            <p:ph type="title"/>
          </p:nvPr>
        </p:nvSpPr>
        <p:spPr/>
        <p:txBody>
          <a:bodyPr/>
          <a:lstStyle/>
          <a:p>
            <a:pPr>
              <a:lnSpc>
                <a:spcPct val="100000"/>
              </a:lnSpc>
            </a:pPr>
            <a:r>
              <a:rPr lang="en-US" sz="4000" dirty="0"/>
              <a:t>Request methods</a:t>
            </a:r>
            <a:br>
              <a:rPr lang="en-US" sz="4000" dirty="0"/>
            </a:br>
            <a:br>
              <a:rPr lang="en-US" sz="4000" dirty="0"/>
            </a:br>
            <a:r>
              <a:rPr lang="en-US" sz="2400" dirty="0">
                <a:latin typeface="Open Sans" panose="020B0604020202020204" charset="0"/>
                <a:ea typeface="Open Sans" panose="020B0604020202020204" charset="0"/>
                <a:cs typeface="Open Sans" panose="020B0604020202020204" charset="0"/>
              </a:rPr>
              <a:t>GET</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HEAD</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POST</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PUT</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DELETE</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TRACE</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OPTIONS</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CONNECT</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PATCH</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8223582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699A81-F5F2-41FC-81C2-84B5126DD310}"/>
              </a:ext>
            </a:extLst>
          </p:cNvPr>
          <p:cNvSpPr>
            <a:spLocks noGrp="1"/>
          </p:cNvSpPr>
          <p:nvPr>
            <p:ph type="title"/>
          </p:nvPr>
        </p:nvSpPr>
        <p:spPr/>
        <p:txBody>
          <a:bodyPr/>
          <a:lstStyle/>
          <a:p>
            <a:pPr>
              <a:lnSpc>
                <a:spcPct val="100000"/>
              </a:lnSpc>
            </a:pPr>
            <a:r>
              <a:rPr lang="en-US" sz="4000" dirty="0"/>
              <a:t>Summary Table</a:t>
            </a:r>
            <a:endParaRPr lang="uk-UA" sz="4000" dirty="0"/>
          </a:p>
        </p:txBody>
      </p:sp>
      <p:pic>
        <p:nvPicPr>
          <p:cNvPr id="5" name="Рисунок 4">
            <a:extLst>
              <a:ext uri="{FF2B5EF4-FFF2-40B4-BE49-F238E27FC236}">
                <a16:creationId xmlns:a16="http://schemas.microsoft.com/office/drawing/2014/main" id="{64D165BF-CC16-4247-B034-372371267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5175" y="1754891"/>
            <a:ext cx="9661649" cy="3348218"/>
          </a:xfrm>
          <a:prstGeom prst="rect">
            <a:avLst/>
          </a:prstGeom>
        </p:spPr>
      </p:pic>
    </p:spTree>
    <p:extLst>
      <p:ext uri="{BB962C8B-B14F-4D97-AF65-F5344CB8AC3E}">
        <p14:creationId xmlns:p14="http://schemas.microsoft.com/office/powerpoint/2010/main" val="3219875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6B9798-3840-41D7-BBCD-79BDB0F7BEFD}"/>
              </a:ext>
            </a:extLst>
          </p:cNvPr>
          <p:cNvSpPr>
            <a:spLocks noGrp="1"/>
          </p:cNvSpPr>
          <p:nvPr>
            <p:ph type="title"/>
          </p:nvPr>
        </p:nvSpPr>
        <p:spPr/>
        <p:txBody>
          <a:bodyPr/>
          <a:lstStyle/>
          <a:p>
            <a:pPr>
              <a:lnSpc>
                <a:spcPct val="100000"/>
              </a:lnSpc>
            </a:pPr>
            <a:r>
              <a:rPr lang="en-US" sz="4000" dirty="0"/>
              <a:t>Responses</a:t>
            </a:r>
            <a:br>
              <a:rPr lang="en-US" sz="4000" dirty="0"/>
            </a:br>
            <a:endParaRPr lang="uk-UA" sz="4000" dirty="0"/>
          </a:p>
        </p:txBody>
      </p:sp>
      <p:pic>
        <p:nvPicPr>
          <p:cNvPr id="5" name="Рисунок 4">
            <a:extLst>
              <a:ext uri="{FF2B5EF4-FFF2-40B4-BE49-F238E27FC236}">
                <a16:creationId xmlns:a16="http://schemas.microsoft.com/office/drawing/2014/main" id="{B812D190-59EA-4B81-AB0B-24D66FA99D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9775" y="1371600"/>
            <a:ext cx="8252398" cy="5378212"/>
          </a:xfrm>
          <a:prstGeom prst="rect">
            <a:avLst/>
          </a:prstGeom>
        </p:spPr>
      </p:pic>
    </p:spTree>
    <p:extLst>
      <p:ext uri="{BB962C8B-B14F-4D97-AF65-F5344CB8AC3E}">
        <p14:creationId xmlns:p14="http://schemas.microsoft.com/office/powerpoint/2010/main" val="23527579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764FAF-4B3D-4E29-A0C6-8501D739385B}"/>
              </a:ext>
            </a:extLst>
          </p:cNvPr>
          <p:cNvSpPr>
            <a:spLocks noGrp="1"/>
          </p:cNvSpPr>
          <p:nvPr>
            <p:ph type="title"/>
          </p:nvPr>
        </p:nvSpPr>
        <p:spPr/>
        <p:txBody>
          <a:bodyPr/>
          <a:lstStyle/>
          <a:p>
            <a:pPr>
              <a:lnSpc>
                <a:spcPct val="100000"/>
              </a:lnSpc>
            </a:pPr>
            <a:r>
              <a:rPr lang="en-US" sz="4000" dirty="0"/>
              <a:t>Status Codes</a:t>
            </a:r>
            <a:br>
              <a:rPr lang="en-US" sz="4000" dirty="0"/>
            </a:br>
            <a:br>
              <a:rPr lang="en-US" sz="4000" dirty="0"/>
            </a:br>
            <a:r>
              <a:rPr lang="en-US" sz="2400" dirty="0">
                <a:latin typeface="Open Sans" panose="020B0604020202020204" charset="0"/>
                <a:ea typeface="Open Sans" panose="020B0604020202020204" charset="0"/>
                <a:cs typeface="Open Sans" panose="020B0604020202020204" charset="0"/>
              </a:rPr>
              <a:t>1XX - Informational</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2XX - Successful</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3XX - Redirection</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4XX - Client Error</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5XX - Server Error</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6640578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823897-7278-4B66-976F-8A198166CF66}"/>
              </a:ext>
            </a:extLst>
          </p:cNvPr>
          <p:cNvSpPr>
            <a:spLocks noGrp="1"/>
          </p:cNvSpPr>
          <p:nvPr>
            <p:ph type="title"/>
          </p:nvPr>
        </p:nvSpPr>
        <p:spPr/>
        <p:txBody>
          <a:bodyPr/>
          <a:lstStyle/>
          <a:p>
            <a:pPr>
              <a:lnSpc>
                <a:spcPct val="100000"/>
              </a:lnSpc>
            </a:pPr>
            <a:r>
              <a:rPr lang="en-US" sz="4000" b="1" dirty="0"/>
              <a:t>APIs based on HTTP</a:t>
            </a:r>
            <a:br>
              <a:rPr lang="en-US" sz="4000" b="1" dirty="0"/>
            </a:br>
            <a:br>
              <a:rPr lang="en-US" sz="4000" b="1" dirty="0"/>
            </a:br>
            <a:r>
              <a:rPr lang="en-US" sz="2400" dirty="0">
                <a:latin typeface="Open Sans" panose="020B0604020202020204" charset="0"/>
                <a:ea typeface="Open Sans" panose="020B0604020202020204" charset="0"/>
                <a:cs typeface="Open Sans" panose="020B0604020202020204" charset="0"/>
              </a:rPr>
              <a:t>-  XMLHttpRequest</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Fetch</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3256251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E563F1-6FCF-49C1-80A4-60A5207AF43F}"/>
              </a:ext>
            </a:extLst>
          </p:cNvPr>
          <p:cNvSpPr>
            <a:spLocks noGrp="1"/>
          </p:cNvSpPr>
          <p:nvPr>
            <p:ph type="title"/>
          </p:nvPr>
        </p:nvSpPr>
        <p:spPr/>
        <p:txBody>
          <a:bodyPr/>
          <a:lstStyle/>
          <a:p>
            <a:pPr>
              <a:lnSpc>
                <a:spcPct val="100000"/>
              </a:lnSpc>
            </a:pPr>
            <a:r>
              <a:rPr lang="en-US" sz="4500" dirty="0"/>
              <a:t>Representational State Transfer </a:t>
            </a:r>
            <a:r>
              <a:rPr lang="uk-UA" sz="4500" dirty="0"/>
              <a:t>(</a:t>
            </a:r>
            <a:r>
              <a:rPr lang="en-US" sz="4500" dirty="0"/>
              <a:t>REST</a:t>
            </a:r>
            <a:r>
              <a:rPr lang="uk-UA" sz="4500" dirty="0"/>
              <a:t>)</a:t>
            </a:r>
            <a:br>
              <a:rPr lang="en-US" sz="4500" dirty="0"/>
            </a:br>
            <a:br>
              <a:rPr lang="en-US" sz="4500" dirty="0"/>
            </a:br>
            <a:r>
              <a:rPr lang="en-US" sz="2400" dirty="0">
                <a:latin typeface="Open Sans" panose="020B0604020202020204" charset="0"/>
                <a:ea typeface="Open Sans" panose="020B0604020202020204" charset="0"/>
                <a:cs typeface="Open Sans" panose="020B0604020202020204" charset="0"/>
              </a:rPr>
              <a:t>A software architectural style that defines a set of constraints to be used for creating Web services. Web services that conform to the REST architectural style, called RESTful Web services, provide interoperability between computer systems on the Internet. </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In a RESTful Web service, requests made to a resource's URI will elicit a response with a payload formatted in HTML, XML, JSON, or some other format.</a:t>
            </a: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1192099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2D6473-0DD8-4970-83C2-8CB55CC5ABFC}"/>
              </a:ext>
            </a:extLst>
          </p:cNvPr>
          <p:cNvSpPr>
            <a:spLocks noGrp="1"/>
          </p:cNvSpPr>
          <p:nvPr>
            <p:ph type="title"/>
          </p:nvPr>
        </p:nvSpPr>
        <p:spPr/>
        <p:txBody>
          <a:bodyPr/>
          <a:lstStyle/>
          <a:p>
            <a:pPr>
              <a:lnSpc>
                <a:spcPct val="100000"/>
              </a:lnSpc>
            </a:pPr>
            <a:r>
              <a:rPr lang="en-US" sz="4000" dirty="0"/>
              <a:t>Architectural constraints</a:t>
            </a:r>
            <a:br>
              <a:rPr lang="uk-UA" sz="4000" dirty="0"/>
            </a:br>
            <a:br>
              <a:rPr lang="en-US" sz="4000" dirty="0"/>
            </a:br>
            <a:r>
              <a:rPr lang="en-US" sz="2400" dirty="0">
                <a:latin typeface="Open Sans" panose="020B0604020202020204" charset="0"/>
                <a:ea typeface="Open Sans" panose="020B0604020202020204" charset="0"/>
                <a:cs typeface="Open Sans" panose="020B0604020202020204" charset="0"/>
              </a:rPr>
              <a:t>- Client-server architecture</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Statelessness</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a:t>
            </a:r>
            <a:r>
              <a:rPr lang="en-US" sz="2400" dirty="0" err="1">
                <a:latin typeface="Open Sans" panose="020B0604020202020204" charset="0"/>
                <a:ea typeface="Open Sans" panose="020B0604020202020204" charset="0"/>
                <a:cs typeface="Open Sans" panose="020B0604020202020204" charset="0"/>
              </a:rPr>
              <a:t>Cacheability</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Layered system</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Code on demand (optional)</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Uniform interface</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884794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5C6EA4-212F-41C8-BBD1-E4C7A2114292}"/>
              </a:ext>
            </a:extLst>
          </p:cNvPr>
          <p:cNvSpPr>
            <a:spLocks noGrp="1"/>
          </p:cNvSpPr>
          <p:nvPr>
            <p:ph type="title"/>
          </p:nvPr>
        </p:nvSpPr>
        <p:spPr/>
        <p:txBody>
          <a:bodyPr/>
          <a:lstStyle/>
          <a:p>
            <a:pPr>
              <a:lnSpc>
                <a:spcPct val="100000"/>
              </a:lnSpc>
            </a:pPr>
            <a:r>
              <a:rPr lang="en-US" sz="4000" dirty="0"/>
              <a:t>How Web Application Architecture Works</a:t>
            </a:r>
            <a:br>
              <a:rPr lang="en-US" dirty="0"/>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With any typical web application, there are two different codes (sub-programs) running side-by-side. These are:</a:t>
            </a:r>
            <a:br>
              <a:rPr lang="en-US" sz="2400" dirty="0">
                <a:latin typeface="Open Sans" panose="020B0604020202020204" charset="0"/>
                <a:ea typeface="Open Sans" panose="020B0604020202020204" charset="0"/>
                <a:cs typeface="Open Sans" panose="020B0604020202020204" charset="0"/>
              </a:rPr>
            </a:br>
            <a:r>
              <a:rPr lang="en-US" sz="2400" b="1" dirty="0">
                <a:latin typeface="Open Sans" panose="020B0604020202020204" charset="0"/>
                <a:ea typeface="Open Sans" panose="020B0604020202020204" charset="0"/>
                <a:cs typeface="Open Sans" panose="020B0604020202020204" charset="0"/>
              </a:rPr>
              <a:t>Client-side Code - </a:t>
            </a:r>
            <a:r>
              <a:rPr lang="en-US" sz="2400" dirty="0">
                <a:latin typeface="Open Sans" panose="020B0604020202020204" charset="0"/>
                <a:ea typeface="Open Sans" panose="020B0604020202020204" charset="0"/>
                <a:cs typeface="Open Sans" panose="020B0604020202020204" charset="0"/>
              </a:rPr>
              <a:t>The code that is in the browser and responds to some user input</a:t>
            </a:r>
            <a:br>
              <a:rPr lang="en-US" sz="2400" dirty="0">
                <a:latin typeface="Open Sans" panose="020B0604020202020204" charset="0"/>
                <a:ea typeface="Open Sans" panose="020B0604020202020204" charset="0"/>
                <a:cs typeface="Open Sans" panose="020B0604020202020204" charset="0"/>
              </a:rPr>
            </a:br>
            <a:r>
              <a:rPr lang="en-US" sz="2400" b="1" dirty="0">
                <a:latin typeface="Open Sans" panose="020B0604020202020204" charset="0"/>
                <a:ea typeface="Open Sans" panose="020B0604020202020204" charset="0"/>
                <a:cs typeface="Open Sans" panose="020B0604020202020204" charset="0"/>
              </a:rPr>
              <a:t>Server-side Code -</a:t>
            </a:r>
            <a:r>
              <a:rPr lang="en-US" sz="2400" dirty="0">
                <a:latin typeface="Open Sans" panose="020B0604020202020204" charset="0"/>
                <a:ea typeface="Open Sans" panose="020B0604020202020204" charset="0"/>
                <a:cs typeface="Open Sans" panose="020B0604020202020204" charset="0"/>
              </a:rPr>
              <a:t> The code that is on the server and responds to the HTTP requests</a:t>
            </a:r>
            <a:br>
              <a:rPr lang="en-US" dirty="0"/>
            </a:br>
            <a:endParaRPr lang="uk-UA" dirty="0"/>
          </a:p>
        </p:txBody>
      </p:sp>
    </p:spTree>
    <p:extLst>
      <p:ext uri="{BB962C8B-B14F-4D97-AF65-F5344CB8AC3E}">
        <p14:creationId xmlns:p14="http://schemas.microsoft.com/office/powerpoint/2010/main" val="38897758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E65934-EFAC-4BC9-AC66-6F7D2C0DA5C0}"/>
              </a:ext>
            </a:extLst>
          </p:cNvPr>
          <p:cNvSpPr>
            <a:spLocks noGrp="1"/>
          </p:cNvSpPr>
          <p:nvPr>
            <p:ph type="title"/>
          </p:nvPr>
        </p:nvSpPr>
        <p:spPr/>
        <p:txBody>
          <a:bodyPr/>
          <a:lstStyle/>
          <a:p>
            <a:pPr>
              <a:lnSpc>
                <a:spcPct val="100000"/>
              </a:lnSpc>
            </a:pPr>
            <a:r>
              <a:rPr lang="en-US" sz="4000" b="1" dirty="0"/>
              <a:t>Client-server architecture</a:t>
            </a:r>
            <a:br>
              <a:rPr lang="en-US" sz="4000" b="1" dirty="0"/>
            </a:br>
            <a:br>
              <a:rPr lang="en-US" sz="4000" b="1" dirty="0"/>
            </a:br>
            <a:r>
              <a:rPr lang="en-US" sz="2400" dirty="0">
                <a:latin typeface="Open Sans" panose="020B0604020202020204" charset="0"/>
                <a:ea typeface="Open Sans" panose="020B0604020202020204" charset="0"/>
                <a:cs typeface="Open Sans" panose="020B0604020202020204" charset="0"/>
              </a:rPr>
              <a:t>The principle behind the client-server constraints is the separation of concerns.</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41659887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0A8DB3-0ABB-426B-8688-B6329AF05034}"/>
              </a:ext>
            </a:extLst>
          </p:cNvPr>
          <p:cNvSpPr>
            <a:spLocks noGrp="1"/>
          </p:cNvSpPr>
          <p:nvPr>
            <p:ph type="title"/>
          </p:nvPr>
        </p:nvSpPr>
        <p:spPr/>
        <p:txBody>
          <a:bodyPr/>
          <a:lstStyle/>
          <a:p>
            <a:pPr>
              <a:lnSpc>
                <a:spcPct val="100000"/>
              </a:lnSpc>
            </a:pPr>
            <a:r>
              <a:rPr lang="en-US" sz="4000" b="1" dirty="0"/>
              <a:t>Statelessness</a:t>
            </a:r>
            <a:br>
              <a:rPr lang="en-US" sz="4000" b="1" dirty="0"/>
            </a:br>
            <a:br>
              <a:rPr lang="en-US" sz="4000" b="1" dirty="0"/>
            </a:br>
            <a:r>
              <a:rPr lang="en-US" sz="2400" dirty="0">
                <a:latin typeface="Open Sans" panose="020B0604020202020204" charset="0"/>
                <a:ea typeface="Open Sans" panose="020B0604020202020204" charset="0"/>
                <a:cs typeface="Open Sans" panose="020B0604020202020204" charset="0"/>
              </a:rPr>
              <a:t>The client-server communication is constrained by no client context being stored on the server between requests.</a:t>
            </a:r>
          </a:p>
        </p:txBody>
      </p:sp>
    </p:spTree>
    <p:extLst>
      <p:ext uri="{BB962C8B-B14F-4D97-AF65-F5344CB8AC3E}">
        <p14:creationId xmlns:p14="http://schemas.microsoft.com/office/powerpoint/2010/main" val="28513735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566662-B394-459E-BCD3-7C44D9CD4791}"/>
              </a:ext>
            </a:extLst>
          </p:cNvPr>
          <p:cNvSpPr>
            <a:spLocks noGrp="1"/>
          </p:cNvSpPr>
          <p:nvPr>
            <p:ph type="title"/>
          </p:nvPr>
        </p:nvSpPr>
        <p:spPr/>
        <p:txBody>
          <a:bodyPr/>
          <a:lstStyle/>
          <a:p>
            <a:pPr>
              <a:lnSpc>
                <a:spcPct val="100000"/>
              </a:lnSpc>
            </a:pPr>
            <a:r>
              <a:rPr lang="en-US" sz="4000" b="1" dirty="0" err="1"/>
              <a:t>Cacheability</a:t>
            </a:r>
            <a:br>
              <a:rPr lang="en-US" sz="4000" b="1" dirty="0"/>
            </a:br>
            <a:br>
              <a:rPr lang="en-US" sz="4000" b="1" dirty="0"/>
            </a:br>
            <a:r>
              <a:rPr lang="en-US" sz="2400" dirty="0">
                <a:latin typeface="Open Sans" panose="020B0604020202020204" charset="0"/>
                <a:ea typeface="Open Sans" panose="020B0604020202020204" charset="0"/>
                <a:cs typeface="Open Sans" panose="020B0604020202020204" charset="0"/>
              </a:rPr>
              <a:t>Responses must, implicitly or explicitly, define themselves as either cacheable or non-cacheable to prevent clients from becoming stale or inappropriate data in response to further requests. Well-managed caching partially or completely eliminates some client-server interactions, further improving scalability and performance.</a:t>
            </a:r>
          </a:p>
        </p:txBody>
      </p:sp>
    </p:spTree>
    <p:extLst>
      <p:ext uri="{BB962C8B-B14F-4D97-AF65-F5344CB8AC3E}">
        <p14:creationId xmlns:p14="http://schemas.microsoft.com/office/powerpoint/2010/main" val="32183036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702ADE-8C0E-494B-BD94-499AF1E886AF}"/>
              </a:ext>
            </a:extLst>
          </p:cNvPr>
          <p:cNvSpPr>
            <a:spLocks noGrp="1"/>
          </p:cNvSpPr>
          <p:nvPr>
            <p:ph type="title"/>
          </p:nvPr>
        </p:nvSpPr>
        <p:spPr/>
        <p:txBody>
          <a:bodyPr/>
          <a:lstStyle/>
          <a:p>
            <a:pPr>
              <a:lnSpc>
                <a:spcPct val="100000"/>
              </a:lnSpc>
            </a:pPr>
            <a:r>
              <a:rPr lang="en-US" sz="4000" dirty="0"/>
              <a:t>Layered system</a:t>
            </a:r>
            <a:br>
              <a:rPr lang="en-US" sz="4000" dirty="0"/>
            </a:br>
            <a:br>
              <a:rPr lang="en-US" sz="4000" dirty="0"/>
            </a:br>
            <a:r>
              <a:rPr lang="en-US" sz="4000" dirty="0"/>
              <a:t> </a:t>
            </a:r>
            <a:r>
              <a:rPr lang="en-US" sz="2400" dirty="0">
                <a:latin typeface="Open Sans" panose="020B0604020202020204" charset="0"/>
                <a:ea typeface="Open Sans" panose="020B0604020202020204" charset="0"/>
                <a:cs typeface="Open Sans" panose="020B0604020202020204" charset="0"/>
              </a:rPr>
              <a:t>The layered system style allows an architecture to be composed of hierarchical layers by constraining component behavior such that each component cannot “see” beyond the immediate layer with which they are interacting.</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4386425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EC0BBA-42D2-401A-A4DA-4FBFE0E99ADD}"/>
              </a:ext>
            </a:extLst>
          </p:cNvPr>
          <p:cNvSpPr>
            <a:spLocks noGrp="1"/>
          </p:cNvSpPr>
          <p:nvPr>
            <p:ph type="title"/>
          </p:nvPr>
        </p:nvSpPr>
        <p:spPr/>
        <p:txBody>
          <a:bodyPr/>
          <a:lstStyle/>
          <a:p>
            <a:pPr>
              <a:lnSpc>
                <a:spcPct val="100000"/>
              </a:lnSpc>
            </a:pPr>
            <a:r>
              <a:rPr lang="en-US" sz="4000" b="1" dirty="0"/>
              <a:t>Code on demand (optional)</a:t>
            </a:r>
            <a:br>
              <a:rPr lang="en-US" sz="4000" b="1" dirty="0"/>
            </a:br>
            <a:br>
              <a:rPr lang="en-US" sz="4000" b="1" dirty="0"/>
            </a:br>
            <a:r>
              <a:rPr lang="en-US" sz="2400" dirty="0">
                <a:latin typeface="Open Sans" panose="020B0604020202020204" charset="0"/>
                <a:ea typeface="Open Sans" panose="020B0604020202020204" charset="0"/>
                <a:cs typeface="Open Sans" panose="020B0604020202020204" charset="0"/>
              </a:rPr>
              <a:t>Servers can temporarily extend or customize the functionality of a client by transferring executable code: for example, compiled components such as Java applets, or client-side scripts such as JavaScript.</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5851995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8E896E-F8B3-47B7-9081-74A5B8370C2B}"/>
              </a:ext>
            </a:extLst>
          </p:cNvPr>
          <p:cNvSpPr>
            <a:spLocks noGrp="1"/>
          </p:cNvSpPr>
          <p:nvPr>
            <p:ph type="title"/>
          </p:nvPr>
        </p:nvSpPr>
        <p:spPr/>
        <p:txBody>
          <a:bodyPr/>
          <a:lstStyle/>
          <a:p>
            <a:pPr>
              <a:lnSpc>
                <a:spcPct val="100000"/>
              </a:lnSpc>
            </a:pPr>
            <a:r>
              <a:rPr lang="en-US" sz="4000" dirty="0">
                <a:latin typeface="Proxima Nova Black" panose="020B0604020202020204" charset="0"/>
                <a:ea typeface="Open Sans" panose="020B0604020202020204" charset="0"/>
                <a:cs typeface="Open Sans" panose="020B0604020202020204" charset="0"/>
              </a:rPr>
              <a:t>Uniform interface</a:t>
            </a:r>
            <a:br>
              <a:rPr lang="en-US" sz="4000" dirty="0">
                <a:latin typeface="Proxima Nova Black" panose="020B0604020202020204" charset="0"/>
                <a:ea typeface="Open Sans" panose="020B0604020202020204" charset="0"/>
                <a:cs typeface="Open Sans" panose="020B0604020202020204" charset="0"/>
              </a:rPr>
            </a:br>
            <a:br>
              <a:rPr lang="en-US" sz="4000" dirty="0">
                <a:latin typeface="Proxima Nova Black"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The uniform interface constraint is fundamental to the design of any RESTful system. It simplifies and decouples the architecture, which enables each part to evolve independently.</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389507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5E0996-75CD-4DAA-8AFA-39CEE201CD1B}"/>
              </a:ext>
            </a:extLst>
          </p:cNvPr>
          <p:cNvSpPr>
            <a:spLocks noGrp="1"/>
          </p:cNvSpPr>
          <p:nvPr>
            <p:ph type="title"/>
          </p:nvPr>
        </p:nvSpPr>
        <p:spPr/>
        <p:txBody>
          <a:bodyPr/>
          <a:lstStyle/>
          <a:p>
            <a:pPr>
              <a:lnSpc>
                <a:spcPct val="100000"/>
              </a:lnSpc>
            </a:pPr>
            <a:r>
              <a:rPr lang="en-US" sz="4000" dirty="0"/>
              <a:t>Applied to Web services</a:t>
            </a:r>
            <a:br>
              <a:rPr lang="en-US" sz="4000" dirty="0"/>
            </a:br>
            <a:r>
              <a:rPr lang="en-US" sz="2400" dirty="0">
                <a:latin typeface="Open Sans" panose="020B0604020202020204" charset="0"/>
                <a:ea typeface="Open Sans" panose="020B0604020202020204" charset="0"/>
                <a:cs typeface="Open Sans" panose="020B0604020202020204" charset="0"/>
              </a:rPr>
              <a:t>Web service APIs that adhere to the REST architectural constraints are called RESTful APIs. HTTP-based RESTful APIs are defined with the following aspects:</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a base URI, such as http://api.example.com/collection/;</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standard HTTP methods (e.g., GET, POST, PUT, PATCH and DELETE);</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a media type that defines state transition data elements. The current representation tells the client how to compose requests for transitions to all the next available application states.</a:t>
            </a:r>
          </a:p>
        </p:txBody>
      </p:sp>
    </p:spTree>
    <p:extLst>
      <p:ext uri="{BB962C8B-B14F-4D97-AF65-F5344CB8AC3E}">
        <p14:creationId xmlns:p14="http://schemas.microsoft.com/office/powerpoint/2010/main" val="19625296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E563F1-6FCF-49C1-80A4-60A5207AF43F}"/>
              </a:ext>
            </a:extLst>
          </p:cNvPr>
          <p:cNvSpPr>
            <a:spLocks noGrp="1"/>
          </p:cNvSpPr>
          <p:nvPr>
            <p:ph type="title"/>
          </p:nvPr>
        </p:nvSpPr>
        <p:spPr/>
        <p:txBody>
          <a:bodyPr/>
          <a:lstStyle/>
          <a:p>
            <a:pPr>
              <a:lnSpc>
                <a:spcPct val="100000"/>
              </a:lnSpc>
            </a:pPr>
            <a:r>
              <a:rPr lang="en-US" sz="6000" dirty="0"/>
              <a:t>Links</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1. </a:t>
            </a:r>
            <a:r>
              <a:rPr lang="en-US" sz="2400" dirty="0">
                <a:latin typeface="Open Sans" panose="020B0604020202020204" charset="0"/>
                <a:ea typeface="Open Sans" panose="020B0604020202020204" charset="0"/>
                <a:cs typeface="Open Sans" panose="020B0604020202020204" charset="0"/>
                <a:hlinkClick r:id="rId2"/>
              </a:rPr>
              <a:t>https://hackr.io/blog/web-application-architecture-definition-models-types-and-more</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2. </a:t>
            </a:r>
            <a:r>
              <a:rPr lang="en-US" sz="2400" dirty="0">
                <a:latin typeface="Open Sans" panose="020B0604020202020204" charset="0"/>
                <a:ea typeface="Open Sans" panose="020B0604020202020204" charset="0"/>
                <a:cs typeface="Open Sans" panose="020B0604020202020204" charset="0"/>
                <a:hlinkClick r:id="rId3"/>
              </a:rPr>
              <a:t>https://developer.mozilla.org/en-US/docs/Web/HTTP</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3. </a:t>
            </a:r>
            <a:r>
              <a:rPr lang="en-US" sz="2400" dirty="0">
                <a:latin typeface="Open Sans" panose="020B0604020202020204" charset="0"/>
                <a:ea typeface="Open Sans" panose="020B0604020202020204" charset="0"/>
                <a:cs typeface="Open Sans" panose="020B0604020202020204" charset="0"/>
                <a:hlinkClick r:id="rId4"/>
              </a:rPr>
              <a:t>https://en.wikipedia.org/wiki/Hypertext_Transfer_Protocol</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4. </a:t>
            </a:r>
            <a:r>
              <a:rPr lang="en-US" sz="2400" dirty="0">
                <a:latin typeface="Open Sans" panose="020B0604020202020204" charset="0"/>
                <a:ea typeface="Open Sans" panose="020B0604020202020204" charset="0"/>
                <a:cs typeface="Open Sans" panose="020B0604020202020204" charset="0"/>
                <a:hlinkClick r:id="rId5"/>
              </a:rPr>
              <a:t>https://en.wikipedia.org/wiki/Representational_state_transfer</a:t>
            </a:r>
            <a:br>
              <a:rPr lang="en-US" sz="2400" dirty="0">
                <a:latin typeface="Open Sans" panose="020B0604020202020204" charset="0"/>
                <a:ea typeface="Open Sans" panose="020B0604020202020204" charset="0"/>
                <a:cs typeface="Open Sans" panose="020B0604020202020204" charset="0"/>
              </a:rPr>
            </a:br>
            <a:endParaRPr lang="uk-UA" sz="6000" dirty="0"/>
          </a:p>
        </p:txBody>
      </p:sp>
    </p:spTree>
    <p:extLst>
      <p:ext uri="{BB962C8B-B14F-4D97-AF65-F5344CB8AC3E}">
        <p14:creationId xmlns:p14="http://schemas.microsoft.com/office/powerpoint/2010/main" val="3659922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5C6EA4-212F-41C8-BBD1-E4C7A2114292}"/>
              </a:ext>
            </a:extLst>
          </p:cNvPr>
          <p:cNvSpPr>
            <a:spLocks noGrp="1"/>
          </p:cNvSpPr>
          <p:nvPr>
            <p:ph type="title"/>
          </p:nvPr>
        </p:nvSpPr>
        <p:spPr/>
        <p:txBody>
          <a:bodyPr/>
          <a:lstStyle/>
          <a:p>
            <a:pPr>
              <a:lnSpc>
                <a:spcPct val="100000"/>
              </a:lnSpc>
            </a:pPr>
            <a:br>
              <a:rPr lang="en-US" dirty="0"/>
            </a:br>
            <a:endParaRPr lang="uk-UA" dirty="0"/>
          </a:p>
        </p:txBody>
      </p:sp>
      <p:pic>
        <p:nvPicPr>
          <p:cNvPr id="5" name="Рисунок 4">
            <a:extLst>
              <a:ext uri="{FF2B5EF4-FFF2-40B4-BE49-F238E27FC236}">
                <a16:creationId xmlns:a16="http://schemas.microsoft.com/office/drawing/2014/main" id="{FE304C7F-2D2F-48A6-9595-00E623D13E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9737" y="685799"/>
            <a:ext cx="8772525" cy="5219700"/>
          </a:xfrm>
          <a:prstGeom prst="rect">
            <a:avLst/>
          </a:prstGeom>
        </p:spPr>
      </p:pic>
    </p:spTree>
    <p:extLst>
      <p:ext uri="{BB962C8B-B14F-4D97-AF65-F5344CB8AC3E}">
        <p14:creationId xmlns:p14="http://schemas.microsoft.com/office/powerpoint/2010/main" val="1357792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1F17F1-C8BB-4354-B86F-BC3E4B635B97}"/>
              </a:ext>
            </a:extLst>
          </p:cNvPr>
          <p:cNvSpPr>
            <a:spLocks noGrp="1"/>
          </p:cNvSpPr>
          <p:nvPr>
            <p:ph type="title"/>
          </p:nvPr>
        </p:nvSpPr>
        <p:spPr>
          <a:xfrm>
            <a:off x="685800" y="646043"/>
            <a:ext cx="10820400" cy="4800601"/>
          </a:xfrm>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When writing an app, it is up to the web developer to decide what the code on the server should do in relation to what the code on the browser should do. With server-side code, languages include:</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Ruby on Rails</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PHP</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C#</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Java</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Python</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Javascript</a:t>
            </a:r>
          </a:p>
        </p:txBody>
      </p:sp>
    </p:spTree>
    <p:extLst>
      <p:ext uri="{BB962C8B-B14F-4D97-AF65-F5344CB8AC3E}">
        <p14:creationId xmlns:p14="http://schemas.microsoft.com/office/powerpoint/2010/main" val="2229785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D9A487-17B0-456E-B9F8-A818BBCDECE5}"/>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In fact, any code that can respond to HTTP requests has the capability to run on a server. Here are a few other attributes of server-side code:</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Is never seen by the user (except within a rare malfunction)</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Stores data such as user profiles, tweets, pages, etc…</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Creates the page the user requested</a:t>
            </a: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808262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2BFB046-E602-442A-9563-8DCF74C3F391}"/>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With client-side code, languages used include:</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CSS</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Javascript</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HTML</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These are then parsed by the user’s browser. Moreover, client-side code can be seen and edited by the user. Plus, it has to communicate only through HTTP requests and cannot read files off of a server directly. Furthermore, it reacts to user input.</a:t>
            </a: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849979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5F8723-FC01-4B6B-AC27-2C4A604BA9A3}"/>
              </a:ext>
            </a:extLst>
          </p:cNvPr>
          <p:cNvSpPr>
            <a:spLocks noGrp="1"/>
          </p:cNvSpPr>
          <p:nvPr>
            <p:ph type="title"/>
          </p:nvPr>
        </p:nvSpPr>
        <p:spPr/>
        <p:txBody>
          <a:bodyPr/>
          <a:lstStyle/>
          <a:p>
            <a:pPr>
              <a:lnSpc>
                <a:spcPct val="100000"/>
              </a:lnSpc>
            </a:pPr>
            <a:r>
              <a:rPr lang="en-US" sz="4500" b="1" dirty="0"/>
              <a:t>Web Application Components</a:t>
            </a:r>
            <a:br>
              <a:rPr lang="en-US" sz="6000" b="1" dirty="0"/>
            </a:br>
            <a:br>
              <a:rPr lang="en-US" sz="2400" b="1"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When we say web application components, we can mean any of the following:</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a:t>
            </a:r>
            <a:r>
              <a:rPr lang="fr-FR" sz="2400" dirty="0">
                <a:latin typeface="Open Sans" panose="020B0604020202020204" charset="0"/>
                <a:ea typeface="Open Sans" panose="020B0604020202020204" charset="0"/>
                <a:cs typeface="Open Sans" panose="020B0604020202020204" charset="0"/>
              </a:rPr>
              <a:t>UI/UX Web Application Components</a:t>
            </a:r>
            <a:br>
              <a:rPr lang="fr-FR" sz="2400" dirty="0">
                <a:latin typeface="Open Sans" panose="020B0604020202020204" charset="0"/>
                <a:ea typeface="Open Sans" panose="020B0604020202020204" charset="0"/>
                <a:cs typeface="Open Sans" panose="020B0604020202020204" charset="0"/>
              </a:rPr>
            </a:br>
            <a:r>
              <a:rPr lang="fr-FR" sz="2400" dirty="0">
                <a:latin typeface="Open Sans" panose="020B0604020202020204" charset="0"/>
                <a:ea typeface="Open Sans" panose="020B0604020202020204" charset="0"/>
                <a:cs typeface="Open Sans" panose="020B0604020202020204" charset="0"/>
              </a:rPr>
              <a:t>- </a:t>
            </a:r>
            <a:r>
              <a:rPr lang="en-US" sz="2400" dirty="0">
                <a:latin typeface="Open Sans" panose="020B0604020202020204" charset="0"/>
                <a:ea typeface="Open Sans" panose="020B0604020202020204" charset="0"/>
                <a:cs typeface="Open Sans" panose="020B0604020202020204" charset="0"/>
              </a:rPr>
              <a:t>Structural Components</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Client Component</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Server Component</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936339112"/>
      </p:ext>
    </p:extLst>
  </p:cSld>
  <p:clrMapOvr>
    <a:masterClrMapping/>
  </p:clrMapOvr>
</p:sld>
</file>

<file path=ppt/theme/theme1.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3A1340B-3A1B-4156-ADE3-51DF6C2C795D}">
  <ds:schemaRefs>
    <ds:schemaRef ds:uri="http://schemas.microsoft.com/office/2006/documentManagement/types"/>
    <ds:schemaRef ds:uri="http://purl.org/dc/elements/1.1/"/>
    <ds:schemaRef ds:uri="835f28f2-30f1-4728-84d2-86d96e143488"/>
    <ds:schemaRef ds:uri="http://purl.org/dc/dcmitype/"/>
    <ds:schemaRef ds:uri="http://schemas.microsoft.com/office/infopath/2007/PartnerControls"/>
    <ds:schemaRef ds:uri="341e6018-ac0a-4dfb-8409-db9e0d25502e"/>
    <ds:schemaRef ds:uri="http://purl.org/dc/term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765</TotalTime>
  <Words>3884</Words>
  <Application>Microsoft Office PowerPoint</Application>
  <PresentationFormat>Широкоэкранный</PresentationFormat>
  <Paragraphs>183</Paragraphs>
  <Slides>47</Slides>
  <Notes>32</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47</vt:i4>
      </vt:variant>
    </vt:vector>
  </HeadingPairs>
  <TitlesOfParts>
    <vt:vector size="52" baseType="lpstr">
      <vt:lpstr>Proxima Nova Black</vt:lpstr>
      <vt:lpstr>Open Sans</vt:lpstr>
      <vt:lpstr>Arial</vt:lpstr>
      <vt:lpstr>Calibri</vt:lpstr>
      <vt:lpstr>LIGHT-THEME</vt:lpstr>
      <vt:lpstr>Web Application Architecture, HTTP protocol,  REST</vt:lpstr>
      <vt:lpstr>Web Application Architecture       </vt:lpstr>
      <vt:lpstr>Web Application Architecture Definition  describes the interactions between applications, databases, and middleware systems on the web. It ensures that multiple applications work simultaneously.</vt:lpstr>
      <vt:lpstr>How Web Application Architecture Works  With any typical web application, there are two different codes (sub-programs) running side-by-side. These are: Client-side Code - The code that is in the browser and responds to some user input Server-side Code - The code that is on the server and responds to the HTTP requests </vt:lpstr>
      <vt:lpstr> </vt:lpstr>
      <vt:lpstr>When writing an app, it is up to the web developer to decide what the code on the server should do in relation to what the code on the browser should do. With server-side code, languages include:  - Ruby on Rails - PHP - C# - Java - Python - Javascript</vt:lpstr>
      <vt:lpstr>In fact, any code that can respond to HTTP requests has the capability to run on a server. Here are a few other attributes of server-side code:  - Is never seen by the user (except within a rare malfunction) - Stores data such as user profiles, tweets, pages, etc… - Creates the page the user requested </vt:lpstr>
      <vt:lpstr>With client-side code, languages used include:  - CSS - Javascript - HTML  These are then parsed by the user’s browser. Moreover, client-side code can be seen and edited by the user. Plus, it has to communicate only through HTTP requests and cannot read files off of a server directly. Furthermore, it reacts to user input. </vt:lpstr>
      <vt:lpstr>Web Application Components  When we say web application components, we can mean any of the following:  - UI/UX Web Application Components - Structural Components - Client Component - Server Component</vt:lpstr>
      <vt:lpstr>UI/UX Web Application Components  This includes activity logs, dashboards, notifications, settings, statistics, etc. These components have nothing to do with the operation of a web application architecture. Instead, they are part of the interface layout plan of a web app.</vt:lpstr>
      <vt:lpstr>Structural Components   The two major structural components of a web app are client and server sides.</vt:lpstr>
      <vt:lpstr>Client Component  The client component is developed in CSS, HTML, and JS. As it exists within the user’s web browser, there is no need for operating system or device-related adjustments. The client component is a representation of a web application’s functionality that the end-user interacts with.</vt:lpstr>
      <vt:lpstr>Server Component  The server component can be build using one or a combination of several programming languages and frameworks, including Java, .Net, NodeJS, PHP, Python, and Ruby on Rails. The server component has at least two parts; app logic and database. The former is the main control center of the web application while the latter is where all the persistent data is stored.</vt:lpstr>
      <vt:lpstr>Models of Web Application Components  Depending on the total number of servers and databases used for a web application, the model of a web app is decided. It can be any of the following three: - One Web Server, One Database - Multiple Web Servers, One Database (At a Machine Rather than the Web -server) - Multiple Web Server, Multiple Databases</vt:lpstr>
      <vt:lpstr>One Web Server, One Database  Such a model uses a single server as well as a single database. A web app builds on such a model will go down as soon as the server goes down.   One web server, one database web application component model is not typically used for real web applications. It is mostly used for running test projects as well as with the intent of learning and understanding the fundamentals of the web application.</vt:lpstr>
      <vt:lpstr>Multiple Web Servers, One Database (At a Machine Rather than the Web server)   At least 2 web servers are required for this web application component model. This is all for avoiding failure. Even when one of the web servers goes down, the other one will take charge.  </vt:lpstr>
      <vt:lpstr>Multiple Web Server, Multiple Databases  There are two options for this type of model. Either to store identical data in all the employed databases or distribute it evenly among them.  Not more than 2 databases are required typically for the former case, while for the latter case some data might become unavailable in the scenario of a database crash. DBMS normalization is used, however, in both scenarios.</vt:lpstr>
      <vt:lpstr>Types of Web Application Architecture  A web application architecture is a pattern of interaction between various web application components. The type of web application architecture depends on how the application logic is distributed among the client and server sides.  There are three primary types of web application architecture.</vt:lpstr>
      <vt:lpstr>Single-Page Applications (SPAs)  Instead of loading completely new pages from the server each time for a user action, single page web applications allows for a dynamic interaction by means of providing updated content to the current page.  AJAX is the foundation for enabling page communications. Because single-page applications prevent interruptions in user experience, they, in a way, resemble traditional desktop applications. </vt:lpstr>
      <vt:lpstr>Microservices  These are small and lightweight services that execute a single functionality.   The components making up an application build using the Microservices Architecture aren’t directly dependent on each other.</vt:lpstr>
      <vt:lpstr>Serverless Architectures  In this type of web application architecture, an application developer consults a third-party cloud infrastructure services provider for outsourcing server as well as infrastructure management.  The benefit of this approach is that it allows applications to execute the code logic without bothering with the infrastructure-related tasks.</vt:lpstr>
      <vt:lpstr>Hypertext Transfer Protocol (HTTP)  - an asymmetric request-response client-server protocol - a stateless protocol - permits negotiating of data type and representation, so as to allow systems to be built independently of the data being transferred</vt:lpstr>
      <vt:lpstr>.</vt:lpstr>
      <vt:lpstr>HTTP Steps</vt:lpstr>
      <vt:lpstr>Components of HTTP-based systems  Between the client and the server there are numerous entities, collectively called proxies, which perform different operations and act as gateways or caches, for example.</vt:lpstr>
      <vt:lpstr>Client: the user-agent  The user-agent is any tool that acts on the behalf of the user. This role is primarily performed by the Web browser; other possibilities are programs used by engineers and Web developers to debug their applications.  The browser is always the entity initiating the request. It is never the server.</vt:lpstr>
      <vt:lpstr>The Web server  On the opposite side of the communication channel, is the server, which serves the document as requested by the client.  A server is not necessarily a single machine, but several server software instances can be hosted on the same machine. With HTTP/1.1 and the Host header, they may even share the same IP address.</vt:lpstr>
      <vt:lpstr>Proxies  Proxies may perform numerous functions:  - caching (the cache can be public or private, like the browser cache) - filtering (like an antivirus scan or parental controls) - load balancing (to allow multiple servers to serve the different requests) - authentication (to control access to different resources) - logging (allowing the storage of historical information)</vt:lpstr>
      <vt:lpstr>Basic aspects of HTTP  - simple -  extensible - stateless, but not sessionless</vt:lpstr>
      <vt:lpstr>HTTP flow  1. Open a TCP connection 2. Send an HTTP message 3. Read the response sent by the server 4. Close or reuse the connection for further requests </vt:lpstr>
      <vt:lpstr>HTTP Messages  There are two types of HTTP messages, requests and responses, each with its own format. </vt:lpstr>
      <vt:lpstr>Requests </vt:lpstr>
      <vt:lpstr>Request methods  GET HEAD POST PUT DELETE TRACE OPTIONS CONNECT PATCH</vt:lpstr>
      <vt:lpstr>Summary Table</vt:lpstr>
      <vt:lpstr>Responses </vt:lpstr>
      <vt:lpstr>Status Codes  1XX - Informational 2XX - Successful 3XX - Redirection 4XX - Client Error 5XX - Server Error</vt:lpstr>
      <vt:lpstr>APIs based on HTTP  -  XMLHttpRequest - Fetch</vt:lpstr>
      <vt:lpstr>Representational State Transfer (REST)  A software architectural style that defines a set of constraints to be used for creating Web services. Web services that conform to the REST architectural style, called RESTful Web services, provide interoperability between computer systems on the Internet.   In a RESTful Web service, requests made to a resource's URI will elicit a response with a payload formatted in HTML, XML, JSON, or some other format. </vt:lpstr>
      <vt:lpstr>Architectural constraints  - Client-server architecture - Statelessness - Cacheability - Layered system - Code on demand (optional) - Uniform interface</vt:lpstr>
      <vt:lpstr>Client-server architecture  The principle behind the client-server constraints is the separation of concerns.</vt:lpstr>
      <vt:lpstr>Statelessness  The client-server communication is constrained by no client context being stored on the server between requests.</vt:lpstr>
      <vt:lpstr>Cacheability  Responses must, implicitly or explicitly, define themselves as either cacheable or non-cacheable to prevent clients from becoming stale or inappropriate data in response to further requests. Well-managed caching partially or completely eliminates some client-server interactions, further improving scalability and performance.</vt:lpstr>
      <vt:lpstr>Layered system   The layered system style allows an architecture to be composed of hierarchical layers by constraining component behavior such that each component cannot “see” beyond the immediate layer with which they are interacting.</vt:lpstr>
      <vt:lpstr>Code on demand (optional)  Servers can temporarily extend or customize the functionality of a client by transferring executable code: for example, compiled components such as Java applets, or client-side scripts such as JavaScript.</vt:lpstr>
      <vt:lpstr>Uniform interface  The uniform interface constraint is fundamental to the design of any RESTful system. It simplifies and decouples the architecture, which enables each part to evolve independently.</vt:lpstr>
      <vt:lpstr>Applied to Web services Web service APIs that adhere to the REST architectural constraints are called RESTful APIs. HTTP-based RESTful APIs are defined with the following aspects:  - a base URI, such as http://api.example.com/collection/; - standard HTTP methods (e.g., GET, POST, PUT, PATCH and DELETE); - a media type that defines state transition data elements. The current representation tells the client how to compose requests for transitions to all the next available application states.</vt:lpstr>
      <vt:lpstr>Links  1. https://hackr.io/blog/web-application-architecture-definition-models-types-and-more 2. https://developer.mozilla.org/en-US/docs/Web/HTTP 3. https://en.wikipedia.org/wiki/Hypertext_Transfer_Protocol 4. https://en.wikipedia.org/wiki/Representational_state_transfer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Rostyslav Synenko</dc:creator>
  <cp:lastModifiedBy>RSynenko</cp:lastModifiedBy>
  <cp:revision>88</cp:revision>
  <dcterms:created xsi:type="dcterms:W3CDTF">2018-12-11T16:43:22Z</dcterms:created>
  <dcterms:modified xsi:type="dcterms:W3CDTF">2020-01-26T22:04:15Z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