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5"/>
  </p:notesMasterIdLst>
  <p:sldIdLst>
    <p:sldId id="258" r:id="rId5"/>
    <p:sldId id="260" r:id="rId6"/>
    <p:sldId id="299"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88" r:id="rId26"/>
    <p:sldId id="279" r:id="rId27"/>
    <p:sldId id="280" r:id="rId28"/>
    <p:sldId id="298" r:id="rId29"/>
    <p:sldId id="291" r:id="rId30"/>
    <p:sldId id="293" r:id="rId31"/>
    <p:sldId id="292" r:id="rId32"/>
    <p:sldId id="296" r:id="rId33"/>
    <p:sldId id="294" r:id="rId34"/>
    <p:sldId id="295" r:id="rId35"/>
    <p:sldId id="297" r:id="rId36"/>
    <p:sldId id="281" r:id="rId37"/>
    <p:sldId id="282" r:id="rId38"/>
    <p:sldId id="283" r:id="rId39"/>
    <p:sldId id="284" r:id="rId40"/>
    <p:sldId id="287" r:id="rId41"/>
    <p:sldId id="289" r:id="rId42"/>
    <p:sldId id="290" r:id="rId43"/>
    <p:sldId id="285"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Open Sans" panose="020B0604020202020204" charset="0"/>
      <p:regular r:id="rId50"/>
      <p:bold r:id="rId51"/>
      <p:italic r:id="rId52"/>
      <p:boldItalic r:id="rId53"/>
    </p:embeddedFont>
    <p:embeddedFont>
      <p:font typeface="Proxima Nova Black" panose="020B0604020202020204" charset="0"/>
      <p:bold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CFF665-5FA4-4AA9-8F19-B35FD3D59D49}">
          <p14:sldIdLst>
            <p14:sldId id="258"/>
            <p14:sldId id="260"/>
            <p14:sldId id="299"/>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88"/>
            <p14:sldId id="279"/>
            <p14:sldId id="280"/>
            <p14:sldId id="298"/>
            <p14:sldId id="291"/>
            <p14:sldId id="293"/>
            <p14:sldId id="292"/>
            <p14:sldId id="296"/>
            <p14:sldId id="294"/>
            <p14:sldId id="295"/>
            <p14:sldId id="297"/>
            <p14:sldId id="281"/>
            <p14:sldId id="282"/>
            <p14:sldId id="283"/>
            <p14:sldId id="284"/>
            <p14:sldId id="287"/>
            <p14:sldId id="289"/>
            <p14:sldId id="29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13A1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67403" autoAdjust="0"/>
  </p:normalViewPr>
  <p:slideViewPr>
    <p:cSldViewPr snapToGrid="0">
      <p:cViewPr varScale="1">
        <p:scale>
          <a:sx n="49" d="100"/>
          <a:sy n="49" d="100"/>
        </p:scale>
        <p:origin x="1614"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630F2-DBFD-4F93-BE9E-B13A8581EE6B}" type="datetimeFigureOut">
              <a:rPr lang="uk-UA" smtClean="0"/>
              <a:t>02.01.2020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F5D64-70F2-4A3C-9214-8664E4464032}" type="slidenum">
              <a:rPr lang="uk-UA" smtClean="0"/>
              <a:t>‹#›</a:t>
            </a:fld>
            <a:endParaRPr lang="uk-UA"/>
          </a:p>
        </p:txBody>
      </p:sp>
    </p:spTree>
    <p:extLst>
      <p:ext uri="{BB962C8B-B14F-4D97-AF65-F5344CB8AC3E}">
        <p14:creationId xmlns:p14="http://schemas.microsoft.com/office/powerpoint/2010/main" val="408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k.wikipedia.org/wiki/CS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CSS flexbox</a:t>
            </a:r>
            <a:r>
              <a:rPr lang="en-US" sz="1200" b="0" i="0" kern="1200" dirty="0">
                <a:solidFill>
                  <a:schemeClr val="tx1"/>
                </a:solidFill>
                <a:effectLst/>
                <a:latin typeface="+mn-lt"/>
                <a:ea typeface="+mn-ea"/>
                <a:cs typeface="+mn-cs"/>
              </a:rPr>
              <a:t> — </a:t>
            </a:r>
            <a:r>
              <a:rPr lang="uk-UA" sz="1200" b="0" i="0" kern="1200" dirty="0">
                <a:solidFill>
                  <a:schemeClr val="tx1"/>
                </a:solidFill>
                <a:effectLst/>
                <a:latin typeface="+mn-lt"/>
                <a:ea typeface="+mn-ea"/>
                <a:cs typeface="+mn-cs"/>
              </a:rPr>
              <a:t>це </a:t>
            </a:r>
            <a:r>
              <a:rPr lang="en-US" sz="1200" b="0" i="0" u="none" strike="noStrike" kern="1200" dirty="0">
                <a:solidFill>
                  <a:schemeClr val="tx1"/>
                </a:solidFill>
                <a:effectLst/>
                <a:latin typeface="+mn-lt"/>
                <a:ea typeface="+mn-ea"/>
                <a:cs typeface="+mn-cs"/>
                <a:hlinkClick r:id="rId3" tooltip="CSS"/>
              </a:rPr>
              <a:t>CSS3</a:t>
            </a:r>
            <a:r>
              <a:rPr lang="en-US" sz="1200" b="0" i="0" kern="1200" dirty="0">
                <a:solidFill>
                  <a:schemeClr val="tx1"/>
                </a:solidFill>
                <a:effectLst/>
                <a:latin typeface="+mn-lt"/>
                <a:ea typeface="+mn-ea"/>
                <a:cs typeface="+mn-cs"/>
              </a:rPr>
              <a:t> </a:t>
            </a:r>
            <a:r>
              <a:rPr lang="uk-UA" sz="1200" b="0" i="0" kern="1200" dirty="0">
                <a:solidFill>
                  <a:schemeClr val="tx1"/>
                </a:solidFill>
                <a:effectLst/>
                <a:latin typeface="+mn-lt"/>
                <a:ea typeface="+mn-ea"/>
                <a:cs typeface="+mn-cs"/>
              </a:rPr>
              <a:t>веб модуль.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дозволяє автоматично організовувати відповідні елементи в контейнері залежно від розміру екрана (або пристрою) та дає змогу використовувати більш ефективний спосіб верстки, вирівнювання й розподілу вільного місця між елементами у контейнері, навіть коли їх розмір невідомий і/або динамічний.</a:t>
            </a:r>
          </a:p>
          <a:p>
            <a:r>
              <a:rPr lang="uk-UA" sz="1200" b="0" i="0" kern="1200" dirty="0">
                <a:solidFill>
                  <a:schemeClr val="tx1"/>
                </a:solidFill>
                <a:effectLst/>
                <a:latin typeface="+mn-lt"/>
                <a:ea typeface="+mn-ea"/>
                <a:cs typeface="+mn-cs"/>
              </a:rPr>
              <a:t>Однією з найважливіших особливостей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є його здатність формуватися на основі його середовища перегляду. Контейнери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можна регулювати за розміром, (як збільшувати, так і зменшувати) щоб уникнути надмірної монополізації простору. Можна не лише задати напрямок потоку </a:t>
            </a:r>
            <a:r>
              <a:rPr lang="uk-UA" sz="1200" b="0" i="0" kern="1200" dirty="0" err="1">
                <a:solidFill>
                  <a:schemeClr val="tx1"/>
                </a:solidFill>
                <a:effectLst/>
                <a:latin typeface="+mn-lt"/>
                <a:ea typeface="+mn-ea"/>
                <a:cs typeface="+mn-cs"/>
              </a:rPr>
              <a:t>флексу</a:t>
            </a:r>
            <a:r>
              <a:rPr lang="uk-UA" sz="1200" b="0" i="0" kern="1200" dirty="0">
                <a:solidFill>
                  <a:schemeClr val="tx1"/>
                </a:solidFill>
                <a:effectLst/>
                <a:latin typeface="+mn-lt"/>
                <a:ea typeface="+mn-ea"/>
                <a:cs typeface="+mn-cs"/>
              </a:rPr>
              <a:t> на рівні стилю, наприклад вправо, вліво, вгору або вниз; окремі елементи в такому контейнері також можуть бути автоматично </a:t>
            </a:r>
            <a:r>
              <a:rPr lang="uk-UA" sz="1200" b="0" i="0" kern="1200" dirty="0" err="1">
                <a:solidFill>
                  <a:schemeClr val="tx1"/>
                </a:solidFill>
                <a:effectLst/>
                <a:latin typeface="+mn-lt"/>
                <a:ea typeface="+mn-ea"/>
                <a:cs typeface="+mn-cs"/>
              </a:rPr>
              <a:t>перевпорядковані</a:t>
            </a:r>
            <a:r>
              <a:rPr lang="uk-UA" sz="1200" b="0" i="0" kern="1200" dirty="0">
                <a:solidFill>
                  <a:schemeClr val="tx1"/>
                </a:solidFill>
                <a:effectLst/>
                <a:latin typeface="+mn-lt"/>
                <a:ea typeface="+mn-ea"/>
                <a:cs typeface="+mn-cs"/>
              </a:rPr>
              <a:t> та перебудовані відповідно до наявного макета.</a:t>
            </a:r>
          </a:p>
        </p:txBody>
      </p:sp>
      <p:sp>
        <p:nvSpPr>
          <p:cNvPr id="4" name="Номер слайда 3"/>
          <p:cNvSpPr>
            <a:spLocks noGrp="1"/>
          </p:cNvSpPr>
          <p:nvPr>
            <p:ph type="sldNum" sz="quarter" idx="5"/>
          </p:nvPr>
        </p:nvSpPr>
        <p:spPr/>
        <p:txBody>
          <a:bodyPr/>
          <a:lstStyle/>
          <a:p>
            <a:fld id="{22EF5D64-70F2-4A3C-9214-8664E4464032}" type="slidenum">
              <a:rPr lang="uk-UA" smtClean="0"/>
              <a:t>1</a:t>
            </a:fld>
            <a:endParaRPr lang="uk-UA"/>
          </a:p>
        </p:txBody>
      </p:sp>
    </p:spTree>
    <p:extLst>
      <p:ext uri="{BB962C8B-B14F-4D97-AF65-F5344CB8AC3E}">
        <p14:creationId xmlns:p14="http://schemas.microsoft.com/office/powerpoint/2010/main" val="86147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Значення </a:t>
            </a:r>
            <a:r>
              <a:rPr lang="en-US" dirty="0"/>
              <a:t>center</a:t>
            </a:r>
            <a:r>
              <a:rPr lang="uk-UA" dirty="0"/>
              <a:t> змушує елементи зберігати свої власні розміри, але центрує їх уздовж поперечної осі. </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20</a:t>
            </a:fld>
            <a:endParaRPr lang="uk-UA"/>
          </a:p>
        </p:txBody>
      </p:sp>
    </p:spTree>
    <p:extLst>
      <p:ext uri="{BB962C8B-B14F-4D97-AF65-F5344CB8AC3E}">
        <p14:creationId xmlns:p14="http://schemas.microsoft.com/office/powerpoint/2010/main" val="2586145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Set both the </a:t>
            </a:r>
            <a:r>
              <a:rPr lang="en-US" dirty="0"/>
              <a:t>justify-content</a:t>
            </a:r>
            <a:r>
              <a:rPr lang="en-US" sz="1200" b="0" i="0" kern="1200" dirty="0">
                <a:solidFill>
                  <a:schemeClr val="tx1"/>
                </a:solidFill>
                <a:effectLst/>
                <a:latin typeface="+mn-lt"/>
                <a:ea typeface="+mn-ea"/>
                <a:cs typeface="+mn-cs"/>
              </a:rPr>
              <a:t> and </a:t>
            </a:r>
            <a:r>
              <a:rPr lang="en-US" dirty="0"/>
              <a:t>align-items</a:t>
            </a:r>
            <a:r>
              <a:rPr lang="en-US" sz="1200" b="0" i="0" kern="1200" dirty="0">
                <a:solidFill>
                  <a:schemeClr val="tx1"/>
                </a:solidFill>
                <a:effectLst/>
                <a:latin typeface="+mn-lt"/>
                <a:ea typeface="+mn-ea"/>
                <a:cs typeface="+mn-cs"/>
              </a:rPr>
              <a:t> properties to </a:t>
            </a:r>
            <a:r>
              <a:rPr lang="en-US" sz="1200" b="0" i="1"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and the flex item will be perfectly centered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22</a:t>
            </a:fld>
            <a:endParaRPr lang="uk-UA"/>
          </a:p>
        </p:txBody>
      </p:sp>
    </p:spTree>
    <p:extLst>
      <p:ext uri="{BB962C8B-B14F-4D97-AF65-F5344CB8AC3E}">
        <p14:creationId xmlns:p14="http://schemas.microsoft.com/office/powerpoint/2010/main" val="299997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Проблема </a:t>
            </a:r>
            <a:r>
              <a:rPr lang="ru-RU" sz="1200" b="0" i="0" kern="1200" dirty="0" err="1">
                <a:solidFill>
                  <a:schemeClr val="tx1"/>
                </a:solidFill>
                <a:effectLst/>
                <a:latin typeface="+mn-lt"/>
                <a:ea typeface="+mn-ea"/>
                <a:cs typeface="+mn-cs"/>
              </a:rPr>
              <a:t>може</a:t>
            </a:r>
            <a:r>
              <a:rPr lang="ru-RU" sz="1200" b="0" i="0" kern="1200" dirty="0">
                <a:solidFill>
                  <a:schemeClr val="tx1"/>
                </a:solidFill>
                <a:effectLst/>
                <a:latin typeface="+mn-lt"/>
                <a:ea typeface="+mn-ea"/>
                <a:cs typeface="+mn-cs"/>
              </a:rPr>
              <a:t> бути в тому, </a:t>
            </a:r>
            <a:r>
              <a:rPr lang="ru-RU" sz="1200" b="0" i="0" kern="1200" dirty="0" err="1">
                <a:solidFill>
                  <a:schemeClr val="tx1"/>
                </a:solidFill>
                <a:effectLst/>
                <a:latin typeface="+mn-lt"/>
                <a:ea typeface="+mn-ea"/>
                <a:cs typeface="+mn-cs"/>
              </a:rPr>
              <a:t>що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якщо</a:t>
            </a:r>
            <a:r>
              <a:rPr lang="ru-RU" sz="1200" b="0" i="0" kern="1200" dirty="0">
                <a:solidFill>
                  <a:schemeClr val="tx1"/>
                </a:solidFill>
                <a:effectLst/>
                <a:latin typeface="+mn-lt"/>
                <a:ea typeface="+mn-ea"/>
                <a:cs typeface="+mn-cs"/>
              </a:rPr>
              <a:t> у вас </a:t>
            </a:r>
            <a:r>
              <a:rPr lang="ru-RU" sz="1200" b="0" i="0" kern="1200" dirty="0" err="1">
                <a:solidFill>
                  <a:schemeClr val="tx1"/>
                </a:solidFill>
                <a:effectLst/>
                <a:latin typeface="+mn-lt"/>
                <a:ea typeface="+mn-ea"/>
                <a:cs typeface="+mn-cs"/>
              </a:rPr>
              <a:t>фіксована</a:t>
            </a:r>
            <a:r>
              <a:rPr lang="ru-RU" sz="1200" b="0" i="0" kern="1200" dirty="0">
                <a:solidFill>
                  <a:schemeClr val="tx1"/>
                </a:solidFill>
                <a:effectLst/>
                <a:latin typeface="+mn-lt"/>
                <a:ea typeface="+mn-ea"/>
                <a:cs typeface="+mn-cs"/>
              </a:rPr>
              <a:t> ширина </a:t>
            </a:r>
            <a:r>
              <a:rPr lang="ru-RU" sz="1200" b="0" i="0" kern="1200" dirty="0" err="1">
                <a:solidFill>
                  <a:schemeClr val="tx1"/>
                </a:solidFill>
                <a:effectLst/>
                <a:latin typeface="+mn-lt"/>
                <a:ea typeface="+mn-ea"/>
                <a:cs typeface="+mn-cs"/>
              </a:rPr>
              <a:t>або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висота</a:t>
            </a:r>
            <a:r>
              <a:rPr lang="ru-RU" sz="1200" b="0" i="0" kern="1200" dirty="0">
                <a:solidFill>
                  <a:schemeClr val="tx1"/>
                </a:solidFill>
                <a:effectLst/>
                <a:latin typeface="+mn-lt"/>
                <a:ea typeface="+mn-ea"/>
                <a:cs typeface="+mn-cs"/>
              </a:rPr>
              <a:t> макета, </a:t>
            </a:r>
            <a:r>
              <a:rPr lang="ru-RU" sz="1200" b="0" i="0" kern="1200" dirty="0" err="1">
                <a:solidFill>
                  <a:schemeClr val="tx1"/>
                </a:solidFill>
                <a:effectLst/>
                <a:latin typeface="+mn-lt"/>
                <a:ea typeface="+mn-ea"/>
                <a:cs typeface="+mn-cs"/>
              </a:rPr>
              <a:t>ваші</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flexbox</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елементи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переповнять</a:t>
            </a:r>
            <a:r>
              <a:rPr lang="ru-RU" sz="1200" b="0" i="0" kern="1200" dirty="0">
                <a:solidFill>
                  <a:schemeClr val="tx1"/>
                </a:solidFill>
                <a:effectLst/>
                <a:latin typeface="+mn-lt"/>
                <a:ea typeface="+mn-ea"/>
                <a:cs typeface="+mn-cs"/>
              </a:rPr>
              <a:t> контейнер і </a:t>
            </a:r>
            <a:r>
              <a:rPr lang="ru-RU" sz="1200" b="0" i="0" kern="1200" dirty="0" err="1">
                <a:solidFill>
                  <a:schemeClr val="tx1"/>
                </a:solidFill>
                <a:effectLst/>
                <a:latin typeface="+mn-lt"/>
                <a:ea typeface="+mn-ea"/>
                <a:cs typeface="+mn-cs"/>
              </a:rPr>
              <a:t>порушать</a:t>
            </a:r>
            <a:r>
              <a:rPr lang="ru-RU" sz="1200" b="0" i="0" kern="1200" dirty="0">
                <a:solidFill>
                  <a:schemeClr val="tx1"/>
                </a:solidFill>
                <a:effectLst/>
                <a:latin typeface="+mn-lt"/>
                <a:ea typeface="+mn-ea"/>
                <a:cs typeface="+mn-cs"/>
              </a:rPr>
              <a:t> макет.</a:t>
            </a:r>
          </a:p>
          <a:p>
            <a:r>
              <a:rPr lang="ru-RU" dirty="0"/>
              <a:t>Ми </a:t>
            </a:r>
            <a:r>
              <a:rPr lang="ru-RU" dirty="0" err="1"/>
              <a:t>бачимо</a:t>
            </a:r>
            <a:r>
              <a:rPr lang="ru-RU" dirty="0"/>
              <a:t>, </a:t>
            </a:r>
            <a:r>
              <a:rPr lang="ru-RU" dirty="0" err="1"/>
              <a:t>що</a:t>
            </a:r>
            <a:r>
              <a:rPr lang="ru-RU" dirty="0"/>
              <a:t> </a:t>
            </a:r>
            <a:r>
              <a:rPr lang="ru-RU" dirty="0" err="1"/>
              <a:t>дочірні</a:t>
            </a:r>
            <a:r>
              <a:rPr lang="ru-RU" dirty="0"/>
              <a:t> </a:t>
            </a:r>
            <a:r>
              <a:rPr lang="ru-RU" dirty="0" err="1"/>
              <a:t>елементи</a:t>
            </a:r>
            <a:r>
              <a:rPr lang="ru-RU" dirty="0"/>
              <a:t> </a:t>
            </a:r>
            <a:r>
              <a:rPr lang="ru-RU" dirty="0" err="1"/>
              <a:t>вибиваються</a:t>
            </a:r>
            <a:r>
              <a:rPr lang="ru-RU" dirty="0"/>
              <a:t> </a:t>
            </a:r>
            <a:r>
              <a:rPr lang="ru-RU" dirty="0" err="1"/>
              <a:t>зі</a:t>
            </a:r>
            <a:r>
              <a:rPr lang="ru-RU" dirty="0"/>
              <a:t> </a:t>
            </a:r>
            <a:r>
              <a:rPr lang="ru-RU" dirty="0" err="1"/>
              <a:t>свого</a:t>
            </a:r>
            <a:r>
              <a:rPr lang="ru-RU" dirty="0"/>
              <a:t> </a:t>
            </a:r>
            <a:r>
              <a:rPr lang="en-US" dirty="0"/>
              <a:t>flex-</a:t>
            </a:r>
            <a:r>
              <a:rPr lang="uk-UA" dirty="0"/>
              <a:t>контейнера</a:t>
            </a:r>
            <a:r>
              <a:rPr lang="ru-RU" dirty="0"/>
              <a:t>. Один </a:t>
            </a:r>
            <a:r>
              <a:rPr lang="ru-RU" dirty="0" err="1"/>
              <a:t>із</a:t>
            </a:r>
            <a:r>
              <a:rPr lang="ru-RU" dirty="0"/>
              <a:t> </a:t>
            </a:r>
            <a:r>
              <a:rPr lang="ru-RU" dirty="0" err="1"/>
              <a:t>способів</a:t>
            </a:r>
            <a:r>
              <a:rPr lang="ru-RU" dirty="0"/>
              <a:t> як </a:t>
            </a:r>
            <a:r>
              <a:rPr lang="ru-RU" dirty="0" err="1"/>
              <a:t>це</a:t>
            </a:r>
            <a:r>
              <a:rPr lang="ru-RU" dirty="0"/>
              <a:t> </a:t>
            </a:r>
            <a:r>
              <a:rPr lang="ru-RU" dirty="0" err="1"/>
              <a:t>виправити</a:t>
            </a:r>
            <a:r>
              <a:rPr lang="ru-RU" dirty="0"/>
              <a:t> - </a:t>
            </a:r>
            <a:r>
              <a:rPr lang="ru-RU" dirty="0" err="1"/>
              <a:t>це</a:t>
            </a:r>
            <a:r>
              <a:rPr lang="ru-RU" dirty="0"/>
              <a:t> </a:t>
            </a:r>
            <a:r>
              <a:rPr lang="ru-RU" dirty="0" err="1"/>
              <a:t>додати</a:t>
            </a:r>
            <a:r>
              <a:rPr lang="ru-RU" dirty="0"/>
              <a:t> </a:t>
            </a:r>
            <a:r>
              <a:rPr lang="ru-RU" dirty="0" err="1"/>
              <a:t>наступне</a:t>
            </a:r>
            <a:r>
              <a:rPr lang="ru-RU" dirty="0"/>
              <a:t> </a:t>
            </a:r>
            <a:r>
              <a:rPr lang="ru-RU" dirty="0" err="1"/>
              <a:t>властивість</a:t>
            </a:r>
            <a:r>
              <a:rPr lang="ru-RU" dirty="0"/>
              <a: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23</a:t>
            </a:fld>
            <a:endParaRPr lang="uk-UA"/>
          </a:p>
        </p:txBody>
      </p:sp>
    </p:spTree>
    <p:extLst>
      <p:ext uri="{BB962C8B-B14F-4D97-AF65-F5344CB8AC3E}">
        <p14:creationId xmlns:p14="http://schemas.microsoft.com/office/powerpoint/2010/main" val="83364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Тепер</a:t>
            </a:r>
            <a:r>
              <a:rPr lang="ru-RU" sz="1200" b="0" i="0" kern="1200" dirty="0">
                <a:solidFill>
                  <a:schemeClr val="tx1"/>
                </a:solidFill>
                <a:effectLst/>
                <a:latin typeface="+mn-lt"/>
                <a:ea typeface="+mn-ea"/>
                <a:cs typeface="+mn-cs"/>
              </a:rPr>
              <a:t> у нас в </a:t>
            </a:r>
            <a:r>
              <a:rPr lang="ru-RU" sz="1200" b="0" i="0" kern="1200" dirty="0" err="1">
                <a:solidFill>
                  <a:schemeClr val="tx1"/>
                </a:solidFill>
                <a:effectLst/>
                <a:latin typeface="+mn-lt"/>
                <a:ea typeface="+mn-ea"/>
                <a:cs typeface="+mn-cs"/>
              </a:rPr>
              <a:t>макеті</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кілька</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рядів</a:t>
            </a:r>
            <a:r>
              <a:rPr lang="ru-RU" sz="1200" b="0" i="0" kern="1200" dirty="0">
                <a:solidFill>
                  <a:schemeClr val="tx1"/>
                </a:solidFill>
                <a:effectLst/>
                <a:latin typeface="+mn-lt"/>
                <a:ea typeface="+mn-ea"/>
                <a:cs typeface="+mn-cs"/>
              </a:rPr>
              <a:t> – </a:t>
            </a:r>
            <a:r>
              <a:rPr lang="ru-RU" sz="1200" b="0" i="0" kern="1200" dirty="0" err="1">
                <a:solidFill>
                  <a:schemeClr val="tx1"/>
                </a:solidFill>
                <a:effectLst/>
                <a:latin typeface="+mn-lt"/>
                <a:ea typeface="+mn-ea"/>
                <a:cs typeface="+mn-cs"/>
              </a:rPr>
              <a:t>всі</a:t>
            </a:r>
            <a:r>
              <a:rPr lang="ru-RU"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flex-</a:t>
            </a:r>
            <a:r>
              <a:rPr lang="uk-UA" sz="1200" b="0" i="0" kern="1200" dirty="0">
                <a:solidFill>
                  <a:schemeClr val="tx1"/>
                </a:solidFill>
                <a:effectLst/>
                <a:latin typeface="+mn-lt"/>
                <a:ea typeface="+mn-ea"/>
                <a:cs typeface="+mn-cs"/>
              </a:rPr>
              <a:t>елементи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які</a:t>
            </a:r>
            <a:r>
              <a:rPr lang="ru-RU" sz="1200" b="0" i="0" kern="1200" dirty="0">
                <a:solidFill>
                  <a:schemeClr val="tx1"/>
                </a:solidFill>
                <a:effectLst/>
                <a:latin typeface="+mn-lt"/>
                <a:ea typeface="+mn-ea"/>
                <a:cs typeface="+mn-cs"/>
              </a:rPr>
              <a:t> не </a:t>
            </a:r>
            <a:r>
              <a:rPr lang="ru-RU" sz="1200" b="0" i="0" kern="1200" dirty="0" err="1">
                <a:solidFill>
                  <a:schemeClr val="tx1"/>
                </a:solidFill>
                <a:effectLst/>
                <a:latin typeface="+mn-lt"/>
                <a:ea typeface="+mn-ea"/>
                <a:cs typeface="+mn-cs"/>
              </a:rPr>
              <a:t>поміщаються</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переносяться</a:t>
            </a:r>
            <a:r>
              <a:rPr lang="ru-RU" sz="1200" b="0" i="0" kern="1200" dirty="0">
                <a:solidFill>
                  <a:schemeClr val="tx1"/>
                </a:solidFill>
                <a:effectLst/>
                <a:latin typeface="+mn-lt"/>
                <a:ea typeface="+mn-ea"/>
                <a:cs typeface="+mn-cs"/>
              </a:rPr>
              <a:t> на </a:t>
            </a:r>
            <a:r>
              <a:rPr lang="ru-RU" sz="1200" b="0" i="0" kern="1200" dirty="0" err="1">
                <a:solidFill>
                  <a:schemeClr val="tx1"/>
                </a:solidFill>
                <a:effectLst/>
                <a:latin typeface="+mn-lt"/>
                <a:ea typeface="+mn-ea"/>
                <a:cs typeface="+mn-cs"/>
              </a:rPr>
              <a:t>наступний</a:t>
            </a:r>
            <a:r>
              <a:rPr lang="ru-RU" sz="1200" b="0" i="0" kern="1200" dirty="0">
                <a:solidFill>
                  <a:schemeClr val="tx1"/>
                </a:solidFill>
                <a:effectLst/>
                <a:latin typeface="+mn-lt"/>
                <a:ea typeface="+mn-ea"/>
                <a:cs typeface="+mn-cs"/>
              </a:rPr>
              <a:t> рядок, </a:t>
            </a:r>
            <a:r>
              <a:rPr lang="ru-RU" sz="1200" b="0" i="0" kern="1200" dirty="0" err="1">
                <a:solidFill>
                  <a:schemeClr val="tx1"/>
                </a:solidFill>
                <a:effectLst/>
                <a:latin typeface="+mn-lt"/>
                <a:ea typeface="+mn-ea"/>
                <a:cs typeface="+mn-cs"/>
              </a:rPr>
              <a:t>щоб</a:t>
            </a:r>
            <a:r>
              <a:rPr lang="ru-RU" sz="1200" b="0" i="0" kern="1200" dirty="0">
                <a:solidFill>
                  <a:schemeClr val="tx1"/>
                </a:solidFill>
                <a:effectLst/>
                <a:latin typeface="+mn-lt"/>
                <a:ea typeface="+mn-ea"/>
                <a:cs typeface="+mn-cs"/>
              </a:rPr>
              <a:t> не </a:t>
            </a:r>
            <a:r>
              <a:rPr lang="ru-RU" sz="1200" b="0" i="0" kern="1200" dirty="0" err="1">
                <a:solidFill>
                  <a:schemeClr val="tx1"/>
                </a:solidFill>
                <a:effectLst/>
                <a:latin typeface="+mn-lt"/>
                <a:ea typeface="+mn-ea"/>
                <a:cs typeface="+mn-cs"/>
              </a:rPr>
              <a:t>було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переповнення</a:t>
            </a:r>
            <a:r>
              <a:rPr lang="ru-RU" sz="1200" b="0" i="0" kern="1200" dirty="0">
                <a:solidFill>
                  <a:schemeClr val="tx1"/>
                </a:solidFill>
                <a:effectLst/>
                <a:latin typeface="+mn-lt"/>
                <a:ea typeface="+mn-ea"/>
                <a:cs typeface="+mn-cs"/>
              </a:rPr>
              <a: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24</a:t>
            </a:fld>
            <a:endParaRPr lang="uk-UA"/>
          </a:p>
        </p:txBody>
      </p:sp>
    </p:spTree>
    <p:extLst>
      <p:ext uri="{BB962C8B-B14F-4D97-AF65-F5344CB8AC3E}">
        <p14:creationId xmlns:p14="http://schemas.microsoft.com/office/powerpoint/2010/main" val="2033081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25</a:t>
            </a:fld>
            <a:endParaRPr lang="uk-UA"/>
          </a:p>
        </p:txBody>
      </p:sp>
    </p:spTree>
    <p:extLst>
      <p:ext uri="{BB962C8B-B14F-4D97-AF65-F5344CB8AC3E}">
        <p14:creationId xmlns:p14="http://schemas.microsoft.com/office/powerpoint/2010/main" val="195308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27</a:t>
            </a:fld>
            <a:endParaRPr lang="uk-UA"/>
          </a:p>
        </p:txBody>
      </p:sp>
    </p:spTree>
    <p:extLst>
      <p:ext uri="{BB962C8B-B14F-4D97-AF65-F5344CB8AC3E}">
        <p14:creationId xmlns:p14="http://schemas.microsoft.com/office/powerpoint/2010/main" val="2487950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Властивість </a:t>
            </a:r>
            <a:r>
              <a:rPr lang="en-US" dirty="0"/>
              <a:t>CSS align-content </a:t>
            </a:r>
            <a:r>
              <a:rPr lang="uk-UA" dirty="0"/>
              <a:t>вирівнює лінії контейнера </a:t>
            </a:r>
            <a:r>
              <a:rPr lang="en-US" dirty="0"/>
              <a:t>flex </a:t>
            </a:r>
            <a:r>
              <a:rPr lang="uk-UA" dirty="0"/>
              <a:t>в контейнері </a:t>
            </a:r>
            <a:r>
              <a:rPr lang="en-US" dirty="0"/>
              <a:t>flex </a:t>
            </a:r>
            <a:r>
              <a:rPr lang="uk-UA" dirty="0"/>
              <a:t>при наявності додаткового простору на перехресної осі.</a:t>
            </a:r>
          </a:p>
          <a:p>
            <a:endParaRPr lang="uk-UA" dirty="0"/>
          </a:p>
          <a:p>
            <a:r>
              <a:rPr lang="uk-UA" dirty="0"/>
              <a:t>Це властивість не має ніякого впливу, якщо у нас тільки один ряд або колонка</a:t>
            </a:r>
          </a:p>
        </p:txBody>
      </p:sp>
      <p:sp>
        <p:nvSpPr>
          <p:cNvPr id="4" name="Номер слайда 3"/>
          <p:cNvSpPr>
            <a:spLocks noGrp="1"/>
          </p:cNvSpPr>
          <p:nvPr>
            <p:ph type="sldNum" sz="quarter" idx="5"/>
          </p:nvPr>
        </p:nvSpPr>
        <p:spPr/>
        <p:txBody>
          <a:bodyPr/>
          <a:lstStyle/>
          <a:p>
            <a:fld id="{22EF5D64-70F2-4A3C-9214-8664E4464032}" type="slidenum">
              <a:rPr lang="uk-UA" smtClean="0"/>
              <a:t>29</a:t>
            </a:fld>
            <a:endParaRPr lang="uk-UA"/>
          </a:p>
        </p:txBody>
      </p:sp>
    </p:spTree>
    <p:extLst>
      <p:ext uri="{BB962C8B-B14F-4D97-AF65-F5344CB8AC3E}">
        <p14:creationId xmlns:p14="http://schemas.microsoft.com/office/powerpoint/2010/main" val="223463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30</a:t>
            </a:fld>
            <a:endParaRPr lang="uk-UA"/>
          </a:p>
        </p:txBody>
      </p:sp>
    </p:spTree>
    <p:extLst>
      <p:ext uri="{BB962C8B-B14F-4D97-AF65-F5344CB8AC3E}">
        <p14:creationId xmlns:p14="http://schemas.microsoft.com/office/powerpoint/2010/main" val="2581949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err="1">
                <a:solidFill>
                  <a:schemeClr val="tx1"/>
                </a:solidFill>
                <a:effectLst/>
                <a:latin typeface="+mn-lt"/>
                <a:ea typeface="+mn-ea"/>
                <a:cs typeface="+mn-cs"/>
              </a:rPr>
              <a:t>Значення</a:t>
            </a:r>
            <a:r>
              <a:rPr lang="ru-RU" sz="1200" b="0" i="0" kern="1200" dirty="0">
                <a:solidFill>
                  <a:schemeClr val="tx1"/>
                </a:solidFill>
                <a:effectLst/>
                <a:latin typeface="+mn-lt"/>
                <a:ea typeface="+mn-ea"/>
                <a:cs typeface="+mn-cs"/>
              </a:rPr>
              <a:t> </a:t>
            </a:r>
            <a:r>
              <a:rPr lang="ru-RU" dirty="0" err="1"/>
              <a:t>stretch</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працює</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тільки</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тоді</a:t>
            </a:r>
            <a:r>
              <a:rPr lang="ru-RU" sz="1200" b="0" i="0" kern="1200" dirty="0">
                <a:solidFill>
                  <a:schemeClr val="tx1"/>
                </a:solidFill>
                <a:effectLst/>
                <a:latin typeface="+mn-lt"/>
                <a:ea typeface="+mn-ea"/>
                <a:cs typeface="+mn-cs"/>
              </a:rPr>
              <a:t>, коли не </a:t>
            </a:r>
            <a:r>
              <a:rPr lang="ru-RU" sz="1200" b="0" i="0" kern="1200" dirty="0" err="1">
                <a:solidFill>
                  <a:schemeClr val="tx1"/>
                </a:solidFill>
                <a:effectLst/>
                <a:latin typeface="+mn-lt"/>
                <a:ea typeface="+mn-ea"/>
                <a:cs typeface="+mn-cs"/>
              </a:rPr>
              <a:t>вказано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висоту</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дочірнього</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елемента</a:t>
            </a:r>
            <a:r>
              <a:rPr lang="ru-RU" sz="1200" b="0" i="0" kern="1200" dirty="0">
                <a:solidFill>
                  <a:schemeClr val="tx1"/>
                </a:solidFill>
                <a:effectLst/>
                <a:latin typeface="+mn-lt"/>
                <a:ea typeface="+mn-ea"/>
                <a:cs typeface="+mn-cs"/>
              </a:rPr>
              <a:t>. </a:t>
            </a:r>
            <a:endParaRPr lang="uk-UA" dirty="0"/>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32</a:t>
            </a:fld>
            <a:endParaRPr lang="uk-UA"/>
          </a:p>
        </p:txBody>
      </p:sp>
    </p:spTree>
    <p:extLst>
      <p:ext uri="{BB962C8B-B14F-4D97-AF65-F5344CB8AC3E}">
        <p14:creationId xmlns:p14="http://schemas.microsoft.com/office/powerpoint/2010/main" val="3264475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У </a:t>
            </a:r>
            <a:r>
              <a:rPr lang="en-US" dirty="0"/>
              <a:t>Flexbox </a:t>
            </a:r>
            <a:r>
              <a:rPr lang="uk-UA" dirty="0"/>
              <a:t>також є можливість змінювати порядок розташування </a:t>
            </a:r>
            <a:r>
              <a:rPr lang="en-US" dirty="0"/>
              <a:t>flex </a:t>
            </a:r>
            <a:r>
              <a:rPr lang="uk-UA" dirty="0"/>
              <a:t>елементів, не впливаючи на вихідний порядок. Це ще одна річ, яку неможливо зробити традиційними методами </a:t>
            </a:r>
            <a:r>
              <a:rPr lang="en-US" dirty="0"/>
              <a:t>CSS.</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37</a:t>
            </a:fld>
            <a:endParaRPr lang="uk-UA"/>
          </a:p>
        </p:txBody>
      </p:sp>
    </p:spTree>
    <p:extLst>
      <p:ext uri="{BB962C8B-B14F-4D97-AF65-F5344CB8AC3E}">
        <p14:creationId xmlns:p14="http://schemas.microsoft.com/office/powerpoint/2010/main" val="244211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Довгий час єдиними надійними інструментами </a:t>
            </a:r>
            <a:r>
              <a:rPr lang="en-US" sz="1200" b="0" i="0" kern="1200" dirty="0">
                <a:solidFill>
                  <a:schemeClr val="tx1"/>
                </a:solidFill>
                <a:effectLst/>
                <a:latin typeface="+mn-lt"/>
                <a:ea typeface="+mn-ea"/>
                <a:cs typeface="+mn-cs"/>
              </a:rPr>
              <a:t>CSS </a:t>
            </a:r>
            <a:r>
              <a:rPr lang="uk-UA" sz="1200" b="0" i="0" kern="1200" dirty="0">
                <a:solidFill>
                  <a:schemeClr val="tx1"/>
                </a:solidFill>
                <a:effectLst/>
                <a:latin typeface="+mn-lt"/>
                <a:ea typeface="+mn-ea"/>
                <a:cs typeface="+mn-cs"/>
              </a:rPr>
              <a:t>верстки були такі способи як </a:t>
            </a:r>
            <a:r>
              <a:rPr lang="en-US" sz="1200" b="0" i="0" kern="1200" dirty="0">
                <a:solidFill>
                  <a:schemeClr val="tx1"/>
                </a:solidFill>
                <a:effectLst/>
                <a:latin typeface="+mn-lt"/>
                <a:ea typeface="+mn-ea"/>
                <a:cs typeface="+mn-cs"/>
              </a:rPr>
              <a:t>Float (</a:t>
            </a:r>
            <a:r>
              <a:rPr lang="uk-UA" sz="1200" b="0" i="0" kern="1200" dirty="0">
                <a:solidFill>
                  <a:schemeClr val="tx1"/>
                </a:solidFill>
                <a:effectLst/>
                <a:latin typeface="+mn-lt"/>
                <a:ea typeface="+mn-ea"/>
                <a:cs typeface="+mn-cs"/>
              </a:rPr>
              <a:t>обтікання) і позиціонування.</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З їх допомогою складно або неможливо досягти наступних простих вимог до макету:</a:t>
            </a:r>
          </a:p>
          <a:p>
            <a:endParaRPr lang="uk-UA" sz="1200" b="0" i="0" kern="1200" dirty="0">
              <a:solidFill>
                <a:schemeClr val="tx1"/>
              </a:solidFill>
              <a:effectLst/>
              <a:latin typeface="+mn-lt"/>
              <a:ea typeface="+mn-ea"/>
              <a:cs typeface="+mn-cs"/>
            </a:endParaRPr>
          </a:p>
          <a:p>
            <a:r>
              <a:rPr lang="uk-UA" sz="1200" b="0" i="0" kern="1200" dirty="0">
                <a:solidFill>
                  <a:schemeClr val="tx1"/>
                </a:solidFill>
                <a:effectLst/>
                <a:latin typeface="+mn-lt"/>
                <a:ea typeface="+mn-ea"/>
                <a:cs typeface="+mn-cs"/>
              </a:rPr>
              <a:t>Вертикального вирівнювання блоку всередині батька.</a:t>
            </a:r>
          </a:p>
          <a:p>
            <a:r>
              <a:rPr lang="uk-UA" sz="1200" b="0" i="0" kern="1200" dirty="0">
                <a:solidFill>
                  <a:schemeClr val="tx1"/>
                </a:solidFill>
                <a:effectLst/>
                <a:latin typeface="+mn-lt"/>
                <a:ea typeface="+mn-ea"/>
                <a:cs typeface="+mn-cs"/>
              </a:rPr>
              <a:t>Оформлення всіх дітей контейнера так, щоб вони розподілили між собою доступну ширину / висоту, незалежно від того, скільки ширини / висоти доступно.</a:t>
            </a:r>
          </a:p>
          <a:p>
            <a:r>
              <a:rPr lang="uk-UA" sz="1200" b="0" i="0" kern="1200" dirty="0">
                <a:solidFill>
                  <a:schemeClr val="tx1"/>
                </a:solidFill>
                <a:effectLst/>
                <a:latin typeface="+mn-lt"/>
                <a:ea typeface="+mn-ea"/>
                <a:cs typeface="+mn-cs"/>
              </a:rPr>
              <a:t>Зробити все колонки в макеті однакової висоти, навіть якщо наповнення в них по-різному.</a:t>
            </a:r>
          </a:p>
          <a:p>
            <a:r>
              <a:rPr lang="uk-UA" sz="1200" b="0" i="0" kern="1200" dirty="0">
                <a:solidFill>
                  <a:schemeClr val="tx1"/>
                </a:solidFill>
                <a:effectLst/>
                <a:latin typeface="+mn-lt"/>
                <a:ea typeface="+mn-ea"/>
                <a:cs typeface="+mn-cs"/>
              </a:rPr>
              <a:t>Як ви побачите в наступних розділах,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значно полегшує роботу з макетами.</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a:t>
            </a:fld>
            <a:endParaRPr lang="uk-UA"/>
          </a:p>
        </p:txBody>
      </p:sp>
    </p:spTree>
    <p:extLst>
      <p:ext uri="{BB962C8B-B14F-4D97-AF65-F5344CB8AC3E}">
        <p14:creationId xmlns:p14="http://schemas.microsoft.com/office/powerpoint/2010/main" val="2826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5</a:t>
            </a:fld>
            <a:endParaRPr lang="uk-UA"/>
          </a:p>
        </p:txBody>
      </p:sp>
    </p:spTree>
    <p:extLst>
      <p:ext uri="{BB962C8B-B14F-4D97-AF65-F5344CB8AC3E}">
        <p14:creationId xmlns:p14="http://schemas.microsoft.com/office/powerpoint/2010/main" val="21010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7</a:t>
            </a:fld>
            <a:endParaRPr lang="uk-UA"/>
          </a:p>
        </p:txBody>
      </p:sp>
    </p:spTree>
    <p:extLst>
      <p:ext uri="{BB962C8B-B14F-4D97-AF65-F5344CB8AC3E}">
        <p14:creationId xmlns:p14="http://schemas.microsoft.com/office/powerpoint/2010/main" val="292143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Головна вісь (</a:t>
            </a:r>
            <a:r>
              <a:rPr lang="en-US" sz="1200" b="0" i="0" kern="1200" dirty="0">
                <a:solidFill>
                  <a:schemeClr val="tx1"/>
                </a:solidFill>
                <a:effectLst/>
                <a:latin typeface="+mn-lt"/>
                <a:ea typeface="+mn-ea"/>
                <a:cs typeface="+mn-cs"/>
              </a:rPr>
              <a:t>main axis) </a:t>
            </a:r>
            <a:r>
              <a:rPr lang="uk-UA" sz="1200" b="0" i="0" kern="1200" dirty="0">
                <a:solidFill>
                  <a:schemeClr val="tx1"/>
                </a:solidFill>
                <a:effectLst/>
                <a:latin typeface="+mn-lt"/>
                <a:ea typeface="+mn-ea"/>
                <a:cs typeface="+mn-cs"/>
              </a:rPr>
              <a:t>проходить в тому напрямку, уздовж якого розташовані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елементи (наприклад, в рядок зліва направо або уздовж колонок вниз.) Початок і кінець цієї осі називаються </a:t>
            </a:r>
            <a:r>
              <a:rPr lang="en-US" sz="1200" b="0" i="0" kern="1200" dirty="0">
                <a:solidFill>
                  <a:schemeClr val="tx1"/>
                </a:solidFill>
                <a:effectLst/>
                <a:latin typeface="+mn-lt"/>
                <a:ea typeface="+mn-ea"/>
                <a:cs typeface="+mn-cs"/>
              </a:rPr>
              <a:t>main start </a:t>
            </a:r>
            <a:r>
              <a:rPr lang="uk-UA" sz="1200" b="0" i="0" kern="1200" dirty="0">
                <a:solidFill>
                  <a:schemeClr val="tx1"/>
                </a:solidFill>
                <a:effectLst/>
                <a:latin typeface="+mn-lt"/>
                <a:ea typeface="+mn-ea"/>
                <a:cs typeface="+mn-cs"/>
              </a:rPr>
              <a:t>і </a:t>
            </a:r>
            <a:r>
              <a:rPr lang="en-US" sz="1200" b="0" i="0" kern="1200" dirty="0">
                <a:solidFill>
                  <a:schemeClr val="tx1"/>
                </a:solidFill>
                <a:effectLst/>
                <a:latin typeface="+mn-lt"/>
                <a:ea typeface="+mn-ea"/>
                <a:cs typeface="+mn-cs"/>
              </a:rPr>
              <a:t>main end.</a:t>
            </a:r>
          </a:p>
          <a:p>
            <a:r>
              <a:rPr lang="uk-UA" sz="1200" b="0" i="0" kern="1200" dirty="0">
                <a:solidFill>
                  <a:schemeClr val="tx1"/>
                </a:solidFill>
                <a:effectLst/>
                <a:latin typeface="+mn-lt"/>
                <a:ea typeface="+mn-ea"/>
                <a:cs typeface="+mn-cs"/>
              </a:rPr>
              <a:t>Поперечна вісь (С</a:t>
            </a:r>
            <a:r>
              <a:rPr lang="en-US" sz="1200" b="0" i="0" kern="1200" dirty="0">
                <a:solidFill>
                  <a:schemeClr val="tx1"/>
                </a:solidFill>
                <a:effectLst/>
                <a:latin typeface="+mn-lt"/>
                <a:ea typeface="+mn-ea"/>
                <a:cs typeface="+mn-cs"/>
              </a:rPr>
              <a:t>ross axis) </a:t>
            </a:r>
            <a:r>
              <a:rPr lang="uk-UA" sz="1200" b="0" i="0" kern="1200" dirty="0">
                <a:solidFill>
                  <a:schemeClr val="tx1"/>
                </a:solidFill>
                <a:effectLst/>
                <a:latin typeface="+mn-lt"/>
                <a:ea typeface="+mn-ea"/>
                <a:cs typeface="+mn-cs"/>
              </a:rPr>
              <a:t>проходить перпендикулярно </a:t>
            </a:r>
            <a:r>
              <a:rPr lang="en-US" sz="1200" b="0" i="0" kern="1200" dirty="0">
                <a:solidFill>
                  <a:schemeClr val="tx1"/>
                </a:solidFill>
                <a:effectLst/>
                <a:latin typeface="+mn-lt"/>
                <a:ea typeface="+mn-ea"/>
                <a:cs typeface="+mn-cs"/>
              </a:rPr>
              <a:t>Flex </a:t>
            </a:r>
            <a:r>
              <a:rPr lang="uk-UA" sz="1200" b="0" i="0" kern="1200" dirty="0">
                <a:solidFill>
                  <a:schemeClr val="tx1"/>
                </a:solidFill>
                <a:effectLst/>
                <a:latin typeface="+mn-lt"/>
                <a:ea typeface="+mn-ea"/>
                <a:cs typeface="+mn-cs"/>
              </a:rPr>
              <a:t>елементам. Початок і кінець цієї осі називаються </a:t>
            </a:r>
            <a:r>
              <a:rPr lang="en-US" sz="1200" b="0" i="0" kern="1200" dirty="0">
                <a:solidFill>
                  <a:schemeClr val="tx1"/>
                </a:solidFill>
                <a:effectLst/>
                <a:latin typeface="+mn-lt"/>
                <a:ea typeface="+mn-ea"/>
                <a:cs typeface="+mn-cs"/>
              </a:rPr>
              <a:t>cross start and cross end.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9</a:t>
            </a:fld>
            <a:endParaRPr lang="uk-UA"/>
          </a:p>
        </p:txBody>
      </p:sp>
    </p:spTree>
    <p:extLst>
      <p:ext uri="{BB962C8B-B14F-4D97-AF65-F5344CB8AC3E}">
        <p14:creationId xmlns:p14="http://schemas.microsoft.com/office/powerpoint/2010/main" val="98207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sz="1200" b="0" i="0" kern="1200" dirty="0">
                <a:solidFill>
                  <a:schemeClr val="tx1"/>
                </a:solidFill>
                <a:effectLst/>
                <a:latin typeface="+mn-lt"/>
                <a:ea typeface="+mn-ea"/>
                <a:cs typeface="+mn-cs"/>
              </a:rPr>
              <a:t>У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є властивість під назвою </a:t>
            </a:r>
            <a:r>
              <a:rPr lang="en-US" sz="1200" b="0" i="0" kern="1200" dirty="0">
                <a:solidFill>
                  <a:schemeClr val="tx1"/>
                </a:solidFill>
                <a:effectLst/>
                <a:latin typeface="+mn-lt"/>
                <a:ea typeface="+mn-ea"/>
                <a:cs typeface="+mn-cs"/>
              </a:rPr>
              <a:t>flex-direction, </a:t>
            </a:r>
            <a:r>
              <a:rPr lang="uk-UA" sz="1200" b="0" i="0" kern="1200" dirty="0">
                <a:solidFill>
                  <a:schemeClr val="tx1"/>
                </a:solidFill>
                <a:effectLst/>
                <a:latin typeface="+mn-lt"/>
                <a:ea typeface="+mn-ea"/>
                <a:cs typeface="+mn-cs"/>
              </a:rPr>
              <a:t>яке визначає напрямок головної осі (в якому напрямку розташовуються </a:t>
            </a:r>
            <a:r>
              <a:rPr lang="en-US" sz="1200" b="0" i="0" kern="1200" dirty="0">
                <a:solidFill>
                  <a:schemeClr val="tx1"/>
                </a:solidFill>
                <a:effectLst/>
                <a:latin typeface="+mn-lt"/>
                <a:ea typeface="+mn-ea"/>
                <a:cs typeface="+mn-cs"/>
              </a:rPr>
              <a:t>flexbox </a:t>
            </a:r>
            <a:r>
              <a:rPr lang="uk-UA" sz="1200" b="0" i="0" kern="1200" dirty="0">
                <a:solidFill>
                  <a:schemeClr val="tx1"/>
                </a:solidFill>
                <a:effectLst/>
                <a:latin typeface="+mn-lt"/>
                <a:ea typeface="+mn-ea"/>
                <a:cs typeface="+mn-cs"/>
              </a:rPr>
              <a:t>діти) - за замовчуванням йому присвоюється значення </a:t>
            </a:r>
            <a:r>
              <a:rPr lang="en-US" sz="1200" b="0" i="0" kern="1200" dirty="0">
                <a:solidFill>
                  <a:schemeClr val="tx1"/>
                </a:solidFill>
                <a:effectLst/>
                <a:latin typeface="+mn-lt"/>
                <a:ea typeface="+mn-ea"/>
                <a:cs typeface="+mn-cs"/>
              </a:rPr>
              <a:t>row, </a:t>
            </a:r>
            <a:r>
              <a:rPr lang="uk-UA" sz="1200" b="0" i="0" kern="1200" dirty="0">
                <a:solidFill>
                  <a:schemeClr val="tx1"/>
                </a:solidFill>
                <a:effectLst/>
                <a:latin typeface="+mn-lt"/>
                <a:ea typeface="+mn-ea"/>
                <a:cs typeface="+mn-cs"/>
              </a:rPr>
              <a:t>тобто розташовувати дочірні елементи в ряд зліва направо (для більшості мов) або справа наліво (для арабських мов).</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10</a:t>
            </a:fld>
            <a:endParaRPr lang="uk-UA"/>
          </a:p>
        </p:txBody>
      </p:sp>
    </p:spTree>
    <p:extLst>
      <p:ext uri="{BB962C8B-B14F-4D97-AF65-F5344CB8AC3E}">
        <p14:creationId xmlns:p14="http://schemas.microsoft.com/office/powerpoint/2010/main" val="406420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15</a:t>
            </a:fld>
            <a:endParaRPr lang="uk-UA"/>
          </a:p>
        </p:txBody>
      </p:sp>
    </p:spTree>
    <p:extLst>
      <p:ext uri="{BB962C8B-B14F-4D97-AF65-F5344CB8AC3E}">
        <p14:creationId xmlns:p14="http://schemas.microsoft.com/office/powerpoint/2010/main" val="165329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align-items </a:t>
            </a:r>
            <a:r>
              <a:rPr lang="uk-UA" dirty="0"/>
              <a:t>контролює, де на поперечної осі знаходяться </a:t>
            </a:r>
            <a:r>
              <a:rPr lang="en-US" dirty="0"/>
              <a:t>flex </a:t>
            </a:r>
            <a:r>
              <a:rPr lang="uk-UA" dirty="0"/>
              <a:t>елементи.</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18</a:t>
            </a:fld>
            <a:endParaRPr lang="uk-UA"/>
          </a:p>
        </p:txBody>
      </p:sp>
    </p:spTree>
    <p:extLst>
      <p:ext uri="{BB962C8B-B14F-4D97-AF65-F5344CB8AC3E}">
        <p14:creationId xmlns:p14="http://schemas.microsoft.com/office/powerpoint/2010/main" val="65163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За замовчуванням стоїть значення </a:t>
            </a:r>
            <a:r>
              <a:rPr lang="en-US" dirty="0"/>
              <a:t>stretch, </a:t>
            </a:r>
            <a:r>
              <a:rPr lang="uk-UA" dirty="0"/>
              <a:t>яке розтягує всі </a:t>
            </a:r>
            <a:r>
              <a:rPr lang="en-US" dirty="0"/>
              <a:t>flex </a:t>
            </a:r>
            <a:r>
              <a:rPr lang="uk-UA" dirty="0"/>
              <a:t>елементи, щоб заповнити батька уздовж поперечної (</a:t>
            </a:r>
            <a:r>
              <a:rPr lang="en-US" dirty="0"/>
              <a:t>cross axis) </a:t>
            </a:r>
            <a:r>
              <a:rPr lang="uk-UA" dirty="0"/>
              <a:t>осі. Якщо у батьків немає фіксованої ширини уздовж поперечної осі, все </a:t>
            </a:r>
            <a:r>
              <a:rPr lang="en-US" dirty="0"/>
              <a:t>flex </a:t>
            </a:r>
            <a:r>
              <a:rPr lang="uk-UA" dirty="0"/>
              <a:t>елементи візьмуть довжину найдовшого </a:t>
            </a:r>
            <a:r>
              <a:rPr lang="en-US" dirty="0"/>
              <a:t>flex </a:t>
            </a:r>
            <a:r>
              <a:rPr lang="uk-UA" dirty="0"/>
              <a:t>елемента</a:t>
            </a:r>
          </a:p>
          <a:p>
            <a:pPr marL="0" marR="0" lvl="0" indent="0" algn="l" defTabSz="914400" rtl="0" eaLnBrk="1" fontAlgn="auto" latinLnBrk="0" hangingPunct="1">
              <a:lnSpc>
                <a:spcPct val="100000"/>
              </a:lnSpc>
              <a:spcBef>
                <a:spcPts val="0"/>
              </a:spcBef>
              <a:spcAft>
                <a:spcPts val="0"/>
              </a:spcAft>
              <a:buClrTx/>
              <a:buSzTx/>
              <a:buFontTx/>
              <a:buNone/>
              <a:tabLst/>
              <a:defRPr/>
            </a:pPr>
            <a:r>
              <a:rPr lang="uk-UA" dirty="0"/>
              <a:t>Також є значення </a:t>
            </a:r>
            <a:r>
              <a:rPr lang="en-US" dirty="0"/>
              <a:t>flex-start </a:t>
            </a:r>
            <a:r>
              <a:rPr lang="uk-UA" dirty="0"/>
              <a:t>і </a:t>
            </a:r>
            <a:r>
              <a:rPr lang="en-US" dirty="0"/>
              <a:t>flex-end, </a:t>
            </a:r>
            <a:r>
              <a:rPr lang="uk-UA" dirty="0"/>
              <a:t>які вирівнюють всі елементи по початку і кінця поперечної осі відповідно.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uk-UA" dirty="0"/>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19</a:t>
            </a:fld>
            <a:endParaRPr lang="uk-UA"/>
          </a:p>
        </p:txBody>
      </p:sp>
    </p:spTree>
    <p:extLst>
      <p:ext uri="{BB962C8B-B14F-4D97-AF65-F5344CB8AC3E}">
        <p14:creationId xmlns:p14="http://schemas.microsoft.com/office/powerpoint/2010/main" val="141620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hyperlink" Target="https://developer.mozilla.org/en-US/docs/Learn/CSS/CSS_layout/Flexbox" TargetMode="External"/><Relationship Id="rId1" Type="http://schemas.openxmlformats.org/officeDocument/2006/relationships/slideLayout" Target="../slideLayouts/slideLayout2.xml"/><Relationship Id="rId5" Type="http://schemas.openxmlformats.org/officeDocument/2006/relationships/hyperlink" Target="http://flexboxfroggy.com/" TargetMode="External"/><Relationship Id="rId4" Type="http://schemas.openxmlformats.org/officeDocument/2006/relationships/hyperlink" Target="https://html5.by/blog/flexbo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FLEXBOX</a:t>
            </a:r>
            <a:endParaRPr lang="uk-UA"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a:xfrm>
            <a:off x="685801" y="685799"/>
            <a:ext cx="10820400" cy="4800601"/>
          </a:xfrm>
        </p:spPr>
        <p:txBody>
          <a:bodyPr/>
          <a:lstStyle/>
          <a:p>
            <a:pPr>
              <a:lnSpc>
                <a:spcPct val="100000"/>
              </a:lnSpc>
            </a:pPr>
            <a:r>
              <a:rPr lang="en-US" sz="4000" b="1" dirty="0"/>
              <a:t>Columns or rows? Flex direction</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1623393" y="171971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2779311" y="172210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3935229" y="172132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122788" y="172477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41449" y="2799667"/>
            <a:ext cx="8920534"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90737" y="2939809"/>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30357" y="3476663"/>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90737" y="3602886"/>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41448" y="4146567"/>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2001828" y="4239445"/>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41448" y="4810029"/>
            <a:ext cx="8920533"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772" y="4868668"/>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8354761" y="1876332"/>
            <a:ext cx="1957716" cy="369332"/>
          </a:xfrm>
          <a:prstGeom prst="rect">
            <a:avLst/>
          </a:prstGeom>
        </p:spPr>
        <p:txBody>
          <a:bodyPr wrap="none">
            <a:spAutoFit/>
          </a:bodyPr>
          <a:lstStyle/>
          <a:p>
            <a:pPr algn="ctr"/>
            <a:r>
              <a:rPr lang="en-US" dirty="0"/>
              <a:t>flex-direction: row;</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8181091" y="2939809"/>
            <a:ext cx="2305055" cy="369332"/>
          </a:xfrm>
          <a:prstGeom prst="rect">
            <a:avLst/>
          </a:prstGeom>
        </p:spPr>
        <p:txBody>
          <a:bodyPr wrap="none">
            <a:spAutoFit/>
          </a:bodyPr>
          <a:lstStyle/>
          <a:p>
            <a:pPr algn="ctr"/>
            <a:r>
              <a:rPr lang="en-US" dirty="0">
                <a:solidFill>
                  <a:schemeClr val="bg1"/>
                </a:solidFill>
              </a:rPr>
              <a:t>flex-direction: column;</a:t>
            </a:r>
            <a:endParaRPr lang="uk-UA" dirty="0">
              <a:solidFill>
                <a:schemeClr val="bg1"/>
              </a:solidFill>
            </a:endParaRPr>
          </a:p>
        </p:txBody>
      </p:sp>
    </p:spTree>
    <p:extLst>
      <p:ext uri="{BB962C8B-B14F-4D97-AF65-F5344CB8AC3E}">
        <p14:creationId xmlns:p14="http://schemas.microsoft.com/office/powerpoint/2010/main" val="21937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p:txBody>
          <a:bodyPr/>
          <a:lstStyle/>
          <a:p>
            <a:pPr>
              <a:lnSpc>
                <a:spcPct val="100000"/>
              </a:lnSpc>
            </a:pPr>
            <a:r>
              <a:rPr lang="en-US" sz="4000" b="1" dirty="0"/>
              <a:t>row-reverse / column-reverse</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9452003"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9819347" y="179741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8274569"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8641913" y="179741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7097135"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7464479" y="179741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954286" y="173752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6321630" y="179741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97471" y="4812797"/>
            <a:ext cx="8826942"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83341" y="4872687"/>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97471" y="4142950"/>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83341" y="4175157"/>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97471" y="3462652"/>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1983341" y="3517614"/>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97471" y="2785999"/>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341" y="2818366"/>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1697471" y="1905493"/>
            <a:ext cx="2800126" cy="369332"/>
          </a:xfrm>
          <a:prstGeom prst="rect">
            <a:avLst/>
          </a:prstGeom>
        </p:spPr>
        <p:txBody>
          <a:bodyPr wrap="none">
            <a:spAutoFit/>
          </a:bodyPr>
          <a:lstStyle/>
          <a:p>
            <a:pPr algn="ctr"/>
            <a:r>
              <a:rPr lang="en-US" dirty="0"/>
              <a:t>flex-direction: row-reverse;</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6382735" y="2921582"/>
            <a:ext cx="3136244" cy="369332"/>
          </a:xfrm>
          <a:prstGeom prst="rect">
            <a:avLst/>
          </a:prstGeom>
        </p:spPr>
        <p:txBody>
          <a:bodyPr wrap="none">
            <a:spAutoFit/>
          </a:bodyPr>
          <a:lstStyle/>
          <a:p>
            <a:pPr algn="ctr"/>
            <a:r>
              <a:rPr lang="en-US" dirty="0">
                <a:solidFill>
                  <a:schemeClr val="bg1"/>
                </a:solidFill>
              </a:rPr>
              <a:t>flex-direction: column-reverse;</a:t>
            </a:r>
            <a:endParaRPr lang="uk-UA" dirty="0">
              <a:solidFill>
                <a:schemeClr val="bg1"/>
              </a:solidFill>
            </a:endParaRPr>
          </a:p>
        </p:txBody>
      </p:sp>
    </p:spTree>
    <p:extLst>
      <p:ext uri="{BB962C8B-B14F-4D97-AF65-F5344CB8AC3E}">
        <p14:creationId xmlns:p14="http://schemas.microsoft.com/office/powerpoint/2010/main" val="366308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ct val="150000"/>
              </a:lnSpc>
            </a:pPr>
            <a:r>
              <a:rPr lang="en-US" sz="4000" dirty="0"/>
              <a:t>Flex container properties</a:t>
            </a: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align-items</a:t>
            </a:r>
            <a:br>
              <a:rPr lang="uk-UA"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align-content</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flex-direction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flex-wrap</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justify-content</a:t>
            </a:r>
            <a:br>
              <a:rPr lang="en-US" sz="2400" b="1"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flex-flow (shorthand for flex-direction and flex-wrap)</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934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ts val="4500"/>
              </a:lnSpc>
              <a:spcBef>
                <a:spcPts val="0"/>
              </a:spcBef>
            </a:pPr>
            <a:r>
              <a:rPr lang="en-US" sz="4000" dirty="0"/>
              <a:t>Flex items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align-self</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flex-basis</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flex-grow</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flex-shrink</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flex(shorthand for flex-grow, flex-shrink, flex-basis)</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8925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0C6C4-8A26-434C-985B-03632A1CC315}"/>
              </a:ext>
            </a:extLst>
          </p:cNvPr>
          <p:cNvSpPr>
            <a:spLocks noGrp="1"/>
          </p:cNvSpPr>
          <p:nvPr>
            <p:ph type="title"/>
          </p:nvPr>
        </p:nvSpPr>
        <p:spPr>
          <a:xfrm>
            <a:off x="685801" y="685799"/>
            <a:ext cx="10820400" cy="4800601"/>
          </a:xfrm>
        </p:spPr>
        <p:txBody>
          <a:bodyPr/>
          <a:lstStyle/>
          <a:p>
            <a:pPr>
              <a:lnSpc>
                <a:spcPct val="150000"/>
              </a:lnSpc>
            </a:pPr>
            <a:r>
              <a:rPr lang="en-US" sz="4800" b="1" dirty="0"/>
              <a:t>Horizontal and vertical alignment</a:t>
            </a:r>
            <a:br>
              <a:rPr lang="en-US" sz="4000" b="1" dirty="0"/>
            </a:br>
            <a:br>
              <a:rPr lang="en-US" sz="40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justify-content</a:t>
            </a:r>
            <a:br>
              <a:rPr lang="en-US" sz="32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align-items</a:t>
            </a:r>
            <a:endParaRPr lang="en-US" sz="3200" b="1" dirty="0"/>
          </a:p>
        </p:txBody>
      </p:sp>
    </p:spTree>
    <p:extLst>
      <p:ext uri="{BB962C8B-B14F-4D97-AF65-F5344CB8AC3E}">
        <p14:creationId xmlns:p14="http://schemas.microsoft.com/office/powerpoint/2010/main" val="13726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justify-content</a:t>
            </a:r>
            <a:br>
              <a:rPr lang="en-US" sz="4000" dirty="0"/>
            </a:b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0330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030DD-B287-40B8-A90D-B9400370ABD6}"/>
              </a:ext>
            </a:extLst>
          </p:cNvPr>
          <p:cNvSpPr>
            <a:spLocks noGrp="1"/>
          </p:cNvSpPr>
          <p:nvPr>
            <p:ph type="title"/>
          </p:nvPr>
        </p:nvSpPr>
        <p:spPr>
          <a:xfrm>
            <a:off x="685801" y="685799"/>
            <a:ext cx="10820400" cy="4800601"/>
          </a:xfrm>
        </p:spPr>
        <p:txBody>
          <a:bodyPr/>
          <a:lstStyle/>
          <a:p>
            <a:pPr>
              <a:lnSpc>
                <a:spcPct val="100000"/>
              </a:lnSpc>
            </a:pPr>
            <a:r>
              <a:rPr lang="en-US" sz="4000" dirty="0"/>
              <a:t>justify-content</a:t>
            </a:r>
            <a:endParaRPr lang="uk-UA" sz="4000" dirty="0"/>
          </a:p>
        </p:txBody>
      </p:sp>
      <p:sp>
        <p:nvSpPr>
          <p:cNvPr id="14" name="Прямоугольник 13">
            <a:extLst>
              <a:ext uri="{FF2B5EF4-FFF2-40B4-BE49-F238E27FC236}">
                <a16:creationId xmlns:a16="http://schemas.microsoft.com/office/drawing/2014/main" id="{1B92868B-E78C-406F-859E-135F08318B00}"/>
              </a:ext>
            </a:extLst>
          </p:cNvPr>
          <p:cNvSpPr/>
          <p:nvPr/>
        </p:nvSpPr>
        <p:spPr>
          <a:xfrm>
            <a:off x="1524000"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637B656-698F-4716-AA5C-48097A705C33}"/>
              </a:ext>
            </a:extLst>
          </p:cNvPr>
          <p:cNvSpPr/>
          <p:nvPr/>
        </p:nvSpPr>
        <p:spPr>
          <a:xfrm>
            <a:off x="1524000" y="2077697"/>
            <a:ext cx="9144000" cy="5870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6396EF75-5A96-47F2-8F92-0A2EE937AE73}"/>
              </a:ext>
            </a:extLst>
          </p:cNvPr>
          <p:cNvSpPr/>
          <p:nvPr/>
        </p:nvSpPr>
        <p:spPr>
          <a:xfrm>
            <a:off x="1891344" y="215256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1F1BC0F-A0C6-45DD-A837-437C5433EFAD}"/>
              </a:ext>
            </a:extLst>
          </p:cNvPr>
          <p:cNvSpPr/>
          <p:nvPr/>
        </p:nvSpPr>
        <p:spPr>
          <a:xfrm>
            <a:off x="2679918" y="2095062"/>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7D19390F-73C4-4F30-BFCF-BDE305C693B6}"/>
              </a:ext>
            </a:extLst>
          </p:cNvPr>
          <p:cNvSpPr/>
          <p:nvPr/>
        </p:nvSpPr>
        <p:spPr>
          <a:xfrm>
            <a:off x="3047262" y="2154951"/>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7743DA37-2170-4B50-9FA1-B08AD7CDE84C}"/>
              </a:ext>
            </a:extLst>
          </p:cNvPr>
          <p:cNvSpPr/>
          <p:nvPr/>
        </p:nvSpPr>
        <p:spPr>
          <a:xfrm>
            <a:off x="3835836" y="2094290"/>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898E38D-9E22-4B48-B6AE-86DC33E28985}"/>
              </a:ext>
            </a:extLst>
          </p:cNvPr>
          <p:cNvSpPr/>
          <p:nvPr/>
        </p:nvSpPr>
        <p:spPr>
          <a:xfrm>
            <a:off x="4203180" y="215417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461AA61-FC6C-4D9D-8578-5B38D3D14703}"/>
              </a:ext>
            </a:extLst>
          </p:cNvPr>
          <p:cNvSpPr/>
          <p:nvPr/>
        </p:nvSpPr>
        <p:spPr>
          <a:xfrm>
            <a:off x="4973958"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CBCD5B3A-8824-40BF-BD1B-8550E55B0C98}"/>
              </a:ext>
            </a:extLst>
          </p:cNvPr>
          <p:cNvSpPr/>
          <p:nvPr/>
        </p:nvSpPr>
        <p:spPr>
          <a:xfrm>
            <a:off x="5360668" y="214286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74" name="Прямоугольник 173">
            <a:extLst>
              <a:ext uri="{FF2B5EF4-FFF2-40B4-BE49-F238E27FC236}">
                <a16:creationId xmlns:a16="http://schemas.microsoft.com/office/drawing/2014/main" id="{A2BF0249-4E41-4723-9EF2-C8174842B138}"/>
              </a:ext>
            </a:extLst>
          </p:cNvPr>
          <p:cNvSpPr/>
          <p:nvPr/>
        </p:nvSpPr>
        <p:spPr>
          <a:xfrm>
            <a:off x="3819505"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5" name="Прямоугольник 174">
            <a:extLst>
              <a:ext uri="{FF2B5EF4-FFF2-40B4-BE49-F238E27FC236}">
                <a16:creationId xmlns:a16="http://schemas.microsoft.com/office/drawing/2014/main" id="{2265BB26-45BD-4552-9418-059A0D620BE8}"/>
              </a:ext>
            </a:extLst>
          </p:cNvPr>
          <p:cNvSpPr/>
          <p:nvPr/>
        </p:nvSpPr>
        <p:spPr>
          <a:xfrm>
            <a:off x="1524000" y="4918688"/>
            <a:ext cx="9144000"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6" name="Прямоугольник 175">
            <a:extLst>
              <a:ext uri="{FF2B5EF4-FFF2-40B4-BE49-F238E27FC236}">
                <a16:creationId xmlns:a16="http://schemas.microsoft.com/office/drawing/2014/main" id="{074D6A09-7181-4F1C-95D5-0A5303D4DB8A}"/>
              </a:ext>
            </a:extLst>
          </p:cNvPr>
          <p:cNvSpPr/>
          <p:nvPr/>
        </p:nvSpPr>
        <p:spPr>
          <a:xfrm>
            <a:off x="4195322" y="49107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7" name="Прямоугольник 176">
            <a:extLst>
              <a:ext uri="{FF2B5EF4-FFF2-40B4-BE49-F238E27FC236}">
                <a16:creationId xmlns:a16="http://schemas.microsoft.com/office/drawing/2014/main" id="{DC1EAA06-6430-408E-8CC0-F66624A66F4D}"/>
              </a:ext>
            </a:extLst>
          </p:cNvPr>
          <p:cNvSpPr/>
          <p:nvPr/>
        </p:nvSpPr>
        <p:spPr>
          <a:xfrm>
            <a:off x="4973958"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8" name="Прямоугольник 177">
            <a:extLst>
              <a:ext uri="{FF2B5EF4-FFF2-40B4-BE49-F238E27FC236}">
                <a16:creationId xmlns:a16="http://schemas.microsoft.com/office/drawing/2014/main" id="{52387091-9FE3-4124-BBE6-EBEF4D4FFD7A}"/>
              </a:ext>
            </a:extLst>
          </p:cNvPr>
          <p:cNvSpPr/>
          <p:nvPr/>
        </p:nvSpPr>
        <p:spPr>
          <a:xfrm>
            <a:off x="5325152" y="4947835"/>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79" name="Прямоугольник 178">
            <a:extLst>
              <a:ext uri="{FF2B5EF4-FFF2-40B4-BE49-F238E27FC236}">
                <a16:creationId xmlns:a16="http://schemas.microsoft.com/office/drawing/2014/main" id="{6A576AC6-1EEA-47F8-B365-7DAB14D04710}"/>
              </a:ext>
            </a:extLst>
          </p:cNvPr>
          <p:cNvSpPr/>
          <p:nvPr/>
        </p:nvSpPr>
        <p:spPr>
          <a:xfrm>
            <a:off x="613877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0" name="Прямоугольник 179">
            <a:extLst>
              <a:ext uri="{FF2B5EF4-FFF2-40B4-BE49-F238E27FC236}">
                <a16:creationId xmlns:a16="http://schemas.microsoft.com/office/drawing/2014/main" id="{6FC358D8-1EC5-4E81-8725-47AEE04FACF0}"/>
              </a:ext>
            </a:extLst>
          </p:cNvPr>
          <p:cNvSpPr/>
          <p:nvPr/>
        </p:nvSpPr>
        <p:spPr>
          <a:xfrm>
            <a:off x="6491333" y="491783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81" name="Прямоугольник 180">
            <a:extLst>
              <a:ext uri="{FF2B5EF4-FFF2-40B4-BE49-F238E27FC236}">
                <a16:creationId xmlns:a16="http://schemas.microsoft.com/office/drawing/2014/main" id="{175C3545-7F66-4416-8C30-8FD6FFA5CC8D}"/>
              </a:ext>
            </a:extLst>
          </p:cNvPr>
          <p:cNvSpPr/>
          <p:nvPr/>
        </p:nvSpPr>
        <p:spPr>
          <a:xfrm>
            <a:off x="728579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2" name="Прямоугольник 181">
            <a:extLst>
              <a:ext uri="{FF2B5EF4-FFF2-40B4-BE49-F238E27FC236}">
                <a16:creationId xmlns:a16="http://schemas.microsoft.com/office/drawing/2014/main" id="{82A6B1D8-890A-45C3-8C95-B7811725BFDE}"/>
              </a:ext>
            </a:extLst>
          </p:cNvPr>
          <p:cNvSpPr/>
          <p:nvPr/>
        </p:nvSpPr>
        <p:spPr>
          <a:xfrm>
            <a:off x="7663048" y="49269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84" name="Прямоугольник 183">
            <a:extLst>
              <a:ext uri="{FF2B5EF4-FFF2-40B4-BE49-F238E27FC236}">
                <a16:creationId xmlns:a16="http://schemas.microsoft.com/office/drawing/2014/main" id="{3758A211-9892-4DAD-9485-30D04DF0CFA5}"/>
              </a:ext>
            </a:extLst>
          </p:cNvPr>
          <p:cNvSpPr/>
          <p:nvPr/>
        </p:nvSpPr>
        <p:spPr>
          <a:xfrm>
            <a:off x="6062124"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5" name="Прямоугольник 184">
            <a:extLst>
              <a:ext uri="{FF2B5EF4-FFF2-40B4-BE49-F238E27FC236}">
                <a16:creationId xmlns:a16="http://schemas.microsoft.com/office/drawing/2014/main" id="{1BAE14D3-5638-48E3-9766-B405D81137E3}"/>
              </a:ext>
            </a:extLst>
          </p:cNvPr>
          <p:cNvSpPr/>
          <p:nvPr/>
        </p:nvSpPr>
        <p:spPr>
          <a:xfrm>
            <a:off x="1524000" y="3432009"/>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6" name="Прямоугольник 185">
            <a:extLst>
              <a:ext uri="{FF2B5EF4-FFF2-40B4-BE49-F238E27FC236}">
                <a16:creationId xmlns:a16="http://schemas.microsoft.com/office/drawing/2014/main" id="{E314FBAE-7635-4E9B-9CC4-9293AB74B9CE}"/>
              </a:ext>
            </a:extLst>
          </p:cNvPr>
          <p:cNvSpPr/>
          <p:nvPr/>
        </p:nvSpPr>
        <p:spPr>
          <a:xfrm>
            <a:off x="6429468" y="350573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87" name="Прямоугольник 186">
            <a:extLst>
              <a:ext uri="{FF2B5EF4-FFF2-40B4-BE49-F238E27FC236}">
                <a16:creationId xmlns:a16="http://schemas.microsoft.com/office/drawing/2014/main" id="{9FAF8CF0-BBEC-461B-A134-452839C1AD38}"/>
              </a:ext>
            </a:extLst>
          </p:cNvPr>
          <p:cNvSpPr/>
          <p:nvPr/>
        </p:nvSpPr>
        <p:spPr>
          <a:xfrm>
            <a:off x="7226940" y="344653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8" name="Прямоугольник 187">
            <a:extLst>
              <a:ext uri="{FF2B5EF4-FFF2-40B4-BE49-F238E27FC236}">
                <a16:creationId xmlns:a16="http://schemas.microsoft.com/office/drawing/2014/main" id="{1A60157C-8F2E-47AB-9DC7-358F5132DDDA}"/>
              </a:ext>
            </a:extLst>
          </p:cNvPr>
          <p:cNvSpPr/>
          <p:nvPr/>
        </p:nvSpPr>
        <p:spPr>
          <a:xfrm>
            <a:off x="7585386" y="34390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9" name="Прямоугольник 188">
            <a:extLst>
              <a:ext uri="{FF2B5EF4-FFF2-40B4-BE49-F238E27FC236}">
                <a16:creationId xmlns:a16="http://schemas.microsoft.com/office/drawing/2014/main" id="{B95002B6-1256-4689-B422-E4A46D9A0421}"/>
              </a:ext>
            </a:extLst>
          </p:cNvPr>
          <p:cNvSpPr/>
          <p:nvPr/>
        </p:nvSpPr>
        <p:spPr>
          <a:xfrm>
            <a:off x="83815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0" name="Прямоугольник 189">
            <a:extLst>
              <a:ext uri="{FF2B5EF4-FFF2-40B4-BE49-F238E27FC236}">
                <a16:creationId xmlns:a16="http://schemas.microsoft.com/office/drawing/2014/main" id="{95948D6D-3A8B-41E6-A165-401FB1AE8648}"/>
              </a:ext>
            </a:extLst>
          </p:cNvPr>
          <p:cNvSpPr/>
          <p:nvPr/>
        </p:nvSpPr>
        <p:spPr>
          <a:xfrm>
            <a:off x="8741304" y="34605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91" name="Прямоугольник 190">
            <a:extLst>
              <a:ext uri="{FF2B5EF4-FFF2-40B4-BE49-F238E27FC236}">
                <a16:creationId xmlns:a16="http://schemas.microsoft.com/office/drawing/2014/main" id="{60A8E544-B719-4F89-810C-75087387A8FD}"/>
              </a:ext>
            </a:extLst>
          </p:cNvPr>
          <p:cNvSpPr/>
          <p:nvPr/>
        </p:nvSpPr>
        <p:spPr>
          <a:xfrm>
            <a:off x="95650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2" name="Прямоугольник 191">
            <a:extLst>
              <a:ext uri="{FF2B5EF4-FFF2-40B4-BE49-F238E27FC236}">
                <a16:creationId xmlns:a16="http://schemas.microsoft.com/office/drawing/2014/main" id="{CF57E9C8-1E26-48CF-8F08-32BDDE425048}"/>
              </a:ext>
            </a:extLst>
          </p:cNvPr>
          <p:cNvSpPr/>
          <p:nvPr/>
        </p:nvSpPr>
        <p:spPr>
          <a:xfrm>
            <a:off x="9977146" y="342900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10" name="Прямоугольник 209">
            <a:extLst>
              <a:ext uri="{FF2B5EF4-FFF2-40B4-BE49-F238E27FC236}">
                <a16:creationId xmlns:a16="http://schemas.microsoft.com/office/drawing/2014/main" id="{A706B4FC-BD69-4199-B7F6-D734603DF6CE}"/>
              </a:ext>
            </a:extLst>
          </p:cNvPr>
          <p:cNvSpPr/>
          <p:nvPr/>
        </p:nvSpPr>
        <p:spPr>
          <a:xfrm>
            <a:off x="1524000" y="1715068"/>
            <a:ext cx="2560637" cy="369332"/>
          </a:xfrm>
          <a:prstGeom prst="rect">
            <a:avLst/>
          </a:prstGeom>
        </p:spPr>
        <p:txBody>
          <a:bodyPr wrap="none">
            <a:spAutoFit/>
          </a:bodyPr>
          <a:lstStyle/>
          <a:p>
            <a:pPr algn="ctr"/>
            <a:r>
              <a:rPr lang="en-US" dirty="0"/>
              <a:t>justify-content: flex-start;</a:t>
            </a:r>
            <a:endParaRPr lang="uk-UA" dirty="0"/>
          </a:p>
        </p:txBody>
      </p:sp>
      <p:sp>
        <p:nvSpPr>
          <p:cNvPr id="211" name="Прямоугольник 210">
            <a:extLst>
              <a:ext uri="{FF2B5EF4-FFF2-40B4-BE49-F238E27FC236}">
                <a16:creationId xmlns:a16="http://schemas.microsoft.com/office/drawing/2014/main" id="{DFF2600B-9829-4F28-94D8-3BA684A938E2}"/>
              </a:ext>
            </a:extLst>
          </p:cNvPr>
          <p:cNvSpPr/>
          <p:nvPr/>
        </p:nvSpPr>
        <p:spPr>
          <a:xfrm>
            <a:off x="1517516" y="3012109"/>
            <a:ext cx="2490683" cy="369332"/>
          </a:xfrm>
          <a:prstGeom prst="rect">
            <a:avLst/>
          </a:prstGeom>
        </p:spPr>
        <p:txBody>
          <a:bodyPr wrap="none">
            <a:spAutoFit/>
          </a:bodyPr>
          <a:lstStyle/>
          <a:p>
            <a:pPr algn="ctr"/>
            <a:r>
              <a:rPr lang="en-US" dirty="0"/>
              <a:t>justify-content: flex-end;</a:t>
            </a:r>
            <a:endParaRPr lang="uk-UA" dirty="0"/>
          </a:p>
        </p:txBody>
      </p:sp>
      <p:sp>
        <p:nvSpPr>
          <p:cNvPr id="212" name="Прямоугольник 211">
            <a:extLst>
              <a:ext uri="{FF2B5EF4-FFF2-40B4-BE49-F238E27FC236}">
                <a16:creationId xmlns:a16="http://schemas.microsoft.com/office/drawing/2014/main" id="{E8EA2C81-B9A6-4731-9067-61E665BBBF3D}"/>
              </a:ext>
            </a:extLst>
          </p:cNvPr>
          <p:cNvSpPr/>
          <p:nvPr/>
        </p:nvSpPr>
        <p:spPr>
          <a:xfrm>
            <a:off x="1438857" y="4514728"/>
            <a:ext cx="2329227"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180048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F59F-B273-4E54-B182-3A0AF5FCB72F}"/>
              </a:ext>
            </a:extLst>
          </p:cNvPr>
          <p:cNvSpPr>
            <a:spLocks noGrp="1"/>
          </p:cNvSpPr>
          <p:nvPr>
            <p:ph type="title"/>
          </p:nvPr>
        </p:nvSpPr>
        <p:spPr/>
        <p:txBody>
          <a:bodyPr/>
          <a:lstStyle/>
          <a:p>
            <a:pPr>
              <a:lnSpc>
                <a:spcPct val="100000"/>
              </a:lnSpc>
            </a:pPr>
            <a:r>
              <a:rPr lang="en-US" sz="4000" dirty="0"/>
              <a:t>justify-content</a:t>
            </a:r>
            <a:endParaRPr lang="uk-UA" sz="4000" dirty="0"/>
          </a:p>
        </p:txBody>
      </p:sp>
      <p:sp>
        <p:nvSpPr>
          <p:cNvPr id="4" name="Прямоугольник 3">
            <a:extLst>
              <a:ext uri="{FF2B5EF4-FFF2-40B4-BE49-F238E27FC236}">
                <a16:creationId xmlns:a16="http://schemas.microsoft.com/office/drawing/2014/main" id="{ECDD2864-3A4C-41C7-A3B2-66A85350BD2E}"/>
              </a:ext>
            </a:extLst>
          </p:cNvPr>
          <p:cNvSpPr/>
          <p:nvPr/>
        </p:nvSpPr>
        <p:spPr>
          <a:xfrm>
            <a:off x="1245705" y="2242922"/>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176DE82-434C-43B3-9407-B72F81289350}"/>
              </a:ext>
            </a:extLst>
          </p:cNvPr>
          <p:cNvSpPr/>
          <p:nvPr/>
        </p:nvSpPr>
        <p:spPr>
          <a:xfrm>
            <a:off x="1245705" y="2227942"/>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AEBE9642-5D81-47B2-8047-05DAE9EBC326}"/>
              </a:ext>
            </a:extLst>
          </p:cNvPr>
          <p:cNvSpPr/>
          <p:nvPr/>
        </p:nvSpPr>
        <p:spPr>
          <a:xfrm>
            <a:off x="1613049" y="2302812"/>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CAB164B2-2AE8-4FCA-A4BA-07C8C430E022}"/>
              </a:ext>
            </a:extLst>
          </p:cNvPr>
          <p:cNvSpPr/>
          <p:nvPr/>
        </p:nvSpPr>
        <p:spPr>
          <a:xfrm>
            <a:off x="3662142" y="225570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72BF1AFE-77AA-4374-856F-6B22CA8C55C8}"/>
              </a:ext>
            </a:extLst>
          </p:cNvPr>
          <p:cNvSpPr/>
          <p:nvPr/>
        </p:nvSpPr>
        <p:spPr>
          <a:xfrm>
            <a:off x="4029486" y="23155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D1813FDC-D56B-4066-820A-6D280FBA67E7}"/>
              </a:ext>
            </a:extLst>
          </p:cNvPr>
          <p:cNvSpPr/>
          <p:nvPr/>
        </p:nvSpPr>
        <p:spPr>
          <a:xfrm>
            <a:off x="6431994"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E3DAE7E-AD0D-4902-97D6-7026A9554BCB}"/>
              </a:ext>
            </a:extLst>
          </p:cNvPr>
          <p:cNvSpPr/>
          <p:nvPr/>
        </p:nvSpPr>
        <p:spPr>
          <a:xfrm>
            <a:off x="6813021" y="227310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DC0D117E-7D42-44BC-8A5B-20CF88178910}"/>
              </a:ext>
            </a:extLst>
          </p:cNvPr>
          <p:cNvSpPr/>
          <p:nvPr/>
        </p:nvSpPr>
        <p:spPr>
          <a:xfrm>
            <a:off x="9301539"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5ED20A7D-4C89-4B37-8C4A-654DABBF1AFA}"/>
              </a:ext>
            </a:extLst>
          </p:cNvPr>
          <p:cNvSpPr/>
          <p:nvPr/>
        </p:nvSpPr>
        <p:spPr>
          <a:xfrm>
            <a:off x="9688249" y="2289568"/>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6A7757D1-2DD9-44E2-A174-81A3EFD32BA3}"/>
              </a:ext>
            </a:extLst>
          </p:cNvPr>
          <p:cNvSpPr/>
          <p:nvPr/>
        </p:nvSpPr>
        <p:spPr>
          <a:xfrm>
            <a:off x="1908376" y="4305046"/>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051CE036-1E8E-4D68-A563-4E88CFF807AF}"/>
              </a:ext>
            </a:extLst>
          </p:cNvPr>
          <p:cNvSpPr/>
          <p:nvPr/>
        </p:nvSpPr>
        <p:spPr>
          <a:xfrm>
            <a:off x="1245705" y="4293306"/>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5" name="Прямоугольник 14">
            <a:extLst>
              <a:ext uri="{FF2B5EF4-FFF2-40B4-BE49-F238E27FC236}">
                <a16:creationId xmlns:a16="http://schemas.microsoft.com/office/drawing/2014/main" id="{41FB061A-8429-4150-B5CF-68CC2A900033}"/>
              </a:ext>
            </a:extLst>
          </p:cNvPr>
          <p:cNvSpPr/>
          <p:nvPr/>
        </p:nvSpPr>
        <p:spPr>
          <a:xfrm>
            <a:off x="2275720" y="436493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5C40E934-8725-47C7-AA54-57151F0401F6}"/>
              </a:ext>
            </a:extLst>
          </p:cNvPr>
          <p:cNvSpPr/>
          <p:nvPr/>
        </p:nvSpPr>
        <p:spPr>
          <a:xfrm>
            <a:off x="4183991" y="4305544"/>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91E362AC-D5FA-4AF0-93C6-50A383673ACE}"/>
              </a:ext>
            </a:extLst>
          </p:cNvPr>
          <p:cNvSpPr/>
          <p:nvPr/>
        </p:nvSpPr>
        <p:spPr>
          <a:xfrm>
            <a:off x="4551335" y="436543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09B5DEA1-8FB0-4420-A2D4-BC1B685893CA}"/>
              </a:ext>
            </a:extLst>
          </p:cNvPr>
          <p:cNvSpPr/>
          <p:nvPr/>
        </p:nvSpPr>
        <p:spPr>
          <a:xfrm>
            <a:off x="6431994"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47ED273-4BB9-4951-B324-6BA59C8D9A41}"/>
              </a:ext>
            </a:extLst>
          </p:cNvPr>
          <p:cNvSpPr/>
          <p:nvPr/>
        </p:nvSpPr>
        <p:spPr>
          <a:xfrm>
            <a:off x="6813021" y="433847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A20B541C-9517-426B-A194-95B956F3756E}"/>
              </a:ext>
            </a:extLst>
          </p:cNvPr>
          <p:cNvSpPr/>
          <p:nvPr/>
        </p:nvSpPr>
        <p:spPr>
          <a:xfrm>
            <a:off x="8638868"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0365FEC-AB4B-42CD-B896-AE65484CA416}"/>
              </a:ext>
            </a:extLst>
          </p:cNvPr>
          <p:cNvSpPr/>
          <p:nvPr/>
        </p:nvSpPr>
        <p:spPr>
          <a:xfrm>
            <a:off x="9025578" y="435493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8258FF95-A0B7-4824-B419-C48756C094D1}"/>
              </a:ext>
            </a:extLst>
          </p:cNvPr>
          <p:cNvSpPr/>
          <p:nvPr/>
        </p:nvSpPr>
        <p:spPr>
          <a:xfrm>
            <a:off x="1188434" y="1857572"/>
            <a:ext cx="3160930" cy="369332"/>
          </a:xfrm>
          <a:prstGeom prst="rect">
            <a:avLst/>
          </a:prstGeom>
        </p:spPr>
        <p:txBody>
          <a:bodyPr wrap="none">
            <a:spAutoFit/>
          </a:bodyPr>
          <a:lstStyle/>
          <a:p>
            <a:pPr algn="ctr"/>
            <a:r>
              <a:rPr lang="en-US" dirty="0"/>
              <a:t>justify-content: space-between;</a:t>
            </a:r>
            <a:endParaRPr lang="uk-UA" dirty="0"/>
          </a:p>
        </p:txBody>
      </p:sp>
      <p:sp>
        <p:nvSpPr>
          <p:cNvPr id="23" name="Прямоугольник 22">
            <a:extLst>
              <a:ext uri="{FF2B5EF4-FFF2-40B4-BE49-F238E27FC236}">
                <a16:creationId xmlns:a16="http://schemas.microsoft.com/office/drawing/2014/main" id="{3CDC661D-ABED-418E-BA5C-9CD169EED31F}"/>
              </a:ext>
            </a:extLst>
          </p:cNvPr>
          <p:cNvSpPr/>
          <p:nvPr/>
        </p:nvSpPr>
        <p:spPr>
          <a:xfrm>
            <a:off x="1177399" y="3923474"/>
            <a:ext cx="3006592" cy="369332"/>
          </a:xfrm>
          <a:prstGeom prst="rect">
            <a:avLst/>
          </a:prstGeom>
        </p:spPr>
        <p:txBody>
          <a:bodyPr wrap="none">
            <a:spAutoFit/>
          </a:bodyPr>
          <a:lstStyle/>
          <a:p>
            <a:pPr algn="ctr"/>
            <a:r>
              <a:rPr lang="en-US" dirty="0"/>
              <a:t>justify-content: space-around;</a:t>
            </a:r>
            <a:endParaRPr lang="uk-UA" dirty="0"/>
          </a:p>
        </p:txBody>
      </p:sp>
    </p:spTree>
    <p:extLst>
      <p:ext uri="{BB962C8B-B14F-4D97-AF65-F5344CB8AC3E}">
        <p14:creationId xmlns:p14="http://schemas.microsoft.com/office/powerpoint/2010/main" val="336771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CCF20-AEB3-433C-8023-B3CECDC17713}"/>
              </a:ext>
            </a:extLst>
          </p:cNvPr>
          <p:cNvSpPr>
            <a:spLocks noGrp="1"/>
          </p:cNvSpPr>
          <p:nvPr>
            <p:ph type="title"/>
          </p:nvPr>
        </p:nvSpPr>
        <p:spPr/>
        <p:txBody>
          <a:bodyPr/>
          <a:lstStyle/>
          <a:p>
            <a:pPr>
              <a:lnSpc>
                <a:spcPct val="100000"/>
              </a:lnSpc>
            </a:pPr>
            <a:r>
              <a:rPr lang="en-US" sz="4000" dirty="0"/>
              <a:t>align-items</a:t>
            </a:r>
            <a:br>
              <a:rPr lang="en-US" sz="4000" dirty="0"/>
            </a:br>
            <a:br>
              <a:rPr lang="en-US" sz="4000"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flex-start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flex-end</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center</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stretch(default)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baseline</a:t>
            </a:r>
            <a:endParaRPr lang="uk-UA" sz="3200" dirty="0"/>
          </a:p>
        </p:txBody>
      </p:sp>
    </p:spTree>
    <p:extLst>
      <p:ext uri="{BB962C8B-B14F-4D97-AF65-F5344CB8AC3E}">
        <p14:creationId xmlns:p14="http://schemas.microsoft.com/office/powerpoint/2010/main" val="386133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E50E5E-8D27-405C-984B-AE72EF46730F}"/>
              </a:ext>
            </a:extLst>
          </p:cNvPr>
          <p:cNvSpPr>
            <a:spLocks noGrp="1"/>
          </p:cNvSpPr>
          <p:nvPr>
            <p:ph type="title"/>
          </p:nvPr>
        </p:nvSpPr>
        <p:spPr/>
        <p:txBody>
          <a:bodyPr/>
          <a:lstStyle/>
          <a:p>
            <a:pPr>
              <a:lnSpc>
                <a:spcPct val="100000"/>
              </a:lnSpc>
            </a:pPr>
            <a:r>
              <a:rPr lang="en-US" sz="4000" dirty="0"/>
              <a:t>align-items</a:t>
            </a:r>
            <a:br>
              <a:rPr lang="en-US" sz="4000" dirty="0"/>
            </a:br>
            <a:endParaRPr lang="uk-UA" sz="4000" dirty="0"/>
          </a:p>
        </p:txBody>
      </p:sp>
      <p:sp>
        <p:nvSpPr>
          <p:cNvPr id="4" name="Прямоугольник 3">
            <a:extLst>
              <a:ext uri="{FF2B5EF4-FFF2-40B4-BE49-F238E27FC236}">
                <a16:creationId xmlns:a16="http://schemas.microsoft.com/office/drawing/2014/main" id="{8C42996E-E66F-44A2-9258-7EE6836162AB}"/>
              </a:ext>
            </a:extLst>
          </p:cNvPr>
          <p:cNvSpPr/>
          <p:nvPr/>
        </p:nvSpPr>
        <p:spPr>
          <a:xfrm>
            <a:off x="1623393"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5F662A59-8A69-434A-821B-B82FF4A1F9E8}"/>
              </a:ext>
            </a:extLst>
          </p:cNvPr>
          <p:cNvSpPr/>
          <p:nvPr/>
        </p:nvSpPr>
        <p:spPr>
          <a:xfrm>
            <a:off x="1524000" y="161938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3CE903B2-B02E-4913-8B41-F4538037043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B2CF0FB4-166E-4622-8449-E6A5C4E358EC}"/>
              </a:ext>
            </a:extLst>
          </p:cNvPr>
          <p:cNvSpPr/>
          <p:nvPr/>
        </p:nvSpPr>
        <p:spPr>
          <a:xfrm>
            <a:off x="2779311"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3D8C3518-C140-4695-9C13-03CFB98ED1BC}"/>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6B741FB3-90FD-4273-B325-5BB3E43A8D91}"/>
              </a:ext>
            </a:extLst>
          </p:cNvPr>
          <p:cNvSpPr/>
          <p:nvPr/>
        </p:nvSpPr>
        <p:spPr>
          <a:xfrm>
            <a:off x="3935229" y="1619388"/>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C3BAA26-DC26-4329-B8FF-D836DE9557FF}"/>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A2F4962D-4FE8-42FF-B79F-E71342869471}"/>
              </a:ext>
            </a:extLst>
          </p:cNvPr>
          <p:cNvSpPr/>
          <p:nvPr/>
        </p:nvSpPr>
        <p:spPr>
          <a:xfrm>
            <a:off x="5080501" y="1619387"/>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B9887298-354A-47EA-A63B-E65629D39DDE}"/>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5057BDBC-68B3-49D8-8105-A56981E50AAF}"/>
              </a:ext>
            </a:extLst>
          </p:cNvPr>
          <p:cNvSpPr/>
          <p:nvPr/>
        </p:nvSpPr>
        <p:spPr>
          <a:xfrm>
            <a:off x="7381691" y="2106291"/>
            <a:ext cx="3013173" cy="369332"/>
          </a:xfrm>
          <a:prstGeom prst="rect">
            <a:avLst/>
          </a:prstGeom>
        </p:spPr>
        <p:txBody>
          <a:bodyPr wrap="square">
            <a:spAutoFit/>
          </a:bodyPr>
          <a:lstStyle/>
          <a:p>
            <a:pPr algn="ctr"/>
            <a:r>
              <a:rPr lang="en-US" dirty="0"/>
              <a:t>align-items: stretch; (default)</a:t>
            </a:r>
            <a:endParaRPr lang="uk-UA" dirty="0"/>
          </a:p>
        </p:txBody>
      </p:sp>
      <p:sp>
        <p:nvSpPr>
          <p:cNvPr id="14" name="Прямоугольник 13">
            <a:extLst>
              <a:ext uri="{FF2B5EF4-FFF2-40B4-BE49-F238E27FC236}">
                <a16:creationId xmlns:a16="http://schemas.microsoft.com/office/drawing/2014/main" id="{FABAD87F-2DE4-4E33-B311-D494B52E1370}"/>
              </a:ext>
            </a:extLst>
          </p:cNvPr>
          <p:cNvSpPr/>
          <p:nvPr/>
        </p:nvSpPr>
        <p:spPr>
          <a:xfrm>
            <a:off x="1623393"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8A5CBFA-0D06-473E-A033-65D026495A0C}"/>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55227FEC-3B46-4CBC-BE30-1B8D2554D9C8}"/>
              </a:ext>
            </a:extLst>
          </p:cNvPr>
          <p:cNvSpPr/>
          <p:nvPr/>
        </p:nvSpPr>
        <p:spPr>
          <a:xfrm>
            <a:off x="1990737" y="360545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30FAC93-4B5C-4768-944C-B19A0361EF60}"/>
              </a:ext>
            </a:extLst>
          </p:cNvPr>
          <p:cNvSpPr/>
          <p:nvPr/>
        </p:nvSpPr>
        <p:spPr>
          <a:xfrm>
            <a:off x="2779311" y="35479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97398E79-F9CD-4083-9D76-A9909AFC523B}"/>
              </a:ext>
            </a:extLst>
          </p:cNvPr>
          <p:cNvSpPr/>
          <p:nvPr/>
        </p:nvSpPr>
        <p:spPr>
          <a:xfrm>
            <a:off x="3146655" y="3607835"/>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E42F361E-5DC3-4D10-B65B-B603ACC94CF4}"/>
              </a:ext>
            </a:extLst>
          </p:cNvPr>
          <p:cNvSpPr/>
          <p:nvPr/>
        </p:nvSpPr>
        <p:spPr>
          <a:xfrm>
            <a:off x="3935229" y="354717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A3AF24E-E00F-428A-8380-0AE22D9DAD75}"/>
              </a:ext>
            </a:extLst>
          </p:cNvPr>
          <p:cNvSpPr/>
          <p:nvPr/>
        </p:nvSpPr>
        <p:spPr>
          <a:xfrm>
            <a:off x="4302573" y="360706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040B7C3-1443-40FA-B694-0DEEF28F7803}"/>
              </a:ext>
            </a:extLst>
          </p:cNvPr>
          <p:cNvSpPr/>
          <p:nvPr/>
        </p:nvSpPr>
        <p:spPr>
          <a:xfrm>
            <a:off x="5078177"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44A4C857-E0A4-4979-8939-FFAEB21D49E3}"/>
              </a:ext>
            </a:extLst>
          </p:cNvPr>
          <p:cNvSpPr/>
          <p:nvPr/>
        </p:nvSpPr>
        <p:spPr>
          <a:xfrm>
            <a:off x="5490132" y="361051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D2EF133C-5C84-4103-B39D-970FB853105D}"/>
              </a:ext>
            </a:extLst>
          </p:cNvPr>
          <p:cNvSpPr/>
          <p:nvPr/>
        </p:nvSpPr>
        <p:spPr>
          <a:xfrm>
            <a:off x="8203763" y="3746939"/>
            <a:ext cx="2231573" cy="369332"/>
          </a:xfrm>
          <a:prstGeom prst="rect">
            <a:avLst/>
          </a:prstGeom>
        </p:spPr>
        <p:txBody>
          <a:bodyPr wrap="none">
            <a:spAutoFit/>
          </a:bodyPr>
          <a:lstStyle/>
          <a:p>
            <a:pPr algn="ctr"/>
            <a:r>
              <a:rPr lang="en-US" dirty="0"/>
              <a:t>align-items: flex-start;</a:t>
            </a:r>
            <a:endParaRPr lang="uk-UA" dirty="0"/>
          </a:p>
        </p:txBody>
      </p:sp>
    </p:spTree>
    <p:extLst>
      <p:ext uri="{BB962C8B-B14F-4D97-AF65-F5344CB8AC3E}">
        <p14:creationId xmlns:p14="http://schemas.microsoft.com/office/powerpoint/2010/main" val="8233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2D6A-B5E9-464B-BDDE-C3430EBE378F}"/>
              </a:ext>
            </a:extLst>
          </p:cNvPr>
          <p:cNvSpPr>
            <a:spLocks noGrp="1"/>
          </p:cNvSpPr>
          <p:nvPr>
            <p:ph type="title"/>
          </p:nvPr>
        </p:nvSpPr>
        <p:spPr/>
        <p:txBody>
          <a:bodyPr/>
          <a:lstStyle/>
          <a:p>
            <a:pPr>
              <a:lnSpc>
                <a:spcPct val="150000"/>
              </a:lnSpc>
            </a:pPr>
            <a:r>
              <a:rPr lang="en-US" sz="6000" dirty="0"/>
              <a:t>WHY FLEXBOX</a:t>
            </a:r>
            <a:br>
              <a:rPr lang="en-US" sz="8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Semantic</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Responsive</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Vertical align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85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E02C-1039-411F-BCC6-2C73C49563AB}"/>
              </a:ext>
            </a:extLst>
          </p:cNvPr>
          <p:cNvSpPr>
            <a:spLocks noGrp="1"/>
          </p:cNvSpPr>
          <p:nvPr>
            <p:ph type="title"/>
          </p:nvPr>
        </p:nvSpPr>
        <p:spPr>
          <a:xfrm>
            <a:off x="685801" y="685799"/>
            <a:ext cx="10820400" cy="4800601"/>
          </a:xfrm>
        </p:spPr>
        <p:txBody>
          <a:bodyPr/>
          <a:lstStyle/>
          <a:p>
            <a:pPr>
              <a:lnSpc>
                <a:spcPct val="100000"/>
              </a:lnSpc>
            </a:pPr>
            <a:r>
              <a:rPr lang="en-US" sz="4000" dirty="0"/>
              <a:t>align-items</a:t>
            </a:r>
            <a:endParaRPr lang="uk-UA" sz="4000" dirty="0"/>
          </a:p>
        </p:txBody>
      </p:sp>
      <p:sp>
        <p:nvSpPr>
          <p:cNvPr id="4" name="Прямоугольник 3">
            <a:extLst>
              <a:ext uri="{FF2B5EF4-FFF2-40B4-BE49-F238E27FC236}">
                <a16:creationId xmlns:a16="http://schemas.microsoft.com/office/drawing/2014/main" id="{4B522695-99F8-4607-A336-7B417AD0466A}"/>
              </a:ext>
            </a:extLst>
          </p:cNvPr>
          <p:cNvSpPr/>
          <p:nvPr/>
        </p:nvSpPr>
        <p:spPr>
          <a:xfrm>
            <a:off x="1555325" y="264552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304C35B0-F10D-4F4A-9D01-09B199A8983B}"/>
              </a:ext>
            </a:extLst>
          </p:cNvPr>
          <p:cNvSpPr/>
          <p:nvPr/>
        </p:nvSpPr>
        <p:spPr>
          <a:xfrm>
            <a:off x="1524000" y="1502167"/>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6DA9B168-6AFF-4687-AFF6-1BD472A55043}"/>
              </a:ext>
            </a:extLst>
          </p:cNvPr>
          <p:cNvSpPr/>
          <p:nvPr/>
        </p:nvSpPr>
        <p:spPr>
          <a:xfrm>
            <a:off x="1922669" y="270541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E94F20C7-9C5A-41DF-BFEF-3D40F6EFB159}"/>
              </a:ext>
            </a:extLst>
          </p:cNvPr>
          <p:cNvSpPr/>
          <p:nvPr/>
        </p:nvSpPr>
        <p:spPr>
          <a:xfrm>
            <a:off x="2711243" y="264791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E860F5BE-B1F0-4917-8626-993D881E0098}"/>
              </a:ext>
            </a:extLst>
          </p:cNvPr>
          <p:cNvSpPr/>
          <p:nvPr/>
        </p:nvSpPr>
        <p:spPr>
          <a:xfrm>
            <a:off x="3078587" y="270780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A6ED75D6-B04A-4EC8-994C-750E9E97B978}"/>
              </a:ext>
            </a:extLst>
          </p:cNvPr>
          <p:cNvSpPr/>
          <p:nvPr/>
        </p:nvSpPr>
        <p:spPr>
          <a:xfrm>
            <a:off x="3867161" y="264713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56C2002-AF16-4AAC-9E1C-9EF1880BB4A9}"/>
              </a:ext>
            </a:extLst>
          </p:cNvPr>
          <p:cNvSpPr/>
          <p:nvPr/>
        </p:nvSpPr>
        <p:spPr>
          <a:xfrm>
            <a:off x="4234505" y="270702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EE50E9A-D223-408F-A9C7-26786BD45E96}"/>
              </a:ext>
            </a:extLst>
          </p:cNvPr>
          <p:cNvSpPr/>
          <p:nvPr/>
        </p:nvSpPr>
        <p:spPr>
          <a:xfrm>
            <a:off x="5054720" y="265058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4C6DDF8-4A4D-4279-AC8A-DBE4FD6D4825}"/>
              </a:ext>
            </a:extLst>
          </p:cNvPr>
          <p:cNvSpPr/>
          <p:nvPr/>
        </p:nvSpPr>
        <p:spPr>
          <a:xfrm>
            <a:off x="5422064" y="271047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A33D836F-01B6-4EEF-BB0B-A79DD056E085}"/>
              </a:ext>
            </a:extLst>
          </p:cNvPr>
          <p:cNvSpPr/>
          <p:nvPr/>
        </p:nvSpPr>
        <p:spPr>
          <a:xfrm>
            <a:off x="8252811" y="1759112"/>
            <a:ext cx="2161618" cy="369332"/>
          </a:xfrm>
          <a:prstGeom prst="rect">
            <a:avLst/>
          </a:prstGeom>
        </p:spPr>
        <p:txBody>
          <a:bodyPr wrap="none">
            <a:spAutoFit/>
          </a:bodyPr>
          <a:lstStyle/>
          <a:p>
            <a:pPr algn="ctr"/>
            <a:r>
              <a:rPr lang="en-US" dirty="0"/>
              <a:t>align-items: flex-end;</a:t>
            </a:r>
            <a:endParaRPr lang="uk-UA" dirty="0"/>
          </a:p>
        </p:txBody>
      </p:sp>
      <p:sp>
        <p:nvSpPr>
          <p:cNvPr id="14" name="Прямоугольник 13">
            <a:extLst>
              <a:ext uri="{FF2B5EF4-FFF2-40B4-BE49-F238E27FC236}">
                <a16:creationId xmlns:a16="http://schemas.microsoft.com/office/drawing/2014/main" id="{DED97605-5745-4001-B408-0DA6F63F8306}"/>
              </a:ext>
            </a:extLst>
          </p:cNvPr>
          <p:cNvSpPr/>
          <p:nvPr/>
        </p:nvSpPr>
        <p:spPr>
          <a:xfrm>
            <a:off x="1596070" y="414838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5D9DA396-2277-4B7B-83A9-4A7401A1ABBE}"/>
              </a:ext>
            </a:extLst>
          </p:cNvPr>
          <p:cNvSpPr/>
          <p:nvPr/>
        </p:nvSpPr>
        <p:spPr>
          <a:xfrm>
            <a:off x="1509929" y="3489994"/>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13019964-4D87-438C-BEF6-674DA03C0D7F}"/>
              </a:ext>
            </a:extLst>
          </p:cNvPr>
          <p:cNvSpPr/>
          <p:nvPr/>
        </p:nvSpPr>
        <p:spPr>
          <a:xfrm>
            <a:off x="8319470" y="3746939"/>
            <a:ext cx="2000163" cy="369332"/>
          </a:xfrm>
          <a:prstGeom prst="rect">
            <a:avLst/>
          </a:prstGeom>
        </p:spPr>
        <p:txBody>
          <a:bodyPr wrap="none">
            <a:spAutoFit/>
          </a:bodyPr>
          <a:lstStyle/>
          <a:p>
            <a:pPr algn="ctr"/>
            <a:r>
              <a:rPr lang="en-US" dirty="0"/>
              <a:t>align-items: center;</a:t>
            </a:r>
            <a:endParaRPr lang="uk-UA" dirty="0"/>
          </a:p>
        </p:txBody>
      </p:sp>
      <p:sp>
        <p:nvSpPr>
          <p:cNvPr id="24" name="Прямоугольник 23">
            <a:extLst>
              <a:ext uri="{FF2B5EF4-FFF2-40B4-BE49-F238E27FC236}">
                <a16:creationId xmlns:a16="http://schemas.microsoft.com/office/drawing/2014/main" id="{C5D0015D-2FC4-4A88-A9D5-023B3EECD055}"/>
              </a:ext>
            </a:extLst>
          </p:cNvPr>
          <p:cNvSpPr/>
          <p:nvPr/>
        </p:nvSpPr>
        <p:spPr>
          <a:xfrm>
            <a:off x="2017964" y="4191395"/>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7DCF5FB2-91EE-4D44-AA4D-8EA3380F946D}"/>
              </a:ext>
            </a:extLst>
          </p:cNvPr>
          <p:cNvSpPr/>
          <p:nvPr/>
        </p:nvSpPr>
        <p:spPr>
          <a:xfrm>
            <a:off x="2806538" y="413389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95B46046-E152-4C51-81B4-F1795B20E89F}"/>
              </a:ext>
            </a:extLst>
          </p:cNvPr>
          <p:cNvSpPr/>
          <p:nvPr/>
        </p:nvSpPr>
        <p:spPr>
          <a:xfrm>
            <a:off x="3173882" y="4193780"/>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759AB800-721E-4087-8CC5-07BA4DBB6AD1}"/>
              </a:ext>
            </a:extLst>
          </p:cNvPr>
          <p:cNvSpPr/>
          <p:nvPr/>
        </p:nvSpPr>
        <p:spPr>
          <a:xfrm>
            <a:off x="3962456" y="413311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38B284A6-796E-4A1D-ACD5-E6C287B2DE2A}"/>
              </a:ext>
            </a:extLst>
          </p:cNvPr>
          <p:cNvSpPr/>
          <p:nvPr/>
        </p:nvSpPr>
        <p:spPr>
          <a:xfrm>
            <a:off x="4329800" y="4193008"/>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4D0C7C56-53D3-4959-9ABA-6A765FA4D589}"/>
              </a:ext>
            </a:extLst>
          </p:cNvPr>
          <p:cNvSpPr/>
          <p:nvPr/>
        </p:nvSpPr>
        <p:spPr>
          <a:xfrm>
            <a:off x="5150015" y="413656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45D35F74-C38C-4C84-B6EC-27B31789388C}"/>
              </a:ext>
            </a:extLst>
          </p:cNvPr>
          <p:cNvSpPr/>
          <p:nvPr/>
        </p:nvSpPr>
        <p:spPr>
          <a:xfrm>
            <a:off x="5517359" y="4196457"/>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427095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45166-DC57-42C5-B8A9-820289363E22}"/>
              </a:ext>
            </a:extLst>
          </p:cNvPr>
          <p:cNvSpPr>
            <a:spLocks noGrp="1"/>
          </p:cNvSpPr>
          <p:nvPr>
            <p:ph type="title"/>
          </p:nvPr>
        </p:nvSpPr>
        <p:spPr/>
        <p:txBody>
          <a:bodyPr/>
          <a:lstStyle/>
          <a:p>
            <a:pPr>
              <a:lnSpc>
                <a:spcPct val="100000"/>
              </a:lnSpc>
            </a:pPr>
            <a:r>
              <a:rPr lang="en-US" sz="4000" dirty="0"/>
              <a:t>align-self</a:t>
            </a:r>
            <a:br>
              <a:rPr lang="en-US" sz="4000" dirty="0"/>
            </a:br>
            <a:r>
              <a:rPr lang="en-US" sz="2400" dirty="0">
                <a:latin typeface="Open Sans" panose="020B0604020202020204" charset="0"/>
                <a:ea typeface="Open Sans" panose="020B0604020202020204" charset="0"/>
                <a:cs typeface="Open Sans" panose="020B0604020202020204" charset="0"/>
              </a:rPr>
              <a:t>You can override the align-items behavior for individual flex items by applying the align-self property to them.</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4A9663E2-9846-48A2-AFB2-261CD3BC8624}"/>
              </a:ext>
            </a:extLst>
          </p:cNvPr>
          <p:cNvSpPr/>
          <p:nvPr/>
        </p:nvSpPr>
        <p:spPr>
          <a:xfrm>
            <a:off x="1623393" y="2541350"/>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F2186A95-84D0-47D2-836A-A3658776655F}"/>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2B86752B-AB6B-43C3-B134-560F69B1FEE3}"/>
              </a:ext>
            </a:extLst>
          </p:cNvPr>
          <p:cNvSpPr/>
          <p:nvPr/>
        </p:nvSpPr>
        <p:spPr>
          <a:xfrm>
            <a:off x="1990737" y="260124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8B73D7AC-7F92-42BE-84A1-0D631B701C49}"/>
              </a:ext>
            </a:extLst>
          </p:cNvPr>
          <p:cNvSpPr/>
          <p:nvPr/>
        </p:nvSpPr>
        <p:spPr>
          <a:xfrm>
            <a:off x="2779311" y="398256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C3BC8158-614F-4BC9-8EDA-B79651507BC6}"/>
              </a:ext>
            </a:extLst>
          </p:cNvPr>
          <p:cNvSpPr/>
          <p:nvPr/>
        </p:nvSpPr>
        <p:spPr>
          <a:xfrm>
            <a:off x="3146655" y="404245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AE65A4A7-4880-4993-B1BA-060EB93CA7D5}"/>
              </a:ext>
            </a:extLst>
          </p:cNvPr>
          <p:cNvSpPr/>
          <p:nvPr/>
        </p:nvSpPr>
        <p:spPr>
          <a:xfrm>
            <a:off x="3935229" y="2542963"/>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9446D175-C1D6-4EA4-A09B-B16AE4B5B688}"/>
              </a:ext>
            </a:extLst>
          </p:cNvPr>
          <p:cNvSpPr/>
          <p:nvPr/>
        </p:nvSpPr>
        <p:spPr>
          <a:xfrm>
            <a:off x="4302573" y="260285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72E3751E-B94D-464E-9E73-521F61F0F363}"/>
              </a:ext>
            </a:extLst>
          </p:cNvPr>
          <p:cNvSpPr/>
          <p:nvPr/>
        </p:nvSpPr>
        <p:spPr>
          <a:xfrm>
            <a:off x="5122788" y="2546412"/>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663FAFE2-94FF-4080-9AD5-D07BEE0AAA2F}"/>
              </a:ext>
            </a:extLst>
          </p:cNvPr>
          <p:cNvSpPr/>
          <p:nvPr/>
        </p:nvSpPr>
        <p:spPr>
          <a:xfrm>
            <a:off x="5490132" y="260630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5AD2CA4C-549D-4F49-9F6F-D9C8D83A01BF}"/>
              </a:ext>
            </a:extLst>
          </p:cNvPr>
          <p:cNvSpPr/>
          <p:nvPr/>
        </p:nvSpPr>
        <p:spPr>
          <a:xfrm>
            <a:off x="8217836" y="2697967"/>
            <a:ext cx="2231573" cy="369332"/>
          </a:xfrm>
          <a:prstGeom prst="rect">
            <a:avLst/>
          </a:prstGeom>
        </p:spPr>
        <p:txBody>
          <a:bodyPr wrap="none">
            <a:spAutoFit/>
          </a:bodyPr>
          <a:lstStyle/>
          <a:p>
            <a:pPr algn="ctr"/>
            <a:r>
              <a:rPr lang="en-US" dirty="0"/>
              <a:t>align-items: flex-start;</a:t>
            </a:r>
            <a:endParaRPr lang="uk-UA" dirty="0"/>
          </a:p>
        </p:txBody>
      </p:sp>
      <p:sp>
        <p:nvSpPr>
          <p:cNvPr id="15" name="Прямоугольник 14">
            <a:extLst>
              <a:ext uri="{FF2B5EF4-FFF2-40B4-BE49-F238E27FC236}">
                <a16:creationId xmlns:a16="http://schemas.microsoft.com/office/drawing/2014/main" id="{B909455C-38FC-4F49-A7EE-ACEA13FFAC9B}"/>
              </a:ext>
            </a:extLst>
          </p:cNvPr>
          <p:cNvSpPr/>
          <p:nvPr/>
        </p:nvSpPr>
        <p:spPr>
          <a:xfrm>
            <a:off x="2408895" y="4695017"/>
            <a:ext cx="1973361" cy="369332"/>
          </a:xfrm>
          <a:prstGeom prst="rect">
            <a:avLst/>
          </a:prstGeom>
        </p:spPr>
        <p:txBody>
          <a:bodyPr wrap="none">
            <a:spAutoFit/>
          </a:bodyPr>
          <a:lstStyle/>
          <a:p>
            <a:pPr algn="ctr"/>
            <a:r>
              <a:rPr lang="en-US" dirty="0"/>
              <a:t>align-self: flex-end;</a:t>
            </a:r>
            <a:endParaRPr lang="uk-UA" dirty="0"/>
          </a:p>
        </p:txBody>
      </p:sp>
    </p:spTree>
    <p:extLst>
      <p:ext uri="{BB962C8B-B14F-4D97-AF65-F5344CB8AC3E}">
        <p14:creationId xmlns:p14="http://schemas.microsoft.com/office/powerpoint/2010/main" val="199061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36D9D-BAA8-4154-84BE-14FBFAC7E4EC}"/>
              </a:ext>
            </a:extLst>
          </p:cNvPr>
          <p:cNvSpPr>
            <a:spLocks noGrp="1"/>
          </p:cNvSpPr>
          <p:nvPr>
            <p:ph type="title"/>
          </p:nvPr>
        </p:nvSpPr>
        <p:spPr/>
        <p:txBody>
          <a:bodyPr/>
          <a:lstStyle/>
          <a:p>
            <a:pPr>
              <a:lnSpc>
                <a:spcPct val="100000"/>
              </a:lnSpc>
            </a:pPr>
            <a:r>
              <a:rPr lang="en-US" sz="4000" dirty="0"/>
              <a:t>Perfect Centering</a:t>
            </a:r>
            <a:br>
              <a:rPr lang="uk-UA" sz="4000" dirty="0"/>
            </a:br>
            <a:endParaRPr lang="uk-UA" sz="4000" dirty="0"/>
          </a:p>
        </p:txBody>
      </p:sp>
      <p:sp>
        <p:nvSpPr>
          <p:cNvPr id="4" name="Прямоугольник 3">
            <a:extLst>
              <a:ext uri="{FF2B5EF4-FFF2-40B4-BE49-F238E27FC236}">
                <a16:creationId xmlns:a16="http://schemas.microsoft.com/office/drawing/2014/main" id="{9D31A0B4-AE33-4B0F-BE32-FE590EC9584D}"/>
              </a:ext>
            </a:extLst>
          </p:cNvPr>
          <p:cNvSpPr/>
          <p:nvPr/>
        </p:nvSpPr>
        <p:spPr>
          <a:xfrm>
            <a:off x="5374200" y="3242720"/>
            <a:ext cx="1443600"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9637104-D3B9-4B7C-8331-83895AB49924}"/>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5CB114A2-D162-4B51-A2D9-C4335FB0AC88}"/>
              </a:ext>
            </a:extLst>
          </p:cNvPr>
          <p:cNvSpPr/>
          <p:nvPr/>
        </p:nvSpPr>
        <p:spPr>
          <a:xfrm>
            <a:off x="1677728" y="3383280"/>
            <a:ext cx="2000163" cy="369332"/>
          </a:xfrm>
          <a:prstGeom prst="rect">
            <a:avLst/>
          </a:prstGeom>
        </p:spPr>
        <p:txBody>
          <a:bodyPr wrap="none">
            <a:spAutoFit/>
          </a:bodyPr>
          <a:lstStyle/>
          <a:p>
            <a:pPr algn="ctr"/>
            <a:r>
              <a:rPr lang="en-US" dirty="0"/>
              <a:t>align-items: center;</a:t>
            </a:r>
            <a:endParaRPr lang="uk-UA" dirty="0"/>
          </a:p>
        </p:txBody>
      </p:sp>
      <p:sp>
        <p:nvSpPr>
          <p:cNvPr id="15" name="Прямоугольник 14">
            <a:extLst>
              <a:ext uri="{FF2B5EF4-FFF2-40B4-BE49-F238E27FC236}">
                <a16:creationId xmlns:a16="http://schemas.microsoft.com/office/drawing/2014/main" id="{28A3E895-9168-4E99-9E94-FB7D4BFA3B41}"/>
              </a:ext>
            </a:extLst>
          </p:cNvPr>
          <p:cNvSpPr/>
          <p:nvPr/>
        </p:nvSpPr>
        <p:spPr>
          <a:xfrm>
            <a:off x="1677728" y="3086099"/>
            <a:ext cx="2348463"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21460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p:txBody>
          <a:bodyPr/>
          <a:lstStyle/>
          <a:p>
            <a:pPr>
              <a:lnSpc>
                <a:spcPct val="100000"/>
              </a:lnSpc>
            </a:pPr>
            <a:r>
              <a:rPr lang="en-US" sz="4000" b="1" dirty="0"/>
              <a:t>Wrapping </a:t>
            </a:r>
            <a:br>
              <a:rPr lang="en-US" sz="4000" b="1" dirty="0"/>
            </a:br>
            <a:r>
              <a:rPr lang="en-US" sz="2000" dirty="0">
                <a:latin typeface="Open Sans" panose="020B0604020202020204" charset="0"/>
                <a:ea typeface="Open Sans" panose="020B0604020202020204" charset="0"/>
                <a:cs typeface="Open Sans" panose="020B0604020202020204" charset="0"/>
              </a:rPr>
              <a:t>One issue that arises when you have a fixed amount of width or height in your layout is that eventually your flexbox children will overflow their container, breaking the layout</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23393" y="3218023"/>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3101009"/>
            <a:ext cx="5446643"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75170" y="374092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79311" y="3217931"/>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31088" y="374331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35229" y="3217159"/>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287006" y="374254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2278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74565" y="374598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31201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663795" y="374598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501327"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853104" y="374092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692596"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9044372" y="3740927"/>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2309246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en-US" sz="4000" b="1" dirty="0"/>
              <a:t>flex-wrap: </a:t>
            </a:r>
            <a:r>
              <a:rPr lang="en-US" sz="2800" dirty="0">
                <a:latin typeface="Open Sans" panose="020B0604020202020204" charset="0"/>
                <a:ea typeface="Open Sans" panose="020B0604020202020204" charset="0"/>
                <a:cs typeface="Open Sans" panose="020B0604020202020204" charset="0"/>
              </a:rPr>
              <a:t>wrap | nowrap | wrap-reverse;</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6172845" y="2140940"/>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6059556" y="1974575"/>
            <a:ext cx="5446643" cy="3511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524622" y="2663844"/>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7328763" y="2140848"/>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7680540" y="2666229"/>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8484681" y="2140076"/>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8836458" y="26654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9640599" y="212869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10024017" y="2668906"/>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172845" y="381592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524622" y="4344893"/>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328763" y="380468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713931" y="4339831"/>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484681" y="381553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8905199" y="4339831"/>
            <a:ext cx="367408" cy="523220"/>
          </a:xfrm>
          <a:prstGeom prst="rect">
            <a:avLst/>
          </a:prstGeom>
        </p:spPr>
        <p:txBody>
          <a:bodyPr wrap="none">
            <a:spAutoFit/>
          </a:bodyPr>
          <a:lstStyle/>
          <a:p>
            <a:pPr algn="ctr"/>
            <a:r>
              <a:rPr lang="en-US" sz="2800" dirty="0">
                <a:solidFill>
                  <a:schemeClr val="bg1"/>
                </a:solidFill>
              </a:rPr>
              <a:t>7</a:t>
            </a:r>
          </a:p>
        </p:txBody>
      </p:sp>
      <p:pic>
        <p:nvPicPr>
          <p:cNvPr id="13" name="Рисунок 12">
            <a:extLst>
              <a:ext uri="{FF2B5EF4-FFF2-40B4-BE49-F238E27FC236}">
                <a16:creationId xmlns:a16="http://schemas.microsoft.com/office/drawing/2014/main" id="{84A1A6C3-E4D4-42D7-AE9E-FD5A5669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83" y="1974575"/>
            <a:ext cx="2535674" cy="2122130"/>
          </a:xfrm>
          <a:prstGeom prst="rect">
            <a:avLst/>
          </a:prstGeom>
        </p:spPr>
      </p:pic>
    </p:spTree>
    <p:extLst>
      <p:ext uri="{BB962C8B-B14F-4D97-AF65-F5344CB8AC3E}">
        <p14:creationId xmlns:p14="http://schemas.microsoft.com/office/powerpoint/2010/main" val="380369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uk-UA" sz="100" b="1" dirty="0"/>
              <a:t>.</a:t>
            </a:r>
            <a:br>
              <a:rPr lang="en-US" sz="100" b="1" dirty="0"/>
            </a:br>
            <a:r>
              <a:rPr lang="en-US" sz="100" b="1" dirty="0"/>
              <a:t>	</a:t>
            </a:r>
            <a:endParaRPr lang="uk-UA" sz="100"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517864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5178642" y="2966400"/>
            <a:ext cx="6284844" cy="25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014766" y="3054561"/>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5178642" y="3802944"/>
            <a:ext cx="2039656" cy="6865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6014766" y="382758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C570A127-E4C3-4DC4-B496-DCD927B31481}"/>
              </a:ext>
            </a:extLst>
          </p:cNvPr>
          <p:cNvSpPr/>
          <p:nvPr/>
        </p:nvSpPr>
        <p:spPr>
          <a:xfrm>
            <a:off x="5178642" y="4566488"/>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C74041CA-9EA7-4861-91D0-CCB57C18C51F}"/>
              </a:ext>
            </a:extLst>
          </p:cNvPr>
          <p:cNvSpPr/>
          <p:nvPr/>
        </p:nvSpPr>
        <p:spPr>
          <a:xfrm>
            <a:off x="6014766" y="4586020"/>
            <a:ext cx="367408" cy="523220"/>
          </a:xfrm>
          <a:prstGeom prst="rect">
            <a:avLst/>
          </a:prstGeom>
        </p:spPr>
        <p:txBody>
          <a:bodyPr wrap="none">
            <a:spAutoFit/>
          </a:bodyPr>
          <a:lstStyle/>
          <a:p>
            <a:pPr algn="ctr"/>
            <a:r>
              <a:rPr lang="uk-UA" sz="2800" dirty="0">
                <a:solidFill>
                  <a:schemeClr val="bg1"/>
                </a:solidFill>
              </a:rPr>
              <a:t>3</a:t>
            </a:r>
          </a:p>
        </p:txBody>
      </p:sp>
      <p:sp>
        <p:nvSpPr>
          <p:cNvPr id="22" name="Прямоугольник 21">
            <a:extLst>
              <a:ext uri="{FF2B5EF4-FFF2-40B4-BE49-F238E27FC236}">
                <a16:creationId xmlns:a16="http://schemas.microsoft.com/office/drawing/2014/main" id="{B43263A4-C933-4FF8-8545-53BD1EAD0210}"/>
              </a:ext>
            </a:extLst>
          </p:cNvPr>
          <p:cNvSpPr/>
          <p:nvPr/>
        </p:nvSpPr>
        <p:spPr>
          <a:xfrm>
            <a:off x="7301236"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9FC0428-1664-4F99-B24F-107F38C88254}"/>
              </a:ext>
            </a:extLst>
          </p:cNvPr>
          <p:cNvSpPr/>
          <p:nvPr/>
        </p:nvSpPr>
        <p:spPr>
          <a:xfrm>
            <a:off x="8137360" y="3054561"/>
            <a:ext cx="367408" cy="523220"/>
          </a:xfrm>
          <a:prstGeom prst="rect">
            <a:avLst/>
          </a:prstGeom>
        </p:spPr>
        <p:txBody>
          <a:bodyPr wrap="none">
            <a:spAutoFit/>
          </a:bodyPr>
          <a:lstStyle/>
          <a:p>
            <a:pPr algn="ctr"/>
            <a:r>
              <a:rPr lang="uk-UA" sz="2800" dirty="0">
                <a:solidFill>
                  <a:schemeClr val="bg1"/>
                </a:solidFill>
              </a:rPr>
              <a:t>4</a:t>
            </a:r>
          </a:p>
        </p:txBody>
      </p:sp>
      <p:sp>
        <p:nvSpPr>
          <p:cNvPr id="24" name="Прямоугольник 23">
            <a:extLst>
              <a:ext uri="{FF2B5EF4-FFF2-40B4-BE49-F238E27FC236}">
                <a16:creationId xmlns:a16="http://schemas.microsoft.com/office/drawing/2014/main" id="{BC28E8D0-FAFE-4743-98E3-6EB67E2F414B}"/>
              </a:ext>
            </a:extLst>
          </p:cNvPr>
          <p:cNvSpPr/>
          <p:nvPr/>
        </p:nvSpPr>
        <p:spPr>
          <a:xfrm>
            <a:off x="7301236" y="3787064"/>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5" name="Прямоугольник 24">
            <a:extLst>
              <a:ext uri="{FF2B5EF4-FFF2-40B4-BE49-F238E27FC236}">
                <a16:creationId xmlns:a16="http://schemas.microsoft.com/office/drawing/2014/main" id="{F322CCA8-53E4-41B7-8F03-D1ED8077F6B7}"/>
              </a:ext>
            </a:extLst>
          </p:cNvPr>
          <p:cNvSpPr/>
          <p:nvPr/>
        </p:nvSpPr>
        <p:spPr>
          <a:xfrm>
            <a:off x="8137360" y="3934804"/>
            <a:ext cx="367408" cy="523220"/>
          </a:xfrm>
          <a:prstGeom prst="rect">
            <a:avLst/>
          </a:prstGeom>
        </p:spPr>
        <p:txBody>
          <a:bodyPr wrap="none">
            <a:spAutoFit/>
          </a:bodyPr>
          <a:lstStyle/>
          <a:p>
            <a:pPr algn="ctr"/>
            <a:r>
              <a:rPr lang="uk-UA" sz="2800" dirty="0">
                <a:solidFill>
                  <a:schemeClr val="bg1"/>
                </a:solidFill>
              </a:rPr>
              <a:t>5</a:t>
            </a:r>
          </a:p>
        </p:txBody>
      </p:sp>
      <p:sp>
        <p:nvSpPr>
          <p:cNvPr id="26" name="Прямоугольник 25">
            <a:extLst>
              <a:ext uri="{FF2B5EF4-FFF2-40B4-BE49-F238E27FC236}">
                <a16:creationId xmlns:a16="http://schemas.microsoft.com/office/drawing/2014/main" id="{FD992723-9232-4F64-9E88-FAE4892E0E41}"/>
              </a:ext>
            </a:extLst>
          </p:cNvPr>
          <p:cNvSpPr/>
          <p:nvPr/>
        </p:nvSpPr>
        <p:spPr>
          <a:xfrm>
            <a:off x="942383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B13B4100-27F8-42CF-A724-49373053017D}"/>
              </a:ext>
            </a:extLst>
          </p:cNvPr>
          <p:cNvSpPr/>
          <p:nvPr/>
        </p:nvSpPr>
        <p:spPr>
          <a:xfrm>
            <a:off x="10259956" y="3054561"/>
            <a:ext cx="367408" cy="523220"/>
          </a:xfrm>
          <a:prstGeom prst="rect">
            <a:avLst/>
          </a:prstGeom>
        </p:spPr>
        <p:txBody>
          <a:bodyPr wrap="none">
            <a:spAutoFit/>
          </a:bodyPr>
          <a:lstStyle/>
          <a:p>
            <a:pPr algn="ctr"/>
            <a:r>
              <a:rPr lang="uk-UA" sz="2800" dirty="0">
                <a:solidFill>
                  <a:schemeClr val="bg1"/>
                </a:solidFill>
              </a:rPr>
              <a:t>7</a:t>
            </a:r>
          </a:p>
        </p:txBody>
      </p:sp>
      <p:sp>
        <p:nvSpPr>
          <p:cNvPr id="28" name="Прямоугольник 27">
            <a:extLst>
              <a:ext uri="{FF2B5EF4-FFF2-40B4-BE49-F238E27FC236}">
                <a16:creationId xmlns:a16="http://schemas.microsoft.com/office/drawing/2014/main" id="{DD92C256-F509-4012-9CA1-845BB84ADDBA}"/>
              </a:ext>
            </a:extLst>
          </p:cNvPr>
          <p:cNvSpPr/>
          <p:nvPr/>
        </p:nvSpPr>
        <p:spPr>
          <a:xfrm>
            <a:off x="7301236" y="4563703"/>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9" name="Прямоугольник 28">
            <a:extLst>
              <a:ext uri="{FF2B5EF4-FFF2-40B4-BE49-F238E27FC236}">
                <a16:creationId xmlns:a16="http://schemas.microsoft.com/office/drawing/2014/main" id="{5EEFD3A4-AD51-4D63-BC9F-D89B903262A8}"/>
              </a:ext>
            </a:extLst>
          </p:cNvPr>
          <p:cNvSpPr/>
          <p:nvPr/>
        </p:nvSpPr>
        <p:spPr>
          <a:xfrm>
            <a:off x="8137360" y="4583235"/>
            <a:ext cx="367408" cy="523220"/>
          </a:xfrm>
          <a:prstGeom prst="rect">
            <a:avLst/>
          </a:prstGeom>
        </p:spPr>
        <p:txBody>
          <a:bodyPr wrap="none">
            <a:spAutoFit/>
          </a:bodyPr>
          <a:lstStyle/>
          <a:p>
            <a:pPr algn="ctr"/>
            <a:r>
              <a:rPr lang="uk-UA" sz="2800" dirty="0">
                <a:solidFill>
                  <a:schemeClr val="bg1"/>
                </a:solidFill>
              </a:rPr>
              <a:t>6</a:t>
            </a:r>
          </a:p>
        </p:txBody>
      </p:sp>
      <p:pic>
        <p:nvPicPr>
          <p:cNvPr id="13" name="Рисунок 12">
            <a:extLst>
              <a:ext uri="{FF2B5EF4-FFF2-40B4-BE49-F238E27FC236}">
                <a16:creationId xmlns:a16="http://schemas.microsoft.com/office/drawing/2014/main" id="{F6417959-11EF-4F92-B54B-A57C25271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2" y="739645"/>
            <a:ext cx="3993889" cy="2280601"/>
          </a:xfrm>
          <a:prstGeom prst="rect">
            <a:avLst/>
          </a:prstGeom>
        </p:spPr>
      </p:pic>
    </p:spTree>
    <p:extLst>
      <p:ext uri="{BB962C8B-B14F-4D97-AF65-F5344CB8AC3E}">
        <p14:creationId xmlns:p14="http://schemas.microsoft.com/office/powerpoint/2010/main" val="6457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06051-5B3C-4A91-A1F8-632ACE2AD1AA}"/>
              </a:ext>
            </a:extLst>
          </p:cNvPr>
          <p:cNvSpPr>
            <a:spLocks noGrp="1"/>
          </p:cNvSpPr>
          <p:nvPr>
            <p:ph type="title"/>
          </p:nvPr>
        </p:nvSpPr>
        <p:spPr/>
        <p:txBody>
          <a:bodyPr/>
          <a:lstStyle/>
          <a:p>
            <a:pPr>
              <a:lnSpc>
                <a:spcPct val="100000"/>
              </a:lnSpc>
            </a:pPr>
            <a:r>
              <a:rPr lang="en-US" sz="4000" b="1" dirty="0"/>
              <a:t>flex-flow shorthand</a:t>
            </a:r>
            <a:br>
              <a:rPr lang="en-US" sz="4000" b="1" dirty="0"/>
            </a:br>
            <a:r>
              <a:rPr lang="en-US" sz="2000" dirty="0">
                <a:latin typeface="Open Sans" panose="020B0604020202020204" charset="0"/>
                <a:ea typeface="Open Sans" panose="020B0604020202020204" charset="0"/>
                <a:cs typeface="Open Sans" panose="020B0604020202020204" charset="0"/>
              </a:rPr>
              <a:t>At this point it is worth noting that a shorthand exists for flex-direction and flex-wrap — flex-flow. So for example, you can replace</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flex-direction: row;</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flex-wrap: wrap;</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with</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flex-flow: row wrap;</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8523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03E79-3DAD-4BA3-B16D-6740179A7D17}"/>
              </a:ext>
            </a:extLst>
          </p:cNvPr>
          <p:cNvSpPr>
            <a:spLocks noGrp="1"/>
          </p:cNvSpPr>
          <p:nvPr>
            <p:ph type="title"/>
          </p:nvPr>
        </p:nvSpPr>
        <p:spPr/>
        <p:txBody>
          <a:bodyPr/>
          <a:lstStyle/>
          <a:p>
            <a:pPr>
              <a:lnSpc>
                <a:spcPct val="100000"/>
              </a:lnSpc>
            </a:pPr>
            <a:r>
              <a:rPr lang="en-US" sz="4000" dirty="0"/>
              <a:t>align-item vs align-content</a:t>
            </a:r>
            <a:endParaRPr lang="uk-UA" sz="4000" dirty="0"/>
          </a:p>
        </p:txBody>
      </p:sp>
      <p:pic>
        <p:nvPicPr>
          <p:cNvPr id="5" name="Рисунок 4">
            <a:extLst>
              <a:ext uri="{FF2B5EF4-FFF2-40B4-BE49-F238E27FC236}">
                <a16:creationId xmlns:a16="http://schemas.microsoft.com/office/drawing/2014/main" id="{7F3800CB-A561-4473-B970-F02B10FC7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042" y="1675124"/>
            <a:ext cx="7929915" cy="3507751"/>
          </a:xfrm>
          <a:prstGeom prst="rect">
            <a:avLst/>
          </a:prstGeom>
        </p:spPr>
      </p:pic>
    </p:spTree>
    <p:extLst>
      <p:ext uri="{BB962C8B-B14F-4D97-AF65-F5344CB8AC3E}">
        <p14:creationId xmlns:p14="http://schemas.microsoft.com/office/powerpoint/2010/main" val="174048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65BBEAA-B1B7-4CDB-91E6-D6A8AAAB1302}"/>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5B87E993-A87F-44C6-AACF-6EB60DDC02FE}"/>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E0C27591-124D-4901-B156-BB6672F82181}"/>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E218D03F-BBFD-4BA1-A873-013DC1A6AB53}"/>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7BAF046E-EA1A-498B-87F5-21FB6A5AFBB2}"/>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48530275-190B-464B-8F83-09A8835583E6}"/>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B238595B-4914-45B8-9F72-1EF4272E6950}"/>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3A633E84-E9CF-4FB9-836F-4BB447467927}"/>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8F2FEA7E-32FA-4214-9A8F-37B30C86F3DB}"/>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F360FE14-B87A-4C13-8393-1EB6CFA003F7}"/>
              </a:ext>
            </a:extLst>
          </p:cNvPr>
          <p:cNvSpPr/>
          <p:nvPr/>
        </p:nvSpPr>
        <p:spPr>
          <a:xfrm>
            <a:off x="903280"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DB870A1-6C98-4590-A6D0-22DFE69EEF5D}"/>
              </a:ext>
            </a:extLst>
          </p:cNvPr>
          <p:cNvSpPr/>
          <p:nvPr/>
        </p:nvSpPr>
        <p:spPr>
          <a:xfrm>
            <a:off x="1255057" y="363454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C810F336-C773-40B6-AA49-7808379F3DAA}"/>
              </a:ext>
            </a:extLst>
          </p:cNvPr>
          <p:cNvSpPr/>
          <p:nvPr/>
        </p:nvSpPr>
        <p:spPr>
          <a:xfrm>
            <a:off x="5551917"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219807-CA89-410E-99ED-D5D4392F7B0B}"/>
              </a:ext>
            </a:extLst>
          </p:cNvPr>
          <p:cNvSpPr/>
          <p:nvPr/>
        </p:nvSpPr>
        <p:spPr>
          <a:xfrm>
            <a:off x="5931485" y="353116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32B7BE66-B762-405B-935F-62A33FAAC190}"/>
              </a:ext>
            </a:extLst>
          </p:cNvPr>
          <p:cNvSpPr/>
          <p:nvPr/>
        </p:nvSpPr>
        <p:spPr>
          <a:xfrm>
            <a:off x="10507204" y="301742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4E561FEC-E3C2-49A3-B0B8-1D3E84E8C6DB}"/>
              </a:ext>
            </a:extLst>
          </p:cNvPr>
          <p:cNvSpPr/>
          <p:nvPr/>
        </p:nvSpPr>
        <p:spPr>
          <a:xfrm>
            <a:off x="10927722" y="3541719"/>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159580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FA73F-C93B-4D44-9036-6BDCE22668C2}"/>
              </a:ext>
            </a:extLst>
          </p:cNvPr>
          <p:cNvSpPr>
            <a:spLocks noGrp="1"/>
          </p:cNvSpPr>
          <p:nvPr>
            <p:ph type="title"/>
          </p:nvPr>
        </p:nvSpPr>
        <p:spPr/>
        <p:txBody>
          <a:bodyPr/>
          <a:lstStyle/>
          <a:p>
            <a:pPr>
              <a:lnSpc>
                <a:spcPct val="100000"/>
              </a:lnSpc>
            </a:pPr>
            <a:r>
              <a:rPr lang="en-US" sz="4000" dirty="0"/>
              <a:t>align-content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It helps to align a flex container's lines within it when there is extra space in the cross-axis, similar to how justify-content aligns individual items within the main-axis.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this property has no effect when the flexbox has only a single line.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943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A86A75-702A-4CC2-BF6E-C83CDB1C69B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E11B80AA-5FB9-46F1-8DA5-712C71594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 y="1090286"/>
            <a:ext cx="11774543" cy="4677428"/>
          </a:xfrm>
          <a:prstGeom prst="rect">
            <a:avLst/>
          </a:prstGeom>
        </p:spPr>
      </p:pic>
    </p:spTree>
    <p:extLst>
      <p:ext uri="{BB962C8B-B14F-4D97-AF65-F5344CB8AC3E}">
        <p14:creationId xmlns:p14="http://schemas.microsoft.com/office/powerpoint/2010/main" val="181783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81B2D-B2C6-455D-AC2D-E6CD5960CC76}"/>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4D1CEDCB-CAFC-48C5-9433-832989331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819" y="1327259"/>
            <a:ext cx="7952362" cy="3517680"/>
          </a:xfrm>
          <a:prstGeom prst="rect">
            <a:avLst/>
          </a:prstGeom>
        </p:spPr>
      </p:pic>
    </p:spTree>
    <p:extLst>
      <p:ext uri="{BB962C8B-B14F-4D97-AF65-F5344CB8AC3E}">
        <p14:creationId xmlns:p14="http://schemas.microsoft.com/office/powerpoint/2010/main" val="317194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33">
            <a:extLst>
              <a:ext uri="{FF2B5EF4-FFF2-40B4-BE49-F238E27FC236}">
                <a16:creationId xmlns:a16="http://schemas.microsoft.com/office/drawing/2014/main" id="{3839156B-D43B-4A50-ACC3-E17EA69A3EE0}"/>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E9B4B1D4-65A8-482B-8E25-B2BDEA6109F9}"/>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713546A0-9319-4E15-8FAF-5DFE3A9AE7B3}"/>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07A0012C-6A03-4979-B483-D7BE71B31309}"/>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79965BEA-CA00-4524-A878-F960156A09E4}"/>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D4CD7657-3676-40B7-B1DF-AEF3A8EC1D8D}"/>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BFD8055C-747C-4C57-83B6-0C821BBE20C1}"/>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6DA6680A-6570-4708-B89B-9AA491EC806E}"/>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2431B2DB-58B7-4B89-9296-A3F912A6023E}"/>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43" name="Прямоугольник 42">
            <a:extLst>
              <a:ext uri="{FF2B5EF4-FFF2-40B4-BE49-F238E27FC236}">
                <a16:creationId xmlns:a16="http://schemas.microsoft.com/office/drawing/2014/main" id="{59BDA045-F79B-49FA-8DD1-273802445152}"/>
              </a:ext>
            </a:extLst>
          </p:cNvPr>
          <p:cNvSpPr/>
          <p:nvPr/>
        </p:nvSpPr>
        <p:spPr>
          <a:xfrm>
            <a:off x="903280"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4" name="Прямоугольник 43">
            <a:extLst>
              <a:ext uri="{FF2B5EF4-FFF2-40B4-BE49-F238E27FC236}">
                <a16:creationId xmlns:a16="http://schemas.microsoft.com/office/drawing/2014/main" id="{88752919-4322-4DD5-A12A-BD66351824F8}"/>
              </a:ext>
            </a:extLst>
          </p:cNvPr>
          <p:cNvSpPr/>
          <p:nvPr/>
        </p:nvSpPr>
        <p:spPr>
          <a:xfrm>
            <a:off x="1255057" y="2458888"/>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45" name="Прямоугольник 44">
            <a:extLst>
              <a:ext uri="{FF2B5EF4-FFF2-40B4-BE49-F238E27FC236}">
                <a16:creationId xmlns:a16="http://schemas.microsoft.com/office/drawing/2014/main" id="{A9F81364-F840-4227-8FE9-098A4F810655}"/>
              </a:ext>
            </a:extLst>
          </p:cNvPr>
          <p:cNvSpPr/>
          <p:nvPr/>
        </p:nvSpPr>
        <p:spPr>
          <a:xfrm>
            <a:off x="5486877" y="192004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6" name="Прямоугольник 45">
            <a:extLst>
              <a:ext uri="{FF2B5EF4-FFF2-40B4-BE49-F238E27FC236}">
                <a16:creationId xmlns:a16="http://schemas.microsoft.com/office/drawing/2014/main" id="{EFE123C8-3DD2-440D-908E-7DF085D5BDE0}"/>
              </a:ext>
            </a:extLst>
          </p:cNvPr>
          <p:cNvSpPr/>
          <p:nvPr/>
        </p:nvSpPr>
        <p:spPr>
          <a:xfrm>
            <a:off x="5866445" y="2345629"/>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47" name="Прямоугольник 46">
            <a:extLst>
              <a:ext uri="{FF2B5EF4-FFF2-40B4-BE49-F238E27FC236}">
                <a16:creationId xmlns:a16="http://schemas.microsoft.com/office/drawing/2014/main" id="{FB6B6C92-CCED-481E-AC54-AAA6BF878F27}"/>
              </a:ext>
            </a:extLst>
          </p:cNvPr>
          <p:cNvSpPr/>
          <p:nvPr/>
        </p:nvSpPr>
        <p:spPr>
          <a:xfrm>
            <a:off x="10507204"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8" name="Прямоугольник 47">
            <a:extLst>
              <a:ext uri="{FF2B5EF4-FFF2-40B4-BE49-F238E27FC236}">
                <a16:creationId xmlns:a16="http://schemas.microsoft.com/office/drawing/2014/main" id="{8142DF64-1FA2-4EDE-B64A-A6DD86DE2A24}"/>
              </a:ext>
            </a:extLst>
          </p:cNvPr>
          <p:cNvSpPr/>
          <p:nvPr/>
        </p:nvSpPr>
        <p:spPr>
          <a:xfrm>
            <a:off x="10927722" y="245908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99484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align-content</a:t>
            </a: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stretch(default)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3012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flex-basis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sets the initial main size of a flex item (affects the size of elements along the main axis)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54441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flex-grow</a:t>
            </a:r>
            <a:br>
              <a:rPr lang="en-US" sz="4000" dirty="0"/>
            </a:br>
            <a:r>
              <a:rPr lang="en-US" sz="2000" dirty="0">
                <a:latin typeface="Open Sans" panose="020B0604020202020204" charset="0"/>
                <a:ea typeface="Open Sans" panose="020B0604020202020204" charset="0"/>
                <a:cs typeface="Open Sans" panose="020B0604020202020204" charset="0"/>
              </a:rPr>
              <a:t>The flex-grow CSS property sets the flex grow factor of a flex item main size. It specifies how much of the remaining space in the flex container should be assigned to the item (the flex grow factor).</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main size is either width or height of the item which is dependent on the flex-direction value.</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886175CC-11CA-40E5-88F4-78192812AF49}"/>
              </a:ext>
            </a:extLst>
          </p:cNvPr>
          <p:cNvSpPr/>
          <p:nvPr/>
        </p:nvSpPr>
        <p:spPr>
          <a:xfrm>
            <a:off x="785192" y="3546014"/>
            <a:ext cx="2161770"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611D37B4-8B85-4B04-8939-530C6D764CE3}"/>
              </a:ext>
            </a:extLst>
          </p:cNvPr>
          <p:cNvSpPr/>
          <p:nvPr/>
        </p:nvSpPr>
        <p:spPr>
          <a:xfrm>
            <a:off x="685799" y="3429000"/>
            <a:ext cx="10820400"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E2439B3A-CBE6-4C35-87B1-0CA59D07B473}"/>
              </a:ext>
            </a:extLst>
          </p:cNvPr>
          <p:cNvSpPr/>
          <p:nvPr/>
        </p:nvSpPr>
        <p:spPr>
          <a:xfrm>
            <a:off x="3138470" y="3537496"/>
            <a:ext cx="5992277"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95579283-42EC-4095-B873-84541A50C1AE}"/>
              </a:ext>
            </a:extLst>
          </p:cNvPr>
          <p:cNvSpPr/>
          <p:nvPr/>
        </p:nvSpPr>
        <p:spPr>
          <a:xfrm>
            <a:off x="9302354" y="3541323"/>
            <a:ext cx="2161770"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6DEA4B7F-8AC9-4E3F-B467-CAD23ED90EDB}"/>
              </a:ext>
            </a:extLst>
          </p:cNvPr>
          <p:cNvSpPr/>
          <p:nvPr/>
        </p:nvSpPr>
        <p:spPr>
          <a:xfrm>
            <a:off x="5402110" y="401300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2;</a:t>
            </a:r>
          </a:p>
        </p:txBody>
      </p:sp>
      <p:sp>
        <p:nvSpPr>
          <p:cNvPr id="23" name="Прямоугольник 22">
            <a:extLst>
              <a:ext uri="{FF2B5EF4-FFF2-40B4-BE49-F238E27FC236}">
                <a16:creationId xmlns:a16="http://schemas.microsoft.com/office/drawing/2014/main" id="{30643BF6-2E23-4A2A-A0CB-727810EA77FD}"/>
              </a:ext>
            </a:extLst>
          </p:cNvPr>
          <p:cNvSpPr/>
          <p:nvPr/>
        </p:nvSpPr>
        <p:spPr>
          <a:xfrm>
            <a:off x="1133579" y="4013000"/>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
        <p:nvSpPr>
          <p:cNvPr id="24" name="Прямоугольник 23">
            <a:extLst>
              <a:ext uri="{FF2B5EF4-FFF2-40B4-BE49-F238E27FC236}">
                <a16:creationId xmlns:a16="http://schemas.microsoft.com/office/drawing/2014/main" id="{3D693D91-F86B-4939-8120-2D321F07D179}"/>
              </a:ext>
            </a:extLst>
          </p:cNvPr>
          <p:cNvSpPr/>
          <p:nvPr/>
        </p:nvSpPr>
        <p:spPr>
          <a:xfrm>
            <a:off x="9650741" y="402023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Tree>
    <p:extLst>
      <p:ext uri="{BB962C8B-B14F-4D97-AF65-F5344CB8AC3E}">
        <p14:creationId xmlns:p14="http://schemas.microsoft.com/office/powerpoint/2010/main" val="1892175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a:t>
            </a:r>
            <a:r>
              <a:rPr lang="uk-UA" sz="4000" dirty="0"/>
              <a:t>-</a:t>
            </a:r>
            <a:r>
              <a:rPr lang="en-US" sz="4000" dirty="0"/>
              <a:t>shrink</a:t>
            </a:r>
            <a:br>
              <a:rPr lang="en-US" sz="4000" dirty="0"/>
            </a:br>
            <a:r>
              <a:rPr lang="en-US" sz="2000" dirty="0">
                <a:latin typeface="Open Sans" panose="020B0604020202020204" charset="0"/>
                <a:ea typeface="Open Sans" panose="020B0604020202020204" charset="0"/>
                <a:cs typeface="Open Sans" panose="020B0604020202020204" charset="0"/>
              </a:rPr>
              <a:t>The exact opposite to flex-grow</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AC5533C1-87B3-4E55-99E4-8BD782A37DB4}"/>
              </a:ext>
            </a:extLst>
          </p:cNvPr>
          <p:cNvSpPr/>
          <p:nvPr/>
        </p:nvSpPr>
        <p:spPr>
          <a:xfrm>
            <a:off x="685798" y="1696279"/>
            <a:ext cx="10332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9" name="Прямоугольник 18">
            <a:extLst>
              <a:ext uri="{FF2B5EF4-FFF2-40B4-BE49-F238E27FC236}">
                <a16:creationId xmlns:a16="http://schemas.microsoft.com/office/drawing/2014/main" id="{5E0B78D1-CBE6-4345-A7F1-E7BA5E574F0A}"/>
              </a:ext>
            </a:extLst>
          </p:cNvPr>
          <p:cNvSpPr/>
          <p:nvPr/>
        </p:nvSpPr>
        <p:spPr>
          <a:xfrm>
            <a:off x="8449395" y="1771409"/>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637DACD-3A51-4862-B905-BBFEFA560716}"/>
              </a:ext>
            </a:extLst>
          </p:cNvPr>
          <p:cNvSpPr/>
          <p:nvPr/>
        </p:nvSpPr>
        <p:spPr>
          <a:xfrm>
            <a:off x="5876066" y="1771410"/>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D704389D-7DB8-4663-A1E4-7FC97A12703F}"/>
              </a:ext>
            </a:extLst>
          </p:cNvPr>
          <p:cNvSpPr/>
          <p:nvPr/>
        </p:nvSpPr>
        <p:spPr>
          <a:xfrm>
            <a:off x="727599" y="1779907"/>
            <a:ext cx="2531531"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9FC7F27F-E734-46C9-AB11-3DEDC81C45F9}"/>
              </a:ext>
            </a:extLst>
          </p:cNvPr>
          <p:cNvSpPr/>
          <p:nvPr/>
        </p:nvSpPr>
        <p:spPr>
          <a:xfrm>
            <a:off x="3301832" y="1779907"/>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FE827165-2A20-47DD-9D5D-77A77518F042}"/>
              </a:ext>
            </a:extLst>
          </p:cNvPr>
          <p:cNvSpPr/>
          <p:nvPr/>
        </p:nvSpPr>
        <p:spPr>
          <a:xfrm>
            <a:off x="1260867" y="223947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1" name="Прямоугольник 30">
            <a:extLst>
              <a:ext uri="{FF2B5EF4-FFF2-40B4-BE49-F238E27FC236}">
                <a16:creationId xmlns:a16="http://schemas.microsoft.com/office/drawing/2014/main" id="{3CB2856B-726C-4D84-ABCD-931ECEE2E555}"/>
              </a:ext>
            </a:extLst>
          </p:cNvPr>
          <p:cNvSpPr/>
          <p:nvPr/>
        </p:nvSpPr>
        <p:spPr>
          <a:xfrm>
            <a:off x="3835100" y="2239472"/>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2;</a:t>
            </a:r>
          </a:p>
        </p:txBody>
      </p:sp>
      <p:sp>
        <p:nvSpPr>
          <p:cNvPr id="32" name="Прямоугольник 31">
            <a:extLst>
              <a:ext uri="{FF2B5EF4-FFF2-40B4-BE49-F238E27FC236}">
                <a16:creationId xmlns:a16="http://schemas.microsoft.com/office/drawing/2014/main" id="{370B3333-50D6-4FF8-B71B-F0F1CA5869EA}"/>
              </a:ext>
            </a:extLst>
          </p:cNvPr>
          <p:cNvSpPr/>
          <p:nvPr/>
        </p:nvSpPr>
        <p:spPr>
          <a:xfrm>
            <a:off x="6408882" y="223947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0;</a:t>
            </a:r>
          </a:p>
        </p:txBody>
      </p:sp>
      <p:sp>
        <p:nvSpPr>
          <p:cNvPr id="33" name="Прямоугольник 32">
            <a:extLst>
              <a:ext uri="{FF2B5EF4-FFF2-40B4-BE49-F238E27FC236}">
                <a16:creationId xmlns:a16="http://schemas.microsoft.com/office/drawing/2014/main" id="{E3208C93-2F32-4882-A356-07638ABFD2AA}"/>
              </a:ext>
            </a:extLst>
          </p:cNvPr>
          <p:cNvSpPr/>
          <p:nvPr/>
        </p:nvSpPr>
        <p:spPr>
          <a:xfrm>
            <a:off x="8982663" y="2246914"/>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4" name="Прямоугольник 33">
            <a:extLst>
              <a:ext uri="{FF2B5EF4-FFF2-40B4-BE49-F238E27FC236}">
                <a16:creationId xmlns:a16="http://schemas.microsoft.com/office/drawing/2014/main" id="{BE3A0C59-6F2E-4D98-A0DE-1670AAB9453C}"/>
              </a:ext>
            </a:extLst>
          </p:cNvPr>
          <p:cNvSpPr/>
          <p:nvPr/>
        </p:nvSpPr>
        <p:spPr>
          <a:xfrm>
            <a:off x="685797" y="3659801"/>
            <a:ext cx="6678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44BC969E-4193-4777-A06B-5F5151ACE9DF}"/>
              </a:ext>
            </a:extLst>
          </p:cNvPr>
          <p:cNvSpPr/>
          <p:nvPr/>
        </p:nvSpPr>
        <p:spPr>
          <a:xfrm>
            <a:off x="3301832" y="3727487"/>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uk-UA" dirty="0"/>
          </a:p>
        </p:txBody>
      </p:sp>
      <p:sp>
        <p:nvSpPr>
          <p:cNvPr id="37" name="Прямоугольник 36">
            <a:extLst>
              <a:ext uri="{FF2B5EF4-FFF2-40B4-BE49-F238E27FC236}">
                <a16:creationId xmlns:a16="http://schemas.microsoft.com/office/drawing/2014/main" id="{065891C0-30F2-4006-9BA6-598B3E075E5A}"/>
              </a:ext>
            </a:extLst>
          </p:cNvPr>
          <p:cNvSpPr/>
          <p:nvPr/>
        </p:nvSpPr>
        <p:spPr>
          <a:xfrm>
            <a:off x="727600" y="3743429"/>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
        <p:nvSpPr>
          <p:cNvPr id="38" name="Прямоугольник 37">
            <a:extLst>
              <a:ext uri="{FF2B5EF4-FFF2-40B4-BE49-F238E27FC236}">
                <a16:creationId xmlns:a16="http://schemas.microsoft.com/office/drawing/2014/main" id="{1EE9DF5C-7426-4CF3-8A63-083E19990448}"/>
              </a:ext>
            </a:extLst>
          </p:cNvPr>
          <p:cNvSpPr/>
          <p:nvPr/>
        </p:nvSpPr>
        <p:spPr>
          <a:xfrm>
            <a:off x="2234392" y="3727487"/>
            <a:ext cx="1024738"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uk-UA" dirty="0"/>
          </a:p>
        </p:txBody>
      </p:sp>
      <p:sp>
        <p:nvSpPr>
          <p:cNvPr id="43" name="Прямоугольник 42">
            <a:extLst>
              <a:ext uri="{FF2B5EF4-FFF2-40B4-BE49-F238E27FC236}">
                <a16:creationId xmlns:a16="http://schemas.microsoft.com/office/drawing/2014/main" id="{9A4C8420-F9C0-46B1-9E0B-83A4E6A7B7E0}"/>
              </a:ext>
            </a:extLst>
          </p:cNvPr>
          <p:cNvSpPr/>
          <p:nvPr/>
        </p:nvSpPr>
        <p:spPr>
          <a:xfrm>
            <a:off x="5876066" y="3727486"/>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Tree>
    <p:extLst>
      <p:ext uri="{BB962C8B-B14F-4D97-AF65-F5344CB8AC3E}">
        <p14:creationId xmlns:p14="http://schemas.microsoft.com/office/powerpoint/2010/main" val="1288047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04DA2-1C82-40B9-AAE0-C36FA006B65C}"/>
              </a:ext>
            </a:extLst>
          </p:cNvPr>
          <p:cNvSpPr>
            <a:spLocks noGrp="1"/>
          </p:cNvSpPr>
          <p:nvPr>
            <p:ph type="title"/>
          </p:nvPr>
        </p:nvSpPr>
        <p:spPr>
          <a:xfrm>
            <a:off x="685801" y="685799"/>
            <a:ext cx="10820400" cy="4800601"/>
          </a:xfrm>
        </p:spPr>
        <p:txBody>
          <a:bodyPr/>
          <a:lstStyle/>
          <a:p>
            <a:pPr>
              <a:lnSpc>
                <a:spcPct val="100000"/>
              </a:lnSpc>
            </a:pPr>
            <a:r>
              <a:rPr lang="en-US" sz="6000" dirty="0"/>
              <a:t>flex</a:t>
            </a:r>
            <a:br>
              <a:rPr lang="en-US" sz="6000" dirty="0"/>
            </a:br>
            <a:r>
              <a:rPr lang="en-US" sz="2000" dirty="0">
                <a:latin typeface="Open Sans" panose="020B0604020202020204" charset="0"/>
                <a:ea typeface="Open Sans" panose="020B0604020202020204" charset="0"/>
                <a:cs typeface="Open Sans" panose="020B0604020202020204" charset="0"/>
              </a:rPr>
              <a:t>shorthand for flex-grow, flex-shrink, flex-basis (by default 0, 1, auto)</a:t>
            </a:r>
            <a:endParaRPr lang="uk-UA" sz="2000" dirty="0"/>
          </a:p>
        </p:txBody>
      </p:sp>
      <p:sp>
        <p:nvSpPr>
          <p:cNvPr id="4" name="Прямоугольник 3">
            <a:extLst>
              <a:ext uri="{FF2B5EF4-FFF2-40B4-BE49-F238E27FC236}">
                <a16:creationId xmlns:a16="http://schemas.microsoft.com/office/drawing/2014/main" id="{2154EBE0-1FEB-4513-A43C-052446BDAD9C}"/>
              </a:ext>
            </a:extLst>
          </p:cNvPr>
          <p:cNvSpPr/>
          <p:nvPr/>
        </p:nvSpPr>
        <p:spPr>
          <a:xfrm>
            <a:off x="785193"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023DB259-3CAF-4399-962F-54CB283A381A}"/>
              </a:ext>
            </a:extLst>
          </p:cNvPr>
          <p:cNvSpPr/>
          <p:nvPr/>
        </p:nvSpPr>
        <p:spPr>
          <a:xfrm>
            <a:off x="685799" y="2372603"/>
            <a:ext cx="607281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9" name="Прямоугольник 8">
            <a:extLst>
              <a:ext uri="{FF2B5EF4-FFF2-40B4-BE49-F238E27FC236}">
                <a16:creationId xmlns:a16="http://schemas.microsoft.com/office/drawing/2014/main" id="{1CEBDFDD-738A-405D-B9FE-21FCBB97B71B}"/>
              </a:ext>
            </a:extLst>
          </p:cNvPr>
          <p:cNvSpPr/>
          <p:nvPr/>
        </p:nvSpPr>
        <p:spPr>
          <a:xfrm>
            <a:off x="1399441" y="2678267"/>
            <a:ext cx="1701999" cy="369332"/>
          </a:xfrm>
          <a:prstGeom prst="rect">
            <a:avLst/>
          </a:prstGeom>
        </p:spPr>
        <p:txBody>
          <a:bodyPr wrap="square">
            <a:spAutoFit/>
          </a:bodyPr>
          <a:lstStyle/>
          <a:p>
            <a:r>
              <a:rPr lang="en-US" dirty="0">
                <a:solidFill>
                  <a:schemeClr val="bg1"/>
                </a:solidFill>
              </a:rPr>
              <a:t>flex: 2 1 300px;</a:t>
            </a:r>
          </a:p>
        </p:txBody>
      </p:sp>
      <p:sp>
        <p:nvSpPr>
          <p:cNvPr id="11" name="Прямоугольник 10">
            <a:extLst>
              <a:ext uri="{FF2B5EF4-FFF2-40B4-BE49-F238E27FC236}">
                <a16:creationId xmlns:a16="http://schemas.microsoft.com/office/drawing/2014/main" id="{67198518-52C0-4E71-A62C-095D190856FE}"/>
              </a:ext>
            </a:extLst>
          </p:cNvPr>
          <p:cNvSpPr/>
          <p:nvPr/>
        </p:nvSpPr>
        <p:spPr>
          <a:xfrm>
            <a:off x="3771901"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2B4850F1-AEA7-4284-83F5-8C8E633F3F86}"/>
              </a:ext>
            </a:extLst>
          </p:cNvPr>
          <p:cNvSpPr/>
          <p:nvPr/>
        </p:nvSpPr>
        <p:spPr>
          <a:xfrm>
            <a:off x="4473619" y="2648534"/>
            <a:ext cx="1627723" cy="369332"/>
          </a:xfrm>
          <a:prstGeom prst="rect">
            <a:avLst/>
          </a:prstGeom>
        </p:spPr>
        <p:txBody>
          <a:bodyPr wrap="square">
            <a:spAutoFit/>
          </a:bodyPr>
          <a:lstStyle/>
          <a:p>
            <a:r>
              <a:rPr lang="en-US" dirty="0">
                <a:solidFill>
                  <a:schemeClr val="bg1"/>
                </a:solidFill>
              </a:rPr>
              <a:t>flex: 1 2 300px;</a:t>
            </a:r>
          </a:p>
        </p:txBody>
      </p:sp>
      <p:sp>
        <p:nvSpPr>
          <p:cNvPr id="15" name="Прямоугольник 14">
            <a:extLst>
              <a:ext uri="{FF2B5EF4-FFF2-40B4-BE49-F238E27FC236}">
                <a16:creationId xmlns:a16="http://schemas.microsoft.com/office/drawing/2014/main" id="{ED2C2313-47A2-4C67-92B8-0966F4163A2B}"/>
              </a:ext>
            </a:extLst>
          </p:cNvPr>
          <p:cNvSpPr/>
          <p:nvPr/>
        </p:nvSpPr>
        <p:spPr>
          <a:xfrm>
            <a:off x="785193" y="3555735"/>
            <a:ext cx="5917204"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AB8B250B-A2C1-444C-99E2-DD6D9B9E50FF}"/>
              </a:ext>
            </a:extLst>
          </p:cNvPr>
          <p:cNvSpPr/>
          <p:nvPr/>
        </p:nvSpPr>
        <p:spPr>
          <a:xfrm>
            <a:off x="685799" y="3444664"/>
            <a:ext cx="10167731"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 name="Прямоугольник 16">
            <a:extLst>
              <a:ext uri="{FF2B5EF4-FFF2-40B4-BE49-F238E27FC236}">
                <a16:creationId xmlns:a16="http://schemas.microsoft.com/office/drawing/2014/main" id="{B2AD831D-4118-4BC0-B6E3-10179D251FFB}"/>
              </a:ext>
            </a:extLst>
          </p:cNvPr>
          <p:cNvSpPr/>
          <p:nvPr/>
        </p:nvSpPr>
        <p:spPr>
          <a:xfrm>
            <a:off x="2589333" y="3726054"/>
            <a:ext cx="1704372" cy="369332"/>
          </a:xfrm>
          <a:prstGeom prst="rect">
            <a:avLst/>
          </a:prstGeom>
        </p:spPr>
        <p:txBody>
          <a:bodyPr wrap="square">
            <a:spAutoFit/>
          </a:bodyPr>
          <a:lstStyle/>
          <a:p>
            <a:r>
              <a:rPr lang="en-US" dirty="0">
                <a:solidFill>
                  <a:schemeClr val="bg1"/>
                </a:solidFill>
              </a:rPr>
              <a:t>flex: 2 1 300px;</a:t>
            </a:r>
          </a:p>
        </p:txBody>
      </p:sp>
      <p:sp>
        <p:nvSpPr>
          <p:cNvPr id="18" name="Прямоугольник 17">
            <a:extLst>
              <a:ext uri="{FF2B5EF4-FFF2-40B4-BE49-F238E27FC236}">
                <a16:creationId xmlns:a16="http://schemas.microsoft.com/office/drawing/2014/main" id="{6E56123F-2CF5-4845-95B3-D9D1C21F9585}"/>
              </a:ext>
            </a:extLst>
          </p:cNvPr>
          <p:cNvSpPr/>
          <p:nvPr/>
        </p:nvSpPr>
        <p:spPr>
          <a:xfrm>
            <a:off x="6801790" y="3555735"/>
            <a:ext cx="3945723"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BA59D7BE-C014-4B37-92A8-4A6246DAC602}"/>
              </a:ext>
            </a:extLst>
          </p:cNvPr>
          <p:cNvSpPr/>
          <p:nvPr/>
        </p:nvSpPr>
        <p:spPr>
          <a:xfrm>
            <a:off x="7943170" y="3750328"/>
            <a:ext cx="1659497" cy="369332"/>
          </a:xfrm>
          <a:prstGeom prst="rect">
            <a:avLst/>
          </a:prstGeom>
        </p:spPr>
        <p:txBody>
          <a:bodyPr wrap="square">
            <a:spAutoFit/>
          </a:bodyPr>
          <a:lstStyle/>
          <a:p>
            <a:r>
              <a:rPr lang="en-US" dirty="0">
                <a:solidFill>
                  <a:schemeClr val="bg1"/>
                </a:solidFill>
              </a:rPr>
              <a:t>flex: 1 2 300px;</a:t>
            </a:r>
          </a:p>
        </p:txBody>
      </p:sp>
      <p:sp>
        <p:nvSpPr>
          <p:cNvPr id="20" name="Прямоугольник 19">
            <a:extLst>
              <a:ext uri="{FF2B5EF4-FFF2-40B4-BE49-F238E27FC236}">
                <a16:creationId xmlns:a16="http://schemas.microsoft.com/office/drawing/2014/main" id="{5AAA7AE6-7E94-4802-9440-5F4706ADA8A6}"/>
              </a:ext>
            </a:extLst>
          </p:cNvPr>
          <p:cNvSpPr/>
          <p:nvPr/>
        </p:nvSpPr>
        <p:spPr>
          <a:xfrm>
            <a:off x="792039" y="4650147"/>
            <a:ext cx="2136691"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5247CA32-275D-48DE-A6CE-15E06AB0D359}"/>
              </a:ext>
            </a:extLst>
          </p:cNvPr>
          <p:cNvSpPr/>
          <p:nvPr/>
        </p:nvSpPr>
        <p:spPr>
          <a:xfrm>
            <a:off x="692645" y="4539076"/>
            <a:ext cx="367200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3173A48F-BFD6-4F18-B4BF-7A583C8556C1}"/>
              </a:ext>
            </a:extLst>
          </p:cNvPr>
          <p:cNvSpPr/>
          <p:nvPr/>
        </p:nvSpPr>
        <p:spPr>
          <a:xfrm>
            <a:off x="2981737" y="4656979"/>
            <a:ext cx="1311968"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62617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9899-99C5-4579-B50E-9B8C072DFE7F}"/>
              </a:ext>
            </a:extLst>
          </p:cNvPr>
          <p:cNvSpPr>
            <a:spLocks noGrp="1"/>
          </p:cNvSpPr>
          <p:nvPr>
            <p:ph type="title"/>
          </p:nvPr>
        </p:nvSpPr>
        <p:spPr/>
        <p:txBody>
          <a:bodyPr/>
          <a:lstStyle/>
          <a:p>
            <a:pPr>
              <a:lnSpc>
                <a:spcPct val="100000"/>
              </a:lnSpc>
            </a:pPr>
            <a:r>
              <a:rPr lang="en-US" sz="6000" dirty="0"/>
              <a:t>order</a:t>
            </a:r>
            <a:br>
              <a:rPr lang="en-US" sz="6000" dirty="0"/>
            </a:br>
            <a:r>
              <a:rPr lang="en-US" sz="2000" dirty="0">
                <a:latin typeface="Open Sans" panose="020B0604020202020204" charset="0"/>
                <a:ea typeface="Open Sans" panose="020B0604020202020204" charset="0"/>
                <a:cs typeface="Open Sans" panose="020B0604020202020204" charset="0"/>
              </a:rPr>
              <a:t>The order property specifies the order of the flex items.</a:t>
            </a:r>
            <a:br>
              <a:rPr lang="uk-UA"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order value must be a number, default value is 0.</a:t>
            </a: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sp>
        <p:nvSpPr>
          <p:cNvPr id="6" name="Прямоугольник 5">
            <a:extLst>
              <a:ext uri="{FF2B5EF4-FFF2-40B4-BE49-F238E27FC236}">
                <a16:creationId xmlns:a16="http://schemas.microsoft.com/office/drawing/2014/main" id="{D1E31314-10F3-4570-B322-9143C588F3D0}"/>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Прямоугольник 6">
            <a:extLst>
              <a:ext uri="{FF2B5EF4-FFF2-40B4-BE49-F238E27FC236}">
                <a16:creationId xmlns:a16="http://schemas.microsoft.com/office/drawing/2014/main" id="{884F555B-8F01-424D-8F8F-0E3529D26465}"/>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2E0A327E-684E-4F6C-9A33-AC115818084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86CB300E-E176-40A0-A058-83211837656F}"/>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896E5BF8-6A18-421F-B808-0E58361D1FF3}"/>
              </a:ext>
            </a:extLst>
          </p:cNvPr>
          <p:cNvSpPr/>
          <p:nvPr/>
        </p:nvSpPr>
        <p:spPr>
          <a:xfrm>
            <a:off x="4351851" y="3960057"/>
            <a:ext cx="367408" cy="523220"/>
          </a:xfrm>
          <a:prstGeom prst="rect">
            <a:avLst/>
          </a:prstGeom>
        </p:spPr>
        <p:txBody>
          <a:bodyPr wrap="none">
            <a:spAutoFit/>
          </a:bodyPr>
          <a:lstStyle/>
          <a:p>
            <a:pPr algn="ctr"/>
            <a:r>
              <a:rPr lang="uk-UA" sz="2800" dirty="0">
                <a:solidFill>
                  <a:schemeClr val="bg1"/>
                </a:solidFill>
              </a:rPr>
              <a:t>2</a:t>
            </a:r>
          </a:p>
        </p:txBody>
      </p:sp>
      <p:sp>
        <p:nvSpPr>
          <p:cNvPr id="18" name="Прямоугольник 17">
            <a:extLst>
              <a:ext uri="{FF2B5EF4-FFF2-40B4-BE49-F238E27FC236}">
                <a16:creationId xmlns:a16="http://schemas.microsoft.com/office/drawing/2014/main" id="{5F6363D1-9AD8-4A3A-A21D-675CCB3DAF19}"/>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A7F3CAA-0D24-46D9-8307-71FE398581F8}"/>
              </a:ext>
            </a:extLst>
          </p:cNvPr>
          <p:cNvSpPr/>
          <p:nvPr/>
        </p:nvSpPr>
        <p:spPr>
          <a:xfrm>
            <a:off x="6326424" y="3959030"/>
            <a:ext cx="367408" cy="523220"/>
          </a:xfrm>
          <a:prstGeom prst="rect">
            <a:avLst/>
          </a:prstGeom>
        </p:spPr>
        <p:txBody>
          <a:bodyPr wrap="non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4334FD56-B1AB-4EC1-95AE-56D194B27E8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8DB062B5-B9BF-477D-AAF8-4D23425CF0B7}"/>
              </a:ext>
            </a:extLst>
          </p:cNvPr>
          <p:cNvSpPr/>
          <p:nvPr/>
        </p:nvSpPr>
        <p:spPr>
          <a:xfrm>
            <a:off x="8300997" y="3959030"/>
            <a:ext cx="367408" cy="523220"/>
          </a:xfrm>
          <a:prstGeom prst="rect">
            <a:avLst/>
          </a:prstGeom>
        </p:spPr>
        <p:txBody>
          <a:bodyPr wrap="none">
            <a:spAutoFit/>
          </a:bodyPr>
          <a:lstStyle/>
          <a:p>
            <a:pPr algn="ctr"/>
            <a:r>
              <a:rPr lang="uk-UA" sz="2800" dirty="0">
                <a:solidFill>
                  <a:schemeClr val="bg1"/>
                </a:solidFill>
              </a:rPr>
              <a:t>4</a:t>
            </a:r>
          </a:p>
        </p:txBody>
      </p:sp>
    </p:spTree>
    <p:extLst>
      <p:ext uri="{BB962C8B-B14F-4D97-AF65-F5344CB8AC3E}">
        <p14:creationId xmlns:p14="http://schemas.microsoft.com/office/powerpoint/2010/main" val="3656603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EEFE2-0E23-40F7-9E20-8D477FC08D62}"/>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latin typeface="Proxima Nova Black"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6FA6ECF7-7002-4B9F-BDC4-2A71456CC132}"/>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ADC2E251-C576-46C7-86E9-D3927A953977}"/>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C36EA5D6-E943-46BB-BD1E-E06878A0486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AF0ACC87-AE6C-4465-B43C-549691F57C9A}"/>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19B461E6-D30D-40A3-9408-49362EACF1A6}"/>
              </a:ext>
            </a:extLst>
          </p:cNvPr>
          <p:cNvSpPr/>
          <p:nvPr/>
        </p:nvSpPr>
        <p:spPr>
          <a:xfrm>
            <a:off x="4351851" y="39600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2E4E918A-78A6-465B-B010-58E59D77361C}"/>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6721C36-7C48-448E-8735-6233DB351E82}"/>
              </a:ext>
            </a:extLst>
          </p:cNvPr>
          <p:cNvSpPr/>
          <p:nvPr/>
        </p:nvSpPr>
        <p:spPr>
          <a:xfrm>
            <a:off x="6326424"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53C1E387-EE81-4F6A-A93D-5E13F71E3C3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389C7F0-3B43-4AB6-8C75-8841E79313F6}"/>
              </a:ext>
            </a:extLst>
          </p:cNvPr>
          <p:cNvSpPr/>
          <p:nvPr/>
        </p:nvSpPr>
        <p:spPr>
          <a:xfrm>
            <a:off x="8300997" y="395903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pic>
        <p:nvPicPr>
          <p:cNvPr id="16" name="Рисунок 15">
            <a:extLst>
              <a:ext uri="{FF2B5EF4-FFF2-40B4-BE49-F238E27FC236}">
                <a16:creationId xmlns:a16="http://schemas.microsoft.com/office/drawing/2014/main" id="{08063DB0-E579-4FD7-A39B-375F6A4CC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254" y="1880533"/>
            <a:ext cx="5252665" cy="1076723"/>
          </a:xfrm>
          <a:prstGeom prst="rect">
            <a:avLst/>
          </a:prstGeom>
        </p:spPr>
      </p:pic>
    </p:spTree>
    <p:extLst>
      <p:ext uri="{BB962C8B-B14F-4D97-AF65-F5344CB8AC3E}">
        <p14:creationId xmlns:p14="http://schemas.microsoft.com/office/powerpoint/2010/main" val="160093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29CC8-2891-4B00-9392-DDD97C06074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p>
        </p:txBody>
      </p:sp>
      <p:sp>
        <p:nvSpPr>
          <p:cNvPr id="13" name="Прямоугольник 12">
            <a:extLst>
              <a:ext uri="{FF2B5EF4-FFF2-40B4-BE49-F238E27FC236}">
                <a16:creationId xmlns:a16="http://schemas.microsoft.com/office/drawing/2014/main" id="{5CBF957B-5492-4285-8A93-7B2CF0CBEF4F}"/>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A834298B-F646-4B3C-B1D7-FE96A4836BD4}"/>
              </a:ext>
            </a:extLst>
          </p:cNvPr>
          <p:cNvSpPr/>
          <p:nvPr/>
        </p:nvSpPr>
        <p:spPr>
          <a:xfrm>
            <a:off x="1623393" y="3268806"/>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D4734B1-99FA-4C7D-8289-8DD5AD7C5D80}"/>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5E349FAE-C430-45A0-8068-E76B0519187E}"/>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7ED4E0AC-064A-476E-A51B-B1D68FCC1DE7}"/>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 name="Прямоугольник 17">
            <a:extLst>
              <a:ext uri="{FF2B5EF4-FFF2-40B4-BE49-F238E27FC236}">
                <a16:creationId xmlns:a16="http://schemas.microsoft.com/office/drawing/2014/main" id="{87F2872E-D46B-4923-BBD3-7556CD20DA51}"/>
              </a:ext>
            </a:extLst>
          </p:cNvPr>
          <p:cNvSpPr/>
          <p:nvPr/>
        </p:nvSpPr>
        <p:spPr>
          <a:xfrm>
            <a:off x="2344151" y="2585367"/>
            <a:ext cx="367408" cy="523220"/>
          </a:xfrm>
          <a:prstGeom prst="rect">
            <a:avLst/>
          </a:prstGeom>
        </p:spPr>
        <p:txBody>
          <a:bodyPr wrap="none">
            <a:spAutoFit/>
          </a:bodyPr>
          <a:lstStyle/>
          <a:p>
            <a:pPr algn="ctr"/>
            <a:r>
              <a:rPr lang="uk-UA" sz="2800" dirty="0">
                <a:solidFill>
                  <a:schemeClr val="bg1"/>
                </a:solidFill>
              </a:rPr>
              <a:t>4</a:t>
            </a:r>
          </a:p>
        </p:txBody>
      </p:sp>
      <p:sp>
        <p:nvSpPr>
          <p:cNvPr id="19" name="Прямоугольник 18">
            <a:extLst>
              <a:ext uri="{FF2B5EF4-FFF2-40B4-BE49-F238E27FC236}">
                <a16:creationId xmlns:a16="http://schemas.microsoft.com/office/drawing/2014/main" id="{8BEDA485-4329-44B5-A07E-87BAD59AB460}"/>
              </a:ext>
            </a:extLst>
          </p:cNvPr>
          <p:cNvSpPr/>
          <p:nvPr/>
        </p:nvSpPr>
        <p:spPr>
          <a:xfrm>
            <a:off x="2358145" y="3342442"/>
            <a:ext cx="339420" cy="523220"/>
          </a:xfrm>
          <a:prstGeom prst="rect">
            <a:avLst/>
          </a:prstGeom>
        </p:spPr>
        <p:txBody>
          <a:bodyPr wrap="squar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563C5D7A-92BE-448B-8AA7-29F47B31A76B}"/>
              </a:ext>
            </a:extLst>
          </p:cNvPr>
          <p:cNvSpPr/>
          <p:nvPr/>
        </p:nvSpPr>
        <p:spPr>
          <a:xfrm>
            <a:off x="2346384" y="4059120"/>
            <a:ext cx="367408" cy="523220"/>
          </a:xfrm>
          <a:prstGeom prst="rect">
            <a:avLst/>
          </a:prstGeom>
        </p:spPr>
        <p:txBody>
          <a:bodyPr wrap="none">
            <a:spAutoFit/>
          </a:bodyPr>
          <a:lstStyle/>
          <a:p>
            <a:pPr algn="ctr"/>
            <a:r>
              <a:rPr lang="uk-UA" sz="2800" dirty="0">
                <a:solidFill>
                  <a:schemeClr val="bg1"/>
                </a:solidFill>
              </a:rPr>
              <a:t>1</a:t>
            </a:r>
          </a:p>
        </p:txBody>
      </p:sp>
      <p:sp>
        <p:nvSpPr>
          <p:cNvPr id="21" name="Прямоугольник 20">
            <a:extLst>
              <a:ext uri="{FF2B5EF4-FFF2-40B4-BE49-F238E27FC236}">
                <a16:creationId xmlns:a16="http://schemas.microsoft.com/office/drawing/2014/main" id="{41441B01-3D85-4996-A3F4-84D4A6C80233}"/>
              </a:ext>
            </a:extLst>
          </p:cNvPr>
          <p:cNvSpPr/>
          <p:nvPr/>
        </p:nvSpPr>
        <p:spPr>
          <a:xfrm>
            <a:off x="2346384" y="4808159"/>
            <a:ext cx="367408" cy="523220"/>
          </a:xfrm>
          <a:prstGeom prst="rect">
            <a:avLst/>
          </a:prstGeom>
        </p:spPr>
        <p:txBody>
          <a:bodyPr wrap="none">
            <a:spAutoFit/>
          </a:bodyPr>
          <a:lstStyle/>
          <a:p>
            <a:pPr algn="ctr"/>
            <a:r>
              <a:rPr lang="uk-UA" sz="2800" dirty="0">
                <a:solidFill>
                  <a:schemeClr val="bg1"/>
                </a:solidFill>
              </a:rPr>
              <a:t>2</a:t>
            </a:r>
          </a:p>
        </p:txBody>
      </p:sp>
    </p:spTree>
    <p:extLst>
      <p:ext uri="{BB962C8B-B14F-4D97-AF65-F5344CB8AC3E}">
        <p14:creationId xmlns:p14="http://schemas.microsoft.com/office/powerpoint/2010/main" val="268506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3F3-37F0-4A5E-8E4F-255E121D3C10}"/>
              </a:ext>
            </a:extLst>
          </p:cNvPr>
          <p:cNvSpPr>
            <a:spLocks noGrp="1"/>
          </p:cNvSpPr>
          <p:nvPr>
            <p:ph type="title"/>
          </p:nvPr>
        </p:nvSpPr>
        <p:spPr>
          <a:xfrm>
            <a:off x="685801" y="685799"/>
            <a:ext cx="10820400" cy="4800601"/>
          </a:xfrm>
        </p:spPr>
        <p:txBody>
          <a:bodyPr/>
          <a:lstStyle/>
          <a:p>
            <a:pPr>
              <a:lnSpc>
                <a:spcPct val="100000"/>
              </a:lnSpc>
            </a:pPr>
            <a:r>
              <a:rPr lang="en-US" sz="6000" dirty="0"/>
              <a:t>Terminology </a:t>
            </a:r>
            <a:br>
              <a:rPr lang="uk-UA" sz="6000" dirty="0"/>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container</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Main axis / Cross axis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Start / end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85242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E95DC-A297-4626-9568-5C95855801E9}"/>
              </a:ext>
            </a:extLst>
          </p:cNvPr>
          <p:cNvSpPr>
            <a:spLocks noGrp="1"/>
          </p:cNvSpPr>
          <p:nvPr>
            <p:ph type="title"/>
          </p:nvPr>
        </p:nvSpPr>
        <p:spPr/>
        <p:txBody>
          <a:bodyPr/>
          <a:lstStyle/>
          <a:p>
            <a:pPr>
              <a:lnSpc>
                <a:spcPct val="100000"/>
              </a:lnSpc>
            </a:pPr>
            <a:r>
              <a:rPr lang="en-US" sz="6000" dirty="0"/>
              <a:t>Links</a:t>
            </a:r>
            <a:br>
              <a:rPr lang="en-US" sz="6000" dirty="0"/>
            </a:br>
            <a:r>
              <a:rPr lang="en-US" sz="2400" dirty="0">
                <a:latin typeface="Open Sans" panose="020B0604020202020204" charset="0"/>
                <a:ea typeface="Open Sans" panose="020B0604020202020204" charset="0"/>
                <a:cs typeface="Open Sans" panose="020B0604020202020204" charset="0"/>
              </a:rPr>
              <a:t>1. </a:t>
            </a:r>
            <a:r>
              <a:rPr lang="en-US" sz="2400" dirty="0">
                <a:latin typeface="Open Sans" panose="020B0604020202020204" charset="0"/>
                <a:ea typeface="Open Sans" panose="020B0604020202020204" charset="0"/>
                <a:cs typeface="Open Sans" panose="020B0604020202020204" charset="0"/>
                <a:hlinkClick r:id="rId2"/>
              </a:rPr>
              <a:t>https://developer.mozilla.org/en-US/docs/Learn/CSS/CSS_layout/Flexbox</a:t>
            </a:r>
            <a:br>
              <a:rPr lang="en-US" sz="6000" dirty="0"/>
            </a:br>
            <a:r>
              <a:rPr lang="en-US" sz="2400" dirty="0">
                <a:latin typeface="Open Sans" panose="020B0604020202020204" charset="0"/>
                <a:ea typeface="Open Sans" panose="020B0604020202020204" charset="0"/>
                <a:cs typeface="Open Sans" panose="020B0604020202020204" charset="0"/>
              </a:rPr>
              <a:t>2</a:t>
            </a:r>
            <a:r>
              <a:rPr lang="uk-UA" sz="2400" dirty="0">
                <a:latin typeface="Open Sans" panose="020B0604020202020204" charset="0"/>
                <a:ea typeface="Open Sans" panose="020B0604020202020204" charset="0"/>
                <a:cs typeface="Open Sans" panose="020B0604020202020204" charset="0"/>
              </a:rPr>
              <a:t>.</a:t>
            </a:r>
            <a:r>
              <a:rPr lang="en-US"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hlinkClick r:id="rId3"/>
              </a:rPr>
              <a:t>https://css-tricks.com/snippets/css/a-guide-to-flexbox/</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3. </a:t>
            </a:r>
            <a:r>
              <a:rPr lang="en-US" sz="2400" dirty="0">
                <a:latin typeface="Open Sans" panose="020B0604020202020204" charset="0"/>
                <a:ea typeface="Open Sans" panose="020B0604020202020204" charset="0"/>
                <a:cs typeface="Open Sans" panose="020B0604020202020204" charset="0"/>
                <a:hlinkClick r:id="rId4"/>
              </a:rPr>
              <a:t>https://html5.by/blog/flexbox/</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4. </a:t>
            </a:r>
            <a:r>
              <a:rPr lang="en-US" sz="2400" dirty="0">
                <a:latin typeface="Open Sans" panose="020B0604020202020204" charset="0"/>
                <a:ea typeface="Open Sans" panose="020B0604020202020204" charset="0"/>
                <a:cs typeface="Open Sans" panose="020B0604020202020204" charset="0"/>
                <a:hlinkClick r:id="rId5"/>
              </a:rPr>
              <a:t>http://flexboxfroggy.com/</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04446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C61EA-25AA-480B-AA00-CAA51A9CE73A}"/>
              </a:ext>
            </a:extLst>
          </p:cNvPr>
          <p:cNvSpPr>
            <a:spLocks noGrp="1"/>
          </p:cNvSpPr>
          <p:nvPr>
            <p:ph type="title"/>
          </p:nvPr>
        </p:nvSpPr>
        <p:spPr/>
        <p:txBody>
          <a:bodyPr/>
          <a:lstStyle/>
          <a:p>
            <a:pPr>
              <a:lnSpc>
                <a:spcPct val="100000"/>
              </a:lnSpc>
            </a:pPr>
            <a:r>
              <a:rPr lang="en-US" sz="4400" dirty="0"/>
              <a:t>Flex container</a:t>
            </a:r>
            <a:br>
              <a:rPr lang="uk-UA" sz="4400" dirty="0"/>
            </a:br>
            <a:r>
              <a:rPr lang="en-US" sz="2400" dirty="0">
                <a:latin typeface="Open Sans" panose="020B0604020202020204" charset="0"/>
                <a:ea typeface="Open Sans" panose="020B0604020202020204" charset="0"/>
                <a:cs typeface="Open Sans" panose="020B0604020202020204" charset="0"/>
              </a:rPr>
              <a:t>To start with, we need to select which elements are to be laid out as flexible boxes. To do this, we set a special value of display on the parent element of the elements you want to affect.</a:t>
            </a:r>
            <a:br>
              <a:rPr lang="uk-UA"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3F152757-B231-4699-969F-6ECC6E5F22CA}"/>
              </a:ext>
            </a:extLst>
          </p:cNvPr>
          <p:cNvSpPr/>
          <p:nvPr/>
        </p:nvSpPr>
        <p:spPr>
          <a:xfrm>
            <a:off x="1524000" y="2723744"/>
            <a:ext cx="9144000" cy="27626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 name="Прямоугольник 4">
            <a:extLst>
              <a:ext uri="{FF2B5EF4-FFF2-40B4-BE49-F238E27FC236}">
                <a16:creationId xmlns:a16="http://schemas.microsoft.com/office/drawing/2014/main" id="{69E805E6-9133-49A6-A575-F3D6E7B6773E}"/>
              </a:ext>
            </a:extLst>
          </p:cNvPr>
          <p:cNvSpPr/>
          <p:nvPr/>
        </p:nvSpPr>
        <p:spPr>
          <a:xfrm>
            <a:off x="4828666" y="3771108"/>
            <a:ext cx="2534668" cy="369332"/>
          </a:xfrm>
          <a:prstGeom prst="rect">
            <a:avLst/>
          </a:prstGeom>
        </p:spPr>
        <p:txBody>
          <a:bodyPr wrap="none">
            <a:spAutoFit/>
          </a:bodyPr>
          <a:lstStyle/>
          <a:p>
            <a:pPr algn="ctr"/>
            <a:r>
              <a:rPr lang="en-US" dirty="0"/>
              <a:t>display: flex | inline-flex; </a:t>
            </a:r>
            <a:endParaRPr lang="uk-UA" dirty="0"/>
          </a:p>
        </p:txBody>
      </p:sp>
    </p:spTree>
    <p:extLst>
      <p:ext uri="{BB962C8B-B14F-4D97-AF65-F5344CB8AC3E}">
        <p14:creationId xmlns:p14="http://schemas.microsoft.com/office/powerpoint/2010/main" val="83216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2525F-02CA-4B92-A497-D69B06954EDB}"/>
              </a:ext>
            </a:extLst>
          </p:cNvPr>
          <p:cNvSpPr>
            <a:spLocks noGrp="1"/>
          </p:cNvSpPr>
          <p:nvPr>
            <p:ph type="title"/>
          </p:nvPr>
        </p:nvSpPr>
        <p:spPr/>
        <p:txBody>
          <a:bodyPr/>
          <a:lstStyle/>
          <a:p>
            <a:pPr>
              <a:lnSpc>
                <a:spcPct val="100000"/>
              </a:lnSpc>
            </a:pPr>
            <a:r>
              <a:rPr lang="en-US" sz="4400" dirty="0"/>
              <a:t>Flex items</a:t>
            </a:r>
            <a:br>
              <a:rPr lang="en-US" sz="4400" dirty="0"/>
            </a:br>
            <a:r>
              <a:rPr lang="en-US" sz="2800" dirty="0">
                <a:latin typeface="Open Sans" panose="020B0604020202020204" charset="0"/>
                <a:ea typeface="Open Sans" panose="020B0604020202020204" charset="0"/>
                <a:cs typeface="Open Sans" panose="020B0604020202020204" charset="0"/>
              </a:rPr>
              <a:t>Items in a flex container are, by default, flex items </a:t>
            </a:r>
            <a:endParaRPr lang="uk-UA" sz="2800" dirty="0">
              <a:latin typeface="Open Sans" panose="020B0604020202020204" charset="0"/>
              <a:ea typeface="Open Sans" panose="020B0604020202020204" charset="0"/>
              <a:cs typeface="Open Sans" panose="020B0604020202020204" charset="0"/>
            </a:endParaRPr>
          </a:p>
        </p:txBody>
      </p:sp>
      <p:sp>
        <p:nvSpPr>
          <p:cNvPr id="7" name="Прямоугольник 6">
            <a:extLst>
              <a:ext uri="{FF2B5EF4-FFF2-40B4-BE49-F238E27FC236}">
                <a16:creationId xmlns:a16="http://schemas.microsoft.com/office/drawing/2014/main" id="{5D96C08B-9B16-4EAA-B67C-3CA18320E192}"/>
              </a:ext>
            </a:extLst>
          </p:cNvPr>
          <p:cNvSpPr/>
          <p:nvPr/>
        </p:nvSpPr>
        <p:spPr>
          <a:xfrm>
            <a:off x="1523999"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1B1BBE56-0B72-4F83-9A48-353AF6794C9E}"/>
              </a:ext>
            </a:extLst>
          </p:cNvPr>
          <p:cNvSpPr/>
          <p:nvPr/>
        </p:nvSpPr>
        <p:spPr>
          <a:xfrm>
            <a:off x="4828665" y="2942055"/>
            <a:ext cx="2534668" cy="369332"/>
          </a:xfrm>
          <a:prstGeom prst="rect">
            <a:avLst/>
          </a:prstGeom>
        </p:spPr>
        <p:txBody>
          <a:bodyPr wrap="none">
            <a:spAutoFit/>
          </a:bodyPr>
          <a:lstStyle/>
          <a:p>
            <a:pPr algn="ctr"/>
            <a:r>
              <a:rPr lang="en-US" dirty="0"/>
              <a:t>display: flex | inline-flex; </a:t>
            </a:r>
            <a:endParaRPr lang="uk-UA" dirty="0"/>
          </a:p>
        </p:txBody>
      </p:sp>
      <p:sp>
        <p:nvSpPr>
          <p:cNvPr id="10" name="Прямоугольник 9">
            <a:extLst>
              <a:ext uri="{FF2B5EF4-FFF2-40B4-BE49-F238E27FC236}">
                <a16:creationId xmlns:a16="http://schemas.microsoft.com/office/drawing/2014/main" id="{D61EDFF7-0FFA-4F14-AD6D-03FEFA615D53}"/>
              </a:ext>
            </a:extLst>
          </p:cNvPr>
          <p:cNvSpPr/>
          <p:nvPr/>
        </p:nvSpPr>
        <p:spPr>
          <a:xfrm>
            <a:off x="1695864"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1" name="Прямоугольник 10">
            <a:extLst>
              <a:ext uri="{FF2B5EF4-FFF2-40B4-BE49-F238E27FC236}">
                <a16:creationId xmlns:a16="http://schemas.microsoft.com/office/drawing/2014/main" id="{99B906D7-8978-49C3-894B-B37614F96F66}"/>
              </a:ext>
            </a:extLst>
          </p:cNvPr>
          <p:cNvSpPr/>
          <p:nvPr/>
        </p:nvSpPr>
        <p:spPr>
          <a:xfrm>
            <a:off x="4857750"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2" name="Прямоугольник 11">
            <a:extLst>
              <a:ext uri="{FF2B5EF4-FFF2-40B4-BE49-F238E27FC236}">
                <a16:creationId xmlns:a16="http://schemas.microsoft.com/office/drawing/2014/main" id="{B3C38E5F-6922-4DF6-9E76-7281E7D420A5}"/>
              </a:ext>
            </a:extLst>
          </p:cNvPr>
          <p:cNvSpPr/>
          <p:nvPr/>
        </p:nvSpPr>
        <p:spPr>
          <a:xfrm>
            <a:off x="8019636"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752B3F3-239C-46B1-974F-67A23D1FB520}"/>
              </a:ext>
            </a:extLst>
          </p:cNvPr>
          <p:cNvSpPr/>
          <p:nvPr/>
        </p:nvSpPr>
        <p:spPr>
          <a:xfrm>
            <a:off x="2390311"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4" name="Прямоугольник 13">
            <a:extLst>
              <a:ext uri="{FF2B5EF4-FFF2-40B4-BE49-F238E27FC236}">
                <a16:creationId xmlns:a16="http://schemas.microsoft.com/office/drawing/2014/main" id="{1A8C4B4F-FECF-41EF-82D4-0D7ED6886448}"/>
              </a:ext>
            </a:extLst>
          </p:cNvPr>
          <p:cNvSpPr/>
          <p:nvPr/>
        </p:nvSpPr>
        <p:spPr>
          <a:xfrm>
            <a:off x="5552197"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5" name="Прямоугольник 14">
            <a:extLst>
              <a:ext uri="{FF2B5EF4-FFF2-40B4-BE49-F238E27FC236}">
                <a16:creationId xmlns:a16="http://schemas.microsoft.com/office/drawing/2014/main" id="{C9368CAD-40CC-4238-A691-AC3409789963}"/>
              </a:ext>
            </a:extLst>
          </p:cNvPr>
          <p:cNvSpPr/>
          <p:nvPr/>
        </p:nvSpPr>
        <p:spPr>
          <a:xfrm>
            <a:off x="8714083"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94631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B0465-150A-44C2-9207-61A4D034334C}"/>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5" name="Прямоугольник 4">
            <a:extLst>
              <a:ext uri="{FF2B5EF4-FFF2-40B4-BE49-F238E27FC236}">
                <a16:creationId xmlns:a16="http://schemas.microsoft.com/office/drawing/2014/main" id="{3BF1DBDD-0210-45DA-B768-77BBCAEBCA8C}"/>
              </a:ext>
            </a:extLst>
          </p:cNvPr>
          <p:cNvSpPr/>
          <p:nvPr/>
        </p:nvSpPr>
        <p:spPr>
          <a:xfrm>
            <a:off x="5314119" y="2048398"/>
            <a:ext cx="1563761" cy="369332"/>
          </a:xfrm>
          <a:prstGeom prst="rect">
            <a:avLst/>
          </a:prstGeom>
        </p:spPr>
        <p:txBody>
          <a:bodyPr wrap="none">
            <a:spAutoFit/>
          </a:bodyPr>
          <a:lstStyle/>
          <a:p>
            <a:pPr algn="ctr"/>
            <a:r>
              <a:rPr lang="en-US" dirty="0"/>
              <a:t>display: block; </a:t>
            </a:r>
            <a:endParaRPr lang="uk-UA" dirty="0"/>
          </a:p>
        </p:txBody>
      </p:sp>
      <p:sp>
        <p:nvSpPr>
          <p:cNvPr id="7" name="Прямоугольник 6">
            <a:extLst>
              <a:ext uri="{FF2B5EF4-FFF2-40B4-BE49-F238E27FC236}">
                <a16:creationId xmlns:a16="http://schemas.microsoft.com/office/drawing/2014/main" id="{51256C0C-C23C-4695-A6E2-A3CDA1A66A21}"/>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2177B464-24FA-4550-A2E4-0478C390AB80}"/>
              </a:ext>
            </a:extLst>
          </p:cNvPr>
          <p:cNvSpPr/>
          <p:nvPr/>
        </p:nvSpPr>
        <p:spPr>
          <a:xfrm>
            <a:off x="1623393" y="3268806"/>
            <a:ext cx="8938590" cy="64300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1F1E219B-CA11-4867-B850-5E604E933BA4}"/>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1D9D037A-5782-4EF3-B98C-7BD0FB8C76E1}"/>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8917EC00-C7E8-4FC0-BDE7-7C9EFD7B0E5E}"/>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CEB5170-09D4-47B1-9B8B-757F9B26E791}"/>
              </a:ext>
            </a:extLst>
          </p:cNvPr>
          <p:cNvSpPr/>
          <p:nvPr/>
        </p:nvSpPr>
        <p:spPr>
          <a:xfrm>
            <a:off x="2344151" y="25853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00C042AF-0307-4C3D-8868-9B435A4E57C1}"/>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5" name="Прямоугольник 14">
            <a:extLst>
              <a:ext uri="{FF2B5EF4-FFF2-40B4-BE49-F238E27FC236}">
                <a16:creationId xmlns:a16="http://schemas.microsoft.com/office/drawing/2014/main" id="{60ED7B3A-DCB5-4043-A9B1-022A09EEED14}"/>
              </a:ext>
            </a:extLst>
          </p:cNvPr>
          <p:cNvSpPr/>
          <p:nvPr/>
        </p:nvSpPr>
        <p:spPr>
          <a:xfrm>
            <a:off x="2346384" y="405912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0A550CDE-C8C4-4EDE-876F-CC06AFC5529F}"/>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99725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9EEC0-6A1D-4CDE-8FF7-3FE07826A18F}"/>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16" name="Прямоугольник 15">
            <a:extLst>
              <a:ext uri="{FF2B5EF4-FFF2-40B4-BE49-F238E27FC236}">
                <a16:creationId xmlns:a16="http://schemas.microsoft.com/office/drawing/2014/main" id="{F00AC93C-44EE-4AF8-A919-4952667E4921}"/>
              </a:ext>
            </a:extLst>
          </p:cNvPr>
          <p:cNvSpPr/>
          <p:nvPr/>
        </p:nvSpPr>
        <p:spPr>
          <a:xfrm>
            <a:off x="5396000" y="1149870"/>
            <a:ext cx="1399999" cy="369332"/>
          </a:xfrm>
          <a:prstGeom prst="rect">
            <a:avLst/>
          </a:prstGeom>
        </p:spPr>
        <p:txBody>
          <a:bodyPr wrap="none">
            <a:spAutoFit/>
          </a:bodyPr>
          <a:lstStyle/>
          <a:p>
            <a:pPr algn="ctr"/>
            <a:r>
              <a:rPr lang="en-US" dirty="0"/>
              <a:t>display: flex; </a:t>
            </a:r>
            <a:endParaRPr lang="uk-UA" dirty="0"/>
          </a:p>
        </p:txBody>
      </p:sp>
      <p:sp>
        <p:nvSpPr>
          <p:cNvPr id="17" name="Прямоугольник 16">
            <a:extLst>
              <a:ext uri="{FF2B5EF4-FFF2-40B4-BE49-F238E27FC236}">
                <a16:creationId xmlns:a16="http://schemas.microsoft.com/office/drawing/2014/main" id="{07216D21-A258-43EA-B6F4-D0D3637E4F8E}"/>
              </a:ext>
            </a:extLst>
          </p:cNvPr>
          <p:cNvSpPr/>
          <p:nvPr/>
        </p:nvSpPr>
        <p:spPr>
          <a:xfrm>
            <a:off x="1623393" y="162694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2458561B-1C83-4033-9823-84704727CD97}"/>
              </a:ext>
            </a:extLst>
          </p:cNvPr>
          <p:cNvSpPr/>
          <p:nvPr/>
        </p:nvSpPr>
        <p:spPr>
          <a:xfrm>
            <a:off x="1524000" y="1526621"/>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2" name="Прямоугольник 21">
            <a:extLst>
              <a:ext uri="{FF2B5EF4-FFF2-40B4-BE49-F238E27FC236}">
                <a16:creationId xmlns:a16="http://schemas.microsoft.com/office/drawing/2014/main" id="{DD6B6BE4-77A7-4572-96C4-F99BF70BD84F}"/>
              </a:ext>
            </a:extLst>
          </p:cNvPr>
          <p:cNvSpPr/>
          <p:nvPr/>
        </p:nvSpPr>
        <p:spPr>
          <a:xfrm>
            <a:off x="1990737" y="1686839"/>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9046A3F8-1B1B-4A2B-B9AD-93EAA4B3876C}"/>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4" name="Прямоугольник 23">
            <a:extLst>
              <a:ext uri="{FF2B5EF4-FFF2-40B4-BE49-F238E27FC236}">
                <a16:creationId xmlns:a16="http://schemas.microsoft.com/office/drawing/2014/main" id="{4A8D4D9B-6E8B-4FA7-8431-2F54381C3DD3}"/>
              </a:ext>
            </a:extLst>
          </p:cNvPr>
          <p:cNvSpPr/>
          <p:nvPr/>
        </p:nvSpPr>
        <p:spPr>
          <a:xfrm>
            <a:off x="2254694" y="405873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A128D07-1DCC-4A48-9BD7-55A0376C7D75}"/>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FEDB744E-7872-4E91-B31C-ABA19F6E1814}"/>
              </a:ext>
            </a:extLst>
          </p:cNvPr>
          <p:cNvSpPr/>
          <p:nvPr/>
        </p:nvSpPr>
        <p:spPr>
          <a:xfrm>
            <a:off x="2779311" y="1629334"/>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02FD0CD6-C635-4AD5-AA50-CE4D7EDA1AB4}"/>
              </a:ext>
            </a:extLst>
          </p:cNvPr>
          <p:cNvSpPr/>
          <p:nvPr/>
        </p:nvSpPr>
        <p:spPr>
          <a:xfrm>
            <a:off x="3146655" y="16892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9ACE3ED4-5B73-4506-B67E-D3396EF2C59C}"/>
              </a:ext>
            </a:extLst>
          </p:cNvPr>
          <p:cNvSpPr/>
          <p:nvPr/>
        </p:nvSpPr>
        <p:spPr>
          <a:xfrm>
            <a:off x="3935229" y="162856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59D8E94D-69D7-4A09-BF3D-0684183FFB88}"/>
              </a:ext>
            </a:extLst>
          </p:cNvPr>
          <p:cNvSpPr/>
          <p:nvPr/>
        </p:nvSpPr>
        <p:spPr>
          <a:xfrm>
            <a:off x="4302573" y="1688452"/>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1FEB63C1-9431-4242-805C-D54D08240F56}"/>
              </a:ext>
            </a:extLst>
          </p:cNvPr>
          <p:cNvSpPr/>
          <p:nvPr/>
        </p:nvSpPr>
        <p:spPr>
          <a:xfrm>
            <a:off x="5122788" y="163201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2" name="Прямоугольник 31">
            <a:extLst>
              <a:ext uri="{FF2B5EF4-FFF2-40B4-BE49-F238E27FC236}">
                <a16:creationId xmlns:a16="http://schemas.microsoft.com/office/drawing/2014/main" id="{A8797D31-2D4A-42A1-B9C5-3B136025BCBB}"/>
              </a:ext>
            </a:extLst>
          </p:cNvPr>
          <p:cNvSpPr/>
          <p:nvPr/>
        </p:nvSpPr>
        <p:spPr>
          <a:xfrm>
            <a:off x="5490132" y="169190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33" name="Прямоугольник 32">
            <a:extLst>
              <a:ext uri="{FF2B5EF4-FFF2-40B4-BE49-F238E27FC236}">
                <a16:creationId xmlns:a16="http://schemas.microsoft.com/office/drawing/2014/main" id="{A6566BC8-F45D-4697-981F-3077FCA36E56}"/>
              </a:ext>
            </a:extLst>
          </p:cNvPr>
          <p:cNvSpPr/>
          <p:nvPr/>
        </p:nvSpPr>
        <p:spPr>
          <a:xfrm>
            <a:off x="2944196" y="3407182"/>
            <a:ext cx="1988301" cy="369332"/>
          </a:xfrm>
          <a:prstGeom prst="rect">
            <a:avLst/>
          </a:prstGeom>
        </p:spPr>
        <p:txBody>
          <a:bodyPr wrap="none">
            <a:spAutoFit/>
          </a:bodyPr>
          <a:lstStyle/>
          <a:p>
            <a:pPr algn="ctr"/>
            <a:r>
              <a:rPr lang="en-US" dirty="0"/>
              <a:t>display: inline-flex; </a:t>
            </a:r>
            <a:endParaRPr lang="uk-UA" dirty="0"/>
          </a:p>
        </p:txBody>
      </p:sp>
      <p:sp>
        <p:nvSpPr>
          <p:cNvPr id="34" name="Прямоугольник 33">
            <a:extLst>
              <a:ext uri="{FF2B5EF4-FFF2-40B4-BE49-F238E27FC236}">
                <a16:creationId xmlns:a16="http://schemas.microsoft.com/office/drawing/2014/main" id="{7AAE5B5D-E23E-4F60-B16B-DCF913D9D1E1}"/>
              </a:ext>
            </a:extLst>
          </p:cNvPr>
          <p:cNvSpPr/>
          <p:nvPr/>
        </p:nvSpPr>
        <p:spPr>
          <a:xfrm>
            <a:off x="1623393" y="399562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FA8E0E5E-3EFE-4A8A-A9BA-0DCE8C01F49B}"/>
              </a:ext>
            </a:extLst>
          </p:cNvPr>
          <p:cNvSpPr/>
          <p:nvPr/>
        </p:nvSpPr>
        <p:spPr>
          <a:xfrm>
            <a:off x="1524000" y="3895299"/>
            <a:ext cx="478511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2D9DE496-4C65-46B3-9880-DFCC44B9A3F8}"/>
              </a:ext>
            </a:extLst>
          </p:cNvPr>
          <p:cNvSpPr/>
          <p:nvPr/>
        </p:nvSpPr>
        <p:spPr>
          <a:xfrm>
            <a:off x="1990737" y="405551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765CFC46-8B3D-4DE7-A5F9-BB82CBE9133F}"/>
              </a:ext>
            </a:extLst>
          </p:cNvPr>
          <p:cNvSpPr/>
          <p:nvPr/>
        </p:nvSpPr>
        <p:spPr>
          <a:xfrm>
            <a:off x="2779311" y="399801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6B0ECF8C-F8BD-4478-9611-294A36E108C3}"/>
              </a:ext>
            </a:extLst>
          </p:cNvPr>
          <p:cNvSpPr/>
          <p:nvPr/>
        </p:nvSpPr>
        <p:spPr>
          <a:xfrm>
            <a:off x="3146655" y="405790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E396764E-2F65-4035-B4FB-094587571E1A}"/>
              </a:ext>
            </a:extLst>
          </p:cNvPr>
          <p:cNvSpPr/>
          <p:nvPr/>
        </p:nvSpPr>
        <p:spPr>
          <a:xfrm>
            <a:off x="3935229" y="399724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164FF5D0-F2DC-4E81-8CAC-D9D9E845C622}"/>
              </a:ext>
            </a:extLst>
          </p:cNvPr>
          <p:cNvSpPr/>
          <p:nvPr/>
        </p:nvSpPr>
        <p:spPr>
          <a:xfrm>
            <a:off x="4302573" y="405713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A0BF5360-FD8B-4F75-96A9-6CC24F996401}"/>
              </a:ext>
            </a:extLst>
          </p:cNvPr>
          <p:cNvSpPr/>
          <p:nvPr/>
        </p:nvSpPr>
        <p:spPr>
          <a:xfrm>
            <a:off x="5122788" y="400068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54B2B345-943E-4A60-8861-1E7156AE2C42}"/>
              </a:ext>
            </a:extLst>
          </p:cNvPr>
          <p:cNvSpPr/>
          <p:nvPr/>
        </p:nvSpPr>
        <p:spPr>
          <a:xfrm>
            <a:off x="5490132" y="406057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67815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D6CD-49BA-48E2-876D-19BC719F8800}"/>
              </a:ext>
            </a:extLst>
          </p:cNvPr>
          <p:cNvSpPr>
            <a:spLocks noGrp="1"/>
          </p:cNvSpPr>
          <p:nvPr>
            <p:ph type="title"/>
          </p:nvPr>
        </p:nvSpPr>
        <p:spPr/>
        <p:txBody>
          <a:bodyPr/>
          <a:lstStyle/>
          <a:p>
            <a:pPr>
              <a:lnSpc>
                <a:spcPct val="100000"/>
              </a:lnSpc>
            </a:pPr>
            <a:r>
              <a:rPr lang="en-US" sz="4400" dirty="0"/>
              <a:t>Main axis / cross axis</a:t>
            </a:r>
            <a:endParaRPr lang="uk-UA" sz="4400" dirty="0"/>
          </a:p>
        </p:txBody>
      </p:sp>
      <p:sp>
        <p:nvSpPr>
          <p:cNvPr id="4" name="Прямоугольник 3">
            <a:extLst>
              <a:ext uri="{FF2B5EF4-FFF2-40B4-BE49-F238E27FC236}">
                <a16:creationId xmlns:a16="http://schemas.microsoft.com/office/drawing/2014/main" id="{86612079-62A2-49C1-AE5D-AD6903EC63EB}"/>
              </a:ext>
            </a:extLst>
          </p:cNvPr>
          <p:cNvSpPr/>
          <p:nvPr/>
        </p:nvSpPr>
        <p:spPr>
          <a:xfrm>
            <a:off x="3019238" y="2366508"/>
            <a:ext cx="638937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cxnSp>
        <p:nvCxnSpPr>
          <p:cNvPr id="10" name="Прямая соединительная линия 9">
            <a:extLst>
              <a:ext uri="{FF2B5EF4-FFF2-40B4-BE49-F238E27FC236}">
                <a16:creationId xmlns:a16="http://schemas.microsoft.com/office/drawing/2014/main" id="{27941694-3A06-435E-95E9-1283FFEF374D}"/>
              </a:ext>
            </a:extLst>
          </p:cNvPr>
          <p:cNvCxnSpPr>
            <a:cxnSpLocks/>
          </p:cNvCxnSpPr>
          <p:nvPr/>
        </p:nvCxnSpPr>
        <p:spPr>
          <a:xfrm>
            <a:off x="2583147" y="2116877"/>
            <a:ext cx="6825461" cy="0"/>
          </a:xfrm>
          <a:prstGeom prst="line">
            <a:avLst/>
          </a:prstGeom>
          <a:ln w="57150">
            <a:solidFill>
              <a:srgbClr val="0070C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C1FA456D-EE4D-4BA8-8685-B7DA9E33EE93}"/>
              </a:ext>
            </a:extLst>
          </p:cNvPr>
          <p:cNvSpPr/>
          <p:nvPr/>
        </p:nvSpPr>
        <p:spPr>
          <a:xfrm>
            <a:off x="5657919" y="1790607"/>
            <a:ext cx="1057790" cy="369332"/>
          </a:xfrm>
          <a:prstGeom prst="rect">
            <a:avLst/>
          </a:prstGeom>
        </p:spPr>
        <p:txBody>
          <a:bodyPr wrap="none">
            <a:spAutoFit/>
          </a:bodyPr>
          <a:lstStyle/>
          <a:p>
            <a:pPr algn="ctr"/>
            <a:r>
              <a:rPr lang="en-US" dirty="0">
                <a:solidFill>
                  <a:srgbClr val="0070C0"/>
                </a:solidFill>
              </a:rPr>
              <a:t>main axis</a:t>
            </a:r>
            <a:endParaRPr lang="uk-UA" dirty="0">
              <a:solidFill>
                <a:srgbClr val="0070C0"/>
              </a:solidFill>
            </a:endParaRPr>
          </a:p>
        </p:txBody>
      </p:sp>
      <p:sp>
        <p:nvSpPr>
          <p:cNvPr id="15" name="Прямоугольник 14">
            <a:extLst>
              <a:ext uri="{FF2B5EF4-FFF2-40B4-BE49-F238E27FC236}">
                <a16:creationId xmlns:a16="http://schemas.microsoft.com/office/drawing/2014/main" id="{9AFBEDA0-A9ED-4D96-8BA7-5B56B34D8870}"/>
              </a:ext>
            </a:extLst>
          </p:cNvPr>
          <p:cNvSpPr/>
          <p:nvPr/>
        </p:nvSpPr>
        <p:spPr>
          <a:xfrm>
            <a:off x="1419240" y="3469635"/>
            <a:ext cx="1063689" cy="369332"/>
          </a:xfrm>
          <a:prstGeom prst="rect">
            <a:avLst/>
          </a:prstGeom>
        </p:spPr>
        <p:txBody>
          <a:bodyPr vert="horz" wrap="none">
            <a:spAutoFit/>
          </a:bodyPr>
          <a:lstStyle/>
          <a:p>
            <a:pPr algn="ctr"/>
            <a:r>
              <a:rPr lang="en-US" dirty="0">
                <a:solidFill>
                  <a:srgbClr val="E13A19"/>
                </a:solidFill>
              </a:rPr>
              <a:t>cross axis</a:t>
            </a:r>
            <a:endParaRPr lang="uk-UA" dirty="0">
              <a:solidFill>
                <a:srgbClr val="E13A19"/>
              </a:solidFill>
            </a:endParaRPr>
          </a:p>
        </p:txBody>
      </p:sp>
      <p:sp>
        <p:nvSpPr>
          <p:cNvPr id="22" name="Прямоугольник 21">
            <a:extLst>
              <a:ext uri="{FF2B5EF4-FFF2-40B4-BE49-F238E27FC236}">
                <a16:creationId xmlns:a16="http://schemas.microsoft.com/office/drawing/2014/main" id="{A80E0D8A-CD5F-47E1-8AA5-CF5979E3A901}"/>
              </a:ext>
            </a:extLst>
          </p:cNvPr>
          <p:cNvSpPr/>
          <p:nvPr/>
        </p:nvSpPr>
        <p:spPr>
          <a:xfrm>
            <a:off x="2451101" y="1785381"/>
            <a:ext cx="1136273" cy="369332"/>
          </a:xfrm>
          <a:prstGeom prst="rect">
            <a:avLst/>
          </a:prstGeom>
        </p:spPr>
        <p:txBody>
          <a:bodyPr wrap="none">
            <a:spAutoFit/>
          </a:bodyPr>
          <a:lstStyle/>
          <a:p>
            <a:pPr algn="ctr"/>
            <a:r>
              <a:rPr lang="en-US" dirty="0">
                <a:solidFill>
                  <a:srgbClr val="0070C0"/>
                </a:solidFill>
              </a:rPr>
              <a:t>main start</a:t>
            </a:r>
            <a:endParaRPr lang="uk-UA" dirty="0">
              <a:solidFill>
                <a:srgbClr val="0070C0"/>
              </a:solidFill>
            </a:endParaRPr>
          </a:p>
        </p:txBody>
      </p:sp>
      <p:sp>
        <p:nvSpPr>
          <p:cNvPr id="23" name="Прямоугольник 22">
            <a:extLst>
              <a:ext uri="{FF2B5EF4-FFF2-40B4-BE49-F238E27FC236}">
                <a16:creationId xmlns:a16="http://schemas.microsoft.com/office/drawing/2014/main" id="{8CEB7A61-A4AC-4B4D-A537-A5A5692F5636}"/>
              </a:ext>
            </a:extLst>
          </p:cNvPr>
          <p:cNvSpPr/>
          <p:nvPr/>
        </p:nvSpPr>
        <p:spPr>
          <a:xfrm>
            <a:off x="8090061" y="1782344"/>
            <a:ext cx="1066319" cy="369332"/>
          </a:xfrm>
          <a:prstGeom prst="rect">
            <a:avLst/>
          </a:prstGeom>
        </p:spPr>
        <p:txBody>
          <a:bodyPr wrap="none">
            <a:spAutoFit/>
          </a:bodyPr>
          <a:lstStyle/>
          <a:p>
            <a:pPr algn="ctr"/>
            <a:r>
              <a:rPr lang="en-US" dirty="0">
                <a:solidFill>
                  <a:srgbClr val="0070C0"/>
                </a:solidFill>
              </a:rPr>
              <a:t>main end</a:t>
            </a:r>
            <a:endParaRPr lang="uk-UA" dirty="0">
              <a:solidFill>
                <a:srgbClr val="0070C0"/>
              </a:solidFill>
            </a:endParaRPr>
          </a:p>
        </p:txBody>
      </p:sp>
      <p:sp>
        <p:nvSpPr>
          <p:cNvPr id="27" name="Прямоугольник 26">
            <a:extLst>
              <a:ext uri="{FF2B5EF4-FFF2-40B4-BE49-F238E27FC236}">
                <a16:creationId xmlns:a16="http://schemas.microsoft.com/office/drawing/2014/main" id="{AF42A5D6-07CF-4C34-8425-9F214A6665BB}"/>
              </a:ext>
            </a:extLst>
          </p:cNvPr>
          <p:cNvSpPr/>
          <p:nvPr/>
        </p:nvSpPr>
        <p:spPr>
          <a:xfrm>
            <a:off x="1419240" y="1985384"/>
            <a:ext cx="1142172" cy="369332"/>
          </a:xfrm>
          <a:prstGeom prst="rect">
            <a:avLst/>
          </a:prstGeom>
        </p:spPr>
        <p:txBody>
          <a:bodyPr vert="horz" wrap="none">
            <a:spAutoFit/>
          </a:bodyPr>
          <a:lstStyle/>
          <a:p>
            <a:pPr algn="ctr"/>
            <a:r>
              <a:rPr lang="en-US" dirty="0">
                <a:solidFill>
                  <a:srgbClr val="E13A19"/>
                </a:solidFill>
              </a:rPr>
              <a:t>cross start</a:t>
            </a:r>
            <a:endParaRPr lang="uk-UA" dirty="0">
              <a:solidFill>
                <a:srgbClr val="E13A19"/>
              </a:solidFill>
            </a:endParaRPr>
          </a:p>
        </p:txBody>
      </p:sp>
      <p:sp>
        <p:nvSpPr>
          <p:cNvPr id="29" name="Прямоугольник 28">
            <a:extLst>
              <a:ext uri="{FF2B5EF4-FFF2-40B4-BE49-F238E27FC236}">
                <a16:creationId xmlns:a16="http://schemas.microsoft.com/office/drawing/2014/main" id="{6261C27D-0340-48FC-B5D5-483F04A94678}"/>
              </a:ext>
            </a:extLst>
          </p:cNvPr>
          <p:cNvSpPr/>
          <p:nvPr/>
        </p:nvSpPr>
        <p:spPr>
          <a:xfrm>
            <a:off x="1347133" y="5113166"/>
            <a:ext cx="1072217" cy="369332"/>
          </a:xfrm>
          <a:prstGeom prst="rect">
            <a:avLst/>
          </a:prstGeom>
        </p:spPr>
        <p:txBody>
          <a:bodyPr vert="horz" wrap="none">
            <a:spAutoFit/>
          </a:bodyPr>
          <a:lstStyle/>
          <a:p>
            <a:pPr algn="ctr"/>
            <a:r>
              <a:rPr lang="en-US" dirty="0">
                <a:solidFill>
                  <a:srgbClr val="E13A19"/>
                </a:solidFill>
              </a:rPr>
              <a:t>cross end</a:t>
            </a:r>
            <a:endParaRPr lang="uk-UA" dirty="0">
              <a:solidFill>
                <a:srgbClr val="E13A19"/>
              </a:solidFill>
            </a:endParaRPr>
          </a:p>
        </p:txBody>
      </p:sp>
      <p:sp>
        <p:nvSpPr>
          <p:cNvPr id="31" name="Прямоугольник 30">
            <a:extLst>
              <a:ext uri="{FF2B5EF4-FFF2-40B4-BE49-F238E27FC236}">
                <a16:creationId xmlns:a16="http://schemas.microsoft.com/office/drawing/2014/main" id="{628179C1-7A72-47CF-A6AF-8D49FFC13B42}"/>
              </a:ext>
            </a:extLst>
          </p:cNvPr>
          <p:cNvSpPr/>
          <p:nvPr/>
        </p:nvSpPr>
        <p:spPr>
          <a:xfrm>
            <a:off x="3226997" y="2342053"/>
            <a:ext cx="1500027" cy="369332"/>
          </a:xfrm>
          <a:prstGeom prst="rect">
            <a:avLst/>
          </a:prstGeom>
        </p:spPr>
        <p:txBody>
          <a:bodyPr wrap="none">
            <a:spAutoFit/>
          </a:bodyPr>
          <a:lstStyle/>
          <a:p>
            <a:pPr algn="ctr"/>
            <a:r>
              <a:rPr lang="en-US" dirty="0"/>
              <a:t>Flex container</a:t>
            </a:r>
            <a:endParaRPr lang="uk-UA" dirty="0"/>
          </a:p>
        </p:txBody>
      </p:sp>
      <p:sp>
        <p:nvSpPr>
          <p:cNvPr id="32" name="Прямоугольник 31">
            <a:extLst>
              <a:ext uri="{FF2B5EF4-FFF2-40B4-BE49-F238E27FC236}">
                <a16:creationId xmlns:a16="http://schemas.microsoft.com/office/drawing/2014/main" id="{4109F310-0D1F-470B-9276-1AC7AE67F5CB}"/>
              </a:ext>
            </a:extLst>
          </p:cNvPr>
          <p:cNvSpPr/>
          <p:nvPr/>
        </p:nvSpPr>
        <p:spPr>
          <a:xfrm>
            <a:off x="5324896" y="2701297"/>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3" name="Прямоугольник 32">
            <a:extLst>
              <a:ext uri="{FF2B5EF4-FFF2-40B4-BE49-F238E27FC236}">
                <a16:creationId xmlns:a16="http://schemas.microsoft.com/office/drawing/2014/main" id="{9D6080D4-9E44-4C78-BB40-3C038273B275}"/>
              </a:ext>
            </a:extLst>
          </p:cNvPr>
          <p:cNvSpPr/>
          <p:nvPr/>
        </p:nvSpPr>
        <p:spPr>
          <a:xfrm>
            <a:off x="5643012" y="3762015"/>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cxnSp>
        <p:nvCxnSpPr>
          <p:cNvPr id="40" name="Прямая соединительная линия 39">
            <a:extLst>
              <a:ext uri="{FF2B5EF4-FFF2-40B4-BE49-F238E27FC236}">
                <a16:creationId xmlns:a16="http://schemas.microsoft.com/office/drawing/2014/main" id="{D814F5C4-BB2C-4EED-8E8B-F600C7B47BA5}"/>
              </a:ext>
            </a:extLst>
          </p:cNvPr>
          <p:cNvCxnSpPr>
            <a:cxnSpLocks/>
          </p:cNvCxnSpPr>
          <p:nvPr/>
        </p:nvCxnSpPr>
        <p:spPr>
          <a:xfrm>
            <a:off x="2583147" y="2116877"/>
            <a:ext cx="0" cy="3369523"/>
          </a:xfrm>
          <a:prstGeom prst="line">
            <a:avLst/>
          </a:prstGeom>
          <a:ln w="57150">
            <a:solidFill>
              <a:srgbClr val="E13A19"/>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9" name="Прямоугольник 48">
            <a:extLst>
              <a:ext uri="{FF2B5EF4-FFF2-40B4-BE49-F238E27FC236}">
                <a16:creationId xmlns:a16="http://schemas.microsoft.com/office/drawing/2014/main" id="{1820B74F-7F7B-43B7-BFC0-B2C0193D30F3}"/>
              </a:ext>
            </a:extLst>
          </p:cNvPr>
          <p:cNvSpPr/>
          <p:nvPr/>
        </p:nvSpPr>
        <p:spPr>
          <a:xfrm>
            <a:off x="7335832"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0" name="Прямоугольник 49">
            <a:extLst>
              <a:ext uri="{FF2B5EF4-FFF2-40B4-BE49-F238E27FC236}">
                <a16:creationId xmlns:a16="http://schemas.microsoft.com/office/drawing/2014/main" id="{F683E98C-47BA-40A6-A8D9-E2624819ED91}"/>
              </a:ext>
            </a:extLst>
          </p:cNvPr>
          <p:cNvSpPr/>
          <p:nvPr/>
        </p:nvSpPr>
        <p:spPr>
          <a:xfrm>
            <a:off x="7705164"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51" name="Прямоугольник 50">
            <a:extLst>
              <a:ext uri="{FF2B5EF4-FFF2-40B4-BE49-F238E27FC236}">
                <a16:creationId xmlns:a16="http://schemas.microsoft.com/office/drawing/2014/main" id="{2FC46350-E8D2-46DA-8693-EAE3AB546C1D}"/>
              </a:ext>
            </a:extLst>
          </p:cNvPr>
          <p:cNvSpPr/>
          <p:nvPr/>
        </p:nvSpPr>
        <p:spPr>
          <a:xfrm>
            <a:off x="3313960"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2" name="Прямоугольник 51">
            <a:extLst>
              <a:ext uri="{FF2B5EF4-FFF2-40B4-BE49-F238E27FC236}">
                <a16:creationId xmlns:a16="http://schemas.microsoft.com/office/drawing/2014/main" id="{AB3DA3B0-73DA-4B09-93B7-C5CEF1D6F99F}"/>
              </a:ext>
            </a:extLst>
          </p:cNvPr>
          <p:cNvSpPr/>
          <p:nvPr/>
        </p:nvSpPr>
        <p:spPr>
          <a:xfrm>
            <a:off x="3683292"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065012218"/>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341e6018-ac0a-4dfb-8409-db9e0d25502e"/>
    <ds:schemaRef ds:uri="http://purl.org/dc/elements/1.1/"/>
    <ds:schemaRef ds:uri="835f28f2-30f1-4728-84d2-86d96e143488"/>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930</TotalTime>
  <Words>1586</Words>
  <Application>Microsoft Office PowerPoint</Application>
  <PresentationFormat>Широкоэкранный</PresentationFormat>
  <Paragraphs>259</Paragraphs>
  <Slides>40</Slides>
  <Notes>19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40</vt:i4>
      </vt:variant>
    </vt:vector>
  </HeadingPairs>
  <TitlesOfParts>
    <vt:vector size="45" baseType="lpstr">
      <vt:lpstr>Calibri</vt:lpstr>
      <vt:lpstr>Proxima Nova Black</vt:lpstr>
      <vt:lpstr>Arial</vt:lpstr>
      <vt:lpstr>Open Sans</vt:lpstr>
      <vt:lpstr>LIGHT-THEME</vt:lpstr>
      <vt:lpstr>ABOUT FLEXBOX</vt:lpstr>
      <vt:lpstr>WHY FLEXBOX · Semantic · Responsive · Vertical align · Order</vt:lpstr>
      <vt:lpstr>.</vt:lpstr>
      <vt:lpstr>Terminology   · Flex container  · Flex items  · Main axis / Cross axis  · Start / end</vt:lpstr>
      <vt:lpstr>Flex container To start with, we need to select which elements are to be laid out as flexible boxes. To do this, we set a special value of display on the parent element of the elements you want to affect. </vt:lpstr>
      <vt:lpstr>Flex items Items in a flex container are, by default, flex items </vt:lpstr>
      <vt:lpstr>Example</vt:lpstr>
      <vt:lpstr>Example</vt:lpstr>
      <vt:lpstr>Main axis / cross axis</vt:lpstr>
      <vt:lpstr>Columns or rows? Flex direction </vt:lpstr>
      <vt:lpstr>row-reverse / column-reverse </vt:lpstr>
      <vt:lpstr>Flex container properties · align-items · align-content · flex-direction · flex-wrap · justify-content · flex-flow (shorthand for flex-direction and flex-wrap)      </vt:lpstr>
      <vt:lpstr>Flex items properties  · align-self · flex-basis · flex-grow · flex-shrink · flex(shorthand for flex-grow, flex-shrink, flex-basis) · order      </vt:lpstr>
      <vt:lpstr>Horizontal and vertical alignment  · justify-content · align-items</vt:lpstr>
      <vt:lpstr>justify-content  · flex-start · flex-end · center · space-between · space-around</vt:lpstr>
      <vt:lpstr>justify-content</vt:lpstr>
      <vt:lpstr>justify-content</vt:lpstr>
      <vt:lpstr>align-items  · flex-start · flex-end · center · stretch(default) · baseline</vt:lpstr>
      <vt:lpstr>align-items </vt:lpstr>
      <vt:lpstr>align-items</vt:lpstr>
      <vt:lpstr>align-self You can override the align-items behavior for individual flex items by applying the align-self property to them.  </vt:lpstr>
      <vt:lpstr>Perfect Centering </vt:lpstr>
      <vt:lpstr>Wrapping  One issue that arises when you have a fixed amount of width or height in your layout is that eventually your flexbox children will overflow their container, breaking the layout  </vt:lpstr>
      <vt:lpstr>flex-wrap: wrap | nowrap | wrap-reverse;  </vt:lpstr>
      <vt:lpstr>.  </vt:lpstr>
      <vt:lpstr>flex-flow shorthand At this point it is worth noting that a shorthand exists for flex-direction and flex-wrap — flex-flow. So for example, you can replace  flex-direction: row; flex-wrap: wrap;  with  flex-flow: row wrap;</vt:lpstr>
      <vt:lpstr>align-item vs align-content</vt:lpstr>
      <vt:lpstr>Презентация PowerPoint</vt:lpstr>
      <vt:lpstr>align-content  It helps to align a flex container's lines within it when there is extra space in the cross-axis, similar to how justify-content aligns individual items within the main-axis.  Note, this property has no effect when the flexbox has only a single line.</vt:lpstr>
      <vt:lpstr>/</vt:lpstr>
      <vt:lpstr>Презентация PowerPoint</vt:lpstr>
      <vt:lpstr>align-content · flex-start · flex-end · center · space-between · space-around · stretch(default) </vt:lpstr>
      <vt:lpstr>flex-basis  sets the initial main size of a flex item (affects the size of elements along the main axis) </vt:lpstr>
      <vt:lpstr>flex-grow The flex-grow CSS property sets the flex grow factor of a flex item main size. It specifies how much of the remaining space in the flex container should be assigned to the item (the flex grow factor).  The main size is either width or height of the item which is dependent on the flex-direction value.</vt:lpstr>
      <vt:lpstr>flex-shrink The exact opposite to flex-grow</vt:lpstr>
      <vt:lpstr>flex shorthand for flex-grow, flex-shrink, flex-basis (by default 0, 1, auto)</vt:lpstr>
      <vt:lpstr>order The order property specifies the order of the flex items. The order value must be a number, default value is 0. </vt:lpstr>
      <vt:lpstr>Example</vt:lpstr>
      <vt:lpstr>Example</vt:lpstr>
      <vt:lpstr>Links 1. https://developer.mozilla.org/en-US/docs/Learn/CSS/CSS_layout/Flexbox 2. https://css-tricks.com/snippets/css/a-guide-to-flexbox/ 3. https://html5.by/blog/flexbox/ 4. http://flexboxfroggy.com/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Rostyslav Synenko</dc:creator>
  <cp:lastModifiedBy>RSynenko</cp:lastModifiedBy>
  <cp:revision>92</cp:revision>
  <dcterms:created xsi:type="dcterms:W3CDTF">2018-12-11T16:43:22Z</dcterms:created>
  <dcterms:modified xsi:type="dcterms:W3CDTF">2020-01-02T10:07:54Z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