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notesMasterIdLst>
    <p:notesMasterId r:id="rId32"/>
  </p:notesMasterIdLst>
  <p:sldIdLst>
    <p:sldId id="258" r:id="rId5"/>
    <p:sldId id="263" r:id="rId6"/>
    <p:sldId id="260" r:id="rId7"/>
    <p:sldId id="264" r:id="rId8"/>
    <p:sldId id="261" r:id="rId9"/>
    <p:sldId id="265" r:id="rId10"/>
    <p:sldId id="266" r:id="rId11"/>
    <p:sldId id="267" r:id="rId12"/>
    <p:sldId id="268" r:id="rId13"/>
    <p:sldId id="269" r:id="rId14"/>
    <p:sldId id="270" r:id="rId15"/>
    <p:sldId id="271" r:id="rId16"/>
    <p:sldId id="281" r:id="rId17"/>
    <p:sldId id="282" r:id="rId18"/>
    <p:sldId id="283" r:id="rId19"/>
    <p:sldId id="285" r:id="rId20"/>
    <p:sldId id="280" r:id="rId21"/>
    <p:sldId id="284" r:id="rId22"/>
    <p:sldId id="278" r:id="rId23"/>
    <p:sldId id="272" r:id="rId24"/>
    <p:sldId id="273" r:id="rId25"/>
    <p:sldId id="274" r:id="rId26"/>
    <p:sldId id="277" r:id="rId27"/>
    <p:sldId id="275" r:id="rId28"/>
    <p:sldId id="276" r:id="rId29"/>
    <p:sldId id="259" r:id="rId30"/>
    <p:sldId id="262"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Open Sans" panose="020B0604020202020204" charset="0"/>
      <p:regular r:id="rId37"/>
      <p:bold r:id="rId38"/>
      <p:italic r:id="rId39"/>
      <p:boldItalic r:id="rId40"/>
    </p:embeddedFont>
    <p:embeddedFont>
      <p:font typeface="Proxima Nova Black" panose="020B0604020202020204" charset="0"/>
      <p:bold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ED83C5E-90E6-472D-AD42-CB1E323BB8D9}">
          <p14:sldIdLst>
            <p14:sldId id="258"/>
            <p14:sldId id="263"/>
            <p14:sldId id="260"/>
            <p14:sldId id="264"/>
            <p14:sldId id="261"/>
            <p14:sldId id="265"/>
            <p14:sldId id="266"/>
            <p14:sldId id="267"/>
            <p14:sldId id="268"/>
            <p14:sldId id="269"/>
            <p14:sldId id="270"/>
            <p14:sldId id="271"/>
            <p14:sldId id="281"/>
            <p14:sldId id="282"/>
            <p14:sldId id="283"/>
            <p14:sldId id="285"/>
            <p14:sldId id="280"/>
            <p14:sldId id="284"/>
            <p14:sldId id="278"/>
            <p14:sldId id="272"/>
            <p14:sldId id="273"/>
            <p14:sldId id="274"/>
            <p14:sldId id="277"/>
            <p14:sldId id="275"/>
            <p14:sldId id="276"/>
            <p14:sldId id="259"/>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64088" autoAdjust="0"/>
  </p:normalViewPr>
  <p:slideViewPr>
    <p:cSldViewPr snapToGrid="0">
      <p:cViewPr varScale="1">
        <p:scale>
          <a:sx n="46" d="100"/>
          <a:sy n="46" d="100"/>
        </p:scale>
        <p:origin x="1812"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7.fntdata"/><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6.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98AA2-1685-42F9-B308-E0EDFDECAB3C}" type="datetimeFigureOut">
              <a:rPr lang="uk-UA" smtClean="0"/>
              <a:t>02.02.2020</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9B3CE-BC21-41F4-8896-5AF0EBA9693C}" type="slidenum">
              <a:rPr lang="uk-UA" smtClean="0"/>
              <a:t>‹#›</a:t>
            </a:fld>
            <a:endParaRPr lang="uk-UA"/>
          </a:p>
        </p:txBody>
      </p:sp>
    </p:spTree>
    <p:extLst>
      <p:ext uri="{BB962C8B-B14F-4D97-AF65-F5344CB8AC3E}">
        <p14:creationId xmlns:p14="http://schemas.microsoft.com/office/powerpoint/2010/main" val="105025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In </a:t>
            </a:r>
            <a:r>
              <a:rPr lang="en-US" dirty="0" err="1"/>
              <a:t>javascript</a:t>
            </a:r>
            <a:r>
              <a:rPr lang="en-US" dirty="0"/>
              <a:t> there are collections that has numeric indices and these called indexed collections, collection that has associative indices and these called keyed collections that have a key of any type.</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a:t>
            </a:fld>
            <a:endParaRPr lang="uk-UA"/>
          </a:p>
        </p:txBody>
      </p:sp>
    </p:spTree>
    <p:extLst>
      <p:ext uri="{BB962C8B-B14F-4D97-AF65-F5344CB8AC3E}">
        <p14:creationId xmlns:p14="http://schemas.microsoft.com/office/powerpoint/2010/main" val="3457112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dirty="0">
                <a:latin typeface="Open Sans" panose="020B0604020202020204" charset="0"/>
                <a:ea typeface="Open Sans" panose="020B0604020202020204" charset="0"/>
                <a:cs typeface="Open Sans" panose="020B0604020202020204" charset="0"/>
              </a:rPr>
              <a:t>The </a:t>
            </a:r>
            <a:r>
              <a:rPr lang="en-US" sz="1200" dirty="0" err="1">
                <a:latin typeface="Open Sans" panose="020B0604020202020204" charset="0"/>
                <a:ea typeface="Open Sans" panose="020B0604020202020204" charset="0"/>
                <a:cs typeface="Open Sans" panose="020B0604020202020204" charset="0"/>
              </a:rPr>
              <a:t>arr.forEach</a:t>
            </a:r>
            <a:r>
              <a:rPr lang="en-US" sz="1200" dirty="0">
                <a:latin typeface="Open Sans" panose="020B0604020202020204" charset="0"/>
                <a:ea typeface="Open Sans" panose="020B0604020202020204" charset="0"/>
                <a:cs typeface="Open Sans" panose="020B0604020202020204" charset="0"/>
              </a:rPr>
              <a:t> method allows to run a function for every element of the array.</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14</a:t>
            </a:fld>
            <a:endParaRPr lang="uk-UA"/>
          </a:p>
        </p:txBody>
      </p:sp>
    </p:spTree>
    <p:extLst>
      <p:ext uri="{BB962C8B-B14F-4D97-AF65-F5344CB8AC3E}">
        <p14:creationId xmlns:p14="http://schemas.microsoft.com/office/powerpoint/2010/main" val="3469866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15</a:t>
            </a:fld>
            <a:endParaRPr lang="uk-UA"/>
          </a:p>
        </p:txBody>
      </p:sp>
    </p:spTree>
    <p:extLst>
      <p:ext uri="{BB962C8B-B14F-4D97-AF65-F5344CB8AC3E}">
        <p14:creationId xmlns:p14="http://schemas.microsoft.com/office/powerpoint/2010/main" val="3724441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The function is applied to all array elements one after another and “carries on” its result to the next call.</a:t>
            </a:r>
          </a:p>
          <a:p>
            <a:r>
              <a:rPr lang="en-US" sz="1200" b="0" i="0" kern="1200" dirty="0">
                <a:solidFill>
                  <a:schemeClr val="tx1"/>
                </a:solidFill>
                <a:effectLst/>
                <a:latin typeface="+mn-lt"/>
                <a:ea typeface="+mn-ea"/>
                <a:cs typeface="+mn-cs"/>
              </a:rPr>
              <a:t>Arguments:</a:t>
            </a:r>
          </a:p>
          <a:p>
            <a:r>
              <a:rPr lang="en-US" sz="1200" b="0" i="0" kern="1200" dirty="0">
                <a:solidFill>
                  <a:schemeClr val="tx1"/>
                </a:solidFill>
                <a:effectLst/>
                <a:latin typeface="+mn-lt"/>
                <a:ea typeface="+mn-ea"/>
                <a:cs typeface="+mn-cs"/>
              </a:rPr>
              <a:t>accumulator – is the result of the previous function call, equals initial the first time (if initial is provided).</a:t>
            </a:r>
          </a:p>
          <a:p>
            <a:r>
              <a:rPr lang="en-US" sz="1200" b="0" i="0" kern="1200" dirty="0">
                <a:solidFill>
                  <a:schemeClr val="tx1"/>
                </a:solidFill>
                <a:effectLst/>
                <a:latin typeface="+mn-lt"/>
                <a:ea typeface="+mn-ea"/>
                <a:cs typeface="+mn-cs"/>
              </a:rPr>
              <a:t>item – is the current array item.</a:t>
            </a:r>
          </a:p>
          <a:p>
            <a:r>
              <a:rPr lang="en-US" sz="1200" b="0" i="0" kern="1200" dirty="0">
                <a:solidFill>
                  <a:schemeClr val="tx1"/>
                </a:solidFill>
                <a:effectLst/>
                <a:latin typeface="+mn-lt"/>
                <a:ea typeface="+mn-ea"/>
                <a:cs typeface="+mn-cs"/>
              </a:rPr>
              <a:t>index – is its position.</a:t>
            </a:r>
          </a:p>
          <a:p>
            <a:r>
              <a:rPr lang="en-US" sz="1200" b="0" i="0" kern="1200" dirty="0">
                <a:solidFill>
                  <a:schemeClr val="tx1"/>
                </a:solidFill>
                <a:effectLst/>
                <a:latin typeface="+mn-lt"/>
                <a:ea typeface="+mn-ea"/>
                <a:cs typeface="+mn-cs"/>
              </a:rPr>
              <a:t>array – is the array.</a:t>
            </a:r>
          </a:p>
          <a:p>
            <a:r>
              <a:rPr lang="en-US" sz="1200" b="0" i="0" kern="1200" dirty="0">
                <a:solidFill>
                  <a:schemeClr val="tx1"/>
                </a:solidFill>
                <a:effectLst/>
                <a:latin typeface="+mn-lt"/>
                <a:ea typeface="+mn-ea"/>
                <a:cs typeface="+mn-cs"/>
              </a:rPr>
              <a:t>As function is applied, the result of the previous function call is passed to the next one as the first argument.</a:t>
            </a:r>
          </a:p>
          <a:p>
            <a:r>
              <a:rPr lang="en-US" sz="1200" b="0" i="0" kern="1200" dirty="0">
                <a:solidFill>
                  <a:schemeClr val="tx1"/>
                </a:solidFill>
                <a:effectLst/>
                <a:latin typeface="+mn-lt"/>
                <a:ea typeface="+mn-ea"/>
                <a:cs typeface="+mn-cs"/>
              </a:rPr>
              <a:t>So, the first argument is essentially the accumulator that stores the combined result of all previous executions. And at the end it becomes the result of reduce.</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16</a:t>
            </a:fld>
            <a:endParaRPr lang="uk-UA"/>
          </a:p>
        </p:txBody>
      </p:sp>
    </p:spTree>
    <p:extLst>
      <p:ext uri="{BB962C8B-B14F-4D97-AF65-F5344CB8AC3E}">
        <p14:creationId xmlns:p14="http://schemas.microsoft.com/office/powerpoint/2010/main" val="3127431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17</a:t>
            </a:fld>
            <a:endParaRPr lang="uk-UA"/>
          </a:p>
        </p:txBody>
      </p:sp>
    </p:spTree>
    <p:extLst>
      <p:ext uri="{BB962C8B-B14F-4D97-AF65-F5344CB8AC3E}">
        <p14:creationId xmlns:p14="http://schemas.microsoft.com/office/powerpoint/2010/main" val="1731088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18</a:t>
            </a:fld>
            <a:endParaRPr lang="uk-UA"/>
          </a:p>
        </p:txBody>
      </p:sp>
    </p:spTree>
    <p:extLst>
      <p:ext uri="{BB962C8B-B14F-4D97-AF65-F5344CB8AC3E}">
        <p14:creationId xmlns:p14="http://schemas.microsoft.com/office/powerpoint/2010/main" val="633813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19</a:t>
            </a:fld>
            <a:endParaRPr lang="uk-UA"/>
          </a:p>
        </p:txBody>
      </p:sp>
    </p:spTree>
    <p:extLst>
      <p:ext uri="{BB962C8B-B14F-4D97-AF65-F5344CB8AC3E}">
        <p14:creationId xmlns:p14="http://schemas.microsoft.com/office/powerpoint/2010/main" val="2397447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A </a:t>
            </a:r>
            <a:r>
              <a:rPr lang="en-US" dirty="0" err="1"/>
              <a:t>TypedArray</a:t>
            </a:r>
            <a:r>
              <a:rPr lang="en-US" dirty="0"/>
              <a:t> object describes an array-like view of an underlying binary data buffer. There is no global property named </a:t>
            </a:r>
            <a:r>
              <a:rPr lang="en-US" dirty="0" err="1"/>
              <a:t>TypedArray</a:t>
            </a:r>
            <a:r>
              <a:rPr lang="en-US" dirty="0"/>
              <a:t>, nor is there a directly visible </a:t>
            </a:r>
            <a:r>
              <a:rPr lang="en-US" dirty="0" err="1"/>
              <a:t>TypedArray</a:t>
            </a:r>
            <a:r>
              <a:rPr lang="en-US" dirty="0"/>
              <a:t> constructor.  Instead, there are a number of different global properties, whose values are typed array constructors for specific element types, listed below. On the following pages you will find common properties and methods that can be used with any typed array containing elements of any type.</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20</a:t>
            </a:fld>
            <a:endParaRPr lang="uk-UA"/>
          </a:p>
        </p:txBody>
      </p:sp>
    </p:spTree>
    <p:extLst>
      <p:ext uri="{BB962C8B-B14F-4D97-AF65-F5344CB8AC3E}">
        <p14:creationId xmlns:p14="http://schemas.microsoft.com/office/powerpoint/2010/main" val="1120383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To achieve maximum flexibility and efficiency, JavaScript typed arrays split the implementation into </a:t>
            </a:r>
            <a:r>
              <a:rPr lang="en-US" sz="1200" b="1" i="0" kern="1200" dirty="0">
                <a:solidFill>
                  <a:schemeClr val="tx1"/>
                </a:solidFill>
                <a:effectLst/>
                <a:latin typeface="+mn-lt"/>
                <a:ea typeface="+mn-ea"/>
                <a:cs typeface="+mn-cs"/>
              </a:rPr>
              <a:t>buffers</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views</a:t>
            </a:r>
            <a:r>
              <a:rPr lang="en-US" sz="1200" b="0" i="0" kern="1200" dirty="0">
                <a:solidFill>
                  <a:schemeClr val="tx1"/>
                </a:solidFill>
                <a:effectLst/>
                <a:latin typeface="+mn-lt"/>
                <a:ea typeface="+mn-ea"/>
                <a:cs typeface="+mn-cs"/>
              </a:rPr>
              <a:t>.</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21</a:t>
            </a:fld>
            <a:endParaRPr lang="uk-UA"/>
          </a:p>
        </p:txBody>
      </p:sp>
    </p:spTree>
    <p:extLst>
      <p:ext uri="{BB962C8B-B14F-4D97-AF65-F5344CB8AC3E}">
        <p14:creationId xmlns:p14="http://schemas.microsoft.com/office/powerpoint/2010/main" val="743223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26</a:t>
            </a:fld>
            <a:endParaRPr lang="uk-UA"/>
          </a:p>
        </p:txBody>
      </p:sp>
    </p:spTree>
    <p:extLst>
      <p:ext uri="{BB962C8B-B14F-4D97-AF65-F5344CB8AC3E}">
        <p14:creationId xmlns:p14="http://schemas.microsoft.com/office/powerpoint/2010/main" val="2811063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a:t>
            </a:fld>
            <a:endParaRPr lang="uk-UA"/>
          </a:p>
        </p:txBody>
      </p:sp>
    </p:spTree>
    <p:extLst>
      <p:ext uri="{BB962C8B-B14F-4D97-AF65-F5344CB8AC3E}">
        <p14:creationId xmlns:p14="http://schemas.microsoft.com/office/powerpoint/2010/main" val="543083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JavaScript does not have an explicit array data type. However, you can use the predefined Array object and its methods to work with arrays in your applications. The Array object has methods for manipulating arrays in various ways, such as joining, reversing, and sorting them. It has a property for determining the array length and other properties for use with regular expressions.</a:t>
            </a:r>
          </a:p>
          <a:p>
            <a:endParaRPr lang="en-US" dirty="0"/>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a:t>
            </a:fld>
            <a:endParaRPr lang="uk-UA"/>
          </a:p>
        </p:txBody>
      </p:sp>
    </p:spTree>
    <p:extLst>
      <p:ext uri="{BB962C8B-B14F-4D97-AF65-F5344CB8AC3E}">
        <p14:creationId xmlns:p14="http://schemas.microsoft.com/office/powerpoint/2010/main" val="1900846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i="1" dirty="0">
                <a:effectLst/>
              </a:rPr>
              <a:t>element0</a:t>
            </a:r>
            <a:r>
              <a:rPr lang="en-US" dirty="0"/>
              <a:t>, </a:t>
            </a:r>
            <a:r>
              <a:rPr lang="en-US" i="1" dirty="0">
                <a:effectLst/>
              </a:rPr>
              <a:t>element1</a:t>
            </a:r>
            <a:r>
              <a:rPr lang="en-US" dirty="0"/>
              <a:t>, ..., </a:t>
            </a:r>
            <a:r>
              <a:rPr lang="en-US" i="1" dirty="0" err="1">
                <a:effectLst/>
              </a:rPr>
              <a:t>elementN</a:t>
            </a:r>
            <a:r>
              <a:rPr lang="en-US" sz="1200" b="0" i="0" kern="1200" dirty="0">
                <a:solidFill>
                  <a:schemeClr val="tx1"/>
                </a:solidFill>
                <a:effectLst/>
                <a:latin typeface="+mn-lt"/>
                <a:ea typeface="+mn-ea"/>
                <a:cs typeface="+mn-cs"/>
              </a:rPr>
              <a:t> is a list of values for the array's elements. When these values are specified, the array is initialized with them as the array's elements. The array's </a:t>
            </a:r>
            <a:r>
              <a:rPr lang="en-US" dirty="0"/>
              <a:t>length</a:t>
            </a:r>
            <a:r>
              <a:rPr lang="en-US" sz="1200" b="0" i="0" kern="1200" dirty="0">
                <a:solidFill>
                  <a:schemeClr val="tx1"/>
                </a:solidFill>
                <a:effectLst/>
                <a:latin typeface="+mn-lt"/>
                <a:ea typeface="+mn-ea"/>
                <a:cs typeface="+mn-cs"/>
              </a:rPr>
              <a:t> property is set to the number of arguments.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bracket syntax is called an "array literal" or "array initializer." It's shorter than other forms of array creation, and so is generally preferred.</a:t>
            </a:r>
          </a:p>
          <a:p>
            <a:endParaRPr lang="en-US" sz="1200" b="0" i="0" kern="1200" dirty="0">
              <a:solidFill>
                <a:schemeClr val="tx1"/>
              </a:solidFill>
              <a:effectLst/>
              <a:latin typeface="+mn-lt"/>
              <a:ea typeface="+mn-ea"/>
              <a:cs typeface="+mn-cs"/>
            </a:endParaRP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4</a:t>
            </a:fld>
            <a:endParaRPr lang="uk-UA"/>
          </a:p>
        </p:txBody>
      </p:sp>
    </p:spTree>
    <p:extLst>
      <p:ext uri="{BB962C8B-B14F-4D97-AF65-F5344CB8AC3E}">
        <p14:creationId xmlns:p14="http://schemas.microsoft.com/office/powerpoint/2010/main" val="3652711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i="1" dirty="0" err="1">
                <a:effectLst/>
              </a:rPr>
              <a:t>arrayLength</a:t>
            </a:r>
            <a:r>
              <a:rPr lang="en-US" sz="1200" b="0" i="0" kern="1200" dirty="0">
                <a:solidFill>
                  <a:schemeClr val="tx1"/>
                </a:solidFill>
                <a:effectLst/>
                <a:latin typeface="+mn-lt"/>
                <a:ea typeface="+mn-ea"/>
                <a:cs typeface="+mn-cs"/>
              </a:rPr>
              <a:t> must be a </a:t>
            </a:r>
            <a:r>
              <a:rPr lang="en-US" dirty="0"/>
              <a:t>Number</a:t>
            </a:r>
            <a:r>
              <a:rPr lang="en-US" sz="1200" b="0" i="0" kern="1200" dirty="0">
                <a:solidFill>
                  <a:schemeClr val="tx1"/>
                </a:solidFill>
                <a:effectLst/>
                <a:latin typeface="+mn-lt"/>
                <a:ea typeface="+mn-ea"/>
                <a:cs typeface="+mn-cs"/>
              </a:rPr>
              <a:t>. Otherwise, an array with a single element (the provided value) will be created. Calling </a:t>
            </a:r>
            <a:r>
              <a:rPr lang="en-US" dirty="0" err="1"/>
              <a:t>arr.length</a:t>
            </a:r>
            <a:r>
              <a:rPr lang="en-US" sz="1200" b="0" i="0" kern="1200" dirty="0">
                <a:solidFill>
                  <a:schemeClr val="tx1"/>
                </a:solidFill>
                <a:effectLst/>
                <a:latin typeface="+mn-lt"/>
                <a:ea typeface="+mn-ea"/>
                <a:cs typeface="+mn-cs"/>
              </a:rPr>
              <a:t> will return </a:t>
            </a:r>
            <a:r>
              <a:rPr lang="en-US" i="1" dirty="0" err="1">
                <a:effectLst/>
              </a:rPr>
              <a:t>arrayLength</a:t>
            </a:r>
            <a:r>
              <a:rPr lang="en-US" sz="1200" b="0" i="0" kern="1200" dirty="0">
                <a:solidFill>
                  <a:schemeClr val="tx1"/>
                </a:solidFill>
                <a:effectLst/>
                <a:latin typeface="+mn-lt"/>
                <a:ea typeface="+mn-ea"/>
                <a:cs typeface="+mn-cs"/>
              </a:rPr>
              <a:t>, but the array actually contains empty (undefined) elements. </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5</a:t>
            </a:fld>
            <a:endParaRPr lang="uk-UA"/>
          </a:p>
        </p:txBody>
      </p:sp>
    </p:spTree>
    <p:extLst>
      <p:ext uri="{BB962C8B-B14F-4D97-AF65-F5344CB8AC3E}">
        <p14:creationId xmlns:p14="http://schemas.microsoft.com/office/powerpoint/2010/main" val="374239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7</a:t>
            </a:fld>
            <a:endParaRPr lang="uk-UA"/>
          </a:p>
        </p:txBody>
      </p:sp>
    </p:spTree>
    <p:extLst>
      <p:ext uri="{BB962C8B-B14F-4D97-AF65-F5344CB8AC3E}">
        <p14:creationId xmlns:p14="http://schemas.microsoft.com/office/powerpoint/2010/main" val="1646590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At the implementation level, JavaScript's arrays actually store their elements as standard object properties, using the array index as the property name.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dirty="0"/>
              <a:t>length</a:t>
            </a:r>
            <a:r>
              <a:rPr lang="en-US" sz="1200" b="0" i="0" kern="1200" dirty="0">
                <a:solidFill>
                  <a:schemeClr val="tx1"/>
                </a:solidFill>
                <a:effectLst/>
                <a:latin typeface="+mn-lt"/>
                <a:ea typeface="+mn-ea"/>
                <a:cs typeface="+mn-cs"/>
              </a:rPr>
              <a:t> property is special. It always returns the index of the last element plus one.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Remember, JavaScript Array indexes are 0-based: they start at </a:t>
            </a:r>
            <a:r>
              <a:rPr lang="en-US" dirty="0"/>
              <a:t>0</a:t>
            </a:r>
            <a:r>
              <a:rPr lang="en-US" sz="1200" b="0" i="0" kern="1200" dirty="0">
                <a:solidFill>
                  <a:schemeClr val="tx1"/>
                </a:solidFill>
                <a:effectLst/>
                <a:latin typeface="+mn-lt"/>
                <a:ea typeface="+mn-ea"/>
                <a:cs typeface="+mn-cs"/>
              </a:rPr>
              <a:t>, not </a:t>
            </a:r>
            <a:r>
              <a:rPr lang="en-US" dirty="0"/>
              <a:t>1</a:t>
            </a:r>
            <a:r>
              <a:rPr lang="en-US" sz="1200" b="0" i="0" kern="1200" dirty="0">
                <a:solidFill>
                  <a:schemeClr val="tx1"/>
                </a:solidFill>
                <a:effectLst/>
                <a:latin typeface="+mn-lt"/>
                <a:ea typeface="+mn-ea"/>
                <a:cs typeface="+mn-cs"/>
              </a:rPr>
              <a:t>. This means that the </a:t>
            </a:r>
            <a:r>
              <a:rPr lang="en-US" dirty="0"/>
              <a:t>length</a:t>
            </a:r>
            <a:r>
              <a:rPr lang="en-US" sz="1200" b="0" i="0" kern="1200" dirty="0">
                <a:solidFill>
                  <a:schemeClr val="tx1"/>
                </a:solidFill>
                <a:effectLst/>
                <a:latin typeface="+mn-lt"/>
                <a:ea typeface="+mn-ea"/>
                <a:cs typeface="+mn-cs"/>
              </a:rPr>
              <a:t> property will be one more than the highest index stored in the array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also assign to the length property.</a:t>
            </a:r>
          </a:p>
          <a:p>
            <a:r>
              <a:rPr lang="en-US" sz="1200" b="0" i="0" kern="1200" dirty="0">
                <a:solidFill>
                  <a:schemeClr val="tx1"/>
                </a:solidFill>
                <a:effectLst/>
                <a:latin typeface="+mn-lt"/>
                <a:ea typeface="+mn-ea"/>
                <a:cs typeface="+mn-cs"/>
              </a:rPr>
              <a:t>Writing a value that is shorter than the number of stored items truncates the array. Writing 0 empties it entirely:</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10</a:t>
            </a:fld>
            <a:endParaRPr lang="uk-UA"/>
          </a:p>
        </p:txBody>
      </p:sp>
    </p:spTree>
    <p:extLst>
      <p:ext uri="{BB962C8B-B14F-4D97-AF65-F5344CB8AC3E}">
        <p14:creationId xmlns:p14="http://schemas.microsoft.com/office/powerpoint/2010/main" val="548972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A common operation is to iterate over the values of an array, processing each one in some way.</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11</a:t>
            </a:fld>
            <a:endParaRPr lang="uk-UA"/>
          </a:p>
        </p:txBody>
      </p:sp>
    </p:spTree>
    <p:extLst>
      <p:ext uri="{BB962C8B-B14F-4D97-AF65-F5344CB8AC3E}">
        <p14:creationId xmlns:p14="http://schemas.microsoft.com/office/powerpoint/2010/main" val="3729580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12</a:t>
            </a:fld>
            <a:endParaRPr lang="uk-UA"/>
          </a:p>
        </p:txBody>
      </p:sp>
    </p:spTree>
    <p:extLst>
      <p:ext uri="{BB962C8B-B14F-4D97-AF65-F5344CB8AC3E}">
        <p14:creationId xmlns:p14="http://schemas.microsoft.com/office/powerpoint/2010/main" val="3677139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mozilla.org/en-US/docs/Web/JavaScript/Guide/Keyed_collections" TargetMode="External"/><Relationship Id="rId2" Type="http://schemas.openxmlformats.org/officeDocument/2006/relationships/hyperlink" Target="https://developer.mozilla.org/en-US/docs/Web/JavaScript/Guide/Indexed_collec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Built-in Collections</a:t>
            </a:r>
            <a:endParaRPr lang="uk-UA" sz="11000" dirty="0"/>
          </a:p>
        </p:txBody>
      </p:sp>
      <p:sp>
        <p:nvSpPr>
          <p:cNvPr id="5" name="Text Placeholder 4"/>
          <p:cNvSpPr>
            <a:spLocks noGrp="1"/>
          </p:cNvSpPr>
          <p:nvPr>
            <p:ph type="body" sz="quarter" idx="10"/>
          </p:nvPr>
        </p:nvSpPr>
        <p:spPr/>
        <p:txBody>
          <a:bodyPr/>
          <a:lstStyle/>
          <a:p>
            <a:r>
              <a:rPr lang="en-US" dirty="0"/>
              <a:t>by Rostyslav Synenko</a:t>
            </a:r>
            <a:endParaRPr lang="uk-UA" dirty="0"/>
          </a:p>
        </p:txBody>
      </p:sp>
    </p:spTree>
    <p:extLst>
      <p:ext uri="{BB962C8B-B14F-4D97-AF65-F5344CB8AC3E}">
        <p14:creationId xmlns:p14="http://schemas.microsoft.com/office/powerpoint/2010/main" val="306888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2F4688-F7F5-4BEE-A254-7DDE03A718FC}"/>
              </a:ext>
            </a:extLst>
          </p:cNvPr>
          <p:cNvSpPr>
            <a:spLocks noGrp="1"/>
          </p:cNvSpPr>
          <p:nvPr>
            <p:ph type="title"/>
          </p:nvPr>
        </p:nvSpPr>
        <p:spPr/>
        <p:txBody>
          <a:bodyPr/>
          <a:lstStyle/>
          <a:p>
            <a:pPr>
              <a:lnSpc>
                <a:spcPct val="100000"/>
              </a:lnSpc>
            </a:pPr>
            <a:r>
              <a:rPr lang="en-US" sz="4000" dirty="0"/>
              <a:t>Understanding length</a:t>
            </a:r>
            <a:endParaRPr lang="uk-UA" sz="4000" dirty="0"/>
          </a:p>
        </p:txBody>
      </p:sp>
      <p:pic>
        <p:nvPicPr>
          <p:cNvPr id="5" name="Рисунок 4">
            <a:extLst>
              <a:ext uri="{FF2B5EF4-FFF2-40B4-BE49-F238E27FC236}">
                <a16:creationId xmlns:a16="http://schemas.microsoft.com/office/drawing/2014/main" id="{1E410015-D829-4B2A-B511-59A861BB4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436" y="1819194"/>
            <a:ext cx="7785128" cy="3219612"/>
          </a:xfrm>
          <a:prstGeom prst="rect">
            <a:avLst/>
          </a:prstGeom>
        </p:spPr>
      </p:pic>
    </p:spTree>
    <p:extLst>
      <p:ext uri="{BB962C8B-B14F-4D97-AF65-F5344CB8AC3E}">
        <p14:creationId xmlns:p14="http://schemas.microsoft.com/office/powerpoint/2010/main" val="1629212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4E85A0-15BF-414B-905A-3251FF59880A}"/>
              </a:ext>
            </a:extLst>
          </p:cNvPr>
          <p:cNvSpPr>
            <a:spLocks noGrp="1"/>
          </p:cNvSpPr>
          <p:nvPr>
            <p:ph type="title"/>
          </p:nvPr>
        </p:nvSpPr>
        <p:spPr/>
        <p:txBody>
          <a:bodyPr/>
          <a:lstStyle/>
          <a:p>
            <a:pPr>
              <a:lnSpc>
                <a:spcPct val="100000"/>
              </a:lnSpc>
            </a:pPr>
            <a:r>
              <a:rPr lang="en-US" sz="4000" dirty="0"/>
              <a:t>Iterating over arrays</a:t>
            </a:r>
            <a:br>
              <a:rPr lang="en-US" sz="4000" dirty="0"/>
            </a:br>
            <a:r>
              <a:rPr lang="en-US" sz="2400" dirty="0">
                <a:latin typeface="Open Sans" panose="020B0604020202020204" charset="0"/>
                <a:ea typeface="Open Sans" panose="020B0604020202020204" charset="0"/>
                <a:cs typeface="Open Sans" panose="020B0604020202020204" charset="0"/>
              </a:rPr>
              <a:t>One of the oldest ways to cycle array items is the for loop over indexes: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But for arrays there is another form of loop, </a:t>
            </a:r>
            <a:r>
              <a:rPr lang="en-US" sz="2400" dirty="0" err="1">
                <a:latin typeface="Open Sans" panose="020B0604020202020204" charset="0"/>
                <a:ea typeface="Open Sans" panose="020B0604020202020204" charset="0"/>
                <a:cs typeface="Open Sans" panose="020B0604020202020204" charset="0"/>
              </a:rPr>
              <a:t>for..of</a:t>
            </a:r>
            <a:r>
              <a:rPr lang="en-US" sz="2400" dirty="0">
                <a:latin typeface="Open Sans" panose="020B0604020202020204" charset="0"/>
                <a:ea typeface="Open Sans" panose="020B0604020202020204" charset="0"/>
                <a:cs typeface="Open Sans" panose="020B0604020202020204" charset="0"/>
              </a:rPr>
              <a:t>:</a:t>
            </a:r>
            <a:br>
              <a:rPr lang="en-US" sz="2400" dirty="0">
                <a:latin typeface="Open Sans" panose="020B0604020202020204" charset="0"/>
                <a:ea typeface="Open Sans" panose="020B0604020202020204" charset="0"/>
                <a:cs typeface="Open Sans" panose="020B0604020202020204" charset="0"/>
              </a:rPr>
            </a:br>
            <a:br>
              <a:rPr lang="en-US" sz="4000" dirty="0"/>
            </a:br>
            <a:br>
              <a:rPr lang="en-US" sz="4000" dirty="0"/>
            </a:br>
            <a:br>
              <a:rPr lang="en-US" sz="4000" dirty="0"/>
            </a:b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2C30E450-12F7-4FAD-BCB5-5D33A113F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629" y="1777563"/>
            <a:ext cx="5026741" cy="1651437"/>
          </a:xfrm>
          <a:prstGeom prst="rect">
            <a:avLst/>
          </a:prstGeom>
        </p:spPr>
      </p:pic>
      <p:pic>
        <p:nvPicPr>
          <p:cNvPr id="7" name="Рисунок 6">
            <a:extLst>
              <a:ext uri="{FF2B5EF4-FFF2-40B4-BE49-F238E27FC236}">
                <a16:creationId xmlns:a16="http://schemas.microsoft.com/office/drawing/2014/main" id="{84B0EE2C-32BF-4316-94D8-82447AA9CE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4984" y="4037944"/>
            <a:ext cx="4422029" cy="1651437"/>
          </a:xfrm>
          <a:prstGeom prst="rect">
            <a:avLst/>
          </a:prstGeom>
        </p:spPr>
      </p:pic>
    </p:spTree>
    <p:extLst>
      <p:ext uri="{BB962C8B-B14F-4D97-AF65-F5344CB8AC3E}">
        <p14:creationId xmlns:p14="http://schemas.microsoft.com/office/powerpoint/2010/main" val="93296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997B11-483E-44BA-9F2F-AF5417676FFC}"/>
              </a:ext>
            </a:extLst>
          </p:cNvPr>
          <p:cNvSpPr>
            <a:spLocks noGrp="1"/>
          </p:cNvSpPr>
          <p:nvPr>
            <p:ph type="title"/>
          </p:nvPr>
        </p:nvSpPr>
        <p:spPr/>
        <p:txBody>
          <a:bodyPr/>
          <a:lstStyle/>
          <a:p>
            <a:pPr>
              <a:lnSpc>
                <a:spcPct val="100000"/>
              </a:lnSpc>
            </a:pPr>
            <a:r>
              <a:rPr lang="en-US" sz="4000" dirty="0"/>
              <a:t>Array methods</a:t>
            </a:r>
            <a:br>
              <a:rPr lang="en-US" sz="4000" dirty="0"/>
            </a:br>
            <a:r>
              <a:rPr lang="en-US" sz="2200" b="1" dirty="0">
                <a:latin typeface="Open Sans" panose="020B0604020202020204" charset="0"/>
                <a:ea typeface="Open Sans" panose="020B0604020202020204" charset="0"/>
                <a:cs typeface="Open Sans" panose="020B0604020202020204" charset="0"/>
              </a:rPr>
              <a:t>Add/remove elements</a:t>
            </a:r>
            <a:br>
              <a:rPr lang="en-US" sz="2200" dirty="0"/>
            </a:br>
            <a:r>
              <a:rPr lang="en-US" sz="2200" b="1" dirty="0">
                <a:latin typeface="Open Sans" panose="020B0604020202020204" charset="0"/>
                <a:ea typeface="Open Sans" panose="020B0604020202020204" charset="0"/>
                <a:cs typeface="Open Sans" panose="020B0604020202020204" charset="0"/>
              </a:rPr>
              <a:t>push(...items)</a:t>
            </a:r>
            <a:r>
              <a:rPr lang="en-US" sz="2200" dirty="0">
                <a:latin typeface="Open Sans" panose="020B0604020202020204" charset="0"/>
                <a:ea typeface="Open Sans" panose="020B0604020202020204" charset="0"/>
                <a:cs typeface="Open Sans" panose="020B0604020202020204" charset="0"/>
              </a:rPr>
              <a:t> – adds items to the end,</a:t>
            </a:r>
            <a:br>
              <a:rPr lang="en-US" sz="2200" dirty="0">
                <a:latin typeface="Open Sans" panose="020B0604020202020204" charset="0"/>
                <a:ea typeface="Open Sans" panose="020B0604020202020204" charset="0"/>
                <a:cs typeface="Open Sans" panose="020B0604020202020204" charset="0"/>
              </a:rPr>
            </a:br>
            <a:r>
              <a:rPr lang="en-US" sz="2200" b="1" dirty="0">
                <a:latin typeface="Open Sans" panose="020B0604020202020204" charset="0"/>
                <a:ea typeface="Open Sans" panose="020B0604020202020204" charset="0"/>
                <a:cs typeface="Open Sans" panose="020B0604020202020204" charset="0"/>
              </a:rPr>
              <a:t>pop() </a:t>
            </a:r>
            <a:r>
              <a:rPr lang="en-US" sz="2200" dirty="0">
                <a:latin typeface="Open Sans" panose="020B0604020202020204" charset="0"/>
                <a:ea typeface="Open Sans" panose="020B0604020202020204" charset="0"/>
                <a:cs typeface="Open Sans" panose="020B0604020202020204" charset="0"/>
              </a:rPr>
              <a:t>– extracts an item from the end,</a:t>
            </a:r>
            <a:br>
              <a:rPr lang="en-US" sz="2200" dirty="0">
                <a:latin typeface="Open Sans" panose="020B0604020202020204" charset="0"/>
                <a:ea typeface="Open Sans" panose="020B0604020202020204" charset="0"/>
                <a:cs typeface="Open Sans" panose="020B0604020202020204" charset="0"/>
              </a:rPr>
            </a:br>
            <a:r>
              <a:rPr lang="en-US" sz="2200" b="1" dirty="0">
                <a:latin typeface="Open Sans" panose="020B0604020202020204" charset="0"/>
                <a:ea typeface="Open Sans" panose="020B0604020202020204" charset="0"/>
                <a:cs typeface="Open Sans" panose="020B0604020202020204" charset="0"/>
              </a:rPr>
              <a:t>shift() </a:t>
            </a:r>
            <a:r>
              <a:rPr lang="en-US" sz="2200" dirty="0">
                <a:latin typeface="Open Sans" panose="020B0604020202020204" charset="0"/>
                <a:ea typeface="Open Sans" panose="020B0604020202020204" charset="0"/>
                <a:cs typeface="Open Sans" panose="020B0604020202020204" charset="0"/>
              </a:rPr>
              <a:t>– extracts an item from the beginning,</a:t>
            </a:r>
            <a:br>
              <a:rPr lang="en-US" sz="2200" dirty="0">
                <a:latin typeface="Open Sans" panose="020B0604020202020204" charset="0"/>
                <a:ea typeface="Open Sans" panose="020B0604020202020204" charset="0"/>
                <a:cs typeface="Open Sans" panose="020B0604020202020204" charset="0"/>
              </a:rPr>
            </a:br>
            <a:r>
              <a:rPr lang="en-US" sz="2200" b="1" dirty="0">
                <a:latin typeface="Open Sans" panose="020B0604020202020204" charset="0"/>
                <a:ea typeface="Open Sans" panose="020B0604020202020204" charset="0"/>
                <a:cs typeface="Open Sans" panose="020B0604020202020204" charset="0"/>
              </a:rPr>
              <a:t>unshift(...items) </a:t>
            </a:r>
            <a:r>
              <a:rPr lang="en-US" sz="2200" dirty="0">
                <a:latin typeface="Open Sans" panose="020B0604020202020204" charset="0"/>
                <a:ea typeface="Open Sans" panose="020B0604020202020204" charset="0"/>
                <a:cs typeface="Open Sans" panose="020B0604020202020204" charset="0"/>
              </a:rPr>
              <a:t>– adds items to the beginning.</a:t>
            </a:r>
            <a:br>
              <a:rPr lang="en-US" sz="2200" dirty="0">
                <a:latin typeface="Open Sans" panose="020B0604020202020204" charset="0"/>
                <a:ea typeface="Open Sans" panose="020B0604020202020204" charset="0"/>
                <a:cs typeface="Open Sans" panose="020B0604020202020204" charset="0"/>
              </a:rPr>
            </a:br>
            <a:r>
              <a:rPr lang="en-US" sz="2200" b="1" dirty="0">
                <a:latin typeface="Open Sans" panose="020B0604020202020204" charset="0"/>
                <a:ea typeface="Open Sans" panose="020B0604020202020204" charset="0"/>
                <a:cs typeface="Open Sans" panose="020B0604020202020204" charset="0"/>
              </a:rPr>
              <a:t>splice(pos, </a:t>
            </a:r>
            <a:r>
              <a:rPr lang="en-US" sz="2200" b="1" dirty="0" err="1">
                <a:latin typeface="Open Sans" panose="020B0604020202020204" charset="0"/>
                <a:ea typeface="Open Sans" panose="020B0604020202020204" charset="0"/>
                <a:cs typeface="Open Sans" panose="020B0604020202020204" charset="0"/>
              </a:rPr>
              <a:t>deleteCount</a:t>
            </a:r>
            <a:r>
              <a:rPr lang="en-US" sz="2200" b="1" dirty="0">
                <a:latin typeface="Open Sans" panose="020B0604020202020204" charset="0"/>
                <a:ea typeface="Open Sans" panose="020B0604020202020204" charset="0"/>
                <a:cs typeface="Open Sans" panose="020B0604020202020204" charset="0"/>
              </a:rPr>
              <a:t>, ...items) </a:t>
            </a:r>
            <a:r>
              <a:rPr lang="en-US" sz="2200" dirty="0">
                <a:latin typeface="Open Sans" panose="020B0604020202020204" charset="0"/>
                <a:ea typeface="Open Sans" panose="020B0604020202020204" charset="0"/>
                <a:cs typeface="Open Sans" panose="020B0604020202020204" charset="0"/>
              </a:rPr>
              <a:t>– at index pos delete </a:t>
            </a:r>
            <a:r>
              <a:rPr lang="en-US" sz="2200" dirty="0" err="1">
                <a:latin typeface="Open Sans" panose="020B0604020202020204" charset="0"/>
                <a:ea typeface="Open Sans" panose="020B0604020202020204" charset="0"/>
                <a:cs typeface="Open Sans" panose="020B0604020202020204" charset="0"/>
              </a:rPr>
              <a:t>deleteCount</a:t>
            </a:r>
            <a:r>
              <a:rPr lang="en-US" sz="2200" dirty="0">
                <a:latin typeface="Open Sans" panose="020B0604020202020204" charset="0"/>
                <a:ea typeface="Open Sans" panose="020B0604020202020204" charset="0"/>
                <a:cs typeface="Open Sans" panose="020B0604020202020204" charset="0"/>
              </a:rPr>
              <a:t> elements and insert items (modify the array itself)</a:t>
            </a:r>
            <a:br>
              <a:rPr lang="en-US" sz="2200" dirty="0">
                <a:latin typeface="Open Sans" panose="020B0604020202020204" charset="0"/>
                <a:ea typeface="Open Sans" panose="020B0604020202020204" charset="0"/>
                <a:cs typeface="Open Sans" panose="020B0604020202020204" charset="0"/>
              </a:rPr>
            </a:br>
            <a:r>
              <a:rPr lang="en-US" sz="2200" b="1" dirty="0">
                <a:latin typeface="Open Sans" panose="020B0604020202020204" charset="0"/>
                <a:ea typeface="Open Sans" panose="020B0604020202020204" charset="0"/>
                <a:cs typeface="Open Sans" panose="020B0604020202020204" charset="0"/>
              </a:rPr>
              <a:t>slice(start, end) </a:t>
            </a:r>
            <a:r>
              <a:rPr lang="en-US" sz="2200" dirty="0">
                <a:latin typeface="Open Sans" panose="020B0604020202020204" charset="0"/>
                <a:ea typeface="Open Sans" panose="020B0604020202020204" charset="0"/>
                <a:cs typeface="Open Sans" panose="020B0604020202020204" charset="0"/>
              </a:rPr>
              <a:t>– creates a new array, copies elements from position start till end (not inclusive) into it.</a:t>
            </a:r>
            <a:br>
              <a:rPr lang="en-US" sz="2200" dirty="0">
                <a:latin typeface="Open Sans" panose="020B0604020202020204" charset="0"/>
                <a:ea typeface="Open Sans" panose="020B0604020202020204" charset="0"/>
                <a:cs typeface="Open Sans" panose="020B0604020202020204" charset="0"/>
              </a:rPr>
            </a:br>
            <a:r>
              <a:rPr lang="en-US" sz="2200" b="1" dirty="0" err="1">
                <a:latin typeface="Open Sans" panose="020B0604020202020204" charset="0"/>
                <a:ea typeface="Open Sans" panose="020B0604020202020204" charset="0"/>
                <a:cs typeface="Open Sans" panose="020B0604020202020204" charset="0"/>
              </a:rPr>
              <a:t>concat</a:t>
            </a:r>
            <a:r>
              <a:rPr lang="en-US" sz="2200" b="1" dirty="0">
                <a:latin typeface="Open Sans" panose="020B0604020202020204" charset="0"/>
                <a:ea typeface="Open Sans" panose="020B0604020202020204" charset="0"/>
                <a:cs typeface="Open Sans" panose="020B0604020202020204" charset="0"/>
              </a:rPr>
              <a:t>(...items) </a:t>
            </a:r>
            <a:r>
              <a:rPr lang="en-US" sz="2200" dirty="0">
                <a:latin typeface="Open Sans" panose="020B0604020202020204" charset="0"/>
                <a:ea typeface="Open Sans" panose="020B0604020202020204" charset="0"/>
                <a:cs typeface="Open Sans" panose="020B0604020202020204" charset="0"/>
              </a:rPr>
              <a:t>– returns a new array: copies all members of the current one and adds items to it. If any of items is an array, then its elements are taken</a:t>
            </a:r>
            <a:endParaRPr lang="uk-UA" sz="22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57531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2A5D80-A123-4DE7-80FF-504C0A47B7C5}"/>
              </a:ext>
            </a:extLst>
          </p:cNvPr>
          <p:cNvSpPr>
            <a:spLocks noGrp="1"/>
          </p:cNvSpPr>
          <p:nvPr>
            <p:ph type="title"/>
          </p:nvPr>
        </p:nvSpPr>
        <p:spPr/>
        <p:txBody>
          <a:bodyPr/>
          <a:lstStyle/>
          <a:p>
            <a:pPr>
              <a:lnSpc>
                <a:spcPct val="100000"/>
              </a:lnSpc>
            </a:pPr>
            <a:r>
              <a:rPr lang="en-US" sz="2400" b="1" dirty="0">
                <a:latin typeface="Open Sans" panose="020B0604020202020204" charset="0"/>
                <a:ea typeface="Open Sans" panose="020B0604020202020204" charset="0"/>
                <a:cs typeface="Open Sans" panose="020B0604020202020204" charset="0"/>
              </a:rPr>
              <a:t>Search among elements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b="1" dirty="0" err="1">
                <a:latin typeface="Open Sans" panose="020B0604020202020204" charset="0"/>
                <a:ea typeface="Open Sans" panose="020B0604020202020204" charset="0"/>
                <a:cs typeface="Open Sans" panose="020B0604020202020204" charset="0"/>
              </a:rPr>
              <a:t>indexOf</a:t>
            </a:r>
            <a:r>
              <a:rPr lang="en-US" sz="2400" b="1" dirty="0">
                <a:latin typeface="Open Sans" panose="020B0604020202020204" charset="0"/>
                <a:ea typeface="Open Sans" panose="020B0604020202020204" charset="0"/>
                <a:cs typeface="Open Sans" panose="020B0604020202020204" charset="0"/>
              </a:rPr>
              <a:t>/</a:t>
            </a:r>
            <a:r>
              <a:rPr lang="en-US" sz="2400" b="1" dirty="0" err="1">
                <a:latin typeface="Open Sans" panose="020B0604020202020204" charset="0"/>
                <a:ea typeface="Open Sans" panose="020B0604020202020204" charset="0"/>
                <a:cs typeface="Open Sans" panose="020B0604020202020204" charset="0"/>
              </a:rPr>
              <a:t>lastIndexOf</a:t>
            </a:r>
            <a:r>
              <a:rPr lang="en-US" sz="2400" b="1" dirty="0">
                <a:latin typeface="Open Sans" panose="020B0604020202020204" charset="0"/>
                <a:ea typeface="Open Sans" panose="020B0604020202020204" charset="0"/>
                <a:cs typeface="Open Sans" panose="020B0604020202020204" charset="0"/>
              </a:rPr>
              <a:t>(item, pos) </a:t>
            </a:r>
            <a:r>
              <a:rPr lang="en-US" sz="2400" dirty="0">
                <a:latin typeface="Open Sans" panose="020B0604020202020204" charset="0"/>
                <a:ea typeface="Open Sans" panose="020B0604020202020204" charset="0"/>
                <a:cs typeface="Open Sans" panose="020B0604020202020204" charset="0"/>
              </a:rPr>
              <a:t>– look for item starting from position pos, return the index or -1 if not found.</a:t>
            </a:r>
            <a:br>
              <a:rPr lang="en-US" sz="2400" dirty="0">
                <a:latin typeface="Open Sans" panose="020B0604020202020204" charset="0"/>
                <a:ea typeface="Open Sans" panose="020B0604020202020204" charset="0"/>
                <a:cs typeface="Open Sans" panose="020B0604020202020204" charset="0"/>
              </a:rPr>
            </a:br>
            <a:r>
              <a:rPr lang="en-US" sz="2400" b="1" dirty="0">
                <a:latin typeface="Open Sans" panose="020B0604020202020204" charset="0"/>
                <a:ea typeface="Open Sans" panose="020B0604020202020204" charset="0"/>
                <a:cs typeface="Open Sans" panose="020B0604020202020204" charset="0"/>
              </a:rPr>
              <a:t>includes(value) </a:t>
            </a:r>
            <a:r>
              <a:rPr lang="en-US" sz="2400" dirty="0">
                <a:latin typeface="Open Sans" panose="020B0604020202020204" charset="0"/>
                <a:ea typeface="Open Sans" panose="020B0604020202020204" charset="0"/>
                <a:cs typeface="Open Sans" panose="020B0604020202020204" charset="0"/>
              </a:rPr>
              <a:t>– returns true if the array has value, otherwise false.</a:t>
            </a:r>
            <a:br>
              <a:rPr lang="en-US" sz="2400" dirty="0">
                <a:latin typeface="Open Sans" panose="020B0604020202020204" charset="0"/>
                <a:ea typeface="Open Sans" panose="020B0604020202020204" charset="0"/>
                <a:cs typeface="Open Sans" panose="020B0604020202020204" charset="0"/>
              </a:rPr>
            </a:br>
            <a:r>
              <a:rPr lang="en-US" sz="2400" b="1" dirty="0">
                <a:latin typeface="Open Sans" panose="020B0604020202020204" charset="0"/>
                <a:ea typeface="Open Sans" panose="020B0604020202020204" charset="0"/>
                <a:cs typeface="Open Sans" panose="020B0604020202020204" charset="0"/>
              </a:rPr>
              <a:t>find/filter(</a:t>
            </a:r>
            <a:r>
              <a:rPr lang="en-US" sz="2400" b="1" dirty="0" err="1">
                <a:latin typeface="Open Sans" panose="020B0604020202020204" charset="0"/>
                <a:ea typeface="Open Sans" panose="020B0604020202020204" charset="0"/>
                <a:cs typeface="Open Sans" panose="020B0604020202020204" charset="0"/>
              </a:rPr>
              <a:t>func</a:t>
            </a:r>
            <a:r>
              <a:rPr lang="en-US" sz="2400" b="1"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 filter elements through the function, return first/all values that make it return true.</a:t>
            </a:r>
            <a:br>
              <a:rPr lang="en-US" sz="2400" dirty="0">
                <a:latin typeface="Open Sans" panose="020B0604020202020204" charset="0"/>
                <a:ea typeface="Open Sans" panose="020B0604020202020204" charset="0"/>
                <a:cs typeface="Open Sans" panose="020B0604020202020204" charset="0"/>
              </a:rPr>
            </a:br>
            <a:r>
              <a:rPr lang="en-US" sz="2400" b="1" dirty="0" err="1">
                <a:latin typeface="Open Sans" panose="020B0604020202020204" charset="0"/>
                <a:ea typeface="Open Sans" panose="020B0604020202020204" charset="0"/>
                <a:cs typeface="Open Sans" panose="020B0604020202020204" charset="0"/>
              </a:rPr>
              <a:t>findIndex</a:t>
            </a:r>
            <a:r>
              <a:rPr lang="en-US" sz="2400" dirty="0">
                <a:latin typeface="Open Sans" panose="020B0604020202020204" charset="0"/>
                <a:ea typeface="Open Sans" panose="020B0604020202020204" charset="0"/>
                <a:cs typeface="Open Sans" panose="020B0604020202020204" charset="0"/>
              </a:rPr>
              <a:t> is like find, but returns the index instead of a value.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869193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2A5D80-A123-4DE7-80FF-504C0A47B7C5}"/>
              </a:ext>
            </a:extLst>
          </p:cNvPr>
          <p:cNvSpPr>
            <a:spLocks noGrp="1"/>
          </p:cNvSpPr>
          <p:nvPr>
            <p:ph type="title"/>
          </p:nvPr>
        </p:nvSpPr>
        <p:spPr/>
        <p:txBody>
          <a:bodyPr/>
          <a:lstStyle/>
          <a:p>
            <a:pPr>
              <a:lnSpc>
                <a:spcPct val="100000"/>
              </a:lnSpc>
            </a:pPr>
            <a:r>
              <a:rPr lang="en-US" sz="2400" b="1" dirty="0">
                <a:latin typeface="Open Sans" panose="020B0604020202020204" charset="0"/>
                <a:ea typeface="Open Sans" panose="020B0604020202020204" charset="0"/>
                <a:cs typeface="Open Sans" panose="020B0604020202020204" charset="0"/>
              </a:rPr>
              <a:t>Iterate over elements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b="1" dirty="0" err="1">
                <a:latin typeface="Open Sans" panose="020B0604020202020204" charset="0"/>
                <a:ea typeface="Open Sans" panose="020B0604020202020204" charset="0"/>
                <a:cs typeface="Open Sans" panose="020B0604020202020204" charset="0"/>
              </a:rPr>
              <a:t>forEach</a:t>
            </a:r>
            <a:r>
              <a:rPr lang="en-US" sz="2400" b="1" dirty="0">
                <a:latin typeface="Open Sans" panose="020B0604020202020204" charset="0"/>
                <a:ea typeface="Open Sans" panose="020B0604020202020204" charset="0"/>
                <a:cs typeface="Open Sans" panose="020B0604020202020204" charset="0"/>
              </a:rPr>
              <a:t>(</a:t>
            </a:r>
            <a:r>
              <a:rPr lang="en-US" sz="2400" b="1" dirty="0" err="1">
                <a:latin typeface="Open Sans" panose="020B0604020202020204" charset="0"/>
                <a:ea typeface="Open Sans" panose="020B0604020202020204" charset="0"/>
                <a:cs typeface="Open Sans" panose="020B0604020202020204" charset="0"/>
              </a:rPr>
              <a:t>func</a:t>
            </a:r>
            <a:r>
              <a:rPr lang="en-US" sz="2400" b="1"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 calls </a:t>
            </a:r>
            <a:r>
              <a:rPr lang="en-US" sz="2400" dirty="0" err="1">
                <a:latin typeface="Open Sans" panose="020B0604020202020204" charset="0"/>
                <a:ea typeface="Open Sans" panose="020B0604020202020204" charset="0"/>
                <a:cs typeface="Open Sans" panose="020B0604020202020204" charset="0"/>
              </a:rPr>
              <a:t>func</a:t>
            </a:r>
            <a:r>
              <a:rPr lang="en-US" sz="2400" dirty="0">
                <a:latin typeface="Open Sans" panose="020B0604020202020204" charset="0"/>
                <a:ea typeface="Open Sans" panose="020B0604020202020204" charset="0"/>
                <a:cs typeface="Open Sans" panose="020B0604020202020204" charset="0"/>
              </a:rPr>
              <a:t> for every element, does not return anything.</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08153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2A5D80-A123-4DE7-80FF-504C0A47B7C5}"/>
              </a:ext>
            </a:extLst>
          </p:cNvPr>
          <p:cNvSpPr>
            <a:spLocks noGrp="1"/>
          </p:cNvSpPr>
          <p:nvPr>
            <p:ph type="title"/>
          </p:nvPr>
        </p:nvSpPr>
        <p:spPr/>
        <p:txBody>
          <a:bodyPr/>
          <a:lstStyle/>
          <a:p>
            <a:pPr>
              <a:lnSpc>
                <a:spcPct val="100000"/>
              </a:lnSpc>
            </a:pPr>
            <a:r>
              <a:rPr lang="en-US" sz="2400" b="1" dirty="0">
                <a:latin typeface="Open Sans" panose="020B0604020202020204" charset="0"/>
                <a:ea typeface="Open Sans" panose="020B0604020202020204" charset="0"/>
                <a:cs typeface="Open Sans" panose="020B0604020202020204" charset="0"/>
              </a:rPr>
              <a:t>Transform the array</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b="1" dirty="0">
                <a:latin typeface="Open Sans" panose="020B0604020202020204" charset="0"/>
                <a:ea typeface="Open Sans" panose="020B0604020202020204" charset="0"/>
                <a:cs typeface="Open Sans" panose="020B0604020202020204" charset="0"/>
              </a:rPr>
              <a:t>map(</a:t>
            </a:r>
            <a:r>
              <a:rPr lang="en-US" sz="2400" b="1" dirty="0" err="1">
                <a:latin typeface="Open Sans" panose="020B0604020202020204" charset="0"/>
                <a:ea typeface="Open Sans" panose="020B0604020202020204" charset="0"/>
                <a:cs typeface="Open Sans" panose="020B0604020202020204" charset="0"/>
              </a:rPr>
              <a:t>func</a:t>
            </a:r>
            <a:r>
              <a:rPr lang="en-US" sz="2400" b="1"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 creates a new array from results of calling </a:t>
            </a:r>
            <a:r>
              <a:rPr lang="en-US" sz="2400" dirty="0" err="1">
                <a:latin typeface="Open Sans" panose="020B0604020202020204" charset="0"/>
                <a:ea typeface="Open Sans" panose="020B0604020202020204" charset="0"/>
                <a:cs typeface="Open Sans" panose="020B0604020202020204" charset="0"/>
              </a:rPr>
              <a:t>func</a:t>
            </a:r>
            <a:r>
              <a:rPr lang="en-US" sz="2400" dirty="0">
                <a:latin typeface="Open Sans" panose="020B0604020202020204" charset="0"/>
                <a:ea typeface="Open Sans" panose="020B0604020202020204" charset="0"/>
                <a:cs typeface="Open Sans" panose="020B0604020202020204" charset="0"/>
              </a:rPr>
              <a:t> for every element.</a:t>
            </a:r>
            <a:br>
              <a:rPr lang="en-US" sz="2400" dirty="0">
                <a:latin typeface="Open Sans" panose="020B0604020202020204" charset="0"/>
                <a:ea typeface="Open Sans" panose="020B0604020202020204" charset="0"/>
                <a:cs typeface="Open Sans" panose="020B0604020202020204" charset="0"/>
              </a:rPr>
            </a:br>
            <a:r>
              <a:rPr lang="en-US" sz="2400" b="1" dirty="0">
                <a:latin typeface="Open Sans" panose="020B0604020202020204" charset="0"/>
                <a:ea typeface="Open Sans" panose="020B0604020202020204" charset="0"/>
                <a:cs typeface="Open Sans" panose="020B0604020202020204" charset="0"/>
              </a:rPr>
              <a:t>sort(</a:t>
            </a:r>
            <a:r>
              <a:rPr lang="en-US" sz="2400" b="1" dirty="0" err="1">
                <a:latin typeface="Open Sans" panose="020B0604020202020204" charset="0"/>
                <a:ea typeface="Open Sans" panose="020B0604020202020204" charset="0"/>
                <a:cs typeface="Open Sans" panose="020B0604020202020204" charset="0"/>
              </a:rPr>
              <a:t>func</a:t>
            </a:r>
            <a:r>
              <a:rPr lang="en-US" sz="2400" b="1"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 sorts the array in-place, then returns it (modify the array itself)</a:t>
            </a:r>
            <a:br>
              <a:rPr lang="en-US" sz="2400" dirty="0">
                <a:latin typeface="Open Sans" panose="020B0604020202020204" charset="0"/>
                <a:ea typeface="Open Sans" panose="020B0604020202020204" charset="0"/>
                <a:cs typeface="Open Sans" panose="020B0604020202020204" charset="0"/>
              </a:rPr>
            </a:br>
            <a:r>
              <a:rPr lang="en-US" sz="2400" b="1" dirty="0">
                <a:latin typeface="Open Sans" panose="020B0604020202020204" charset="0"/>
                <a:ea typeface="Open Sans" panose="020B0604020202020204" charset="0"/>
                <a:cs typeface="Open Sans" panose="020B0604020202020204" charset="0"/>
              </a:rPr>
              <a:t>reverse() </a:t>
            </a:r>
            <a:r>
              <a:rPr lang="en-US" sz="2400" dirty="0">
                <a:latin typeface="Open Sans" panose="020B0604020202020204" charset="0"/>
                <a:ea typeface="Open Sans" panose="020B0604020202020204" charset="0"/>
                <a:cs typeface="Open Sans" panose="020B0604020202020204" charset="0"/>
              </a:rPr>
              <a:t>– reverses the array in-place, then returns it (modify the array itself)</a:t>
            </a:r>
            <a:br>
              <a:rPr lang="en-US" sz="2400" dirty="0">
                <a:latin typeface="Open Sans" panose="020B0604020202020204" charset="0"/>
                <a:ea typeface="Open Sans" panose="020B0604020202020204" charset="0"/>
                <a:cs typeface="Open Sans" panose="020B0604020202020204" charset="0"/>
              </a:rPr>
            </a:br>
            <a:r>
              <a:rPr lang="en-US" sz="2400" b="1" dirty="0">
                <a:latin typeface="Open Sans" panose="020B0604020202020204" charset="0"/>
                <a:ea typeface="Open Sans" panose="020B0604020202020204" charset="0"/>
                <a:cs typeface="Open Sans" panose="020B0604020202020204" charset="0"/>
              </a:rPr>
              <a:t>split/join </a:t>
            </a:r>
            <a:r>
              <a:rPr lang="en-US" sz="2400" dirty="0">
                <a:latin typeface="Open Sans" panose="020B0604020202020204" charset="0"/>
                <a:ea typeface="Open Sans" panose="020B0604020202020204" charset="0"/>
                <a:cs typeface="Open Sans" panose="020B0604020202020204" charset="0"/>
              </a:rPr>
              <a:t>– convert a string to array and back.</a:t>
            </a:r>
            <a:br>
              <a:rPr lang="en-US" sz="2400" dirty="0">
                <a:latin typeface="Open Sans" panose="020B0604020202020204" charset="0"/>
                <a:ea typeface="Open Sans" panose="020B0604020202020204" charset="0"/>
                <a:cs typeface="Open Sans" panose="020B0604020202020204" charset="0"/>
              </a:rPr>
            </a:br>
            <a:r>
              <a:rPr lang="en-US" sz="2400" b="1" dirty="0">
                <a:latin typeface="Open Sans" panose="020B0604020202020204" charset="0"/>
                <a:ea typeface="Open Sans" panose="020B0604020202020204" charset="0"/>
                <a:cs typeface="Open Sans" panose="020B0604020202020204" charset="0"/>
              </a:rPr>
              <a:t>reduce(</a:t>
            </a:r>
            <a:r>
              <a:rPr lang="en-US" sz="2400" b="1" dirty="0" err="1">
                <a:latin typeface="Open Sans" panose="020B0604020202020204" charset="0"/>
                <a:ea typeface="Open Sans" panose="020B0604020202020204" charset="0"/>
                <a:cs typeface="Open Sans" panose="020B0604020202020204" charset="0"/>
              </a:rPr>
              <a:t>func</a:t>
            </a:r>
            <a:r>
              <a:rPr lang="en-US" sz="2400" b="1" dirty="0">
                <a:latin typeface="Open Sans" panose="020B0604020202020204" charset="0"/>
                <a:ea typeface="Open Sans" panose="020B0604020202020204" charset="0"/>
                <a:cs typeface="Open Sans" panose="020B0604020202020204" charset="0"/>
              </a:rPr>
              <a:t>, initial) </a:t>
            </a:r>
            <a:r>
              <a:rPr lang="en-US" sz="2400" dirty="0">
                <a:latin typeface="Open Sans" panose="020B0604020202020204" charset="0"/>
                <a:ea typeface="Open Sans" panose="020B0604020202020204" charset="0"/>
                <a:cs typeface="Open Sans" panose="020B0604020202020204" charset="0"/>
              </a:rPr>
              <a:t>– calculate a single value over the array by calling </a:t>
            </a:r>
            <a:r>
              <a:rPr lang="en-US" sz="2400" dirty="0" err="1">
                <a:latin typeface="Open Sans" panose="020B0604020202020204" charset="0"/>
                <a:ea typeface="Open Sans" panose="020B0604020202020204" charset="0"/>
                <a:cs typeface="Open Sans" panose="020B0604020202020204" charset="0"/>
              </a:rPr>
              <a:t>func</a:t>
            </a:r>
            <a:r>
              <a:rPr lang="en-US" sz="2400" dirty="0">
                <a:latin typeface="Open Sans" panose="020B0604020202020204" charset="0"/>
                <a:ea typeface="Open Sans" panose="020B0604020202020204" charset="0"/>
                <a:cs typeface="Open Sans" panose="020B0604020202020204" charset="0"/>
              </a:rPr>
              <a:t> for each element and passing an intermediate result between the calls.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170130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4E08FE-15B5-46D7-B22D-3B72BB022B64}"/>
              </a:ext>
            </a:extLst>
          </p:cNvPr>
          <p:cNvSpPr>
            <a:spLocks noGrp="1"/>
          </p:cNvSpPr>
          <p:nvPr>
            <p:ph type="title"/>
          </p:nvPr>
        </p:nvSpPr>
        <p:spPr/>
        <p:txBody>
          <a:bodyPr/>
          <a:lstStyle/>
          <a:p>
            <a:pPr>
              <a:lnSpc>
                <a:spcPct val="100000"/>
              </a:lnSpc>
            </a:pPr>
            <a:r>
              <a:rPr lang="en-US" sz="2400" dirty="0"/>
              <a:t>reduce/</a:t>
            </a:r>
            <a:r>
              <a:rPr lang="en-US" sz="2400" dirty="0" err="1"/>
              <a:t>reduceRight</a:t>
            </a:r>
            <a:br>
              <a:rPr lang="en-US" sz="2400" dirty="0"/>
            </a:br>
            <a:r>
              <a:rPr lang="en-US" sz="2400" dirty="0">
                <a:latin typeface="Open Sans" panose="020B0604020202020204" charset="0"/>
                <a:ea typeface="Open Sans" panose="020B0604020202020204" charset="0"/>
                <a:cs typeface="Open Sans" panose="020B0604020202020204" charset="0"/>
              </a:rPr>
              <a:t>Are used to calculate a single value based on the array.</a:t>
            </a:r>
            <a:endParaRPr lang="uk-UA" sz="2400" dirty="0">
              <a:latin typeface="Open Sans" panose="020B0604020202020204" charset="0"/>
              <a:ea typeface="Open Sans" panose="020B0604020202020204" charset="0"/>
              <a:cs typeface="Open Sans" panose="020B0604020202020204" charset="0"/>
            </a:endParaRPr>
          </a:p>
        </p:txBody>
      </p:sp>
      <p:pic>
        <p:nvPicPr>
          <p:cNvPr id="8" name="Рисунок 7">
            <a:extLst>
              <a:ext uri="{FF2B5EF4-FFF2-40B4-BE49-F238E27FC236}">
                <a16:creationId xmlns:a16="http://schemas.microsoft.com/office/drawing/2014/main" id="{02157784-3AD9-4DA9-B958-D5B1138B4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519" y="3962788"/>
            <a:ext cx="7564534" cy="1648303"/>
          </a:xfrm>
          <a:prstGeom prst="rect">
            <a:avLst/>
          </a:prstGeom>
        </p:spPr>
      </p:pic>
      <p:pic>
        <p:nvPicPr>
          <p:cNvPr id="10" name="Рисунок 9">
            <a:extLst>
              <a:ext uri="{FF2B5EF4-FFF2-40B4-BE49-F238E27FC236}">
                <a16:creationId xmlns:a16="http://schemas.microsoft.com/office/drawing/2014/main" id="{4A08FBF3-FF40-4ED0-AAF6-54BC6DE7D6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0656" y="1780698"/>
            <a:ext cx="8008259" cy="1648302"/>
          </a:xfrm>
          <a:prstGeom prst="rect">
            <a:avLst/>
          </a:prstGeom>
        </p:spPr>
      </p:pic>
    </p:spTree>
    <p:extLst>
      <p:ext uri="{BB962C8B-B14F-4D97-AF65-F5344CB8AC3E}">
        <p14:creationId xmlns:p14="http://schemas.microsoft.com/office/powerpoint/2010/main" val="2503170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500F9E-4711-426F-B1F3-0F2FC0B48776}"/>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Additionally:</a:t>
            </a:r>
            <a:br>
              <a:rPr lang="en-US" sz="2400" dirty="0">
                <a:latin typeface="Open Sans" panose="020B0604020202020204" charset="0"/>
                <a:ea typeface="Open Sans" panose="020B0604020202020204" charset="0"/>
                <a:cs typeface="Open Sans" panose="020B0604020202020204" charset="0"/>
              </a:rPr>
            </a:br>
            <a:r>
              <a:rPr lang="en-US" sz="2400" dirty="0" err="1">
                <a:latin typeface="Open Sans" panose="020B0604020202020204" charset="0"/>
                <a:ea typeface="Open Sans" panose="020B0604020202020204" charset="0"/>
                <a:cs typeface="Open Sans" panose="020B0604020202020204" charset="0"/>
              </a:rPr>
              <a:t>Array.isArray</a:t>
            </a:r>
            <a:r>
              <a:rPr lang="en-US" sz="2400" dirty="0">
                <a:latin typeface="Open Sans" panose="020B0604020202020204" charset="0"/>
                <a:ea typeface="Open Sans" panose="020B0604020202020204" charset="0"/>
                <a:cs typeface="Open Sans" panose="020B0604020202020204" charset="0"/>
              </a:rPr>
              <a:t>(</a:t>
            </a:r>
            <a:r>
              <a:rPr lang="en-US" sz="2400" dirty="0" err="1">
                <a:latin typeface="Open Sans" panose="020B0604020202020204" charset="0"/>
                <a:ea typeface="Open Sans" panose="020B0604020202020204" charset="0"/>
                <a:cs typeface="Open Sans" panose="020B0604020202020204" charset="0"/>
              </a:rPr>
              <a:t>arr</a:t>
            </a:r>
            <a:r>
              <a:rPr lang="en-US" sz="2400" dirty="0">
                <a:latin typeface="Open Sans" panose="020B0604020202020204" charset="0"/>
                <a:ea typeface="Open Sans" panose="020B0604020202020204" charset="0"/>
                <a:cs typeface="Open Sans" panose="020B0604020202020204" charset="0"/>
              </a:rPr>
              <a:t>) checks </a:t>
            </a:r>
            <a:r>
              <a:rPr lang="en-US" sz="2400" dirty="0" err="1">
                <a:latin typeface="Open Sans" panose="020B0604020202020204" charset="0"/>
                <a:ea typeface="Open Sans" panose="020B0604020202020204" charset="0"/>
                <a:cs typeface="Open Sans" panose="020B0604020202020204" charset="0"/>
              </a:rPr>
              <a:t>arr</a:t>
            </a:r>
            <a:r>
              <a:rPr lang="en-US" sz="2400" dirty="0">
                <a:latin typeface="Open Sans" panose="020B0604020202020204" charset="0"/>
                <a:ea typeface="Open Sans" panose="020B0604020202020204" charset="0"/>
                <a:cs typeface="Open Sans" panose="020B0604020202020204" charset="0"/>
              </a:rPr>
              <a:t> for being an array.</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It returns true if the value is an array, and false otherwise.</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217535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6DB4CE-72D1-46CB-A743-80DFA60AFACD}"/>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These methods are the most used ones, they cover 99% of use cases. But there are few others: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err="1">
                <a:latin typeface="Open Sans" panose="020B0604020202020204" charset="0"/>
                <a:ea typeface="Open Sans" panose="020B0604020202020204" charset="0"/>
                <a:cs typeface="Open Sans" panose="020B0604020202020204" charset="0"/>
              </a:rPr>
              <a:t>arr.</a:t>
            </a:r>
            <a:r>
              <a:rPr lang="en-US" sz="2400" b="1" dirty="0" err="1">
                <a:latin typeface="Open Sans" panose="020B0604020202020204" charset="0"/>
                <a:ea typeface="Open Sans" panose="020B0604020202020204" charset="0"/>
                <a:cs typeface="Open Sans" panose="020B0604020202020204" charset="0"/>
              </a:rPr>
              <a:t>some</a:t>
            </a:r>
            <a:r>
              <a:rPr lang="en-US" sz="2400" b="1" dirty="0">
                <a:latin typeface="Open Sans" panose="020B0604020202020204" charset="0"/>
                <a:ea typeface="Open Sans" panose="020B0604020202020204" charset="0"/>
                <a:cs typeface="Open Sans" panose="020B0604020202020204" charset="0"/>
              </a:rPr>
              <a:t>(</a:t>
            </a:r>
            <a:r>
              <a:rPr lang="en-US" sz="2400" b="1" dirty="0" err="1">
                <a:latin typeface="Open Sans" panose="020B0604020202020204" charset="0"/>
                <a:ea typeface="Open Sans" panose="020B0604020202020204" charset="0"/>
                <a:cs typeface="Open Sans" panose="020B0604020202020204" charset="0"/>
              </a:rPr>
              <a:t>fn</a:t>
            </a:r>
            <a:r>
              <a:rPr lang="en-US" sz="2400" b="1" dirty="0">
                <a:latin typeface="Open Sans" panose="020B0604020202020204" charset="0"/>
                <a:ea typeface="Open Sans" panose="020B0604020202020204" charset="0"/>
                <a:cs typeface="Open Sans" panose="020B0604020202020204" charset="0"/>
              </a:rPr>
              <a:t>)</a:t>
            </a:r>
            <a:r>
              <a:rPr lang="en-US" sz="2400" dirty="0">
                <a:latin typeface="Open Sans" panose="020B0604020202020204" charset="0"/>
                <a:ea typeface="Open Sans" panose="020B0604020202020204" charset="0"/>
                <a:cs typeface="Open Sans" panose="020B0604020202020204" charset="0"/>
              </a:rPr>
              <a:t>/</a:t>
            </a:r>
            <a:r>
              <a:rPr lang="en-US" sz="2400" dirty="0" err="1">
                <a:latin typeface="Open Sans" panose="020B0604020202020204" charset="0"/>
                <a:ea typeface="Open Sans" panose="020B0604020202020204" charset="0"/>
                <a:cs typeface="Open Sans" panose="020B0604020202020204" charset="0"/>
              </a:rPr>
              <a:t>arr.</a:t>
            </a:r>
            <a:r>
              <a:rPr lang="en-US" sz="2400" b="1" dirty="0" err="1">
                <a:latin typeface="Open Sans" panose="020B0604020202020204" charset="0"/>
                <a:ea typeface="Open Sans" panose="020B0604020202020204" charset="0"/>
                <a:cs typeface="Open Sans" panose="020B0604020202020204" charset="0"/>
              </a:rPr>
              <a:t>every</a:t>
            </a:r>
            <a:r>
              <a:rPr lang="en-US" sz="2400" b="1" dirty="0">
                <a:latin typeface="Open Sans" panose="020B0604020202020204" charset="0"/>
                <a:ea typeface="Open Sans" panose="020B0604020202020204" charset="0"/>
                <a:cs typeface="Open Sans" panose="020B0604020202020204" charset="0"/>
              </a:rPr>
              <a:t>(</a:t>
            </a:r>
            <a:r>
              <a:rPr lang="en-US" sz="2400" b="1" dirty="0" err="1">
                <a:latin typeface="Open Sans" panose="020B0604020202020204" charset="0"/>
                <a:ea typeface="Open Sans" panose="020B0604020202020204" charset="0"/>
                <a:cs typeface="Open Sans" panose="020B0604020202020204" charset="0"/>
              </a:rPr>
              <a:t>fn</a:t>
            </a:r>
            <a:r>
              <a:rPr lang="en-US" sz="2400" b="1"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checks the array.</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The function </a:t>
            </a:r>
            <a:r>
              <a:rPr lang="en-US" sz="2400" dirty="0" err="1">
                <a:latin typeface="Open Sans" panose="020B0604020202020204" charset="0"/>
                <a:ea typeface="Open Sans" panose="020B0604020202020204" charset="0"/>
                <a:cs typeface="Open Sans" panose="020B0604020202020204" charset="0"/>
              </a:rPr>
              <a:t>fn</a:t>
            </a:r>
            <a:r>
              <a:rPr lang="en-US" sz="2400" dirty="0">
                <a:latin typeface="Open Sans" panose="020B0604020202020204" charset="0"/>
                <a:ea typeface="Open Sans" panose="020B0604020202020204" charset="0"/>
                <a:cs typeface="Open Sans" panose="020B0604020202020204" charset="0"/>
              </a:rPr>
              <a:t> is called on each element of the array similar to map. If any/all results are true, returns true, otherwise false.</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err="1">
                <a:latin typeface="Open Sans" panose="020B0604020202020204" charset="0"/>
                <a:ea typeface="Open Sans" panose="020B0604020202020204" charset="0"/>
                <a:cs typeface="Open Sans" panose="020B0604020202020204" charset="0"/>
              </a:rPr>
              <a:t>arr.</a:t>
            </a:r>
            <a:r>
              <a:rPr lang="en-US" sz="2400" b="1" dirty="0" err="1">
                <a:latin typeface="Open Sans" panose="020B0604020202020204" charset="0"/>
                <a:ea typeface="Open Sans" panose="020B0604020202020204" charset="0"/>
                <a:cs typeface="Open Sans" panose="020B0604020202020204" charset="0"/>
              </a:rPr>
              <a:t>fill</a:t>
            </a:r>
            <a:r>
              <a:rPr lang="en-US" sz="2400" b="1" dirty="0">
                <a:latin typeface="Open Sans" panose="020B0604020202020204" charset="0"/>
                <a:ea typeface="Open Sans" panose="020B0604020202020204" charset="0"/>
                <a:cs typeface="Open Sans" panose="020B0604020202020204" charset="0"/>
              </a:rPr>
              <a:t>(value, start, end) </a:t>
            </a:r>
            <a:r>
              <a:rPr lang="en-US" sz="2400" dirty="0">
                <a:latin typeface="Open Sans" panose="020B0604020202020204" charset="0"/>
                <a:ea typeface="Open Sans" panose="020B0604020202020204" charset="0"/>
                <a:cs typeface="Open Sans" panose="020B0604020202020204" charset="0"/>
              </a:rPr>
              <a:t>– fills the array with repeating value from index start to end.</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err="1">
                <a:latin typeface="Open Sans" panose="020B0604020202020204" charset="0"/>
                <a:ea typeface="Open Sans" panose="020B0604020202020204" charset="0"/>
                <a:cs typeface="Open Sans" panose="020B0604020202020204" charset="0"/>
              </a:rPr>
              <a:t>arr.</a:t>
            </a:r>
            <a:r>
              <a:rPr lang="en-US" sz="2400" b="1" dirty="0" err="1">
                <a:latin typeface="Open Sans" panose="020B0604020202020204" charset="0"/>
                <a:ea typeface="Open Sans" panose="020B0604020202020204" charset="0"/>
                <a:cs typeface="Open Sans" panose="020B0604020202020204" charset="0"/>
              </a:rPr>
              <a:t>copyWithin</a:t>
            </a:r>
            <a:r>
              <a:rPr lang="en-US" sz="2400" b="1" dirty="0">
                <a:latin typeface="Open Sans" panose="020B0604020202020204" charset="0"/>
                <a:ea typeface="Open Sans" panose="020B0604020202020204" charset="0"/>
                <a:cs typeface="Open Sans" panose="020B0604020202020204" charset="0"/>
              </a:rPr>
              <a:t>(target, start, end) </a:t>
            </a:r>
            <a:r>
              <a:rPr lang="en-US" sz="2400" dirty="0">
                <a:latin typeface="Open Sans" panose="020B0604020202020204" charset="0"/>
                <a:ea typeface="Open Sans" panose="020B0604020202020204" charset="0"/>
                <a:cs typeface="Open Sans" panose="020B0604020202020204" charset="0"/>
              </a:rPr>
              <a:t>– copies its elements from position start till position end into itself, at position target (overwrites existing).</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445503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49851C-2A36-42CF-ADC9-DE07C26B307A}"/>
              </a:ext>
            </a:extLst>
          </p:cNvPr>
          <p:cNvSpPr>
            <a:spLocks noGrp="1"/>
          </p:cNvSpPr>
          <p:nvPr>
            <p:ph type="title"/>
          </p:nvPr>
        </p:nvSpPr>
        <p:spPr/>
        <p:txBody>
          <a:bodyPr/>
          <a:lstStyle/>
          <a:p>
            <a:pPr>
              <a:lnSpc>
                <a:spcPct val="100000"/>
              </a:lnSpc>
            </a:pPr>
            <a:r>
              <a:rPr lang="en-US" sz="4000" dirty="0"/>
              <a:t>Iterator</a:t>
            </a:r>
            <a:br>
              <a:rPr lang="en-US" sz="4000" dirty="0"/>
            </a:br>
            <a:r>
              <a:rPr lang="en-US" sz="2400" dirty="0">
                <a:latin typeface="Open Sans" panose="020B0604020202020204" charset="0"/>
                <a:ea typeface="Open Sans" panose="020B0604020202020204" charset="0"/>
                <a:cs typeface="Open Sans" panose="020B0604020202020204" charset="0"/>
              </a:rPr>
              <a:t>Iterators are a new way to loop over any collection in JavaScript. They were introduced in ES6</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80327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A59B27-1E90-4126-8ED7-8719B6C1CC9E}"/>
              </a:ext>
            </a:extLst>
          </p:cNvPr>
          <p:cNvSpPr>
            <a:spLocks noGrp="1"/>
          </p:cNvSpPr>
          <p:nvPr>
            <p:ph type="title"/>
          </p:nvPr>
        </p:nvSpPr>
        <p:spPr/>
        <p:txBody>
          <a:bodyPr/>
          <a:lstStyle/>
          <a:p>
            <a:pPr>
              <a:lnSpc>
                <a:spcPct val="100000"/>
              </a:lnSpc>
            </a:pPr>
            <a:r>
              <a:rPr lang="en-US" sz="5400" dirty="0"/>
              <a:t>Indexed collections </a:t>
            </a:r>
            <a:br>
              <a:rPr lang="en-US" sz="5400" dirty="0"/>
            </a:br>
            <a:br>
              <a:rPr lang="uk-UA" sz="5400" dirty="0"/>
            </a:br>
            <a:r>
              <a:rPr lang="en-US" sz="5400" dirty="0">
                <a:latin typeface="Open Sans" panose="020B0604020202020204" charset="0"/>
                <a:ea typeface="Open Sans" panose="020B0604020202020204" charset="0"/>
                <a:cs typeface="Open Sans" panose="020B0604020202020204" charset="0"/>
              </a:rPr>
              <a:t>Array</a:t>
            </a:r>
            <a:br>
              <a:rPr lang="en-US" sz="5400" dirty="0">
                <a:latin typeface="Open Sans" panose="020B0604020202020204" charset="0"/>
                <a:ea typeface="Open Sans" panose="020B0604020202020204" charset="0"/>
                <a:cs typeface="Open Sans" panose="020B0604020202020204" charset="0"/>
              </a:rPr>
            </a:br>
            <a:r>
              <a:rPr lang="en-US" sz="5400" dirty="0">
                <a:latin typeface="Open Sans" panose="020B0604020202020204" charset="0"/>
                <a:ea typeface="Open Sans" panose="020B0604020202020204" charset="0"/>
                <a:cs typeface="Open Sans" panose="020B0604020202020204" charset="0"/>
              </a:rPr>
              <a:t>Iterators</a:t>
            </a:r>
            <a:br>
              <a:rPr lang="en-US" sz="5400" dirty="0">
                <a:latin typeface="Open Sans" panose="020B0604020202020204" charset="0"/>
                <a:ea typeface="Open Sans" panose="020B0604020202020204" charset="0"/>
                <a:cs typeface="Open Sans" panose="020B0604020202020204" charset="0"/>
              </a:rPr>
            </a:br>
            <a:r>
              <a:rPr lang="en-US" sz="5400" dirty="0">
                <a:latin typeface="Open Sans" panose="020B0604020202020204" charset="0"/>
                <a:ea typeface="Open Sans" panose="020B0604020202020204" charset="0"/>
                <a:cs typeface="Open Sans" panose="020B0604020202020204" charset="0"/>
              </a:rPr>
              <a:t>Typed Array</a:t>
            </a:r>
            <a:endParaRPr lang="uk-UA" sz="5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239820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3670FE-5626-4BA0-AEDB-374CFCEC5C18}"/>
              </a:ext>
            </a:extLst>
          </p:cNvPr>
          <p:cNvSpPr>
            <a:spLocks noGrp="1"/>
          </p:cNvSpPr>
          <p:nvPr>
            <p:ph type="title"/>
          </p:nvPr>
        </p:nvSpPr>
        <p:spPr/>
        <p:txBody>
          <a:bodyPr/>
          <a:lstStyle/>
          <a:p>
            <a:pPr>
              <a:lnSpc>
                <a:spcPct val="100000"/>
              </a:lnSpc>
            </a:pPr>
            <a:r>
              <a:rPr lang="en-US" sz="4000"/>
              <a:t>Typed Array</a:t>
            </a:r>
            <a:br>
              <a:rPr lang="en-US" sz="4000" dirty="0"/>
            </a:br>
            <a:r>
              <a:rPr lang="en-US" sz="2400" dirty="0">
                <a:latin typeface="Open Sans" panose="020B0604020202020204" charset="0"/>
                <a:ea typeface="Open Sans" panose="020B0604020202020204" charset="0"/>
                <a:cs typeface="Open Sans" panose="020B0604020202020204" charset="0"/>
              </a:rPr>
              <a:t>array-like objects and provide a mechanism for accessing raw binary data.</a:t>
            </a:r>
            <a:endParaRPr lang="uk-UA" sz="2400" dirty="0">
              <a:latin typeface="Open Sans" panose="020B0604020202020204" charset="0"/>
              <a:ea typeface="Open Sans" panose="020B0604020202020204" charset="0"/>
              <a:cs typeface="Open Sans" panose="020B0604020202020204" charset="0"/>
            </a:endParaRPr>
          </a:p>
        </p:txBody>
      </p:sp>
      <p:sp>
        <p:nvSpPr>
          <p:cNvPr id="3" name="Текст 2">
            <a:extLst>
              <a:ext uri="{FF2B5EF4-FFF2-40B4-BE49-F238E27FC236}">
                <a16:creationId xmlns:a16="http://schemas.microsoft.com/office/drawing/2014/main" id="{5A0C2E9E-1892-4707-BEC0-AAC0F22E0E0A}"/>
              </a:ext>
            </a:extLst>
          </p:cNvPr>
          <p:cNvSpPr>
            <a:spLocks noGrp="1"/>
          </p:cNvSpPr>
          <p:nvPr>
            <p:ph type="body" sz="quarter" idx="10"/>
          </p:nvPr>
        </p:nvSpPr>
        <p:spPr/>
        <p:txBody>
          <a:bodyPr/>
          <a:lstStyle/>
          <a:p>
            <a:endParaRPr lang="uk-UA"/>
          </a:p>
        </p:txBody>
      </p:sp>
    </p:spTree>
    <p:extLst>
      <p:ext uri="{BB962C8B-B14F-4D97-AF65-F5344CB8AC3E}">
        <p14:creationId xmlns:p14="http://schemas.microsoft.com/office/powerpoint/2010/main" val="1028711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CEE46D-C04F-46EB-958E-E31D063CF813}"/>
              </a:ext>
            </a:extLst>
          </p:cNvPr>
          <p:cNvSpPr>
            <a:spLocks noGrp="1"/>
          </p:cNvSpPr>
          <p:nvPr>
            <p:ph type="title"/>
          </p:nvPr>
        </p:nvSpPr>
        <p:spPr/>
        <p:txBody>
          <a:bodyPr/>
          <a:lstStyle/>
          <a:p>
            <a:pPr>
              <a:lnSpc>
                <a:spcPct val="100000"/>
              </a:lnSpc>
            </a:pPr>
            <a:r>
              <a:rPr lang="en-US" sz="4000" dirty="0"/>
              <a:t>Buffers and views: typed array architecture</a:t>
            </a:r>
            <a:br>
              <a:rPr lang="en-US" sz="4000" dirty="0"/>
            </a:br>
            <a:br>
              <a:rPr lang="en-US" sz="4000" dirty="0"/>
            </a:br>
            <a:r>
              <a:rPr lang="en-US" sz="4000" dirty="0"/>
              <a:t> </a:t>
            </a:r>
            <a:r>
              <a:rPr lang="en-US" sz="2400" dirty="0">
                <a:latin typeface="Open Sans" panose="020B0604020202020204" charset="0"/>
                <a:ea typeface="Open Sans" panose="020B0604020202020204" charset="0"/>
                <a:cs typeface="Open Sans" panose="020B0604020202020204" charset="0"/>
              </a:rPr>
              <a:t>A buffer (implemented by the </a:t>
            </a:r>
            <a:r>
              <a:rPr lang="en-US" sz="2400" dirty="0" err="1">
                <a:latin typeface="Open Sans" panose="020B0604020202020204" charset="0"/>
                <a:ea typeface="Open Sans" panose="020B0604020202020204" charset="0"/>
                <a:cs typeface="Open Sans" panose="020B0604020202020204" charset="0"/>
              </a:rPr>
              <a:t>ArrayBuffer</a:t>
            </a:r>
            <a:r>
              <a:rPr lang="en-US" sz="2400" dirty="0">
                <a:latin typeface="Open Sans" panose="020B0604020202020204" charset="0"/>
                <a:ea typeface="Open Sans" panose="020B0604020202020204" charset="0"/>
                <a:cs typeface="Open Sans" panose="020B0604020202020204" charset="0"/>
              </a:rPr>
              <a:t> object) is an object representing a chunk of data; it has no format to speak of, and offers no mechanism for accessing its contents. In order to access the memory contained in a buffer, you need to use a view. </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A view provides a context — that is, a data type, starting offset, and number of elements — that turns the data into an actual typed array.</a:t>
            </a:r>
            <a:endParaRPr lang="uk-UA" sz="2400" dirty="0">
              <a:latin typeface="Open Sans" panose="020B0604020202020204" charset="0"/>
              <a:ea typeface="Open Sans" panose="020B0604020202020204" charset="0"/>
              <a:cs typeface="Open Sans" panose="020B0604020202020204" charset="0"/>
            </a:endParaRPr>
          </a:p>
        </p:txBody>
      </p:sp>
      <p:sp>
        <p:nvSpPr>
          <p:cNvPr id="3" name="Текст 2">
            <a:extLst>
              <a:ext uri="{FF2B5EF4-FFF2-40B4-BE49-F238E27FC236}">
                <a16:creationId xmlns:a16="http://schemas.microsoft.com/office/drawing/2014/main" id="{4F203D22-C8C1-4568-B850-6150FD621657}"/>
              </a:ext>
            </a:extLst>
          </p:cNvPr>
          <p:cNvSpPr>
            <a:spLocks noGrp="1"/>
          </p:cNvSpPr>
          <p:nvPr>
            <p:ph type="body" sz="quarter" idx="10"/>
          </p:nvPr>
        </p:nvSpPr>
        <p:spPr/>
        <p:txBody>
          <a:bodyPr/>
          <a:lstStyle/>
          <a:p>
            <a:endParaRPr lang="uk-UA"/>
          </a:p>
        </p:txBody>
      </p:sp>
    </p:spTree>
    <p:extLst>
      <p:ext uri="{BB962C8B-B14F-4D97-AF65-F5344CB8AC3E}">
        <p14:creationId xmlns:p14="http://schemas.microsoft.com/office/powerpoint/2010/main" val="641264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464F21-4CA9-417F-A12B-21420B7D3956}"/>
              </a:ext>
            </a:extLst>
          </p:cNvPr>
          <p:cNvSpPr>
            <a:spLocks noGrp="1"/>
          </p:cNvSpPr>
          <p:nvPr>
            <p:ph type="title"/>
          </p:nvPr>
        </p:nvSpPr>
        <p:spPr/>
        <p:txBody>
          <a:bodyPr/>
          <a:lstStyle/>
          <a:p>
            <a:pPr>
              <a:lnSpc>
                <a:spcPct val="100000"/>
              </a:lnSpc>
            </a:pPr>
            <a:r>
              <a:rPr lang="en-US" sz="4000" dirty="0" err="1"/>
              <a:t>ArrayBuffer</a:t>
            </a:r>
            <a:br>
              <a:rPr lang="en-US" sz="4000" dirty="0"/>
            </a:br>
            <a:r>
              <a:rPr lang="en-US" sz="2400" dirty="0">
                <a:latin typeface="Open Sans" panose="020B0604020202020204" charset="0"/>
                <a:ea typeface="Open Sans" panose="020B0604020202020204" charset="0"/>
                <a:cs typeface="Open Sans" panose="020B0604020202020204" charset="0"/>
              </a:rPr>
              <a:t>The </a:t>
            </a:r>
            <a:r>
              <a:rPr lang="en-US" sz="2400" dirty="0" err="1">
                <a:latin typeface="Open Sans" panose="020B0604020202020204" charset="0"/>
                <a:ea typeface="Open Sans" panose="020B0604020202020204" charset="0"/>
                <a:cs typeface="Open Sans" panose="020B0604020202020204" charset="0"/>
              </a:rPr>
              <a:t>ArrayBuffer</a:t>
            </a:r>
            <a:r>
              <a:rPr lang="en-US" sz="2400" dirty="0">
                <a:latin typeface="Open Sans" panose="020B0604020202020204" charset="0"/>
                <a:ea typeface="Open Sans" panose="020B0604020202020204" charset="0"/>
                <a:cs typeface="Open Sans" panose="020B0604020202020204" charset="0"/>
              </a:rPr>
              <a:t> is a data type that is used to represent a generic, fixed-length binary data buffer. You can't directly manipulate the contents of an </a:t>
            </a:r>
            <a:r>
              <a:rPr lang="en-US" sz="2400" dirty="0" err="1">
                <a:latin typeface="Open Sans" panose="020B0604020202020204" charset="0"/>
                <a:ea typeface="Open Sans" panose="020B0604020202020204" charset="0"/>
                <a:cs typeface="Open Sans" panose="020B0604020202020204" charset="0"/>
              </a:rPr>
              <a:t>ArrayBuffer</a:t>
            </a:r>
            <a:r>
              <a:rPr lang="en-US" sz="2400" dirty="0">
                <a:latin typeface="Open Sans" panose="020B0604020202020204" charset="0"/>
                <a:ea typeface="Open Sans" panose="020B0604020202020204" charset="0"/>
                <a:cs typeface="Open Sans" panose="020B0604020202020204" charset="0"/>
              </a:rPr>
              <a:t>; instead, you create a typed array view or a </a:t>
            </a:r>
            <a:r>
              <a:rPr lang="en-US" sz="2400" dirty="0" err="1">
                <a:latin typeface="Open Sans" panose="020B0604020202020204" charset="0"/>
                <a:ea typeface="Open Sans" panose="020B0604020202020204" charset="0"/>
                <a:cs typeface="Open Sans" panose="020B0604020202020204" charset="0"/>
              </a:rPr>
              <a:t>DataView</a:t>
            </a:r>
            <a:r>
              <a:rPr lang="en-US" sz="2400" dirty="0">
                <a:latin typeface="Open Sans" panose="020B0604020202020204" charset="0"/>
                <a:ea typeface="Open Sans" panose="020B0604020202020204" charset="0"/>
                <a:cs typeface="Open Sans" panose="020B0604020202020204" charset="0"/>
              </a:rPr>
              <a:t> which represents the buffer in a specific format, and use that to read and write the contents of the buffer.</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351399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5731D011-11E1-40B7-A6F3-10B36060C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441" y="990600"/>
            <a:ext cx="9367117" cy="3909998"/>
          </a:xfrm>
          <a:prstGeom prst="rect">
            <a:avLst/>
          </a:prstGeom>
        </p:spPr>
      </p:pic>
    </p:spTree>
    <p:extLst>
      <p:ext uri="{BB962C8B-B14F-4D97-AF65-F5344CB8AC3E}">
        <p14:creationId xmlns:p14="http://schemas.microsoft.com/office/powerpoint/2010/main" val="1489792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F54A9D-CCCA-43E1-AFD8-8233FEDC0E32}"/>
              </a:ext>
            </a:extLst>
          </p:cNvPr>
          <p:cNvSpPr>
            <a:spLocks noGrp="1"/>
          </p:cNvSpPr>
          <p:nvPr>
            <p:ph type="title"/>
          </p:nvPr>
        </p:nvSpPr>
        <p:spPr/>
        <p:txBody>
          <a:bodyPr/>
          <a:lstStyle/>
          <a:p>
            <a:pPr>
              <a:lnSpc>
                <a:spcPct val="100000"/>
              </a:lnSpc>
            </a:pPr>
            <a:r>
              <a:rPr lang="en-US" sz="4000" dirty="0"/>
              <a:t>Typed array views</a:t>
            </a:r>
            <a:br>
              <a:rPr lang="en-US" sz="4000" dirty="0"/>
            </a:br>
            <a:r>
              <a:rPr lang="en-US" sz="2400" dirty="0">
                <a:latin typeface="Open Sans" panose="020B0604020202020204" charset="0"/>
                <a:ea typeface="Open Sans" panose="020B0604020202020204" charset="0"/>
                <a:cs typeface="Open Sans" panose="020B0604020202020204" charset="0"/>
              </a:rPr>
              <a:t>Typed array views have self descriptive names and provide views for all the usual numeric types like Int8, Uint32, Float64 and so forth. There is one special typed array view, the Uint8ClampedArray. It clamps the values between 0 and 255. This is useful for Canvas data processing, for example.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647132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38B49920-4D68-460A-B098-98DC12082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075" y="346590"/>
            <a:ext cx="7943850" cy="5307539"/>
          </a:xfrm>
          <a:prstGeom prst="rect">
            <a:avLst/>
          </a:prstGeom>
        </p:spPr>
      </p:pic>
    </p:spTree>
    <p:extLst>
      <p:ext uri="{BB962C8B-B14F-4D97-AF65-F5344CB8AC3E}">
        <p14:creationId xmlns:p14="http://schemas.microsoft.com/office/powerpoint/2010/main" val="4050789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211CB4-80F8-481B-A7B2-B0040E865CCA}"/>
              </a:ext>
            </a:extLst>
          </p:cNvPr>
          <p:cNvSpPr>
            <a:spLocks noGrp="1"/>
          </p:cNvSpPr>
          <p:nvPr>
            <p:ph type="title"/>
          </p:nvPr>
        </p:nvSpPr>
        <p:spPr/>
        <p:txBody>
          <a:bodyPr/>
          <a:lstStyle/>
          <a:p>
            <a:pPr>
              <a:lnSpc>
                <a:spcPct val="100000"/>
              </a:lnSpc>
            </a:pPr>
            <a:r>
              <a:rPr lang="en-US" sz="5400" dirty="0"/>
              <a:t>Keyed collections </a:t>
            </a:r>
            <a:br>
              <a:rPr lang="en-US" sz="5400" dirty="0"/>
            </a:br>
            <a:br>
              <a:rPr lang="uk-UA" sz="5400" dirty="0"/>
            </a:br>
            <a:r>
              <a:rPr lang="en-US" sz="5400" dirty="0">
                <a:latin typeface="Open Sans" panose="020B0604020202020204" charset="0"/>
                <a:ea typeface="Open Sans" panose="020B0604020202020204" charset="0"/>
                <a:cs typeface="Open Sans" panose="020B0604020202020204" charset="0"/>
              </a:rPr>
              <a:t>Map</a:t>
            </a:r>
            <a:br>
              <a:rPr lang="en-US" sz="5400" dirty="0">
                <a:latin typeface="Open Sans" panose="020B0604020202020204" charset="0"/>
                <a:ea typeface="Open Sans" panose="020B0604020202020204" charset="0"/>
                <a:cs typeface="Open Sans" panose="020B0604020202020204" charset="0"/>
              </a:rPr>
            </a:br>
            <a:r>
              <a:rPr lang="en-US" sz="5400" dirty="0">
                <a:latin typeface="Open Sans" panose="020B0604020202020204" charset="0"/>
                <a:ea typeface="Open Sans" panose="020B0604020202020204" charset="0"/>
                <a:cs typeface="Open Sans" panose="020B0604020202020204" charset="0"/>
              </a:rPr>
              <a:t>Set</a:t>
            </a:r>
            <a:br>
              <a:rPr lang="en-US" sz="5400" dirty="0">
                <a:latin typeface="Open Sans" panose="020B0604020202020204" charset="0"/>
                <a:ea typeface="Open Sans" panose="020B0604020202020204" charset="0"/>
                <a:cs typeface="Open Sans" panose="020B0604020202020204" charset="0"/>
              </a:rPr>
            </a:br>
            <a:r>
              <a:rPr lang="en-US" sz="5400" dirty="0" err="1">
                <a:latin typeface="Open Sans" panose="020B0604020202020204" charset="0"/>
                <a:ea typeface="Open Sans" panose="020B0604020202020204" charset="0"/>
                <a:cs typeface="Open Sans" panose="020B0604020202020204" charset="0"/>
              </a:rPr>
              <a:t>WeakMap</a:t>
            </a:r>
            <a:br>
              <a:rPr lang="en-US" sz="5400" dirty="0">
                <a:latin typeface="Open Sans" panose="020B0604020202020204" charset="0"/>
                <a:ea typeface="Open Sans" panose="020B0604020202020204" charset="0"/>
                <a:cs typeface="Open Sans" panose="020B0604020202020204" charset="0"/>
              </a:rPr>
            </a:br>
            <a:r>
              <a:rPr lang="en-US" sz="5400" dirty="0" err="1">
                <a:latin typeface="Open Sans" panose="020B0604020202020204" charset="0"/>
                <a:ea typeface="Open Sans" panose="020B0604020202020204" charset="0"/>
                <a:cs typeface="Open Sans" panose="020B0604020202020204" charset="0"/>
              </a:rPr>
              <a:t>WeakSet</a:t>
            </a:r>
            <a:endParaRPr lang="uk-UA" sz="5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902874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2C39E6-A4C3-40E0-93D6-11AEB330067F}"/>
              </a:ext>
            </a:extLst>
          </p:cNvPr>
          <p:cNvSpPr>
            <a:spLocks noGrp="1"/>
          </p:cNvSpPr>
          <p:nvPr>
            <p:ph type="title"/>
          </p:nvPr>
        </p:nvSpPr>
        <p:spPr/>
        <p:txBody>
          <a:bodyPr/>
          <a:lstStyle/>
          <a:p>
            <a:pPr>
              <a:lnSpc>
                <a:spcPct val="100000"/>
              </a:lnSpc>
            </a:pPr>
            <a:r>
              <a:rPr lang="en-US" sz="4000" dirty="0"/>
              <a:t>Links</a:t>
            </a:r>
            <a:br>
              <a:rPr lang="en-US" sz="4000" dirty="0"/>
            </a:br>
            <a:r>
              <a:rPr lang="en-US" sz="2400" dirty="0">
                <a:latin typeface="Open Sans" panose="020B0604020202020204" charset="0"/>
                <a:ea typeface="Open Sans" panose="020B0604020202020204" charset="0"/>
                <a:cs typeface="Open Sans" panose="020B0604020202020204" charset="0"/>
              </a:rPr>
              <a:t>1. </a:t>
            </a:r>
            <a:r>
              <a:rPr lang="en-US" sz="2400" dirty="0">
                <a:latin typeface="Open Sans" panose="020B0604020202020204" charset="0"/>
                <a:ea typeface="Open Sans" panose="020B0604020202020204" charset="0"/>
                <a:cs typeface="Open Sans" panose="020B0604020202020204" charset="0"/>
                <a:hlinkClick r:id="rId2"/>
              </a:rPr>
              <a:t>https://developer.mozilla.org/en-US/docs/Web/JavaScript/Guide/Indexed_collections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2. </a:t>
            </a:r>
            <a:r>
              <a:rPr lang="en-US" sz="2400" dirty="0">
                <a:latin typeface="Open Sans" panose="020B0604020202020204" charset="0"/>
                <a:ea typeface="Open Sans" panose="020B0604020202020204" charset="0"/>
                <a:cs typeface="Open Sans" panose="020B0604020202020204" charset="0"/>
                <a:hlinkClick r:id="rId3"/>
              </a:rPr>
              <a:t>https://developer.mozilla.org/en-US/docs/Web/JavaScript/Guide/Keyed_collections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3.</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4.</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5.</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031338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63CF3F-A30A-40CD-ABED-92870229DAE2}"/>
              </a:ext>
            </a:extLst>
          </p:cNvPr>
          <p:cNvSpPr>
            <a:spLocks noGrp="1"/>
          </p:cNvSpPr>
          <p:nvPr>
            <p:ph type="title"/>
          </p:nvPr>
        </p:nvSpPr>
        <p:spPr/>
        <p:txBody>
          <a:bodyPr/>
          <a:lstStyle/>
          <a:p>
            <a:pPr>
              <a:lnSpc>
                <a:spcPct val="100000"/>
              </a:lnSpc>
            </a:pPr>
            <a:r>
              <a:rPr lang="en-US" sz="4000" dirty="0"/>
              <a:t>Array object</a:t>
            </a:r>
            <a:br>
              <a:rPr lang="en-US" sz="4000" dirty="0"/>
            </a:br>
            <a:r>
              <a:rPr lang="en-US" sz="2400" dirty="0">
                <a:latin typeface="Open Sans" panose="020B0604020202020204" charset="0"/>
                <a:ea typeface="Open Sans" panose="020B0604020202020204" charset="0"/>
                <a:cs typeface="Open Sans" panose="020B0604020202020204" charset="0"/>
              </a:rPr>
              <a:t>An array is an ordered set of values that you refer to with a name and an index.</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For example, consider an array called emp, which contains employees' names indexed by their numerical employee number. So emp[1] would be employee number one, emp[2] employee number two, and so on.</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154041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F955F6-9258-4D79-BD30-92EB2F0C043D}"/>
              </a:ext>
            </a:extLst>
          </p:cNvPr>
          <p:cNvSpPr>
            <a:spLocks noGrp="1"/>
          </p:cNvSpPr>
          <p:nvPr>
            <p:ph type="title"/>
          </p:nvPr>
        </p:nvSpPr>
        <p:spPr/>
        <p:txBody>
          <a:bodyPr/>
          <a:lstStyle/>
          <a:p>
            <a:pPr>
              <a:lnSpc>
                <a:spcPct val="100000"/>
              </a:lnSpc>
            </a:pPr>
            <a:r>
              <a:rPr lang="en-US" sz="4000" dirty="0"/>
              <a:t>Creating an array</a:t>
            </a:r>
            <a:br>
              <a:rPr lang="en-US" sz="4000" dirty="0"/>
            </a:br>
            <a:endParaRPr lang="uk-UA" sz="4000" dirty="0"/>
          </a:p>
        </p:txBody>
      </p:sp>
      <p:pic>
        <p:nvPicPr>
          <p:cNvPr id="6" name="Рисунок 5">
            <a:extLst>
              <a:ext uri="{FF2B5EF4-FFF2-40B4-BE49-F238E27FC236}">
                <a16:creationId xmlns:a16="http://schemas.microsoft.com/office/drawing/2014/main" id="{F87854F0-32FE-47D8-B5CA-5063876523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046" y="2395088"/>
            <a:ext cx="10769908" cy="2067823"/>
          </a:xfrm>
          <a:prstGeom prst="rect">
            <a:avLst/>
          </a:prstGeom>
        </p:spPr>
      </p:pic>
    </p:spTree>
    <p:extLst>
      <p:ext uri="{BB962C8B-B14F-4D97-AF65-F5344CB8AC3E}">
        <p14:creationId xmlns:p14="http://schemas.microsoft.com/office/powerpoint/2010/main" val="3817965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D8939C-047D-4C1F-99FD-EEA5AE37F11C}"/>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Create an array with non-zero length, but without any items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43F2D389-1A14-4652-9F97-A85B171CC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5701" y="1542734"/>
            <a:ext cx="7040597" cy="3772532"/>
          </a:xfrm>
          <a:prstGeom prst="rect">
            <a:avLst/>
          </a:prstGeom>
        </p:spPr>
      </p:pic>
    </p:spTree>
    <p:extLst>
      <p:ext uri="{BB962C8B-B14F-4D97-AF65-F5344CB8AC3E}">
        <p14:creationId xmlns:p14="http://schemas.microsoft.com/office/powerpoint/2010/main" val="4153943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099C20-66EF-497F-BEC8-3C6A0544116C}"/>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Arrays can also be assigned as a property of a new or an existing object.</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57D64B65-944A-4A8B-90C1-8060A09D2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007" y="2129904"/>
            <a:ext cx="6953985" cy="2598192"/>
          </a:xfrm>
          <a:prstGeom prst="rect">
            <a:avLst/>
          </a:prstGeom>
        </p:spPr>
      </p:pic>
    </p:spTree>
    <p:extLst>
      <p:ext uri="{BB962C8B-B14F-4D97-AF65-F5344CB8AC3E}">
        <p14:creationId xmlns:p14="http://schemas.microsoft.com/office/powerpoint/2010/main" val="2103820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74E17F-436F-4116-AA2B-CEF77F5F277C}"/>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Array elements are numbered, starting with zero.</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We can get an element by its number in square brackets:</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pic>
        <p:nvPicPr>
          <p:cNvPr id="6" name="Рисунок 5">
            <a:extLst>
              <a:ext uri="{FF2B5EF4-FFF2-40B4-BE49-F238E27FC236}">
                <a16:creationId xmlns:a16="http://schemas.microsoft.com/office/drawing/2014/main" id="{A0866753-C9E9-4036-BA58-DB551CA3A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0298" y="2241794"/>
            <a:ext cx="6871404" cy="2374411"/>
          </a:xfrm>
          <a:prstGeom prst="rect">
            <a:avLst/>
          </a:prstGeom>
        </p:spPr>
      </p:pic>
    </p:spTree>
    <p:extLst>
      <p:ext uri="{BB962C8B-B14F-4D97-AF65-F5344CB8AC3E}">
        <p14:creationId xmlns:p14="http://schemas.microsoft.com/office/powerpoint/2010/main" val="3177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388ACB-25C3-4A31-AC7C-24E46525F4AE}"/>
              </a:ext>
            </a:extLst>
          </p:cNvPr>
          <p:cNvSpPr>
            <a:spLocks noGrp="1"/>
          </p:cNvSpPr>
          <p:nvPr>
            <p:ph type="title"/>
          </p:nvPr>
        </p:nvSpPr>
        <p:spPr/>
        <p:txBody>
          <a:bodyPr/>
          <a:lstStyle/>
          <a:p>
            <a:r>
              <a:rPr lang="en-US" sz="100" dirty="0"/>
              <a:t>.</a:t>
            </a:r>
            <a:endParaRPr lang="uk-UA" sz="100" dirty="0"/>
          </a:p>
        </p:txBody>
      </p:sp>
      <p:pic>
        <p:nvPicPr>
          <p:cNvPr id="5" name="Рисунок 4">
            <a:extLst>
              <a:ext uri="{FF2B5EF4-FFF2-40B4-BE49-F238E27FC236}">
                <a16:creationId xmlns:a16="http://schemas.microsoft.com/office/drawing/2014/main" id="{B8C15912-8FDC-44CA-A5A0-626203DF0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751" y="685799"/>
            <a:ext cx="8348498" cy="2209896"/>
          </a:xfrm>
          <a:prstGeom prst="rect">
            <a:avLst/>
          </a:prstGeom>
        </p:spPr>
      </p:pic>
      <p:pic>
        <p:nvPicPr>
          <p:cNvPr id="11" name="Рисунок 10">
            <a:extLst>
              <a:ext uri="{FF2B5EF4-FFF2-40B4-BE49-F238E27FC236}">
                <a16:creationId xmlns:a16="http://schemas.microsoft.com/office/drawing/2014/main" id="{C944A1B6-9F60-40D8-A630-38EB5CF6B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752" y="4089867"/>
            <a:ext cx="8348498" cy="1396532"/>
          </a:xfrm>
          <a:prstGeom prst="rect">
            <a:avLst/>
          </a:prstGeom>
        </p:spPr>
      </p:pic>
    </p:spTree>
    <p:extLst>
      <p:ext uri="{BB962C8B-B14F-4D97-AF65-F5344CB8AC3E}">
        <p14:creationId xmlns:p14="http://schemas.microsoft.com/office/powerpoint/2010/main" val="2796402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4455EC-FE27-494B-A1DB-88405931900B}"/>
              </a:ext>
            </a:extLst>
          </p:cNvPr>
          <p:cNvSpPr>
            <a:spLocks noGrp="1"/>
          </p:cNvSpPr>
          <p:nvPr>
            <p:ph type="title"/>
          </p:nvPr>
        </p:nvSpPr>
        <p:spPr/>
        <p:txBody>
          <a:bodyPr/>
          <a:lstStyle/>
          <a:p>
            <a:r>
              <a:rPr lang="en-US" sz="100" dirty="0"/>
              <a:t>.</a:t>
            </a:r>
            <a:endParaRPr lang="uk-UA" sz="100" dirty="0"/>
          </a:p>
        </p:txBody>
      </p:sp>
      <p:pic>
        <p:nvPicPr>
          <p:cNvPr id="5" name="Рисунок 4">
            <a:extLst>
              <a:ext uri="{FF2B5EF4-FFF2-40B4-BE49-F238E27FC236}">
                <a16:creationId xmlns:a16="http://schemas.microsoft.com/office/drawing/2014/main" id="{730BCC95-DB10-4E1E-906F-3CD6DBC93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525" y="519481"/>
            <a:ext cx="6838950" cy="4966919"/>
          </a:xfrm>
          <a:prstGeom prst="rect">
            <a:avLst/>
          </a:prstGeom>
        </p:spPr>
      </p:pic>
    </p:spTree>
    <p:extLst>
      <p:ext uri="{BB962C8B-B14F-4D97-AF65-F5344CB8AC3E}">
        <p14:creationId xmlns:p14="http://schemas.microsoft.com/office/powerpoint/2010/main" val="66937847"/>
      </p:ext>
    </p:extLst>
  </p:cSld>
  <p:clrMapOvr>
    <a:masterClrMapping/>
  </p:clrMapOvr>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648</TotalTime>
  <Words>1652</Words>
  <Application>Microsoft Office PowerPoint</Application>
  <PresentationFormat>Широкоэкранный</PresentationFormat>
  <Paragraphs>70</Paragraphs>
  <Slides>27</Slides>
  <Notes>18</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27</vt:i4>
      </vt:variant>
    </vt:vector>
  </HeadingPairs>
  <TitlesOfParts>
    <vt:vector size="32" baseType="lpstr">
      <vt:lpstr>Arial</vt:lpstr>
      <vt:lpstr>Open Sans</vt:lpstr>
      <vt:lpstr>Calibri</vt:lpstr>
      <vt:lpstr>Proxima Nova Black</vt:lpstr>
      <vt:lpstr>LIGHT-THEME</vt:lpstr>
      <vt:lpstr>Built-in Collections</vt:lpstr>
      <vt:lpstr>Indexed collections   Array Iterators Typed Array</vt:lpstr>
      <vt:lpstr>Array object An array is an ordered set of values that you refer to with a name and an index.   For example, consider an array called emp, which contains employees' names indexed by their numerical employee number. So emp[1] would be employee number one, emp[2] employee number two, and so on.</vt:lpstr>
      <vt:lpstr>Creating an array </vt:lpstr>
      <vt:lpstr>Create an array with non-zero length, but without any items   </vt:lpstr>
      <vt:lpstr>Arrays can also be assigned as a property of a new or an existing object.</vt:lpstr>
      <vt:lpstr>Array elements are numbered, starting with zero. We can get an element by its number in square brackets: </vt:lpstr>
      <vt:lpstr>.</vt:lpstr>
      <vt:lpstr>.</vt:lpstr>
      <vt:lpstr>Understanding length</vt:lpstr>
      <vt:lpstr>Iterating over arrays One of the oldest ways to cycle array items is the for loop over indexes:      But for arrays there is another form of loop, for..of:    </vt:lpstr>
      <vt:lpstr>Array methods Add/remove elements push(...items) – adds items to the end, pop() – extracts an item from the end, shift() – extracts an item from the beginning, unshift(...items) – adds items to the beginning. splice(pos, deleteCount, ...items) – at index pos delete deleteCount elements and insert items (modify the array itself) slice(start, end) – creates a new array, copies elements from position start till end (not inclusive) into it. concat(...items) – returns a new array: copies all members of the current one and adds items to it. If any of items is an array, then its elements are taken</vt:lpstr>
      <vt:lpstr>Search among elements  indexOf/lastIndexOf(item, pos) – look for item starting from position pos, return the index or -1 if not found. includes(value) – returns true if the array has value, otherwise false. find/filter(func) – filter elements through the function, return first/all values that make it return true. findIndex is like find, but returns the index instead of a value.</vt:lpstr>
      <vt:lpstr>Iterate over elements  forEach(func) – calls func for every element, does not return anything.</vt:lpstr>
      <vt:lpstr>Transform the array  map(func) – creates a new array from results of calling func for every element. sort(func) – sorts the array in-place, then returns it (modify the array itself) reverse() – reverses the array in-place, then returns it (modify the array itself) split/join – convert a string to array and back. reduce(func, initial) – calculate a single value over the array by calling func for each element and passing an intermediate result between the calls.</vt:lpstr>
      <vt:lpstr>reduce/reduceRight Are used to calculate a single value based on the array.</vt:lpstr>
      <vt:lpstr>Additionally: Array.isArray(arr) checks arr for being an array.   It returns true if the value is an array, and false otherwise. </vt:lpstr>
      <vt:lpstr>These methods are the most used ones, they cover 99% of use cases. But there are few others:  arr.some(fn)/arr.every(fn) checks the array.  The function fn is called on each element of the array similar to map. If any/all results are true, returns true, otherwise false.  arr.fill(value, start, end) – fills the array with repeating value from index start to end.  arr.copyWithin(target, start, end) – copies its elements from position start till position end into itself, at position target (overwrites existing).</vt:lpstr>
      <vt:lpstr>Iterator Iterators are a new way to loop over any collection in JavaScript. They were introduced in ES6</vt:lpstr>
      <vt:lpstr>Typed Array array-like objects and provide a mechanism for accessing raw binary data.</vt:lpstr>
      <vt:lpstr>Buffers and views: typed array architecture   A buffer (implemented by the ArrayBuffer object) is an object representing a chunk of data; it has no format to speak of, and offers no mechanism for accessing its contents. In order to access the memory contained in a buffer, you need to use a view.    A view provides a context — that is, a data type, starting offset, and number of elements — that turns the data into an actual typed array.</vt:lpstr>
      <vt:lpstr>ArrayBuffer The ArrayBuffer is a data type that is used to represent a generic, fixed-length binary data buffer. You can't directly manipulate the contents of an ArrayBuffer; instead, you create a typed array view or a DataView which represents the buffer in a specific format, and use that to read and write the contents of the buffer.</vt:lpstr>
      <vt:lpstr>Презентация PowerPoint</vt:lpstr>
      <vt:lpstr>Typed array views Typed array views have self descriptive names and provide views for all the usual numeric types like Int8, Uint32, Float64 and so forth. There is one special typed array view, the Uint8ClampedArray. It clamps the values between 0 and 255. This is useful for Canvas data processing, for example.</vt:lpstr>
      <vt:lpstr>Презентация PowerPoint</vt:lpstr>
      <vt:lpstr>Keyed collections   Map Set WeakMap WeakSet</vt:lpstr>
      <vt:lpstr>Links 1. https://developer.mozilla.org/en-US/docs/Web/JavaScript/Guide/Indexed_collections 2. https://developer.mozilla.org/en-US/docs/Web/JavaScript/Guide/Keyed_collections 3. 4.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RSynenko</cp:lastModifiedBy>
  <cp:revision>123</cp:revision>
  <dcterms:created xsi:type="dcterms:W3CDTF">2018-12-11T16:43:22Z</dcterms:created>
  <dcterms:modified xsi:type="dcterms:W3CDTF">2020-02-02T19:50:36Z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