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56" r:id="rId4"/>
  </p:sldMasterIdLst>
  <p:notesMasterIdLst>
    <p:notesMasterId r:id="rId45"/>
  </p:notesMasterIdLst>
  <p:sldIdLst>
    <p:sldId id="258" r:id="rId5"/>
    <p:sldId id="260" r:id="rId6"/>
    <p:sldId id="299" r:id="rId7"/>
    <p:sldId id="261" r:id="rId8"/>
    <p:sldId id="262" r:id="rId9"/>
    <p:sldId id="263" r:id="rId10"/>
    <p:sldId id="264" r:id="rId11"/>
    <p:sldId id="265" r:id="rId12"/>
    <p:sldId id="266" r:id="rId13"/>
    <p:sldId id="267" r:id="rId14"/>
    <p:sldId id="269" r:id="rId15"/>
    <p:sldId id="268" r:id="rId16"/>
    <p:sldId id="270" r:id="rId17"/>
    <p:sldId id="271" r:id="rId18"/>
    <p:sldId id="272" r:id="rId19"/>
    <p:sldId id="273" r:id="rId20"/>
    <p:sldId id="274" r:id="rId21"/>
    <p:sldId id="275" r:id="rId22"/>
    <p:sldId id="276" r:id="rId23"/>
    <p:sldId id="277" r:id="rId24"/>
    <p:sldId id="278" r:id="rId25"/>
    <p:sldId id="288" r:id="rId26"/>
    <p:sldId id="279" r:id="rId27"/>
    <p:sldId id="280" r:id="rId28"/>
    <p:sldId id="298" r:id="rId29"/>
    <p:sldId id="291" r:id="rId30"/>
    <p:sldId id="293" r:id="rId31"/>
    <p:sldId id="292" r:id="rId32"/>
    <p:sldId id="296" r:id="rId33"/>
    <p:sldId id="294" r:id="rId34"/>
    <p:sldId id="295" r:id="rId35"/>
    <p:sldId id="297" r:id="rId36"/>
    <p:sldId id="281" r:id="rId37"/>
    <p:sldId id="282" r:id="rId38"/>
    <p:sldId id="283" r:id="rId39"/>
    <p:sldId id="284" r:id="rId40"/>
    <p:sldId id="287" r:id="rId41"/>
    <p:sldId id="289" r:id="rId42"/>
    <p:sldId id="290" r:id="rId43"/>
    <p:sldId id="285" r:id="rId44"/>
  </p:sldIdLst>
  <p:sldSz cx="12192000" cy="6858000"/>
  <p:notesSz cx="6858000" cy="9144000"/>
  <p:embeddedFontLst>
    <p:embeddedFont>
      <p:font typeface="Calibri" panose="020F0502020204030204" pitchFamily="34" charset="0"/>
      <p:regular r:id="rId46"/>
      <p:bold r:id="rId47"/>
      <p:italic r:id="rId48"/>
      <p:boldItalic r:id="rId49"/>
    </p:embeddedFont>
    <p:embeddedFont>
      <p:font typeface="Open Sans" panose="020B0604020202020204" charset="0"/>
      <p:regular r:id="rId50"/>
      <p:bold r:id="rId51"/>
      <p:italic r:id="rId52"/>
      <p:boldItalic r:id="rId53"/>
    </p:embeddedFont>
    <p:embeddedFont>
      <p:font typeface="Proxima Nova Black" panose="020B0604020202020204" charset="0"/>
      <p:bold r:id="rId5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BCCFF665-5FA4-4AA9-8F19-B35FD3D59D49}">
          <p14:sldIdLst>
            <p14:sldId id="258"/>
            <p14:sldId id="260"/>
            <p14:sldId id="299"/>
            <p14:sldId id="261"/>
            <p14:sldId id="262"/>
            <p14:sldId id="263"/>
            <p14:sldId id="264"/>
            <p14:sldId id="265"/>
            <p14:sldId id="266"/>
            <p14:sldId id="267"/>
            <p14:sldId id="269"/>
            <p14:sldId id="268"/>
            <p14:sldId id="270"/>
            <p14:sldId id="271"/>
            <p14:sldId id="272"/>
            <p14:sldId id="273"/>
            <p14:sldId id="274"/>
            <p14:sldId id="275"/>
            <p14:sldId id="276"/>
            <p14:sldId id="277"/>
            <p14:sldId id="278"/>
            <p14:sldId id="288"/>
            <p14:sldId id="279"/>
            <p14:sldId id="280"/>
            <p14:sldId id="298"/>
            <p14:sldId id="291"/>
            <p14:sldId id="293"/>
            <p14:sldId id="292"/>
            <p14:sldId id="296"/>
            <p14:sldId id="294"/>
            <p14:sldId id="295"/>
            <p14:sldId id="297"/>
            <p14:sldId id="281"/>
            <p14:sldId id="282"/>
            <p14:sldId id="283"/>
            <p14:sldId id="284"/>
            <p14:sldId id="287"/>
            <p14:sldId id="289"/>
            <p14:sldId id="290"/>
            <p14:sldId id="28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E13A19"/>
    <a:srgbClr val="EBE6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62" autoAdjust="0"/>
    <p:restoredTop sz="67403" autoAdjust="0"/>
  </p:normalViewPr>
  <p:slideViewPr>
    <p:cSldViewPr snapToGrid="0">
      <p:cViewPr varScale="1">
        <p:scale>
          <a:sx n="49" d="100"/>
          <a:sy n="49" d="100"/>
        </p:scale>
        <p:origin x="1614" y="4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font" Target="fonts/font3.fntdata"/><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font" Target="fonts/font6.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1.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9.fntdata"/><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4.fntdata"/><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B630F2-DBFD-4F93-BE9E-B13A8581EE6B}" type="datetimeFigureOut">
              <a:rPr lang="uk-UA" smtClean="0"/>
              <a:t>02.01.2020</a:t>
            </a:fld>
            <a:endParaRPr lang="uk-UA"/>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uk-UA"/>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EF5D64-70F2-4A3C-9214-8664E4464032}" type="slidenum">
              <a:rPr lang="uk-UA" smtClean="0"/>
              <a:t>‹#›</a:t>
            </a:fld>
            <a:endParaRPr lang="uk-UA"/>
          </a:p>
        </p:txBody>
      </p:sp>
    </p:spTree>
    <p:extLst>
      <p:ext uri="{BB962C8B-B14F-4D97-AF65-F5344CB8AC3E}">
        <p14:creationId xmlns:p14="http://schemas.microsoft.com/office/powerpoint/2010/main" val="4085877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uk.wikipedia.org/wiki/CSS"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1" i="0" kern="1200" dirty="0">
                <a:solidFill>
                  <a:schemeClr val="tx1"/>
                </a:solidFill>
                <a:effectLst/>
                <a:latin typeface="+mn-lt"/>
                <a:ea typeface="+mn-ea"/>
                <a:cs typeface="+mn-cs"/>
              </a:rPr>
              <a:t>CSS flexbox</a:t>
            </a:r>
            <a:r>
              <a:rPr lang="en-US" sz="1200" b="0" i="0" kern="1200" dirty="0">
                <a:solidFill>
                  <a:schemeClr val="tx1"/>
                </a:solidFill>
                <a:effectLst/>
                <a:latin typeface="+mn-lt"/>
                <a:ea typeface="+mn-ea"/>
                <a:cs typeface="+mn-cs"/>
              </a:rPr>
              <a:t> — </a:t>
            </a:r>
            <a:r>
              <a:rPr lang="uk-UA" sz="1200" b="0" i="0" kern="1200" dirty="0">
                <a:solidFill>
                  <a:schemeClr val="tx1"/>
                </a:solidFill>
                <a:effectLst/>
                <a:latin typeface="+mn-lt"/>
                <a:ea typeface="+mn-ea"/>
                <a:cs typeface="+mn-cs"/>
              </a:rPr>
              <a:t>це </a:t>
            </a:r>
            <a:r>
              <a:rPr lang="en-US" sz="1200" b="0" i="0" u="none" strike="noStrike" kern="1200" dirty="0">
                <a:solidFill>
                  <a:schemeClr val="tx1"/>
                </a:solidFill>
                <a:effectLst/>
                <a:latin typeface="+mn-lt"/>
                <a:ea typeface="+mn-ea"/>
                <a:cs typeface="+mn-cs"/>
                <a:hlinkClick r:id="rId3" tooltip="CSS"/>
              </a:rPr>
              <a:t>CSS3</a:t>
            </a:r>
            <a:r>
              <a:rPr lang="en-US" sz="1200" b="0" i="0" kern="1200" dirty="0">
                <a:solidFill>
                  <a:schemeClr val="tx1"/>
                </a:solidFill>
                <a:effectLst/>
                <a:latin typeface="+mn-lt"/>
                <a:ea typeface="+mn-ea"/>
                <a:cs typeface="+mn-cs"/>
              </a:rPr>
              <a:t> </a:t>
            </a:r>
            <a:r>
              <a:rPr lang="uk-UA" sz="1200" b="0" i="0" kern="1200" dirty="0">
                <a:solidFill>
                  <a:schemeClr val="tx1"/>
                </a:solidFill>
                <a:effectLst/>
                <a:latin typeface="+mn-lt"/>
                <a:ea typeface="+mn-ea"/>
                <a:cs typeface="+mn-cs"/>
              </a:rPr>
              <a:t>веб модуль. </a:t>
            </a:r>
            <a:r>
              <a:rPr lang="en-US" sz="1200" b="0" i="0" kern="1200" dirty="0">
                <a:solidFill>
                  <a:schemeClr val="tx1"/>
                </a:solidFill>
                <a:effectLst/>
                <a:latin typeface="+mn-lt"/>
                <a:ea typeface="+mn-ea"/>
                <a:cs typeface="+mn-cs"/>
              </a:rPr>
              <a:t>Flex </a:t>
            </a:r>
            <a:r>
              <a:rPr lang="uk-UA" sz="1200" b="0" i="0" kern="1200" dirty="0">
                <a:solidFill>
                  <a:schemeClr val="tx1"/>
                </a:solidFill>
                <a:effectLst/>
                <a:latin typeface="+mn-lt"/>
                <a:ea typeface="+mn-ea"/>
                <a:cs typeface="+mn-cs"/>
              </a:rPr>
              <a:t>дозволяє автоматично організовувати відповідні елементи в контейнері залежно від розміру екрана (або пристрою) та дає змогу використовувати більш ефективний спосіб верстки, вирівнювання й розподілу вільного місця між елементами у контейнері, навіть коли їх розмір невідомий і/або динамічний.</a:t>
            </a:r>
          </a:p>
          <a:p>
            <a:r>
              <a:rPr lang="uk-UA" sz="1200" b="0" i="0" kern="1200" dirty="0">
                <a:solidFill>
                  <a:schemeClr val="tx1"/>
                </a:solidFill>
                <a:effectLst/>
                <a:latin typeface="+mn-lt"/>
                <a:ea typeface="+mn-ea"/>
                <a:cs typeface="+mn-cs"/>
              </a:rPr>
              <a:t>Однією з найважливіших особливостей </a:t>
            </a:r>
            <a:r>
              <a:rPr lang="en-US" sz="1200" b="0" i="0" kern="1200" dirty="0">
                <a:solidFill>
                  <a:schemeClr val="tx1"/>
                </a:solidFill>
                <a:effectLst/>
                <a:latin typeface="+mn-lt"/>
                <a:ea typeface="+mn-ea"/>
                <a:cs typeface="+mn-cs"/>
              </a:rPr>
              <a:t>flexbox </a:t>
            </a:r>
            <a:r>
              <a:rPr lang="uk-UA" sz="1200" b="0" i="0" kern="1200" dirty="0">
                <a:solidFill>
                  <a:schemeClr val="tx1"/>
                </a:solidFill>
                <a:effectLst/>
                <a:latin typeface="+mn-lt"/>
                <a:ea typeface="+mn-ea"/>
                <a:cs typeface="+mn-cs"/>
              </a:rPr>
              <a:t>є його здатність формуватися на основі його середовища перегляду. Контейнери </a:t>
            </a:r>
            <a:r>
              <a:rPr lang="en-US" sz="1200" b="0" i="0" kern="1200" dirty="0">
                <a:solidFill>
                  <a:schemeClr val="tx1"/>
                </a:solidFill>
                <a:effectLst/>
                <a:latin typeface="+mn-lt"/>
                <a:ea typeface="+mn-ea"/>
                <a:cs typeface="+mn-cs"/>
              </a:rPr>
              <a:t>Flex </a:t>
            </a:r>
            <a:r>
              <a:rPr lang="uk-UA" sz="1200" b="0" i="0" kern="1200" dirty="0">
                <a:solidFill>
                  <a:schemeClr val="tx1"/>
                </a:solidFill>
                <a:effectLst/>
                <a:latin typeface="+mn-lt"/>
                <a:ea typeface="+mn-ea"/>
                <a:cs typeface="+mn-cs"/>
              </a:rPr>
              <a:t>можна регулювати за розміром, (як збільшувати, так і зменшувати) щоб уникнути надмірної монополізації простору. Можна не лише задати напрямок потоку </a:t>
            </a:r>
            <a:r>
              <a:rPr lang="uk-UA" sz="1200" b="0" i="0" kern="1200" dirty="0" err="1">
                <a:solidFill>
                  <a:schemeClr val="tx1"/>
                </a:solidFill>
                <a:effectLst/>
                <a:latin typeface="+mn-lt"/>
                <a:ea typeface="+mn-ea"/>
                <a:cs typeface="+mn-cs"/>
              </a:rPr>
              <a:t>флексу</a:t>
            </a:r>
            <a:r>
              <a:rPr lang="uk-UA" sz="1200" b="0" i="0" kern="1200" dirty="0">
                <a:solidFill>
                  <a:schemeClr val="tx1"/>
                </a:solidFill>
                <a:effectLst/>
                <a:latin typeface="+mn-lt"/>
                <a:ea typeface="+mn-ea"/>
                <a:cs typeface="+mn-cs"/>
              </a:rPr>
              <a:t> на рівні стилю, наприклад вправо, вліво, вгору або вниз; окремі елементи в такому контейнері також можуть бути автоматично </a:t>
            </a:r>
            <a:r>
              <a:rPr lang="uk-UA" sz="1200" b="0" i="0" kern="1200" dirty="0" err="1">
                <a:solidFill>
                  <a:schemeClr val="tx1"/>
                </a:solidFill>
                <a:effectLst/>
                <a:latin typeface="+mn-lt"/>
                <a:ea typeface="+mn-ea"/>
                <a:cs typeface="+mn-cs"/>
              </a:rPr>
              <a:t>перевпорядковані</a:t>
            </a:r>
            <a:r>
              <a:rPr lang="uk-UA" sz="1200" b="0" i="0" kern="1200" dirty="0">
                <a:solidFill>
                  <a:schemeClr val="tx1"/>
                </a:solidFill>
                <a:effectLst/>
                <a:latin typeface="+mn-lt"/>
                <a:ea typeface="+mn-ea"/>
                <a:cs typeface="+mn-cs"/>
              </a:rPr>
              <a:t> та перебудовані відповідно до наявного макета.</a:t>
            </a:r>
          </a:p>
        </p:txBody>
      </p:sp>
      <p:sp>
        <p:nvSpPr>
          <p:cNvPr id="4" name="Номер слайда 3"/>
          <p:cNvSpPr>
            <a:spLocks noGrp="1"/>
          </p:cNvSpPr>
          <p:nvPr>
            <p:ph type="sldNum" sz="quarter" idx="5"/>
          </p:nvPr>
        </p:nvSpPr>
        <p:spPr/>
        <p:txBody>
          <a:bodyPr/>
          <a:lstStyle/>
          <a:p>
            <a:fld id="{22EF5D64-70F2-4A3C-9214-8664E4464032}" type="slidenum">
              <a:rPr lang="uk-UA" smtClean="0"/>
              <a:t>1</a:t>
            </a:fld>
            <a:endParaRPr lang="uk-UA"/>
          </a:p>
        </p:txBody>
      </p:sp>
    </p:spTree>
    <p:extLst>
      <p:ext uri="{BB962C8B-B14F-4D97-AF65-F5344CB8AC3E}">
        <p14:creationId xmlns:p14="http://schemas.microsoft.com/office/powerpoint/2010/main" val="8614733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uk-UA" dirty="0"/>
              <a:t>Значення </a:t>
            </a:r>
            <a:r>
              <a:rPr lang="en-US" dirty="0"/>
              <a:t>center</a:t>
            </a:r>
            <a:r>
              <a:rPr lang="uk-UA" dirty="0"/>
              <a:t> змушує елементи зберігати свої власні розміри, але центрує їх уздовж поперечної осі. </a:t>
            </a:r>
          </a:p>
          <a:p>
            <a:endParaRPr lang="uk-UA" dirty="0"/>
          </a:p>
        </p:txBody>
      </p:sp>
      <p:sp>
        <p:nvSpPr>
          <p:cNvPr id="4" name="Номер слайда 3"/>
          <p:cNvSpPr>
            <a:spLocks noGrp="1"/>
          </p:cNvSpPr>
          <p:nvPr>
            <p:ph type="sldNum" sz="quarter" idx="5"/>
          </p:nvPr>
        </p:nvSpPr>
        <p:spPr/>
        <p:txBody>
          <a:bodyPr/>
          <a:lstStyle/>
          <a:p>
            <a:fld id="{22EF5D64-70F2-4A3C-9214-8664E4464032}" type="slidenum">
              <a:rPr lang="uk-UA" smtClean="0"/>
              <a:t>20</a:t>
            </a:fld>
            <a:endParaRPr lang="uk-UA"/>
          </a:p>
        </p:txBody>
      </p:sp>
    </p:spTree>
    <p:extLst>
      <p:ext uri="{BB962C8B-B14F-4D97-AF65-F5344CB8AC3E}">
        <p14:creationId xmlns:p14="http://schemas.microsoft.com/office/powerpoint/2010/main" val="25861450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a:solidFill>
                  <a:schemeClr val="tx1"/>
                </a:solidFill>
                <a:effectLst/>
                <a:latin typeface="+mn-lt"/>
                <a:ea typeface="+mn-ea"/>
                <a:cs typeface="+mn-cs"/>
              </a:rPr>
              <a:t>Set both the </a:t>
            </a:r>
            <a:r>
              <a:rPr lang="en-US" dirty="0"/>
              <a:t>justify-content</a:t>
            </a:r>
            <a:r>
              <a:rPr lang="en-US" sz="1200" b="0" i="0" kern="1200" dirty="0">
                <a:solidFill>
                  <a:schemeClr val="tx1"/>
                </a:solidFill>
                <a:effectLst/>
                <a:latin typeface="+mn-lt"/>
                <a:ea typeface="+mn-ea"/>
                <a:cs typeface="+mn-cs"/>
              </a:rPr>
              <a:t> and </a:t>
            </a:r>
            <a:r>
              <a:rPr lang="en-US" dirty="0"/>
              <a:t>align-items</a:t>
            </a:r>
            <a:r>
              <a:rPr lang="en-US" sz="1200" b="0" i="0" kern="1200" dirty="0">
                <a:solidFill>
                  <a:schemeClr val="tx1"/>
                </a:solidFill>
                <a:effectLst/>
                <a:latin typeface="+mn-lt"/>
                <a:ea typeface="+mn-ea"/>
                <a:cs typeface="+mn-cs"/>
              </a:rPr>
              <a:t> properties to </a:t>
            </a:r>
            <a:r>
              <a:rPr lang="en-US" sz="1200" b="0" i="1" kern="1200" dirty="0">
                <a:solidFill>
                  <a:schemeClr val="tx1"/>
                </a:solidFill>
                <a:effectLst/>
                <a:latin typeface="+mn-lt"/>
                <a:ea typeface="+mn-ea"/>
                <a:cs typeface="+mn-cs"/>
              </a:rPr>
              <a:t>center,</a:t>
            </a:r>
            <a:r>
              <a:rPr lang="en-US" sz="1200" b="0" i="0" kern="1200" dirty="0">
                <a:solidFill>
                  <a:schemeClr val="tx1"/>
                </a:solidFill>
                <a:effectLst/>
                <a:latin typeface="+mn-lt"/>
                <a:ea typeface="+mn-ea"/>
                <a:cs typeface="+mn-cs"/>
              </a:rPr>
              <a:t> and the flex item will be perfectly centered</a:t>
            </a:r>
            <a:endParaRPr lang="uk-UA" dirty="0"/>
          </a:p>
        </p:txBody>
      </p:sp>
      <p:sp>
        <p:nvSpPr>
          <p:cNvPr id="4" name="Номер слайда 3"/>
          <p:cNvSpPr>
            <a:spLocks noGrp="1"/>
          </p:cNvSpPr>
          <p:nvPr>
            <p:ph type="sldNum" sz="quarter" idx="5"/>
          </p:nvPr>
        </p:nvSpPr>
        <p:spPr/>
        <p:txBody>
          <a:bodyPr/>
          <a:lstStyle/>
          <a:p>
            <a:fld id="{22EF5D64-70F2-4A3C-9214-8664E4464032}" type="slidenum">
              <a:rPr lang="uk-UA" smtClean="0"/>
              <a:t>22</a:t>
            </a:fld>
            <a:endParaRPr lang="uk-UA"/>
          </a:p>
        </p:txBody>
      </p:sp>
    </p:spTree>
    <p:extLst>
      <p:ext uri="{BB962C8B-B14F-4D97-AF65-F5344CB8AC3E}">
        <p14:creationId xmlns:p14="http://schemas.microsoft.com/office/powerpoint/2010/main" val="29999785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a:solidFill>
                  <a:schemeClr val="tx1"/>
                </a:solidFill>
                <a:effectLst/>
                <a:latin typeface="+mn-lt"/>
                <a:ea typeface="+mn-ea"/>
                <a:cs typeface="+mn-cs"/>
              </a:rPr>
              <a:t>Проблема </a:t>
            </a:r>
            <a:r>
              <a:rPr lang="ru-RU" sz="1200" b="0" i="0" kern="1200" dirty="0" err="1">
                <a:solidFill>
                  <a:schemeClr val="tx1"/>
                </a:solidFill>
                <a:effectLst/>
                <a:latin typeface="+mn-lt"/>
                <a:ea typeface="+mn-ea"/>
                <a:cs typeface="+mn-cs"/>
              </a:rPr>
              <a:t>може</a:t>
            </a:r>
            <a:r>
              <a:rPr lang="ru-RU" sz="1200" b="0" i="0" kern="1200" dirty="0">
                <a:solidFill>
                  <a:schemeClr val="tx1"/>
                </a:solidFill>
                <a:effectLst/>
                <a:latin typeface="+mn-lt"/>
                <a:ea typeface="+mn-ea"/>
                <a:cs typeface="+mn-cs"/>
              </a:rPr>
              <a:t> бути в тому, </a:t>
            </a:r>
            <a:r>
              <a:rPr lang="ru-RU" sz="1200" b="0" i="0" kern="1200" dirty="0" err="1">
                <a:solidFill>
                  <a:schemeClr val="tx1"/>
                </a:solidFill>
                <a:effectLst/>
                <a:latin typeface="+mn-lt"/>
                <a:ea typeface="+mn-ea"/>
                <a:cs typeface="+mn-cs"/>
              </a:rPr>
              <a:t>що</a:t>
            </a:r>
            <a:r>
              <a:rPr lang="ru-RU" sz="1200" b="0" i="0" kern="1200" dirty="0">
                <a:solidFill>
                  <a:schemeClr val="tx1"/>
                </a:solidFill>
                <a:effectLst/>
                <a:latin typeface="+mn-lt"/>
                <a:ea typeface="+mn-ea"/>
                <a:cs typeface="+mn-cs"/>
              </a:rPr>
              <a:t>, </a:t>
            </a:r>
            <a:r>
              <a:rPr lang="ru-RU" sz="1200" b="0" i="0" kern="1200" dirty="0" err="1">
                <a:solidFill>
                  <a:schemeClr val="tx1"/>
                </a:solidFill>
                <a:effectLst/>
                <a:latin typeface="+mn-lt"/>
                <a:ea typeface="+mn-ea"/>
                <a:cs typeface="+mn-cs"/>
              </a:rPr>
              <a:t>якщо</a:t>
            </a:r>
            <a:r>
              <a:rPr lang="ru-RU" sz="1200" b="0" i="0" kern="1200" dirty="0">
                <a:solidFill>
                  <a:schemeClr val="tx1"/>
                </a:solidFill>
                <a:effectLst/>
                <a:latin typeface="+mn-lt"/>
                <a:ea typeface="+mn-ea"/>
                <a:cs typeface="+mn-cs"/>
              </a:rPr>
              <a:t> у вас </a:t>
            </a:r>
            <a:r>
              <a:rPr lang="ru-RU" sz="1200" b="0" i="0" kern="1200" dirty="0" err="1">
                <a:solidFill>
                  <a:schemeClr val="tx1"/>
                </a:solidFill>
                <a:effectLst/>
                <a:latin typeface="+mn-lt"/>
                <a:ea typeface="+mn-ea"/>
                <a:cs typeface="+mn-cs"/>
              </a:rPr>
              <a:t>фіксована</a:t>
            </a:r>
            <a:r>
              <a:rPr lang="ru-RU" sz="1200" b="0" i="0" kern="1200" dirty="0">
                <a:solidFill>
                  <a:schemeClr val="tx1"/>
                </a:solidFill>
                <a:effectLst/>
                <a:latin typeface="+mn-lt"/>
                <a:ea typeface="+mn-ea"/>
                <a:cs typeface="+mn-cs"/>
              </a:rPr>
              <a:t> ширина </a:t>
            </a:r>
            <a:r>
              <a:rPr lang="ru-RU" sz="1200" b="0" i="0" kern="1200" dirty="0" err="1">
                <a:solidFill>
                  <a:schemeClr val="tx1"/>
                </a:solidFill>
                <a:effectLst/>
                <a:latin typeface="+mn-lt"/>
                <a:ea typeface="+mn-ea"/>
                <a:cs typeface="+mn-cs"/>
              </a:rPr>
              <a:t>або</a:t>
            </a:r>
            <a:r>
              <a:rPr lang="ru-RU" sz="1200" b="0" i="0" kern="1200" dirty="0">
                <a:solidFill>
                  <a:schemeClr val="tx1"/>
                </a:solidFill>
                <a:effectLst/>
                <a:latin typeface="+mn-lt"/>
                <a:ea typeface="+mn-ea"/>
                <a:cs typeface="+mn-cs"/>
              </a:rPr>
              <a:t> </a:t>
            </a:r>
            <a:r>
              <a:rPr lang="ru-RU" sz="1200" b="0" i="0" kern="1200" dirty="0" err="1">
                <a:solidFill>
                  <a:schemeClr val="tx1"/>
                </a:solidFill>
                <a:effectLst/>
                <a:latin typeface="+mn-lt"/>
                <a:ea typeface="+mn-ea"/>
                <a:cs typeface="+mn-cs"/>
              </a:rPr>
              <a:t>висота</a:t>
            </a:r>
            <a:r>
              <a:rPr lang="ru-RU" sz="1200" b="0" i="0" kern="1200" dirty="0">
                <a:solidFill>
                  <a:schemeClr val="tx1"/>
                </a:solidFill>
                <a:effectLst/>
                <a:latin typeface="+mn-lt"/>
                <a:ea typeface="+mn-ea"/>
                <a:cs typeface="+mn-cs"/>
              </a:rPr>
              <a:t> макета, </a:t>
            </a:r>
            <a:r>
              <a:rPr lang="ru-RU" sz="1200" b="0" i="0" kern="1200" dirty="0" err="1">
                <a:solidFill>
                  <a:schemeClr val="tx1"/>
                </a:solidFill>
                <a:effectLst/>
                <a:latin typeface="+mn-lt"/>
                <a:ea typeface="+mn-ea"/>
                <a:cs typeface="+mn-cs"/>
              </a:rPr>
              <a:t>ваші</a:t>
            </a:r>
            <a:r>
              <a:rPr lang="ru-RU" sz="1200" b="0" i="0" kern="1200" dirty="0">
                <a:solidFill>
                  <a:schemeClr val="tx1"/>
                </a:solidFill>
                <a:effectLst/>
                <a:latin typeface="+mn-lt"/>
                <a:ea typeface="+mn-ea"/>
                <a:cs typeface="+mn-cs"/>
              </a:rPr>
              <a:t> </a:t>
            </a:r>
            <a:r>
              <a:rPr lang="ru-RU" sz="1200" b="0" i="0" kern="1200" dirty="0" err="1">
                <a:solidFill>
                  <a:schemeClr val="tx1"/>
                </a:solidFill>
                <a:effectLst/>
                <a:latin typeface="+mn-lt"/>
                <a:ea typeface="+mn-ea"/>
                <a:cs typeface="+mn-cs"/>
              </a:rPr>
              <a:t>flexbox</a:t>
            </a:r>
            <a:r>
              <a:rPr lang="ru-RU" sz="1200" b="0" i="0" kern="1200" dirty="0">
                <a:solidFill>
                  <a:schemeClr val="tx1"/>
                </a:solidFill>
                <a:effectLst/>
                <a:latin typeface="+mn-lt"/>
                <a:ea typeface="+mn-ea"/>
                <a:cs typeface="+mn-cs"/>
              </a:rPr>
              <a:t> </a:t>
            </a:r>
            <a:r>
              <a:rPr lang="ru-RU" sz="1200" b="0" i="0" kern="1200" dirty="0" err="1">
                <a:solidFill>
                  <a:schemeClr val="tx1"/>
                </a:solidFill>
                <a:effectLst/>
                <a:latin typeface="+mn-lt"/>
                <a:ea typeface="+mn-ea"/>
                <a:cs typeface="+mn-cs"/>
              </a:rPr>
              <a:t>елементи</a:t>
            </a:r>
            <a:r>
              <a:rPr lang="ru-RU" sz="1200" b="0" i="0" kern="1200" dirty="0">
                <a:solidFill>
                  <a:schemeClr val="tx1"/>
                </a:solidFill>
                <a:effectLst/>
                <a:latin typeface="+mn-lt"/>
                <a:ea typeface="+mn-ea"/>
                <a:cs typeface="+mn-cs"/>
              </a:rPr>
              <a:t> </a:t>
            </a:r>
            <a:r>
              <a:rPr lang="ru-RU" sz="1200" b="0" i="0" kern="1200" dirty="0" err="1">
                <a:solidFill>
                  <a:schemeClr val="tx1"/>
                </a:solidFill>
                <a:effectLst/>
                <a:latin typeface="+mn-lt"/>
                <a:ea typeface="+mn-ea"/>
                <a:cs typeface="+mn-cs"/>
              </a:rPr>
              <a:t>переповнять</a:t>
            </a:r>
            <a:r>
              <a:rPr lang="ru-RU" sz="1200" b="0" i="0" kern="1200" dirty="0">
                <a:solidFill>
                  <a:schemeClr val="tx1"/>
                </a:solidFill>
                <a:effectLst/>
                <a:latin typeface="+mn-lt"/>
                <a:ea typeface="+mn-ea"/>
                <a:cs typeface="+mn-cs"/>
              </a:rPr>
              <a:t> контейнер і </a:t>
            </a:r>
            <a:r>
              <a:rPr lang="ru-RU" sz="1200" b="0" i="0" kern="1200" dirty="0" err="1">
                <a:solidFill>
                  <a:schemeClr val="tx1"/>
                </a:solidFill>
                <a:effectLst/>
                <a:latin typeface="+mn-lt"/>
                <a:ea typeface="+mn-ea"/>
                <a:cs typeface="+mn-cs"/>
              </a:rPr>
              <a:t>порушать</a:t>
            </a:r>
            <a:r>
              <a:rPr lang="ru-RU" sz="1200" b="0" i="0" kern="1200" dirty="0">
                <a:solidFill>
                  <a:schemeClr val="tx1"/>
                </a:solidFill>
                <a:effectLst/>
                <a:latin typeface="+mn-lt"/>
                <a:ea typeface="+mn-ea"/>
                <a:cs typeface="+mn-cs"/>
              </a:rPr>
              <a:t> макет.</a:t>
            </a:r>
          </a:p>
          <a:p>
            <a:r>
              <a:rPr lang="ru-RU" dirty="0"/>
              <a:t>Ми </a:t>
            </a:r>
            <a:r>
              <a:rPr lang="ru-RU" dirty="0" err="1"/>
              <a:t>бачимо</a:t>
            </a:r>
            <a:r>
              <a:rPr lang="ru-RU" dirty="0"/>
              <a:t>, </a:t>
            </a:r>
            <a:r>
              <a:rPr lang="ru-RU" dirty="0" err="1"/>
              <a:t>що</a:t>
            </a:r>
            <a:r>
              <a:rPr lang="ru-RU" dirty="0"/>
              <a:t> </a:t>
            </a:r>
            <a:r>
              <a:rPr lang="ru-RU" dirty="0" err="1"/>
              <a:t>дочірні</a:t>
            </a:r>
            <a:r>
              <a:rPr lang="ru-RU" dirty="0"/>
              <a:t> </a:t>
            </a:r>
            <a:r>
              <a:rPr lang="ru-RU" dirty="0" err="1"/>
              <a:t>елементи</a:t>
            </a:r>
            <a:r>
              <a:rPr lang="ru-RU" dirty="0"/>
              <a:t> </a:t>
            </a:r>
            <a:r>
              <a:rPr lang="ru-RU" dirty="0" err="1"/>
              <a:t>вибиваються</a:t>
            </a:r>
            <a:r>
              <a:rPr lang="ru-RU" dirty="0"/>
              <a:t> </a:t>
            </a:r>
            <a:r>
              <a:rPr lang="ru-RU" dirty="0" err="1"/>
              <a:t>зі</a:t>
            </a:r>
            <a:r>
              <a:rPr lang="ru-RU" dirty="0"/>
              <a:t> </a:t>
            </a:r>
            <a:r>
              <a:rPr lang="ru-RU" dirty="0" err="1"/>
              <a:t>свого</a:t>
            </a:r>
            <a:r>
              <a:rPr lang="ru-RU" dirty="0"/>
              <a:t> </a:t>
            </a:r>
            <a:r>
              <a:rPr lang="en-US" dirty="0"/>
              <a:t>flex-</a:t>
            </a:r>
            <a:r>
              <a:rPr lang="uk-UA" dirty="0"/>
              <a:t>контейнера</a:t>
            </a:r>
            <a:r>
              <a:rPr lang="ru-RU" dirty="0"/>
              <a:t>. Один </a:t>
            </a:r>
            <a:r>
              <a:rPr lang="ru-RU" dirty="0" err="1"/>
              <a:t>із</a:t>
            </a:r>
            <a:r>
              <a:rPr lang="ru-RU" dirty="0"/>
              <a:t> </a:t>
            </a:r>
            <a:r>
              <a:rPr lang="ru-RU" dirty="0" err="1"/>
              <a:t>способів</a:t>
            </a:r>
            <a:r>
              <a:rPr lang="ru-RU" dirty="0"/>
              <a:t> як </a:t>
            </a:r>
            <a:r>
              <a:rPr lang="ru-RU" dirty="0" err="1"/>
              <a:t>це</a:t>
            </a:r>
            <a:r>
              <a:rPr lang="ru-RU" dirty="0"/>
              <a:t> </a:t>
            </a:r>
            <a:r>
              <a:rPr lang="ru-RU" dirty="0" err="1"/>
              <a:t>виправити</a:t>
            </a:r>
            <a:r>
              <a:rPr lang="ru-RU" dirty="0"/>
              <a:t> - </a:t>
            </a:r>
            <a:r>
              <a:rPr lang="ru-RU" dirty="0" err="1"/>
              <a:t>це</a:t>
            </a:r>
            <a:r>
              <a:rPr lang="ru-RU" dirty="0"/>
              <a:t> </a:t>
            </a:r>
            <a:r>
              <a:rPr lang="ru-RU" dirty="0" err="1"/>
              <a:t>додати</a:t>
            </a:r>
            <a:r>
              <a:rPr lang="ru-RU" dirty="0"/>
              <a:t> </a:t>
            </a:r>
            <a:r>
              <a:rPr lang="ru-RU" dirty="0" err="1"/>
              <a:t>наступне</a:t>
            </a:r>
            <a:r>
              <a:rPr lang="ru-RU" dirty="0"/>
              <a:t> </a:t>
            </a:r>
            <a:r>
              <a:rPr lang="ru-RU" dirty="0" err="1"/>
              <a:t>властивість</a:t>
            </a:r>
            <a:r>
              <a:rPr lang="ru-RU" dirty="0"/>
              <a:t>:</a:t>
            </a:r>
            <a:endParaRPr lang="uk-UA" dirty="0"/>
          </a:p>
        </p:txBody>
      </p:sp>
      <p:sp>
        <p:nvSpPr>
          <p:cNvPr id="4" name="Номер слайда 3"/>
          <p:cNvSpPr>
            <a:spLocks noGrp="1"/>
          </p:cNvSpPr>
          <p:nvPr>
            <p:ph type="sldNum" sz="quarter" idx="5"/>
          </p:nvPr>
        </p:nvSpPr>
        <p:spPr/>
        <p:txBody>
          <a:bodyPr/>
          <a:lstStyle/>
          <a:p>
            <a:fld id="{22EF5D64-70F2-4A3C-9214-8664E4464032}" type="slidenum">
              <a:rPr lang="uk-UA" smtClean="0"/>
              <a:t>23</a:t>
            </a:fld>
            <a:endParaRPr lang="uk-UA"/>
          </a:p>
        </p:txBody>
      </p:sp>
    </p:spTree>
    <p:extLst>
      <p:ext uri="{BB962C8B-B14F-4D97-AF65-F5344CB8AC3E}">
        <p14:creationId xmlns:p14="http://schemas.microsoft.com/office/powerpoint/2010/main" val="8336480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err="1">
                <a:solidFill>
                  <a:schemeClr val="tx1"/>
                </a:solidFill>
                <a:effectLst/>
                <a:latin typeface="+mn-lt"/>
                <a:ea typeface="+mn-ea"/>
                <a:cs typeface="+mn-cs"/>
              </a:rPr>
              <a:t>Тепер</a:t>
            </a:r>
            <a:r>
              <a:rPr lang="ru-RU" sz="1200" b="0" i="0" kern="1200" dirty="0">
                <a:solidFill>
                  <a:schemeClr val="tx1"/>
                </a:solidFill>
                <a:effectLst/>
                <a:latin typeface="+mn-lt"/>
                <a:ea typeface="+mn-ea"/>
                <a:cs typeface="+mn-cs"/>
              </a:rPr>
              <a:t> у нас в </a:t>
            </a:r>
            <a:r>
              <a:rPr lang="ru-RU" sz="1200" b="0" i="0" kern="1200" dirty="0" err="1">
                <a:solidFill>
                  <a:schemeClr val="tx1"/>
                </a:solidFill>
                <a:effectLst/>
                <a:latin typeface="+mn-lt"/>
                <a:ea typeface="+mn-ea"/>
                <a:cs typeface="+mn-cs"/>
              </a:rPr>
              <a:t>макеті</a:t>
            </a:r>
            <a:r>
              <a:rPr lang="ru-RU" sz="1200" b="0" i="0" kern="1200" dirty="0">
                <a:solidFill>
                  <a:schemeClr val="tx1"/>
                </a:solidFill>
                <a:effectLst/>
                <a:latin typeface="+mn-lt"/>
                <a:ea typeface="+mn-ea"/>
                <a:cs typeface="+mn-cs"/>
              </a:rPr>
              <a:t> </a:t>
            </a:r>
            <a:r>
              <a:rPr lang="ru-RU" sz="1200" b="0" i="0" kern="1200" dirty="0" err="1">
                <a:solidFill>
                  <a:schemeClr val="tx1"/>
                </a:solidFill>
                <a:effectLst/>
                <a:latin typeface="+mn-lt"/>
                <a:ea typeface="+mn-ea"/>
                <a:cs typeface="+mn-cs"/>
              </a:rPr>
              <a:t>кілька</a:t>
            </a:r>
            <a:r>
              <a:rPr lang="ru-RU" sz="1200" b="0" i="0" kern="1200" dirty="0">
                <a:solidFill>
                  <a:schemeClr val="tx1"/>
                </a:solidFill>
                <a:effectLst/>
                <a:latin typeface="+mn-lt"/>
                <a:ea typeface="+mn-ea"/>
                <a:cs typeface="+mn-cs"/>
              </a:rPr>
              <a:t> </a:t>
            </a:r>
            <a:r>
              <a:rPr lang="ru-RU" sz="1200" b="0" i="0" kern="1200" dirty="0" err="1">
                <a:solidFill>
                  <a:schemeClr val="tx1"/>
                </a:solidFill>
                <a:effectLst/>
                <a:latin typeface="+mn-lt"/>
                <a:ea typeface="+mn-ea"/>
                <a:cs typeface="+mn-cs"/>
              </a:rPr>
              <a:t>рядів</a:t>
            </a:r>
            <a:r>
              <a:rPr lang="ru-RU" sz="1200" b="0" i="0" kern="1200" dirty="0">
                <a:solidFill>
                  <a:schemeClr val="tx1"/>
                </a:solidFill>
                <a:effectLst/>
                <a:latin typeface="+mn-lt"/>
                <a:ea typeface="+mn-ea"/>
                <a:cs typeface="+mn-cs"/>
              </a:rPr>
              <a:t> – </a:t>
            </a:r>
            <a:r>
              <a:rPr lang="ru-RU" sz="1200" b="0" i="0" kern="1200" dirty="0" err="1">
                <a:solidFill>
                  <a:schemeClr val="tx1"/>
                </a:solidFill>
                <a:effectLst/>
                <a:latin typeface="+mn-lt"/>
                <a:ea typeface="+mn-ea"/>
                <a:cs typeface="+mn-cs"/>
              </a:rPr>
              <a:t>всі</a:t>
            </a:r>
            <a:r>
              <a:rPr lang="ru-RU"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flex-</a:t>
            </a:r>
            <a:r>
              <a:rPr lang="uk-UA" sz="1200" b="0" i="0" kern="1200" dirty="0">
                <a:solidFill>
                  <a:schemeClr val="tx1"/>
                </a:solidFill>
                <a:effectLst/>
                <a:latin typeface="+mn-lt"/>
                <a:ea typeface="+mn-ea"/>
                <a:cs typeface="+mn-cs"/>
              </a:rPr>
              <a:t>елементи</a:t>
            </a:r>
            <a:r>
              <a:rPr lang="ru-RU" sz="1200" b="0" i="0" kern="1200" dirty="0">
                <a:solidFill>
                  <a:schemeClr val="tx1"/>
                </a:solidFill>
                <a:effectLst/>
                <a:latin typeface="+mn-lt"/>
                <a:ea typeface="+mn-ea"/>
                <a:cs typeface="+mn-cs"/>
              </a:rPr>
              <a:t>, </a:t>
            </a:r>
            <a:r>
              <a:rPr lang="ru-RU" sz="1200" b="0" i="0" kern="1200" dirty="0" err="1">
                <a:solidFill>
                  <a:schemeClr val="tx1"/>
                </a:solidFill>
                <a:effectLst/>
                <a:latin typeface="+mn-lt"/>
                <a:ea typeface="+mn-ea"/>
                <a:cs typeface="+mn-cs"/>
              </a:rPr>
              <a:t>які</a:t>
            </a:r>
            <a:r>
              <a:rPr lang="ru-RU" sz="1200" b="0" i="0" kern="1200" dirty="0">
                <a:solidFill>
                  <a:schemeClr val="tx1"/>
                </a:solidFill>
                <a:effectLst/>
                <a:latin typeface="+mn-lt"/>
                <a:ea typeface="+mn-ea"/>
                <a:cs typeface="+mn-cs"/>
              </a:rPr>
              <a:t> не </a:t>
            </a:r>
            <a:r>
              <a:rPr lang="ru-RU" sz="1200" b="0" i="0" kern="1200" dirty="0" err="1">
                <a:solidFill>
                  <a:schemeClr val="tx1"/>
                </a:solidFill>
                <a:effectLst/>
                <a:latin typeface="+mn-lt"/>
                <a:ea typeface="+mn-ea"/>
                <a:cs typeface="+mn-cs"/>
              </a:rPr>
              <a:t>поміщаються</a:t>
            </a:r>
            <a:r>
              <a:rPr lang="ru-RU" sz="1200" b="0" i="0" kern="1200" dirty="0">
                <a:solidFill>
                  <a:schemeClr val="tx1"/>
                </a:solidFill>
                <a:effectLst/>
                <a:latin typeface="+mn-lt"/>
                <a:ea typeface="+mn-ea"/>
                <a:cs typeface="+mn-cs"/>
              </a:rPr>
              <a:t>, </a:t>
            </a:r>
            <a:r>
              <a:rPr lang="ru-RU" sz="1200" b="0" i="0" kern="1200" dirty="0" err="1">
                <a:solidFill>
                  <a:schemeClr val="tx1"/>
                </a:solidFill>
                <a:effectLst/>
                <a:latin typeface="+mn-lt"/>
                <a:ea typeface="+mn-ea"/>
                <a:cs typeface="+mn-cs"/>
              </a:rPr>
              <a:t>переносяться</a:t>
            </a:r>
            <a:r>
              <a:rPr lang="ru-RU" sz="1200" b="0" i="0" kern="1200" dirty="0">
                <a:solidFill>
                  <a:schemeClr val="tx1"/>
                </a:solidFill>
                <a:effectLst/>
                <a:latin typeface="+mn-lt"/>
                <a:ea typeface="+mn-ea"/>
                <a:cs typeface="+mn-cs"/>
              </a:rPr>
              <a:t> на </a:t>
            </a:r>
            <a:r>
              <a:rPr lang="ru-RU" sz="1200" b="0" i="0" kern="1200" dirty="0" err="1">
                <a:solidFill>
                  <a:schemeClr val="tx1"/>
                </a:solidFill>
                <a:effectLst/>
                <a:latin typeface="+mn-lt"/>
                <a:ea typeface="+mn-ea"/>
                <a:cs typeface="+mn-cs"/>
              </a:rPr>
              <a:t>наступний</a:t>
            </a:r>
            <a:r>
              <a:rPr lang="ru-RU" sz="1200" b="0" i="0" kern="1200" dirty="0">
                <a:solidFill>
                  <a:schemeClr val="tx1"/>
                </a:solidFill>
                <a:effectLst/>
                <a:latin typeface="+mn-lt"/>
                <a:ea typeface="+mn-ea"/>
                <a:cs typeface="+mn-cs"/>
              </a:rPr>
              <a:t> рядок, </a:t>
            </a:r>
            <a:r>
              <a:rPr lang="ru-RU" sz="1200" b="0" i="0" kern="1200" dirty="0" err="1">
                <a:solidFill>
                  <a:schemeClr val="tx1"/>
                </a:solidFill>
                <a:effectLst/>
                <a:latin typeface="+mn-lt"/>
                <a:ea typeface="+mn-ea"/>
                <a:cs typeface="+mn-cs"/>
              </a:rPr>
              <a:t>щоб</a:t>
            </a:r>
            <a:r>
              <a:rPr lang="ru-RU" sz="1200" b="0" i="0" kern="1200" dirty="0">
                <a:solidFill>
                  <a:schemeClr val="tx1"/>
                </a:solidFill>
                <a:effectLst/>
                <a:latin typeface="+mn-lt"/>
                <a:ea typeface="+mn-ea"/>
                <a:cs typeface="+mn-cs"/>
              </a:rPr>
              <a:t> не </a:t>
            </a:r>
            <a:r>
              <a:rPr lang="ru-RU" sz="1200" b="0" i="0" kern="1200" dirty="0" err="1">
                <a:solidFill>
                  <a:schemeClr val="tx1"/>
                </a:solidFill>
                <a:effectLst/>
                <a:latin typeface="+mn-lt"/>
                <a:ea typeface="+mn-ea"/>
                <a:cs typeface="+mn-cs"/>
              </a:rPr>
              <a:t>було</a:t>
            </a:r>
            <a:r>
              <a:rPr lang="ru-RU" sz="1200" b="0" i="0" kern="1200" dirty="0">
                <a:solidFill>
                  <a:schemeClr val="tx1"/>
                </a:solidFill>
                <a:effectLst/>
                <a:latin typeface="+mn-lt"/>
                <a:ea typeface="+mn-ea"/>
                <a:cs typeface="+mn-cs"/>
              </a:rPr>
              <a:t> </a:t>
            </a:r>
            <a:r>
              <a:rPr lang="ru-RU" sz="1200" b="0" i="0" kern="1200" dirty="0" err="1">
                <a:solidFill>
                  <a:schemeClr val="tx1"/>
                </a:solidFill>
                <a:effectLst/>
                <a:latin typeface="+mn-lt"/>
                <a:ea typeface="+mn-ea"/>
                <a:cs typeface="+mn-cs"/>
              </a:rPr>
              <a:t>переповнення</a:t>
            </a:r>
            <a:r>
              <a:rPr lang="ru-RU" sz="1200" b="0" i="0" kern="1200" dirty="0">
                <a:solidFill>
                  <a:schemeClr val="tx1"/>
                </a:solidFill>
                <a:effectLst/>
                <a:latin typeface="+mn-lt"/>
                <a:ea typeface="+mn-ea"/>
                <a:cs typeface="+mn-cs"/>
              </a:rPr>
              <a:t>.</a:t>
            </a:r>
            <a:endParaRPr lang="uk-UA" dirty="0"/>
          </a:p>
        </p:txBody>
      </p:sp>
      <p:sp>
        <p:nvSpPr>
          <p:cNvPr id="4" name="Номер слайда 3"/>
          <p:cNvSpPr>
            <a:spLocks noGrp="1"/>
          </p:cNvSpPr>
          <p:nvPr>
            <p:ph type="sldNum" sz="quarter" idx="5"/>
          </p:nvPr>
        </p:nvSpPr>
        <p:spPr/>
        <p:txBody>
          <a:bodyPr/>
          <a:lstStyle/>
          <a:p>
            <a:fld id="{22EF5D64-70F2-4A3C-9214-8664E4464032}" type="slidenum">
              <a:rPr lang="uk-UA" smtClean="0"/>
              <a:t>24</a:t>
            </a:fld>
            <a:endParaRPr lang="uk-UA"/>
          </a:p>
        </p:txBody>
      </p:sp>
    </p:spTree>
    <p:extLst>
      <p:ext uri="{BB962C8B-B14F-4D97-AF65-F5344CB8AC3E}">
        <p14:creationId xmlns:p14="http://schemas.microsoft.com/office/powerpoint/2010/main" val="20330814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22EF5D64-70F2-4A3C-9214-8664E4464032}" type="slidenum">
              <a:rPr lang="uk-UA" smtClean="0"/>
              <a:t>25</a:t>
            </a:fld>
            <a:endParaRPr lang="uk-UA"/>
          </a:p>
        </p:txBody>
      </p:sp>
    </p:spTree>
    <p:extLst>
      <p:ext uri="{BB962C8B-B14F-4D97-AF65-F5344CB8AC3E}">
        <p14:creationId xmlns:p14="http://schemas.microsoft.com/office/powerpoint/2010/main" val="19530810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22EF5D64-70F2-4A3C-9214-8664E4464032}" type="slidenum">
              <a:rPr lang="uk-UA" smtClean="0"/>
              <a:t>27</a:t>
            </a:fld>
            <a:endParaRPr lang="uk-UA"/>
          </a:p>
        </p:txBody>
      </p:sp>
    </p:spTree>
    <p:extLst>
      <p:ext uri="{BB962C8B-B14F-4D97-AF65-F5344CB8AC3E}">
        <p14:creationId xmlns:p14="http://schemas.microsoft.com/office/powerpoint/2010/main" val="24879503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dirty="0"/>
              <a:t>Властивість </a:t>
            </a:r>
            <a:r>
              <a:rPr lang="en-US" dirty="0"/>
              <a:t>CSS align-content </a:t>
            </a:r>
            <a:r>
              <a:rPr lang="uk-UA" dirty="0"/>
              <a:t>вирівнює лінії контейнера </a:t>
            </a:r>
            <a:r>
              <a:rPr lang="en-US" dirty="0"/>
              <a:t>flex </a:t>
            </a:r>
            <a:r>
              <a:rPr lang="uk-UA" dirty="0"/>
              <a:t>в контейнері </a:t>
            </a:r>
            <a:r>
              <a:rPr lang="en-US" dirty="0"/>
              <a:t>flex </a:t>
            </a:r>
            <a:r>
              <a:rPr lang="uk-UA" dirty="0"/>
              <a:t>при наявності додаткового простору на перехресної осі.</a:t>
            </a:r>
          </a:p>
          <a:p>
            <a:endParaRPr lang="uk-UA" dirty="0"/>
          </a:p>
          <a:p>
            <a:r>
              <a:rPr lang="uk-UA" dirty="0"/>
              <a:t>Це властивість не має ніякого впливу, якщо у нас тільки один ряд або колонка</a:t>
            </a:r>
          </a:p>
        </p:txBody>
      </p:sp>
      <p:sp>
        <p:nvSpPr>
          <p:cNvPr id="4" name="Номер слайда 3"/>
          <p:cNvSpPr>
            <a:spLocks noGrp="1"/>
          </p:cNvSpPr>
          <p:nvPr>
            <p:ph type="sldNum" sz="quarter" idx="5"/>
          </p:nvPr>
        </p:nvSpPr>
        <p:spPr/>
        <p:txBody>
          <a:bodyPr/>
          <a:lstStyle/>
          <a:p>
            <a:fld id="{22EF5D64-70F2-4A3C-9214-8664E4464032}" type="slidenum">
              <a:rPr lang="uk-UA" smtClean="0"/>
              <a:t>29</a:t>
            </a:fld>
            <a:endParaRPr lang="uk-UA"/>
          </a:p>
        </p:txBody>
      </p:sp>
    </p:spTree>
    <p:extLst>
      <p:ext uri="{BB962C8B-B14F-4D97-AF65-F5344CB8AC3E}">
        <p14:creationId xmlns:p14="http://schemas.microsoft.com/office/powerpoint/2010/main" val="22346334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22EF5D64-70F2-4A3C-9214-8664E4464032}" type="slidenum">
              <a:rPr lang="uk-UA" smtClean="0"/>
              <a:t>30</a:t>
            </a:fld>
            <a:endParaRPr lang="uk-UA"/>
          </a:p>
        </p:txBody>
      </p:sp>
    </p:spTree>
    <p:extLst>
      <p:ext uri="{BB962C8B-B14F-4D97-AF65-F5344CB8AC3E}">
        <p14:creationId xmlns:p14="http://schemas.microsoft.com/office/powerpoint/2010/main" val="25819497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err="1">
                <a:solidFill>
                  <a:schemeClr val="tx1"/>
                </a:solidFill>
                <a:effectLst/>
                <a:latin typeface="+mn-lt"/>
                <a:ea typeface="+mn-ea"/>
                <a:cs typeface="+mn-cs"/>
              </a:rPr>
              <a:t>Значення</a:t>
            </a:r>
            <a:r>
              <a:rPr lang="ru-RU" sz="1200" b="0" i="0" kern="1200" dirty="0">
                <a:solidFill>
                  <a:schemeClr val="tx1"/>
                </a:solidFill>
                <a:effectLst/>
                <a:latin typeface="+mn-lt"/>
                <a:ea typeface="+mn-ea"/>
                <a:cs typeface="+mn-cs"/>
              </a:rPr>
              <a:t> </a:t>
            </a:r>
            <a:r>
              <a:rPr lang="ru-RU" dirty="0" err="1"/>
              <a:t>stretch</a:t>
            </a:r>
            <a:r>
              <a:rPr lang="ru-RU" sz="1200" b="0" i="0" kern="1200" dirty="0">
                <a:solidFill>
                  <a:schemeClr val="tx1"/>
                </a:solidFill>
                <a:effectLst/>
                <a:latin typeface="+mn-lt"/>
                <a:ea typeface="+mn-ea"/>
                <a:cs typeface="+mn-cs"/>
              </a:rPr>
              <a:t> </a:t>
            </a:r>
            <a:r>
              <a:rPr lang="ru-RU" sz="1200" b="0" i="0" kern="1200" dirty="0" err="1">
                <a:solidFill>
                  <a:schemeClr val="tx1"/>
                </a:solidFill>
                <a:effectLst/>
                <a:latin typeface="+mn-lt"/>
                <a:ea typeface="+mn-ea"/>
                <a:cs typeface="+mn-cs"/>
              </a:rPr>
              <a:t>працює</a:t>
            </a:r>
            <a:r>
              <a:rPr lang="ru-RU" sz="1200" b="0" i="0" kern="1200" dirty="0">
                <a:solidFill>
                  <a:schemeClr val="tx1"/>
                </a:solidFill>
                <a:effectLst/>
                <a:latin typeface="+mn-lt"/>
                <a:ea typeface="+mn-ea"/>
                <a:cs typeface="+mn-cs"/>
              </a:rPr>
              <a:t>, </a:t>
            </a:r>
            <a:r>
              <a:rPr lang="ru-RU" sz="1200" b="0" i="0" kern="1200" dirty="0" err="1">
                <a:solidFill>
                  <a:schemeClr val="tx1"/>
                </a:solidFill>
                <a:effectLst/>
                <a:latin typeface="+mn-lt"/>
                <a:ea typeface="+mn-ea"/>
                <a:cs typeface="+mn-cs"/>
              </a:rPr>
              <a:t>тільки</a:t>
            </a:r>
            <a:r>
              <a:rPr lang="ru-RU" sz="1200" b="0" i="0" kern="1200" dirty="0">
                <a:solidFill>
                  <a:schemeClr val="tx1"/>
                </a:solidFill>
                <a:effectLst/>
                <a:latin typeface="+mn-lt"/>
                <a:ea typeface="+mn-ea"/>
                <a:cs typeface="+mn-cs"/>
              </a:rPr>
              <a:t> </a:t>
            </a:r>
            <a:r>
              <a:rPr lang="ru-RU" sz="1200" b="0" i="0" kern="1200" dirty="0" err="1">
                <a:solidFill>
                  <a:schemeClr val="tx1"/>
                </a:solidFill>
                <a:effectLst/>
                <a:latin typeface="+mn-lt"/>
                <a:ea typeface="+mn-ea"/>
                <a:cs typeface="+mn-cs"/>
              </a:rPr>
              <a:t>тоді</a:t>
            </a:r>
            <a:r>
              <a:rPr lang="ru-RU" sz="1200" b="0" i="0" kern="1200" dirty="0">
                <a:solidFill>
                  <a:schemeClr val="tx1"/>
                </a:solidFill>
                <a:effectLst/>
                <a:latin typeface="+mn-lt"/>
                <a:ea typeface="+mn-ea"/>
                <a:cs typeface="+mn-cs"/>
              </a:rPr>
              <a:t>, коли не </a:t>
            </a:r>
            <a:r>
              <a:rPr lang="ru-RU" sz="1200" b="0" i="0" kern="1200" dirty="0" err="1">
                <a:solidFill>
                  <a:schemeClr val="tx1"/>
                </a:solidFill>
                <a:effectLst/>
                <a:latin typeface="+mn-lt"/>
                <a:ea typeface="+mn-ea"/>
                <a:cs typeface="+mn-cs"/>
              </a:rPr>
              <a:t>вказано</a:t>
            </a:r>
            <a:r>
              <a:rPr lang="ru-RU" sz="1200" b="0" i="0" kern="1200" dirty="0">
                <a:solidFill>
                  <a:schemeClr val="tx1"/>
                </a:solidFill>
                <a:effectLst/>
                <a:latin typeface="+mn-lt"/>
                <a:ea typeface="+mn-ea"/>
                <a:cs typeface="+mn-cs"/>
              </a:rPr>
              <a:t> </a:t>
            </a:r>
            <a:r>
              <a:rPr lang="ru-RU" sz="1200" b="0" i="0" kern="1200" dirty="0" err="1">
                <a:solidFill>
                  <a:schemeClr val="tx1"/>
                </a:solidFill>
                <a:effectLst/>
                <a:latin typeface="+mn-lt"/>
                <a:ea typeface="+mn-ea"/>
                <a:cs typeface="+mn-cs"/>
              </a:rPr>
              <a:t>висоту</a:t>
            </a:r>
            <a:r>
              <a:rPr lang="ru-RU" sz="1200" b="0" i="0" kern="1200" dirty="0">
                <a:solidFill>
                  <a:schemeClr val="tx1"/>
                </a:solidFill>
                <a:effectLst/>
                <a:latin typeface="+mn-lt"/>
                <a:ea typeface="+mn-ea"/>
                <a:cs typeface="+mn-cs"/>
              </a:rPr>
              <a:t> </a:t>
            </a:r>
            <a:r>
              <a:rPr lang="ru-RU" sz="1200" b="0" i="0" kern="1200" dirty="0" err="1">
                <a:solidFill>
                  <a:schemeClr val="tx1"/>
                </a:solidFill>
                <a:effectLst/>
                <a:latin typeface="+mn-lt"/>
                <a:ea typeface="+mn-ea"/>
                <a:cs typeface="+mn-cs"/>
              </a:rPr>
              <a:t>дочірнього</a:t>
            </a:r>
            <a:r>
              <a:rPr lang="ru-RU" sz="1200" b="0" i="0" kern="1200" dirty="0">
                <a:solidFill>
                  <a:schemeClr val="tx1"/>
                </a:solidFill>
                <a:effectLst/>
                <a:latin typeface="+mn-lt"/>
                <a:ea typeface="+mn-ea"/>
                <a:cs typeface="+mn-cs"/>
              </a:rPr>
              <a:t> </a:t>
            </a:r>
            <a:r>
              <a:rPr lang="ru-RU" sz="1200" b="0" i="0" kern="1200" dirty="0" err="1">
                <a:solidFill>
                  <a:schemeClr val="tx1"/>
                </a:solidFill>
                <a:effectLst/>
                <a:latin typeface="+mn-lt"/>
                <a:ea typeface="+mn-ea"/>
                <a:cs typeface="+mn-cs"/>
              </a:rPr>
              <a:t>елемента</a:t>
            </a:r>
            <a:r>
              <a:rPr lang="ru-RU" sz="1200" b="0" i="0" kern="1200" dirty="0">
                <a:solidFill>
                  <a:schemeClr val="tx1"/>
                </a:solidFill>
                <a:effectLst/>
                <a:latin typeface="+mn-lt"/>
                <a:ea typeface="+mn-ea"/>
                <a:cs typeface="+mn-cs"/>
              </a:rPr>
              <a:t>. </a:t>
            </a:r>
            <a:endParaRPr lang="uk-UA" dirty="0"/>
          </a:p>
          <a:p>
            <a:endParaRPr lang="uk-UA" dirty="0"/>
          </a:p>
        </p:txBody>
      </p:sp>
      <p:sp>
        <p:nvSpPr>
          <p:cNvPr id="4" name="Номер слайда 3"/>
          <p:cNvSpPr>
            <a:spLocks noGrp="1"/>
          </p:cNvSpPr>
          <p:nvPr>
            <p:ph type="sldNum" sz="quarter" idx="5"/>
          </p:nvPr>
        </p:nvSpPr>
        <p:spPr/>
        <p:txBody>
          <a:bodyPr/>
          <a:lstStyle/>
          <a:p>
            <a:fld id="{22EF5D64-70F2-4A3C-9214-8664E4464032}" type="slidenum">
              <a:rPr lang="uk-UA" smtClean="0"/>
              <a:t>32</a:t>
            </a:fld>
            <a:endParaRPr lang="uk-UA"/>
          </a:p>
        </p:txBody>
      </p:sp>
    </p:spTree>
    <p:extLst>
      <p:ext uri="{BB962C8B-B14F-4D97-AF65-F5344CB8AC3E}">
        <p14:creationId xmlns:p14="http://schemas.microsoft.com/office/powerpoint/2010/main" val="32644758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dirty="0"/>
              <a:t>У </a:t>
            </a:r>
            <a:r>
              <a:rPr lang="en-US" dirty="0"/>
              <a:t>Flexbox </a:t>
            </a:r>
            <a:r>
              <a:rPr lang="uk-UA" dirty="0"/>
              <a:t>також є можливість змінювати порядок розташування </a:t>
            </a:r>
            <a:r>
              <a:rPr lang="en-US" dirty="0"/>
              <a:t>flex </a:t>
            </a:r>
            <a:r>
              <a:rPr lang="uk-UA" dirty="0"/>
              <a:t>елементів, не впливаючи на вихідний порядок. Це ще одна річ, яку неможливо зробити традиційними методами </a:t>
            </a:r>
            <a:r>
              <a:rPr lang="en-US" dirty="0"/>
              <a:t>CSS.</a:t>
            </a:r>
            <a:endParaRPr lang="uk-UA" dirty="0"/>
          </a:p>
        </p:txBody>
      </p:sp>
      <p:sp>
        <p:nvSpPr>
          <p:cNvPr id="4" name="Номер слайда 3"/>
          <p:cNvSpPr>
            <a:spLocks noGrp="1"/>
          </p:cNvSpPr>
          <p:nvPr>
            <p:ph type="sldNum" sz="quarter" idx="5"/>
          </p:nvPr>
        </p:nvSpPr>
        <p:spPr/>
        <p:txBody>
          <a:bodyPr/>
          <a:lstStyle/>
          <a:p>
            <a:fld id="{22EF5D64-70F2-4A3C-9214-8664E4464032}" type="slidenum">
              <a:rPr lang="uk-UA" smtClean="0"/>
              <a:t>37</a:t>
            </a:fld>
            <a:endParaRPr lang="uk-UA"/>
          </a:p>
        </p:txBody>
      </p:sp>
    </p:spTree>
    <p:extLst>
      <p:ext uri="{BB962C8B-B14F-4D97-AF65-F5344CB8AC3E}">
        <p14:creationId xmlns:p14="http://schemas.microsoft.com/office/powerpoint/2010/main" val="2442114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z="1200" b="0" i="0" kern="1200" dirty="0">
                <a:solidFill>
                  <a:schemeClr val="tx1"/>
                </a:solidFill>
                <a:effectLst/>
                <a:latin typeface="+mn-lt"/>
                <a:ea typeface="+mn-ea"/>
                <a:cs typeface="+mn-cs"/>
              </a:rPr>
              <a:t>Довгий час єдиними надійними інструментами </a:t>
            </a:r>
            <a:r>
              <a:rPr lang="en-US" sz="1200" b="0" i="0" kern="1200" dirty="0">
                <a:solidFill>
                  <a:schemeClr val="tx1"/>
                </a:solidFill>
                <a:effectLst/>
                <a:latin typeface="+mn-lt"/>
                <a:ea typeface="+mn-ea"/>
                <a:cs typeface="+mn-cs"/>
              </a:rPr>
              <a:t>CSS </a:t>
            </a:r>
            <a:r>
              <a:rPr lang="uk-UA" sz="1200" b="0" i="0" kern="1200" dirty="0">
                <a:solidFill>
                  <a:schemeClr val="tx1"/>
                </a:solidFill>
                <a:effectLst/>
                <a:latin typeface="+mn-lt"/>
                <a:ea typeface="+mn-ea"/>
                <a:cs typeface="+mn-cs"/>
              </a:rPr>
              <a:t>верстки були такі способи як </a:t>
            </a:r>
            <a:r>
              <a:rPr lang="en-US" sz="1200" b="0" i="0" kern="1200" dirty="0">
                <a:solidFill>
                  <a:schemeClr val="tx1"/>
                </a:solidFill>
                <a:effectLst/>
                <a:latin typeface="+mn-lt"/>
                <a:ea typeface="+mn-ea"/>
                <a:cs typeface="+mn-cs"/>
              </a:rPr>
              <a:t>Float (</a:t>
            </a:r>
            <a:r>
              <a:rPr lang="uk-UA" sz="1200" b="0" i="0" kern="1200" dirty="0">
                <a:solidFill>
                  <a:schemeClr val="tx1"/>
                </a:solidFill>
                <a:effectLst/>
                <a:latin typeface="+mn-lt"/>
                <a:ea typeface="+mn-ea"/>
                <a:cs typeface="+mn-cs"/>
              </a:rPr>
              <a:t>обтікання) і позиціонування.</a:t>
            </a:r>
          </a:p>
          <a:p>
            <a:endParaRPr lang="uk-UA" sz="1200" b="0" i="0" kern="1200" dirty="0">
              <a:solidFill>
                <a:schemeClr val="tx1"/>
              </a:solidFill>
              <a:effectLst/>
              <a:latin typeface="+mn-lt"/>
              <a:ea typeface="+mn-ea"/>
              <a:cs typeface="+mn-cs"/>
            </a:endParaRPr>
          </a:p>
          <a:p>
            <a:r>
              <a:rPr lang="uk-UA" sz="1200" b="0" i="0" kern="1200" dirty="0">
                <a:solidFill>
                  <a:schemeClr val="tx1"/>
                </a:solidFill>
                <a:effectLst/>
                <a:latin typeface="+mn-lt"/>
                <a:ea typeface="+mn-ea"/>
                <a:cs typeface="+mn-cs"/>
              </a:rPr>
              <a:t>З їх допомогою складно або неможливо досягти наступних простих вимог до макету:</a:t>
            </a:r>
          </a:p>
          <a:p>
            <a:endParaRPr lang="uk-UA" sz="1200" b="0" i="0" kern="1200" dirty="0">
              <a:solidFill>
                <a:schemeClr val="tx1"/>
              </a:solidFill>
              <a:effectLst/>
              <a:latin typeface="+mn-lt"/>
              <a:ea typeface="+mn-ea"/>
              <a:cs typeface="+mn-cs"/>
            </a:endParaRPr>
          </a:p>
          <a:p>
            <a:r>
              <a:rPr lang="uk-UA" sz="1200" b="0" i="0" kern="1200" dirty="0">
                <a:solidFill>
                  <a:schemeClr val="tx1"/>
                </a:solidFill>
                <a:effectLst/>
                <a:latin typeface="+mn-lt"/>
                <a:ea typeface="+mn-ea"/>
                <a:cs typeface="+mn-cs"/>
              </a:rPr>
              <a:t>Вертикального вирівнювання блоку всередині батька.</a:t>
            </a:r>
          </a:p>
          <a:p>
            <a:r>
              <a:rPr lang="uk-UA" sz="1200" b="0" i="0" kern="1200" dirty="0">
                <a:solidFill>
                  <a:schemeClr val="tx1"/>
                </a:solidFill>
                <a:effectLst/>
                <a:latin typeface="+mn-lt"/>
                <a:ea typeface="+mn-ea"/>
                <a:cs typeface="+mn-cs"/>
              </a:rPr>
              <a:t>Оформлення всіх дітей контейнера так, щоб вони розподілили між собою доступну ширину / висоту, незалежно від того, скільки ширини / висоти доступно.</a:t>
            </a:r>
          </a:p>
          <a:p>
            <a:r>
              <a:rPr lang="uk-UA" sz="1200" b="0" i="0" kern="1200" dirty="0">
                <a:solidFill>
                  <a:schemeClr val="tx1"/>
                </a:solidFill>
                <a:effectLst/>
                <a:latin typeface="+mn-lt"/>
                <a:ea typeface="+mn-ea"/>
                <a:cs typeface="+mn-cs"/>
              </a:rPr>
              <a:t>Зробити все колонки в макеті однакової висоти, навіть якщо наповнення в них по-різному.</a:t>
            </a:r>
          </a:p>
          <a:p>
            <a:r>
              <a:rPr lang="uk-UA" sz="1200" b="0" i="0" kern="1200" dirty="0">
                <a:solidFill>
                  <a:schemeClr val="tx1"/>
                </a:solidFill>
                <a:effectLst/>
                <a:latin typeface="+mn-lt"/>
                <a:ea typeface="+mn-ea"/>
                <a:cs typeface="+mn-cs"/>
              </a:rPr>
              <a:t>Як ви побачите в наступних розділах, </a:t>
            </a:r>
            <a:r>
              <a:rPr lang="en-US" sz="1200" b="0" i="0" kern="1200" dirty="0">
                <a:solidFill>
                  <a:schemeClr val="tx1"/>
                </a:solidFill>
                <a:effectLst/>
                <a:latin typeface="+mn-lt"/>
                <a:ea typeface="+mn-ea"/>
                <a:cs typeface="+mn-cs"/>
              </a:rPr>
              <a:t>flexbox </a:t>
            </a:r>
            <a:r>
              <a:rPr lang="uk-UA" sz="1200" b="0" i="0" kern="1200" dirty="0">
                <a:solidFill>
                  <a:schemeClr val="tx1"/>
                </a:solidFill>
                <a:effectLst/>
                <a:latin typeface="+mn-lt"/>
                <a:ea typeface="+mn-ea"/>
                <a:cs typeface="+mn-cs"/>
              </a:rPr>
              <a:t>значно полегшує роботу з макетами.</a:t>
            </a:r>
            <a:endParaRPr lang="uk-UA" dirty="0"/>
          </a:p>
        </p:txBody>
      </p:sp>
      <p:sp>
        <p:nvSpPr>
          <p:cNvPr id="4" name="Номер слайда 3"/>
          <p:cNvSpPr>
            <a:spLocks noGrp="1"/>
          </p:cNvSpPr>
          <p:nvPr>
            <p:ph type="sldNum" sz="quarter" idx="5"/>
          </p:nvPr>
        </p:nvSpPr>
        <p:spPr/>
        <p:txBody>
          <a:bodyPr/>
          <a:lstStyle/>
          <a:p>
            <a:fld id="{22EF5D64-70F2-4A3C-9214-8664E4464032}" type="slidenum">
              <a:rPr lang="uk-UA" smtClean="0"/>
              <a:t>2</a:t>
            </a:fld>
            <a:endParaRPr lang="uk-UA"/>
          </a:p>
        </p:txBody>
      </p:sp>
    </p:spTree>
    <p:extLst>
      <p:ext uri="{BB962C8B-B14F-4D97-AF65-F5344CB8AC3E}">
        <p14:creationId xmlns:p14="http://schemas.microsoft.com/office/powerpoint/2010/main" val="282696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22EF5D64-70F2-4A3C-9214-8664E4464032}" type="slidenum">
              <a:rPr lang="uk-UA" smtClean="0"/>
              <a:t>5</a:t>
            </a:fld>
            <a:endParaRPr lang="uk-UA"/>
          </a:p>
        </p:txBody>
      </p:sp>
    </p:spTree>
    <p:extLst>
      <p:ext uri="{BB962C8B-B14F-4D97-AF65-F5344CB8AC3E}">
        <p14:creationId xmlns:p14="http://schemas.microsoft.com/office/powerpoint/2010/main" val="2101085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22EF5D64-70F2-4A3C-9214-8664E4464032}" type="slidenum">
              <a:rPr lang="uk-UA" smtClean="0"/>
              <a:t>7</a:t>
            </a:fld>
            <a:endParaRPr lang="uk-UA"/>
          </a:p>
        </p:txBody>
      </p:sp>
    </p:spTree>
    <p:extLst>
      <p:ext uri="{BB962C8B-B14F-4D97-AF65-F5344CB8AC3E}">
        <p14:creationId xmlns:p14="http://schemas.microsoft.com/office/powerpoint/2010/main" val="29214375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z="1200" b="0" i="0" kern="1200" dirty="0">
                <a:solidFill>
                  <a:schemeClr val="tx1"/>
                </a:solidFill>
                <a:effectLst/>
                <a:latin typeface="+mn-lt"/>
                <a:ea typeface="+mn-ea"/>
                <a:cs typeface="+mn-cs"/>
              </a:rPr>
              <a:t>Головна вісь (</a:t>
            </a:r>
            <a:r>
              <a:rPr lang="en-US" sz="1200" b="0" i="0" kern="1200" dirty="0">
                <a:solidFill>
                  <a:schemeClr val="tx1"/>
                </a:solidFill>
                <a:effectLst/>
                <a:latin typeface="+mn-lt"/>
                <a:ea typeface="+mn-ea"/>
                <a:cs typeface="+mn-cs"/>
              </a:rPr>
              <a:t>main axis) </a:t>
            </a:r>
            <a:r>
              <a:rPr lang="uk-UA" sz="1200" b="0" i="0" kern="1200" dirty="0">
                <a:solidFill>
                  <a:schemeClr val="tx1"/>
                </a:solidFill>
                <a:effectLst/>
                <a:latin typeface="+mn-lt"/>
                <a:ea typeface="+mn-ea"/>
                <a:cs typeface="+mn-cs"/>
              </a:rPr>
              <a:t>проходить в тому напрямку, уздовж якого розташовані </a:t>
            </a:r>
            <a:r>
              <a:rPr lang="en-US" sz="1200" b="0" i="0" kern="1200" dirty="0">
                <a:solidFill>
                  <a:schemeClr val="tx1"/>
                </a:solidFill>
                <a:effectLst/>
                <a:latin typeface="+mn-lt"/>
                <a:ea typeface="+mn-ea"/>
                <a:cs typeface="+mn-cs"/>
              </a:rPr>
              <a:t>Flex </a:t>
            </a:r>
            <a:r>
              <a:rPr lang="uk-UA" sz="1200" b="0" i="0" kern="1200" dirty="0">
                <a:solidFill>
                  <a:schemeClr val="tx1"/>
                </a:solidFill>
                <a:effectLst/>
                <a:latin typeface="+mn-lt"/>
                <a:ea typeface="+mn-ea"/>
                <a:cs typeface="+mn-cs"/>
              </a:rPr>
              <a:t>елементи (наприклад, в рядок зліва направо або уздовж колонок вниз.) Початок і кінець цієї осі називаються </a:t>
            </a:r>
            <a:r>
              <a:rPr lang="en-US" sz="1200" b="0" i="0" kern="1200" dirty="0">
                <a:solidFill>
                  <a:schemeClr val="tx1"/>
                </a:solidFill>
                <a:effectLst/>
                <a:latin typeface="+mn-lt"/>
                <a:ea typeface="+mn-ea"/>
                <a:cs typeface="+mn-cs"/>
              </a:rPr>
              <a:t>main start </a:t>
            </a:r>
            <a:r>
              <a:rPr lang="uk-UA" sz="1200" b="0" i="0" kern="1200" dirty="0">
                <a:solidFill>
                  <a:schemeClr val="tx1"/>
                </a:solidFill>
                <a:effectLst/>
                <a:latin typeface="+mn-lt"/>
                <a:ea typeface="+mn-ea"/>
                <a:cs typeface="+mn-cs"/>
              </a:rPr>
              <a:t>і </a:t>
            </a:r>
            <a:r>
              <a:rPr lang="en-US" sz="1200" b="0" i="0" kern="1200" dirty="0">
                <a:solidFill>
                  <a:schemeClr val="tx1"/>
                </a:solidFill>
                <a:effectLst/>
                <a:latin typeface="+mn-lt"/>
                <a:ea typeface="+mn-ea"/>
                <a:cs typeface="+mn-cs"/>
              </a:rPr>
              <a:t>main end.</a:t>
            </a:r>
          </a:p>
          <a:p>
            <a:r>
              <a:rPr lang="uk-UA" sz="1200" b="0" i="0" kern="1200" dirty="0">
                <a:solidFill>
                  <a:schemeClr val="tx1"/>
                </a:solidFill>
                <a:effectLst/>
                <a:latin typeface="+mn-lt"/>
                <a:ea typeface="+mn-ea"/>
                <a:cs typeface="+mn-cs"/>
              </a:rPr>
              <a:t>Поперечна вісь (С</a:t>
            </a:r>
            <a:r>
              <a:rPr lang="en-US" sz="1200" b="0" i="0" kern="1200" dirty="0">
                <a:solidFill>
                  <a:schemeClr val="tx1"/>
                </a:solidFill>
                <a:effectLst/>
                <a:latin typeface="+mn-lt"/>
                <a:ea typeface="+mn-ea"/>
                <a:cs typeface="+mn-cs"/>
              </a:rPr>
              <a:t>ross axis) </a:t>
            </a:r>
            <a:r>
              <a:rPr lang="uk-UA" sz="1200" b="0" i="0" kern="1200" dirty="0">
                <a:solidFill>
                  <a:schemeClr val="tx1"/>
                </a:solidFill>
                <a:effectLst/>
                <a:latin typeface="+mn-lt"/>
                <a:ea typeface="+mn-ea"/>
                <a:cs typeface="+mn-cs"/>
              </a:rPr>
              <a:t>проходить перпендикулярно </a:t>
            </a:r>
            <a:r>
              <a:rPr lang="en-US" sz="1200" b="0" i="0" kern="1200" dirty="0">
                <a:solidFill>
                  <a:schemeClr val="tx1"/>
                </a:solidFill>
                <a:effectLst/>
                <a:latin typeface="+mn-lt"/>
                <a:ea typeface="+mn-ea"/>
                <a:cs typeface="+mn-cs"/>
              </a:rPr>
              <a:t>Flex </a:t>
            </a:r>
            <a:r>
              <a:rPr lang="uk-UA" sz="1200" b="0" i="0" kern="1200" dirty="0">
                <a:solidFill>
                  <a:schemeClr val="tx1"/>
                </a:solidFill>
                <a:effectLst/>
                <a:latin typeface="+mn-lt"/>
                <a:ea typeface="+mn-ea"/>
                <a:cs typeface="+mn-cs"/>
              </a:rPr>
              <a:t>елементам. Початок і кінець цієї осі називаються </a:t>
            </a:r>
            <a:r>
              <a:rPr lang="en-US" sz="1200" b="0" i="0" kern="1200" dirty="0">
                <a:solidFill>
                  <a:schemeClr val="tx1"/>
                </a:solidFill>
                <a:effectLst/>
                <a:latin typeface="+mn-lt"/>
                <a:ea typeface="+mn-ea"/>
                <a:cs typeface="+mn-cs"/>
              </a:rPr>
              <a:t>cross start and cross end.</a:t>
            </a:r>
            <a:endParaRPr lang="uk-UA" dirty="0"/>
          </a:p>
        </p:txBody>
      </p:sp>
      <p:sp>
        <p:nvSpPr>
          <p:cNvPr id="4" name="Номер слайда 3"/>
          <p:cNvSpPr>
            <a:spLocks noGrp="1"/>
          </p:cNvSpPr>
          <p:nvPr>
            <p:ph type="sldNum" sz="quarter" idx="5"/>
          </p:nvPr>
        </p:nvSpPr>
        <p:spPr/>
        <p:txBody>
          <a:bodyPr/>
          <a:lstStyle/>
          <a:p>
            <a:fld id="{22EF5D64-70F2-4A3C-9214-8664E4464032}" type="slidenum">
              <a:rPr lang="uk-UA" smtClean="0"/>
              <a:t>9</a:t>
            </a:fld>
            <a:endParaRPr lang="uk-UA"/>
          </a:p>
        </p:txBody>
      </p:sp>
    </p:spTree>
    <p:extLst>
      <p:ext uri="{BB962C8B-B14F-4D97-AF65-F5344CB8AC3E}">
        <p14:creationId xmlns:p14="http://schemas.microsoft.com/office/powerpoint/2010/main" val="982077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z="1200" b="0" i="0" kern="1200" dirty="0">
                <a:solidFill>
                  <a:schemeClr val="tx1"/>
                </a:solidFill>
                <a:effectLst/>
                <a:latin typeface="+mn-lt"/>
                <a:ea typeface="+mn-ea"/>
                <a:cs typeface="+mn-cs"/>
              </a:rPr>
              <a:t>У </a:t>
            </a:r>
            <a:r>
              <a:rPr lang="en-US" sz="1200" b="0" i="0" kern="1200" dirty="0">
                <a:solidFill>
                  <a:schemeClr val="tx1"/>
                </a:solidFill>
                <a:effectLst/>
                <a:latin typeface="+mn-lt"/>
                <a:ea typeface="+mn-ea"/>
                <a:cs typeface="+mn-cs"/>
              </a:rPr>
              <a:t>Flexbox </a:t>
            </a:r>
            <a:r>
              <a:rPr lang="uk-UA" sz="1200" b="0" i="0" kern="1200" dirty="0">
                <a:solidFill>
                  <a:schemeClr val="tx1"/>
                </a:solidFill>
                <a:effectLst/>
                <a:latin typeface="+mn-lt"/>
                <a:ea typeface="+mn-ea"/>
                <a:cs typeface="+mn-cs"/>
              </a:rPr>
              <a:t>є властивість під назвою </a:t>
            </a:r>
            <a:r>
              <a:rPr lang="en-US" sz="1200" b="0" i="0" kern="1200" dirty="0">
                <a:solidFill>
                  <a:schemeClr val="tx1"/>
                </a:solidFill>
                <a:effectLst/>
                <a:latin typeface="+mn-lt"/>
                <a:ea typeface="+mn-ea"/>
                <a:cs typeface="+mn-cs"/>
              </a:rPr>
              <a:t>flex-direction, </a:t>
            </a:r>
            <a:r>
              <a:rPr lang="uk-UA" sz="1200" b="0" i="0" kern="1200" dirty="0">
                <a:solidFill>
                  <a:schemeClr val="tx1"/>
                </a:solidFill>
                <a:effectLst/>
                <a:latin typeface="+mn-lt"/>
                <a:ea typeface="+mn-ea"/>
                <a:cs typeface="+mn-cs"/>
              </a:rPr>
              <a:t>яке визначає напрямок головної осі (в якому напрямку розташовуються </a:t>
            </a:r>
            <a:r>
              <a:rPr lang="en-US" sz="1200" b="0" i="0" kern="1200" dirty="0">
                <a:solidFill>
                  <a:schemeClr val="tx1"/>
                </a:solidFill>
                <a:effectLst/>
                <a:latin typeface="+mn-lt"/>
                <a:ea typeface="+mn-ea"/>
                <a:cs typeface="+mn-cs"/>
              </a:rPr>
              <a:t>flexbox </a:t>
            </a:r>
            <a:r>
              <a:rPr lang="uk-UA" sz="1200" b="0" i="0" kern="1200" dirty="0">
                <a:solidFill>
                  <a:schemeClr val="tx1"/>
                </a:solidFill>
                <a:effectLst/>
                <a:latin typeface="+mn-lt"/>
                <a:ea typeface="+mn-ea"/>
                <a:cs typeface="+mn-cs"/>
              </a:rPr>
              <a:t>діти) - за замовчуванням йому присвоюється значення </a:t>
            </a:r>
            <a:r>
              <a:rPr lang="en-US" sz="1200" b="0" i="0" kern="1200" dirty="0">
                <a:solidFill>
                  <a:schemeClr val="tx1"/>
                </a:solidFill>
                <a:effectLst/>
                <a:latin typeface="+mn-lt"/>
                <a:ea typeface="+mn-ea"/>
                <a:cs typeface="+mn-cs"/>
              </a:rPr>
              <a:t>row, </a:t>
            </a:r>
            <a:r>
              <a:rPr lang="uk-UA" sz="1200" b="0" i="0" kern="1200" dirty="0">
                <a:solidFill>
                  <a:schemeClr val="tx1"/>
                </a:solidFill>
                <a:effectLst/>
                <a:latin typeface="+mn-lt"/>
                <a:ea typeface="+mn-ea"/>
                <a:cs typeface="+mn-cs"/>
              </a:rPr>
              <a:t>тобто розташовувати дочірні елементи в ряд зліва направо (для більшості мов) або справа наліво (для арабських мов).</a:t>
            </a:r>
            <a:endParaRPr lang="uk-UA" dirty="0"/>
          </a:p>
        </p:txBody>
      </p:sp>
      <p:sp>
        <p:nvSpPr>
          <p:cNvPr id="4" name="Номер слайда 3"/>
          <p:cNvSpPr>
            <a:spLocks noGrp="1"/>
          </p:cNvSpPr>
          <p:nvPr>
            <p:ph type="sldNum" sz="quarter" idx="5"/>
          </p:nvPr>
        </p:nvSpPr>
        <p:spPr/>
        <p:txBody>
          <a:bodyPr/>
          <a:lstStyle/>
          <a:p>
            <a:fld id="{22EF5D64-70F2-4A3C-9214-8664E4464032}" type="slidenum">
              <a:rPr lang="uk-UA" smtClean="0"/>
              <a:t>10</a:t>
            </a:fld>
            <a:endParaRPr lang="uk-UA"/>
          </a:p>
        </p:txBody>
      </p:sp>
    </p:spTree>
    <p:extLst>
      <p:ext uri="{BB962C8B-B14F-4D97-AF65-F5344CB8AC3E}">
        <p14:creationId xmlns:p14="http://schemas.microsoft.com/office/powerpoint/2010/main" val="40642061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22EF5D64-70F2-4A3C-9214-8664E4464032}" type="slidenum">
              <a:rPr lang="uk-UA" smtClean="0"/>
              <a:t>15</a:t>
            </a:fld>
            <a:endParaRPr lang="uk-UA"/>
          </a:p>
        </p:txBody>
      </p:sp>
    </p:spTree>
    <p:extLst>
      <p:ext uri="{BB962C8B-B14F-4D97-AF65-F5344CB8AC3E}">
        <p14:creationId xmlns:p14="http://schemas.microsoft.com/office/powerpoint/2010/main" val="1653292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align-items </a:t>
            </a:r>
            <a:r>
              <a:rPr lang="uk-UA" dirty="0"/>
              <a:t>контролює, де на поперечної осі знаходяться </a:t>
            </a:r>
            <a:r>
              <a:rPr lang="en-US" dirty="0"/>
              <a:t>flex </a:t>
            </a:r>
            <a:r>
              <a:rPr lang="uk-UA" dirty="0"/>
              <a:t>елементи.</a:t>
            </a:r>
          </a:p>
          <a:p>
            <a:endParaRPr lang="uk-UA" dirty="0"/>
          </a:p>
        </p:txBody>
      </p:sp>
      <p:sp>
        <p:nvSpPr>
          <p:cNvPr id="4" name="Номер слайда 3"/>
          <p:cNvSpPr>
            <a:spLocks noGrp="1"/>
          </p:cNvSpPr>
          <p:nvPr>
            <p:ph type="sldNum" sz="quarter" idx="5"/>
          </p:nvPr>
        </p:nvSpPr>
        <p:spPr/>
        <p:txBody>
          <a:bodyPr/>
          <a:lstStyle/>
          <a:p>
            <a:fld id="{22EF5D64-70F2-4A3C-9214-8664E4464032}" type="slidenum">
              <a:rPr lang="uk-UA" smtClean="0"/>
              <a:t>18</a:t>
            </a:fld>
            <a:endParaRPr lang="uk-UA"/>
          </a:p>
        </p:txBody>
      </p:sp>
    </p:spTree>
    <p:extLst>
      <p:ext uri="{BB962C8B-B14F-4D97-AF65-F5344CB8AC3E}">
        <p14:creationId xmlns:p14="http://schemas.microsoft.com/office/powerpoint/2010/main" val="6516343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uk-UA" dirty="0"/>
              <a:t>За замовчуванням стоїть значення </a:t>
            </a:r>
            <a:r>
              <a:rPr lang="en-US" dirty="0"/>
              <a:t>stretch, </a:t>
            </a:r>
            <a:r>
              <a:rPr lang="uk-UA" dirty="0"/>
              <a:t>яке розтягує всі </a:t>
            </a:r>
            <a:r>
              <a:rPr lang="en-US" dirty="0"/>
              <a:t>flex </a:t>
            </a:r>
            <a:r>
              <a:rPr lang="uk-UA" dirty="0"/>
              <a:t>елементи, щоб заповнити батька уздовж поперечної (</a:t>
            </a:r>
            <a:r>
              <a:rPr lang="en-US" dirty="0"/>
              <a:t>cross axis) </a:t>
            </a:r>
            <a:r>
              <a:rPr lang="uk-UA" dirty="0"/>
              <a:t>осі. Якщо у батьків немає фіксованої ширини уздовж поперечної осі, все </a:t>
            </a:r>
            <a:r>
              <a:rPr lang="en-US" dirty="0"/>
              <a:t>flex </a:t>
            </a:r>
            <a:r>
              <a:rPr lang="uk-UA" dirty="0"/>
              <a:t>елементи візьмуть довжину найдовшого </a:t>
            </a:r>
            <a:r>
              <a:rPr lang="en-US" dirty="0"/>
              <a:t>flex </a:t>
            </a:r>
            <a:r>
              <a:rPr lang="uk-UA" dirty="0"/>
              <a:t>елемента</a:t>
            </a:r>
          </a:p>
          <a:p>
            <a:pPr marL="0" marR="0" lvl="0" indent="0" algn="l" defTabSz="914400" rtl="0" eaLnBrk="1" fontAlgn="auto" latinLnBrk="0" hangingPunct="1">
              <a:lnSpc>
                <a:spcPct val="100000"/>
              </a:lnSpc>
              <a:spcBef>
                <a:spcPts val="0"/>
              </a:spcBef>
              <a:spcAft>
                <a:spcPts val="0"/>
              </a:spcAft>
              <a:buClrTx/>
              <a:buSzTx/>
              <a:buFontTx/>
              <a:buNone/>
              <a:tabLst/>
              <a:defRPr/>
            </a:pPr>
            <a:r>
              <a:rPr lang="uk-UA" dirty="0"/>
              <a:t>Також є значення </a:t>
            </a:r>
            <a:r>
              <a:rPr lang="en-US" dirty="0"/>
              <a:t>flex-start </a:t>
            </a:r>
            <a:r>
              <a:rPr lang="uk-UA" dirty="0"/>
              <a:t>і </a:t>
            </a:r>
            <a:r>
              <a:rPr lang="en-US" dirty="0"/>
              <a:t>flex-end, </a:t>
            </a:r>
            <a:r>
              <a:rPr lang="uk-UA" dirty="0"/>
              <a:t>які вирівнюють всі елементи по початку і кінця поперечної осі відповідно.</a:t>
            </a:r>
          </a:p>
          <a:p>
            <a:pPr marL="0" marR="0" lvl="0" indent="0" algn="l" defTabSz="914400" rtl="0" eaLnBrk="1" fontAlgn="auto" latinLnBrk="0" hangingPunct="1">
              <a:lnSpc>
                <a:spcPct val="100000"/>
              </a:lnSpc>
              <a:spcBef>
                <a:spcPts val="0"/>
              </a:spcBef>
              <a:spcAft>
                <a:spcPts val="0"/>
              </a:spcAft>
              <a:buClrTx/>
              <a:buSzTx/>
              <a:buFontTx/>
              <a:buNone/>
              <a:tabLst/>
              <a:defRPr/>
            </a:pPr>
            <a:endParaRPr lang="uk-UA" dirty="0"/>
          </a:p>
          <a:p>
            <a:endParaRPr lang="uk-UA" dirty="0"/>
          </a:p>
        </p:txBody>
      </p:sp>
      <p:sp>
        <p:nvSpPr>
          <p:cNvPr id="4" name="Номер слайда 3"/>
          <p:cNvSpPr>
            <a:spLocks noGrp="1"/>
          </p:cNvSpPr>
          <p:nvPr>
            <p:ph type="sldNum" sz="quarter" idx="5"/>
          </p:nvPr>
        </p:nvSpPr>
        <p:spPr/>
        <p:txBody>
          <a:bodyPr/>
          <a:lstStyle/>
          <a:p>
            <a:fld id="{22EF5D64-70F2-4A3C-9214-8664E4464032}" type="slidenum">
              <a:rPr lang="uk-UA" smtClean="0"/>
              <a:t>19</a:t>
            </a:fld>
            <a:endParaRPr lang="uk-UA"/>
          </a:p>
        </p:txBody>
      </p:sp>
    </p:spTree>
    <p:extLst>
      <p:ext uri="{BB962C8B-B14F-4D97-AF65-F5344CB8AC3E}">
        <p14:creationId xmlns:p14="http://schemas.microsoft.com/office/powerpoint/2010/main" val="1416200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LIGHT-1">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a:t>TITLE</a:t>
            </a:r>
            <a:br>
              <a:rPr lang="uk-UA" dirty="0"/>
            </a:br>
            <a:r>
              <a:rPr lang="en-US" dirty="0"/>
              <a:t>TO</a:t>
            </a:r>
            <a:r>
              <a:rPr lang="uk-UA" dirty="0"/>
              <a:t> </a:t>
            </a:r>
            <a:r>
              <a:rPr lang="en-US" dirty="0"/>
              <a:t>BE</a:t>
            </a:r>
            <a:r>
              <a:rPr lang="uk-UA" dirty="0"/>
              <a:t> </a:t>
            </a:r>
            <a:r>
              <a:rPr lang="en-US" dirty="0"/>
              <a:t>CAPI</a:t>
            </a:r>
            <a:br>
              <a:rPr lang="uk-UA" dirty="0"/>
            </a:br>
            <a:r>
              <a:rPr lang="en-US" dirty="0"/>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4242457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WIDE-PHOTO-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CLICK TO EDIT THE TITLE</a:t>
            </a:r>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endParaRPr lang="en-US"/>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285546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LEF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endParaRPr lang="en-US"/>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559046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SCRIPTION-PHOTO-RIGH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a:t>
            </a:r>
            <a:r>
              <a:rPr lang="uk-UA" dirty="0"/>
              <a:t> С</a:t>
            </a:r>
            <a:r>
              <a:rPr lang="en-US" dirty="0"/>
              <a:t>APITA</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endParaRPr lang="en-US"/>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Tree>
    <p:extLst>
      <p:ext uri="{BB962C8B-B14F-4D97-AF65-F5344CB8AC3E}">
        <p14:creationId xmlns:p14="http://schemas.microsoft.com/office/powerpoint/2010/main" val="17807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IDE-CHART-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endParaRPr lang="en-US"/>
          </a:p>
        </p:txBody>
      </p:sp>
    </p:spTree>
    <p:extLst>
      <p:ext uri="{BB962C8B-B14F-4D97-AF65-F5344CB8AC3E}">
        <p14:creationId xmlns:p14="http://schemas.microsoft.com/office/powerpoint/2010/main" val="22989921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LEF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endParaRPr lang="en-US"/>
          </a:p>
        </p:txBody>
      </p:sp>
    </p:spTree>
    <p:extLst>
      <p:ext uri="{BB962C8B-B14F-4D97-AF65-F5344CB8AC3E}">
        <p14:creationId xmlns:p14="http://schemas.microsoft.com/office/powerpoint/2010/main" val="1310242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LIGHT-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2667753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718938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TWO-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770168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THREE-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14196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DESCRIPTION-SIDETEX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886897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IDETEXT-PROCESS-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4" name="Oval 3"/>
          <p:cNvSpPr/>
          <p:nvPr userDrawn="1"/>
        </p:nvSpPr>
        <p:spPr>
          <a:xfrm>
            <a:off x="917664"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1" name="TextBox 20"/>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87487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TIMELINE-LIGHT">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Tree>
    <p:extLst>
      <p:ext uri="{BB962C8B-B14F-4D97-AF65-F5344CB8AC3E}">
        <p14:creationId xmlns:p14="http://schemas.microsoft.com/office/powerpoint/2010/main" val="1128689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HOTO-RIGHT-LIGHT">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endParaRPr lang="en-US"/>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584278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6"/>
          <a:stretch>
            <a:fillRect/>
          </a:stretch>
        </p:blipFill>
        <p:spPr>
          <a:xfrm>
            <a:off x="9959145" y="5906728"/>
            <a:ext cx="1547053" cy="265471"/>
          </a:xfrm>
          <a:prstGeom prst="rect">
            <a:avLst/>
          </a:prstGeom>
        </p:spPr>
      </p:pic>
    </p:spTree>
    <p:extLst>
      <p:ext uri="{BB962C8B-B14F-4D97-AF65-F5344CB8AC3E}">
        <p14:creationId xmlns:p14="http://schemas.microsoft.com/office/powerpoint/2010/main" val="23213711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64" r:id="rId7"/>
    <p:sldLayoutId id="2147483666" r:id="rId8"/>
    <p:sldLayoutId id="2147483683" r:id="rId9"/>
    <p:sldLayoutId id="2147483684" r:id="rId10"/>
    <p:sldLayoutId id="2147483685" r:id="rId11"/>
    <p:sldLayoutId id="2147483686" r:id="rId12"/>
    <p:sldLayoutId id="2147483687" r:id="rId13"/>
    <p:sldLayoutId id="2147483688"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css-tricks.com/snippets/css/a-guide-to-flexbox/" TargetMode="External"/><Relationship Id="rId2" Type="http://schemas.openxmlformats.org/officeDocument/2006/relationships/hyperlink" Target="https://developer.mozilla.org/en-US/docs/Learn/CSS/CSS_layout/Flexbox" TargetMode="External"/><Relationship Id="rId1" Type="http://schemas.openxmlformats.org/officeDocument/2006/relationships/slideLayout" Target="../slideLayouts/slideLayout2.xml"/><Relationship Id="rId5" Type="http://schemas.openxmlformats.org/officeDocument/2006/relationships/hyperlink" Target="http://flexboxfroggy.com/" TargetMode="External"/><Relationship Id="rId4" Type="http://schemas.openxmlformats.org/officeDocument/2006/relationships/hyperlink" Target="https://html5.by/blog/flexbox/"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ABOUT FLEXBOX</a:t>
            </a:r>
            <a:endParaRPr lang="uk-UA" dirty="0"/>
          </a:p>
        </p:txBody>
      </p:sp>
      <p:sp>
        <p:nvSpPr>
          <p:cNvPr id="5" name="Text Placeholder 4"/>
          <p:cNvSpPr>
            <a:spLocks noGrp="1"/>
          </p:cNvSpPr>
          <p:nvPr>
            <p:ph type="body" sz="quarter" idx="10"/>
          </p:nvPr>
        </p:nvSpPr>
        <p:spPr/>
        <p:txBody>
          <a:bodyPr/>
          <a:lstStyle/>
          <a:p>
            <a:r>
              <a:rPr lang="en-US" dirty="0"/>
              <a:t>by Rostyslav Synenko</a:t>
            </a:r>
            <a:endParaRPr lang="uk-UA" dirty="0"/>
          </a:p>
        </p:txBody>
      </p:sp>
    </p:spTree>
    <p:extLst>
      <p:ext uri="{BB962C8B-B14F-4D97-AF65-F5344CB8AC3E}">
        <p14:creationId xmlns:p14="http://schemas.microsoft.com/office/powerpoint/2010/main" val="3068882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1B50C6-C215-4525-84CE-7206BA26406B}"/>
              </a:ext>
            </a:extLst>
          </p:cNvPr>
          <p:cNvSpPr>
            <a:spLocks noGrp="1"/>
          </p:cNvSpPr>
          <p:nvPr>
            <p:ph type="title"/>
          </p:nvPr>
        </p:nvSpPr>
        <p:spPr>
          <a:xfrm>
            <a:off x="685801" y="685799"/>
            <a:ext cx="10820400" cy="4800601"/>
          </a:xfrm>
        </p:spPr>
        <p:txBody>
          <a:bodyPr/>
          <a:lstStyle/>
          <a:p>
            <a:pPr>
              <a:lnSpc>
                <a:spcPct val="100000"/>
              </a:lnSpc>
            </a:pPr>
            <a:r>
              <a:rPr lang="en-US" sz="4000" b="1" dirty="0"/>
              <a:t>Columns or rows? Flex direction</a:t>
            </a:r>
            <a:br>
              <a:rPr lang="en-US" b="1" dirty="0"/>
            </a:br>
            <a:endParaRPr lang="uk-UA" dirty="0"/>
          </a:p>
        </p:txBody>
      </p:sp>
      <p:sp>
        <p:nvSpPr>
          <p:cNvPr id="4" name="Прямоугольник 3">
            <a:extLst>
              <a:ext uri="{FF2B5EF4-FFF2-40B4-BE49-F238E27FC236}">
                <a16:creationId xmlns:a16="http://schemas.microsoft.com/office/drawing/2014/main" id="{185D1781-50C7-43F0-804D-87ED44C26BA0}"/>
              </a:ext>
            </a:extLst>
          </p:cNvPr>
          <p:cNvSpPr/>
          <p:nvPr/>
        </p:nvSpPr>
        <p:spPr>
          <a:xfrm>
            <a:off x="1623393" y="1719715"/>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Прямоугольник 4">
            <a:extLst>
              <a:ext uri="{FF2B5EF4-FFF2-40B4-BE49-F238E27FC236}">
                <a16:creationId xmlns:a16="http://schemas.microsoft.com/office/drawing/2014/main" id="{D1DCE4B2-47EF-4A54-9976-818C119DBC77}"/>
              </a:ext>
            </a:extLst>
          </p:cNvPr>
          <p:cNvSpPr/>
          <p:nvPr/>
        </p:nvSpPr>
        <p:spPr>
          <a:xfrm>
            <a:off x="1524000" y="1619387"/>
            <a:ext cx="9144000" cy="88322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6" name="Прямоугольник 5">
            <a:extLst>
              <a:ext uri="{FF2B5EF4-FFF2-40B4-BE49-F238E27FC236}">
                <a16:creationId xmlns:a16="http://schemas.microsoft.com/office/drawing/2014/main" id="{29F076CB-84DA-4C75-8D78-87505F67BCD4}"/>
              </a:ext>
            </a:extLst>
          </p:cNvPr>
          <p:cNvSpPr/>
          <p:nvPr/>
        </p:nvSpPr>
        <p:spPr>
          <a:xfrm>
            <a:off x="1990737" y="1779605"/>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7" name="Прямоугольник 6">
            <a:extLst>
              <a:ext uri="{FF2B5EF4-FFF2-40B4-BE49-F238E27FC236}">
                <a16:creationId xmlns:a16="http://schemas.microsoft.com/office/drawing/2014/main" id="{9C145164-A76D-4964-AB6A-FF02DEDFC467}"/>
              </a:ext>
            </a:extLst>
          </p:cNvPr>
          <p:cNvSpPr/>
          <p:nvPr/>
        </p:nvSpPr>
        <p:spPr>
          <a:xfrm>
            <a:off x="2779311" y="1722100"/>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Прямоугольник 7">
            <a:extLst>
              <a:ext uri="{FF2B5EF4-FFF2-40B4-BE49-F238E27FC236}">
                <a16:creationId xmlns:a16="http://schemas.microsoft.com/office/drawing/2014/main" id="{98876321-A18D-459B-AB84-1384047A19F6}"/>
              </a:ext>
            </a:extLst>
          </p:cNvPr>
          <p:cNvSpPr/>
          <p:nvPr/>
        </p:nvSpPr>
        <p:spPr>
          <a:xfrm>
            <a:off x="3146655" y="1781990"/>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sp>
        <p:nvSpPr>
          <p:cNvPr id="9" name="Прямоугольник 8">
            <a:extLst>
              <a:ext uri="{FF2B5EF4-FFF2-40B4-BE49-F238E27FC236}">
                <a16:creationId xmlns:a16="http://schemas.microsoft.com/office/drawing/2014/main" id="{00DFE180-0DED-4562-9EC6-53A59838D30F}"/>
              </a:ext>
            </a:extLst>
          </p:cNvPr>
          <p:cNvSpPr/>
          <p:nvPr/>
        </p:nvSpPr>
        <p:spPr>
          <a:xfrm>
            <a:off x="3935229" y="1721328"/>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Прямоугольник 9">
            <a:extLst>
              <a:ext uri="{FF2B5EF4-FFF2-40B4-BE49-F238E27FC236}">
                <a16:creationId xmlns:a16="http://schemas.microsoft.com/office/drawing/2014/main" id="{47A2CB64-08E1-40AF-8667-1A093397AA00}"/>
              </a:ext>
            </a:extLst>
          </p:cNvPr>
          <p:cNvSpPr/>
          <p:nvPr/>
        </p:nvSpPr>
        <p:spPr>
          <a:xfrm>
            <a:off x="4302573" y="1781218"/>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11" name="Прямоугольник 10">
            <a:extLst>
              <a:ext uri="{FF2B5EF4-FFF2-40B4-BE49-F238E27FC236}">
                <a16:creationId xmlns:a16="http://schemas.microsoft.com/office/drawing/2014/main" id="{F32B2627-9056-486E-AF20-34B76BCBA7FB}"/>
              </a:ext>
            </a:extLst>
          </p:cNvPr>
          <p:cNvSpPr/>
          <p:nvPr/>
        </p:nvSpPr>
        <p:spPr>
          <a:xfrm>
            <a:off x="5122788" y="1724777"/>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Прямоугольник 11">
            <a:extLst>
              <a:ext uri="{FF2B5EF4-FFF2-40B4-BE49-F238E27FC236}">
                <a16:creationId xmlns:a16="http://schemas.microsoft.com/office/drawing/2014/main" id="{02D63D7D-C379-4740-8F75-C3D5104BA9F5}"/>
              </a:ext>
            </a:extLst>
          </p:cNvPr>
          <p:cNvSpPr/>
          <p:nvPr/>
        </p:nvSpPr>
        <p:spPr>
          <a:xfrm>
            <a:off x="5490132" y="1784667"/>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22" name="Прямоугольник 21">
            <a:extLst>
              <a:ext uri="{FF2B5EF4-FFF2-40B4-BE49-F238E27FC236}">
                <a16:creationId xmlns:a16="http://schemas.microsoft.com/office/drawing/2014/main" id="{6828C264-9FBB-4115-8B71-F670C318D1C4}"/>
              </a:ext>
            </a:extLst>
          </p:cNvPr>
          <p:cNvSpPr/>
          <p:nvPr/>
        </p:nvSpPr>
        <p:spPr>
          <a:xfrm>
            <a:off x="1641449" y="2799667"/>
            <a:ext cx="8920534"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3" name="Прямоугольник 22">
            <a:extLst>
              <a:ext uri="{FF2B5EF4-FFF2-40B4-BE49-F238E27FC236}">
                <a16:creationId xmlns:a16="http://schemas.microsoft.com/office/drawing/2014/main" id="{73574514-4365-4977-B04A-FF0CC408C929}"/>
              </a:ext>
            </a:extLst>
          </p:cNvPr>
          <p:cNvSpPr/>
          <p:nvPr/>
        </p:nvSpPr>
        <p:spPr>
          <a:xfrm>
            <a:off x="1524000" y="2731451"/>
            <a:ext cx="9144000" cy="275495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24" name="Прямоугольник 23">
            <a:extLst>
              <a:ext uri="{FF2B5EF4-FFF2-40B4-BE49-F238E27FC236}">
                <a16:creationId xmlns:a16="http://schemas.microsoft.com/office/drawing/2014/main" id="{1A79D8E1-1746-4B09-882B-9A21CCAC3006}"/>
              </a:ext>
            </a:extLst>
          </p:cNvPr>
          <p:cNvSpPr/>
          <p:nvPr/>
        </p:nvSpPr>
        <p:spPr>
          <a:xfrm>
            <a:off x="1990737" y="2939809"/>
            <a:ext cx="367408" cy="523220"/>
          </a:xfrm>
          <a:prstGeom prst="rect">
            <a:avLst/>
          </a:prstGeom>
        </p:spPr>
        <p:txBody>
          <a:bodyPr wrap="square">
            <a:spAutoFit/>
          </a:bodyPr>
          <a:lstStyle/>
          <a:p>
            <a:pPr algn="ctr"/>
            <a:r>
              <a:rPr lang="en-US" sz="2800" dirty="0">
                <a:solidFill>
                  <a:schemeClr val="bg1"/>
                </a:solidFill>
              </a:rPr>
              <a:t>1</a:t>
            </a:r>
            <a:endParaRPr lang="uk-UA" sz="2800" dirty="0">
              <a:solidFill>
                <a:schemeClr val="bg1"/>
              </a:solidFill>
            </a:endParaRPr>
          </a:p>
        </p:txBody>
      </p:sp>
      <p:sp>
        <p:nvSpPr>
          <p:cNvPr id="25" name="Прямоугольник 24">
            <a:extLst>
              <a:ext uri="{FF2B5EF4-FFF2-40B4-BE49-F238E27FC236}">
                <a16:creationId xmlns:a16="http://schemas.microsoft.com/office/drawing/2014/main" id="{AEC7EE0D-DA2C-4F2D-B181-80DDD53664BB}"/>
              </a:ext>
            </a:extLst>
          </p:cNvPr>
          <p:cNvSpPr/>
          <p:nvPr/>
        </p:nvSpPr>
        <p:spPr>
          <a:xfrm>
            <a:off x="1630357" y="3476663"/>
            <a:ext cx="8931625"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6" name="Прямоугольник 25">
            <a:extLst>
              <a:ext uri="{FF2B5EF4-FFF2-40B4-BE49-F238E27FC236}">
                <a16:creationId xmlns:a16="http://schemas.microsoft.com/office/drawing/2014/main" id="{8E8FDFCB-AEB5-4653-9E9F-A013D627DECD}"/>
              </a:ext>
            </a:extLst>
          </p:cNvPr>
          <p:cNvSpPr/>
          <p:nvPr/>
        </p:nvSpPr>
        <p:spPr>
          <a:xfrm>
            <a:off x="1990737" y="3602886"/>
            <a:ext cx="367408" cy="523220"/>
          </a:xfrm>
          <a:prstGeom prst="rect">
            <a:avLst/>
          </a:prstGeom>
        </p:spPr>
        <p:txBody>
          <a:bodyPr wrap="square">
            <a:spAutoFit/>
          </a:bodyPr>
          <a:lstStyle/>
          <a:p>
            <a:pPr algn="ctr"/>
            <a:r>
              <a:rPr lang="en-US" sz="2800" dirty="0">
                <a:solidFill>
                  <a:schemeClr val="bg1"/>
                </a:solidFill>
              </a:rPr>
              <a:t>2</a:t>
            </a:r>
            <a:endParaRPr lang="uk-UA" sz="2800" dirty="0">
              <a:solidFill>
                <a:schemeClr val="bg1"/>
              </a:solidFill>
            </a:endParaRPr>
          </a:p>
        </p:txBody>
      </p:sp>
      <p:sp>
        <p:nvSpPr>
          <p:cNvPr id="27" name="Прямоугольник 26">
            <a:extLst>
              <a:ext uri="{FF2B5EF4-FFF2-40B4-BE49-F238E27FC236}">
                <a16:creationId xmlns:a16="http://schemas.microsoft.com/office/drawing/2014/main" id="{0A306470-C448-4D8A-8D4B-3959AA0054F7}"/>
              </a:ext>
            </a:extLst>
          </p:cNvPr>
          <p:cNvSpPr/>
          <p:nvPr/>
        </p:nvSpPr>
        <p:spPr>
          <a:xfrm>
            <a:off x="1641448" y="4146567"/>
            <a:ext cx="8931625"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8" name="Прямоугольник 27">
            <a:extLst>
              <a:ext uri="{FF2B5EF4-FFF2-40B4-BE49-F238E27FC236}">
                <a16:creationId xmlns:a16="http://schemas.microsoft.com/office/drawing/2014/main" id="{1A083E85-6DA4-475D-BA12-0A3419C88347}"/>
              </a:ext>
            </a:extLst>
          </p:cNvPr>
          <p:cNvSpPr/>
          <p:nvPr/>
        </p:nvSpPr>
        <p:spPr>
          <a:xfrm>
            <a:off x="2001828" y="4239445"/>
            <a:ext cx="367408" cy="523220"/>
          </a:xfrm>
          <a:prstGeom prst="rect">
            <a:avLst/>
          </a:prstGeom>
        </p:spPr>
        <p:txBody>
          <a:bodyPr wrap="square">
            <a:spAutoFit/>
          </a:bodyPr>
          <a:lstStyle/>
          <a:p>
            <a:pPr algn="ctr"/>
            <a:r>
              <a:rPr lang="en-US" sz="2800" dirty="0">
                <a:solidFill>
                  <a:schemeClr val="bg1"/>
                </a:solidFill>
              </a:rPr>
              <a:t>3</a:t>
            </a:r>
            <a:endParaRPr lang="uk-UA" sz="2800" dirty="0">
              <a:solidFill>
                <a:schemeClr val="bg1"/>
              </a:solidFill>
            </a:endParaRPr>
          </a:p>
        </p:txBody>
      </p:sp>
      <p:sp>
        <p:nvSpPr>
          <p:cNvPr id="29" name="Прямоугольник 28">
            <a:extLst>
              <a:ext uri="{FF2B5EF4-FFF2-40B4-BE49-F238E27FC236}">
                <a16:creationId xmlns:a16="http://schemas.microsoft.com/office/drawing/2014/main" id="{DBCFF126-D309-47DC-A9FC-E4DF2E70C06B}"/>
              </a:ext>
            </a:extLst>
          </p:cNvPr>
          <p:cNvSpPr/>
          <p:nvPr/>
        </p:nvSpPr>
        <p:spPr>
          <a:xfrm>
            <a:off x="1641448" y="4810029"/>
            <a:ext cx="8920533"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0" name="Прямоугольник 29">
            <a:extLst>
              <a:ext uri="{FF2B5EF4-FFF2-40B4-BE49-F238E27FC236}">
                <a16:creationId xmlns:a16="http://schemas.microsoft.com/office/drawing/2014/main" id="{28470D99-B585-4D88-AC02-66E5B76AC25F}"/>
              </a:ext>
            </a:extLst>
          </p:cNvPr>
          <p:cNvSpPr/>
          <p:nvPr/>
        </p:nvSpPr>
        <p:spPr>
          <a:xfrm>
            <a:off x="1983772" y="4868668"/>
            <a:ext cx="367408" cy="523220"/>
          </a:xfrm>
          <a:prstGeom prst="rect">
            <a:avLst/>
          </a:prstGeom>
        </p:spPr>
        <p:txBody>
          <a:bodyPr wrap="square">
            <a:spAutoFit/>
          </a:bodyPr>
          <a:lstStyle/>
          <a:p>
            <a:pPr algn="ctr"/>
            <a:r>
              <a:rPr lang="en-US" sz="2800" dirty="0">
                <a:solidFill>
                  <a:schemeClr val="bg1"/>
                </a:solidFill>
              </a:rPr>
              <a:t>4</a:t>
            </a:r>
            <a:endParaRPr lang="uk-UA" sz="2800" dirty="0">
              <a:solidFill>
                <a:schemeClr val="bg1"/>
              </a:solidFill>
            </a:endParaRPr>
          </a:p>
        </p:txBody>
      </p:sp>
      <p:sp>
        <p:nvSpPr>
          <p:cNvPr id="31" name="Прямоугольник 30">
            <a:extLst>
              <a:ext uri="{FF2B5EF4-FFF2-40B4-BE49-F238E27FC236}">
                <a16:creationId xmlns:a16="http://schemas.microsoft.com/office/drawing/2014/main" id="{5DB61DC6-FCB6-45EE-A850-BB5ADB7E9326}"/>
              </a:ext>
            </a:extLst>
          </p:cNvPr>
          <p:cNvSpPr/>
          <p:nvPr/>
        </p:nvSpPr>
        <p:spPr>
          <a:xfrm>
            <a:off x="8354761" y="1876332"/>
            <a:ext cx="1957716" cy="369332"/>
          </a:xfrm>
          <a:prstGeom prst="rect">
            <a:avLst/>
          </a:prstGeom>
        </p:spPr>
        <p:txBody>
          <a:bodyPr wrap="none">
            <a:spAutoFit/>
          </a:bodyPr>
          <a:lstStyle/>
          <a:p>
            <a:pPr algn="ctr"/>
            <a:r>
              <a:rPr lang="en-US" dirty="0"/>
              <a:t>flex-direction: row;</a:t>
            </a:r>
            <a:endParaRPr lang="uk-UA" dirty="0"/>
          </a:p>
        </p:txBody>
      </p:sp>
      <p:sp>
        <p:nvSpPr>
          <p:cNvPr id="32" name="Прямоугольник 31">
            <a:extLst>
              <a:ext uri="{FF2B5EF4-FFF2-40B4-BE49-F238E27FC236}">
                <a16:creationId xmlns:a16="http://schemas.microsoft.com/office/drawing/2014/main" id="{B50A8FA3-6047-4F44-8AE0-668E341662C3}"/>
              </a:ext>
            </a:extLst>
          </p:cNvPr>
          <p:cNvSpPr/>
          <p:nvPr/>
        </p:nvSpPr>
        <p:spPr>
          <a:xfrm>
            <a:off x="8181091" y="2939809"/>
            <a:ext cx="2305055" cy="369332"/>
          </a:xfrm>
          <a:prstGeom prst="rect">
            <a:avLst/>
          </a:prstGeom>
        </p:spPr>
        <p:txBody>
          <a:bodyPr wrap="none">
            <a:spAutoFit/>
          </a:bodyPr>
          <a:lstStyle/>
          <a:p>
            <a:pPr algn="ctr"/>
            <a:r>
              <a:rPr lang="en-US" dirty="0">
                <a:solidFill>
                  <a:schemeClr val="bg1"/>
                </a:solidFill>
              </a:rPr>
              <a:t>flex-direction: column;</a:t>
            </a:r>
            <a:endParaRPr lang="uk-UA" dirty="0">
              <a:solidFill>
                <a:schemeClr val="bg1"/>
              </a:solidFill>
            </a:endParaRPr>
          </a:p>
        </p:txBody>
      </p:sp>
    </p:spTree>
    <p:extLst>
      <p:ext uri="{BB962C8B-B14F-4D97-AF65-F5344CB8AC3E}">
        <p14:creationId xmlns:p14="http://schemas.microsoft.com/office/powerpoint/2010/main" val="219376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1B50C6-C215-4525-84CE-7206BA26406B}"/>
              </a:ext>
            </a:extLst>
          </p:cNvPr>
          <p:cNvSpPr>
            <a:spLocks noGrp="1"/>
          </p:cNvSpPr>
          <p:nvPr>
            <p:ph type="title"/>
          </p:nvPr>
        </p:nvSpPr>
        <p:spPr/>
        <p:txBody>
          <a:bodyPr/>
          <a:lstStyle/>
          <a:p>
            <a:pPr>
              <a:lnSpc>
                <a:spcPct val="100000"/>
              </a:lnSpc>
            </a:pPr>
            <a:r>
              <a:rPr lang="en-US" sz="4000" b="1" dirty="0"/>
              <a:t>row-reverse / column-reverse</a:t>
            </a:r>
            <a:br>
              <a:rPr lang="en-US" b="1" dirty="0"/>
            </a:br>
            <a:endParaRPr lang="uk-UA" dirty="0"/>
          </a:p>
        </p:txBody>
      </p:sp>
      <p:sp>
        <p:nvSpPr>
          <p:cNvPr id="4" name="Прямоугольник 3">
            <a:extLst>
              <a:ext uri="{FF2B5EF4-FFF2-40B4-BE49-F238E27FC236}">
                <a16:creationId xmlns:a16="http://schemas.microsoft.com/office/drawing/2014/main" id="{185D1781-50C7-43F0-804D-87ED44C26BA0}"/>
              </a:ext>
            </a:extLst>
          </p:cNvPr>
          <p:cNvSpPr/>
          <p:nvPr/>
        </p:nvSpPr>
        <p:spPr>
          <a:xfrm>
            <a:off x="9452003" y="1737520"/>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Прямоугольник 4">
            <a:extLst>
              <a:ext uri="{FF2B5EF4-FFF2-40B4-BE49-F238E27FC236}">
                <a16:creationId xmlns:a16="http://schemas.microsoft.com/office/drawing/2014/main" id="{D1DCE4B2-47EF-4A54-9976-818C119DBC77}"/>
              </a:ext>
            </a:extLst>
          </p:cNvPr>
          <p:cNvSpPr/>
          <p:nvPr/>
        </p:nvSpPr>
        <p:spPr>
          <a:xfrm>
            <a:off x="1524000" y="1619387"/>
            <a:ext cx="9144000" cy="88322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6" name="Прямоугольник 5">
            <a:extLst>
              <a:ext uri="{FF2B5EF4-FFF2-40B4-BE49-F238E27FC236}">
                <a16:creationId xmlns:a16="http://schemas.microsoft.com/office/drawing/2014/main" id="{29F076CB-84DA-4C75-8D78-87505F67BCD4}"/>
              </a:ext>
            </a:extLst>
          </p:cNvPr>
          <p:cNvSpPr/>
          <p:nvPr/>
        </p:nvSpPr>
        <p:spPr>
          <a:xfrm>
            <a:off x="9819347" y="1797410"/>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7" name="Прямоугольник 6">
            <a:extLst>
              <a:ext uri="{FF2B5EF4-FFF2-40B4-BE49-F238E27FC236}">
                <a16:creationId xmlns:a16="http://schemas.microsoft.com/office/drawing/2014/main" id="{9C145164-A76D-4964-AB6A-FF02DEDFC467}"/>
              </a:ext>
            </a:extLst>
          </p:cNvPr>
          <p:cNvSpPr/>
          <p:nvPr/>
        </p:nvSpPr>
        <p:spPr>
          <a:xfrm>
            <a:off x="8274569" y="1737520"/>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Прямоугольник 7">
            <a:extLst>
              <a:ext uri="{FF2B5EF4-FFF2-40B4-BE49-F238E27FC236}">
                <a16:creationId xmlns:a16="http://schemas.microsoft.com/office/drawing/2014/main" id="{98876321-A18D-459B-AB84-1384047A19F6}"/>
              </a:ext>
            </a:extLst>
          </p:cNvPr>
          <p:cNvSpPr/>
          <p:nvPr/>
        </p:nvSpPr>
        <p:spPr>
          <a:xfrm>
            <a:off x="8641913" y="1797410"/>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sp>
        <p:nvSpPr>
          <p:cNvPr id="9" name="Прямоугольник 8">
            <a:extLst>
              <a:ext uri="{FF2B5EF4-FFF2-40B4-BE49-F238E27FC236}">
                <a16:creationId xmlns:a16="http://schemas.microsoft.com/office/drawing/2014/main" id="{00DFE180-0DED-4562-9EC6-53A59838D30F}"/>
              </a:ext>
            </a:extLst>
          </p:cNvPr>
          <p:cNvSpPr/>
          <p:nvPr/>
        </p:nvSpPr>
        <p:spPr>
          <a:xfrm>
            <a:off x="7097135" y="1737520"/>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Прямоугольник 9">
            <a:extLst>
              <a:ext uri="{FF2B5EF4-FFF2-40B4-BE49-F238E27FC236}">
                <a16:creationId xmlns:a16="http://schemas.microsoft.com/office/drawing/2014/main" id="{47A2CB64-08E1-40AF-8667-1A093397AA00}"/>
              </a:ext>
            </a:extLst>
          </p:cNvPr>
          <p:cNvSpPr/>
          <p:nvPr/>
        </p:nvSpPr>
        <p:spPr>
          <a:xfrm>
            <a:off x="7464479" y="1797410"/>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11" name="Прямоугольник 10">
            <a:extLst>
              <a:ext uri="{FF2B5EF4-FFF2-40B4-BE49-F238E27FC236}">
                <a16:creationId xmlns:a16="http://schemas.microsoft.com/office/drawing/2014/main" id="{F32B2627-9056-486E-AF20-34B76BCBA7FB}"/>
              </a:ext>
            </a:extLst>
          </p:cNvPr>
          <p:cNvSpPr/>
          <p:nvPr/>
        </p:nvSpPr>
        <p:spPr>
          <a:xfrm>
            <a:off x="5954286" y="1737521"/>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Прямоугольник 11">
            <a:extLst>
              <a:ext uri="{FF2B5EF4-FFF2-40B4-BE49-F238E27FC236}">
                <a16:creationId xmlns:a16="http://schemas.microsoft.com/office/drawing/2014/main" id="{02D63D7D-C379-4740-8F75-C3D5104BA9F5}"/>
              </a:ext>
            </a:extLst>
          </p:cNvPr>
          <p:cNvSpPr/>
          <p:nvPr/>
        </p:nvSpPr>
        <p:spPr>
          <a:xfrm>
            <a:off x="6321630" y="1797411"/>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22" name="Прямоугольник 21">
            <a:extLst>
              <a:ext uri="{FF2B5EF4-FFF2-40B4-BE49-F238E27FC236}">
                <a16:creationId xmlns:a16="http://schemas.microsoft.com/office/drawing/2014/main" id="{6828C264-9FBB-4115-8B71-F670C318D1C4}"/>
              </a:ext>
            </a:extLst>
          </p:cNvPr>
          <p:cNvSpPr/>
          <p:nvPr/>
        </p:nvSpPr>
        <p:spPr>
          <a:xfrm>
            <a:off x="1697471" y="4812797"/>
            <a:ext cx="8826942"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3" name="Прямоугольник 22">
            <a:extLst>
              <a:ext uri="{FF2B5EF4-FFF2-40B4-BE49-F238E27FC236}">
                <a16:creationId xmlns:a16="http://schemas.microsoft.com/office/drawing/2014/main" id="{73574514-4365-4977-B04A-FF0CC408C929}"/>
              </a:ext>
            </a:extLst>
          </p:cNvPr>
          <p:cNvSpPr/>
          <p:nvPr/>
        </p:nvSpPr>
        <p:spPr>
          <a:xfrm>
            <a:off x="1524000" y="2731451"/>
            <a:ext cx="9144000" cy="275495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24" name="Прямоугольник 23">
            <a:extLst>
              <a:ext uri="{FF2B5EF4-FFF2-40B4-BE49-F238E27FC236}">
                <a16:creationId xmlns:a16="http://schemas.microsoft.com/office/drawing/2014/main" id="{1A79D8E1-1746-4B09-882B-9A21CCAC3006}"/>
              </a:ext>
            </a:extLst>
          </p:cNvPr>
          <p:cNvSpPr/>
          <p:nvPr/>
        </p:nvSpPr>
        <p:spPr>
          <a:xfrm>
            <a:off x="1983341" y="4872687"/>
            <a:ext cx="367408" cy="523220"/>
          </a:xfrm>
          <a:prstGeom prst="rect">
            <a:avLst/>
          </a:prstGeom>
        </p:spPr>
        <p:txBody>
          <a:bodyPr wrap="square">
            <a:spAutoFit/>
          </a:bodyPr>
          <a:lstStyle/>
          <a:p>
            <a:pPr algn="ctr"/>
            <a:r>
              <a:rPr lang="en-US" sz="2800" dirty="0">
                <a:solidFill>
                  <a:schemeClr val="bg1"/>
                </a:solidFill>
              </a:rPr>
              <a:t>1</a:t>
            </a:r>
            <a:endParaRPr lang="uk-UA" sz="2800" dirty="0">
              <a:solidFill>
                <a:schemeClr val="bg1"/>
              </a:solidFill>
            </a:endParaRPr>
          </a:p>
        </p:txBody>
      </p:sp>
      <p:sp>
        <p:nvSpPr>
          <p:cNvPr id="25" name="Прямоугольник 24">
            <a:extLst>
              <a:ext uri="{FF2B5EF4-FFF2-40B4-BE49-F238E27FC236}">
                <a16:creationId xmlns:a16="http://schemas.microsoft.com/office/drawing/2014/main" id="{AEC7EE0D-DA2C-4F2D-B181-80DDD53664BB}"/>
              </a:ext>
            </a:extLst>
          </p:cNvPr>
          <p:cNvSpPr/>
          <p:nvPr/>
        </p:nvSpPr>
        <p:spPr>
          <a:xfrm>
            <a:off x="1697471" y="4142950"/>
            <a:ext cx="8839345"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6" name="Прямоугольник 25">
            <a:extLst>
              <a:ext uri="{FF2B5EF4-FFF2-40B4-BE49-F238E27FC236}">
                <a16:creationId xmlns:a16="http://schemas.microsoft.com/office/drawing/2014/main" id="{8E8FDFCB-AEB5-4653-9E9F-A013D627DECD}"/>
              </a:ext>
            </a:extLst>
          </p:cNvPr>
          <p:cNvSpPr/>
          <p:nvPr/>
        </p:nvSpPr>
        <p:spPr>
          <a:xfrm>
            <a:off x="1983341" y="4175157"/>
            <a:ext cx="367408" cy="523220"/>
          </a:xfrm>
          <a:prstGeom prst="rect">
            <a:avLst/>
          </a:prstGeom>
        </p:spPr>
        <p:txBody>
          <a:bodyPr wrap="square">
            <a:spAutoFit/>
          </a:bodyPr>
          <a:lstStyle/>
          <a:p>
            <a:pPr algn="ctr"/>
            <a:r>
              <a:rPr lang="en-US" sz="2800" dirty="0">
                <a:solidFill>
                  <a:schemeClr val="bg1"/>
                </a:solidFill>
              </a:rPr>
              <a:t>2</a:t>
            </a:r>
            <a:endParaRPr lang="uk-UA" sz="2800" dirty="0">
              <a:solidFill>
                <a:schemeClr val="bg1"/>
              </a:solidFill>
            </a:endParaRPr>
          </a:p>
        </p:txBody>
      </p:sp>
      <p:sp>
        <p:nvSpPr>
          <p:cNvPr id="27" name="Прямоугольник 26">
            <a:extLst>
              <a:ext uri="{FF2B5EF4-FFF2-40B4-BE49-F238E27FC236}">
                <a16:creationId xmlns:a16="http://schemas.microsoft.com/office/drawing/2014/main" id="{0A306470-C448-4D8A-8D4B-3959AA0054F7}"/>
              </a:ext>
            </a:extLst>
          </p:cNvPr>
          <p:cNvSpPr/>
          <p:nvPr/>
        </p:nvSpPr>
        <p:spPr>
          <a:xfrm>
            <a:off x="1697471" y="3462652"/>
            <a:ext cx="8839345"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8" name="Прямоугольник 27">
            <a:extLst>
              <a:ext uri="{FF2B5EF4-FFF2-40B4-BE49-F238E27FC236}">
                <a16:creationId xmlns:a16="http://schemas.microsoft.com/office/drawing/2014/main" id="{1A083E85-6DA4-475D-BA12-0A3419C88347}"/>
              </a:ext>
            </a:extLst>
          </p:cNvPr>
          <p:cNvSpPr/>
          <p:nvPr/>
        </p:nvSpPr>
        <p:spPr>
          <a:xfrm>
            <a:off x="1983341" y="3517614"/>
            <a:ext cx="367408" cy="523220"/>
          </a:xfrm>
          <a:prstGeom prst="rect">
            <a:avLst/>
          </a:prstGeom>
        </p:spPr>
        <p:txBody>
          <a:bodyPr wrap="square">
            <a:spAutoFit/>
          </a:bodyPr>
          <a:lstStyle/>
          <a:p>
            <a:pPr algn="ctr"/>
            <a:r>
              <a:rPr lang="en-US" sz="2800" dirty="0">
                <a:solidFill>
                  <a:schemeClr val="bg1"/>
                </a:solidFill>
              </a:rPr>
              <a:t>3</a:t>
            </a:r>
            <a:endParaRPr lang="uk-UA" sz="2800" dirty="0">
              <a:solidFill>
                <a:schemeClr val="bg1"/>
              </a:solidFill>
            </a:endParaRPr>
          </a:p>
        </p:txBody>
      </p:sp>
      <p:sp>
        <p:nvSpPr>
          <p:cNvPr id="29" name="Прямоугольник 28">
            <a:extLst>
              <a:ext uri="{FF2B5EF4-FFF2-40B4-BE49-F238E27FC236}">
                <a16:creationId xmlns:a16="http://schemas.microsoft.com/office/drawing/2014/main" id="{DBCFF126-D309-47DC-A9FC-E4DF2E70C06B}"/>
              </a:ext>
            </a:extLst>
          </p:cNvPr>
          <p:cNvSpPr/>
          <p:nvPr/>
        </p:nvSpPr>
        <p:spPr>
          <a:xfrm>
            <a:off x="1697471" y="2785999"/>
            <a:ext cx="8839345"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0" name="Прямоугольник 29">
            <a:extLst>
              <a:ext uri="{FF2B5EF4-FFF2-40B4-BE49-F238E27FC236}">
                <a16:creationId xmlns:a16="http://schemas.microsoft.com/office/drawing/2014/main" id="{28470D99-B585-4D88-AC02-66E5B76AC25F}"/>
              </a:ext>
            </a:extLst>
          </p:cNvPr>
          <p:cNvSpPr/>
          <p:nvPr/>
        </p:nvSpPr>
        <p:spPr>
          <a:xfrm>
            <a:off x="1983341" y="2818366"/>
            <a:ext cx="367408" cy="523220"/>
          </a:xfrm>
          <a:prstGeom prst="rect">
            <a:avLst/>
          </a:prstGeom>
        </p:spPr>
        <p:txBody>
          <a:bodyPr wrap="square">
            <a:spAutoFit/>
          </a:bodyPr>
          <a:lstStyle/>
          <a:p>
            <a:pPr algn="ctr"/>
            <a:r>
              <a:rPr lang="en-US" sz="2800" dirty="0">
                <a:solidFill>
                  <a:schemeClr val="bg1"/>
                </a:solidFill>
              </a:rPr>
              <a:t>4</a:t>
            </a:r>
            <a:endParaRPr lang="uk-UA" sz="2800" dirty="0">
              <a:solidFill>
                <a:schemeClr val="bg1"/>
              </a:solidFill>
            </a:endParaRPr>
          </a:p>
        </p:txBody>
      </p:sp>
      <p:sp>
        <p:nvSpPr>
          <p:cNvPr id="31" name="Прямоугольник 30">
            <a:extLst>
              <a:ext uri="{FF2B5EF4-FFF2-40B4-BE49-F238E27FC236}">
                <a16:creationId xmlns:a16="http://schemas.microsoft.com/office/drawing/2014/main" id="{5DB61DC6-FCB6-45EE-A850-BB5ADB7E9326}"/>
              </a:ext>
            </a:extLst>
          </p:cNvPr>
          <p:cNvSpPr/>
          <p:nvPr/>
        </p:nvSpPr>
        <p:spPr>
          <a:xfrm>
            <a:off x="1697471" y="1905493"/>
            <a:ext cx="2800126" cy="369332"/>
          </a:xfrm>
          <a:prstGeom prst="rect">
            <a:avLst/>
          </a:prstGeom>
        </p:spPr>
        <p:txBody>
          <a:bodyPr wrap="none">
            <a:spAutoFit/>
          </a:bodyPr>
          <a:lstStyle/>
          <a:p>
            <a:pPr algn="ctr"/>
            <a:r>
              <a:rPr lang="en-US" dirty="0"/>
              <a:t>flex-direction: row-reverse;</a:t>
            </a:r>
            <a:endParaRPr lang="uk-UA" dirty="0"/>
          </a:p>
        </p:txBody>
      </p:sp>
      <p:sp>
        <p:nvSpPr>
          <p:cNvPr id="32" name="Прямоугольник 31">
            <a:extLst>
              <a:ext uri="{FF2B5EF4-FFF2-40B4-BE49-F238E27FC236}">
                <a16:creationId xmlns:a16="http://schemas.microsoft.com/office/drawing/2014/main" id="{B50A8FA3-6047-4F44-8AE0-668E341662C3}"/>
              </a:ext>
            </a:extLst>
          </p:cNvPr>
          <p:cNvSpPr/>
          <p:nvPr/>
        </p:nvSpPr>
        <p:spPr>
          <a:xfrm>
            <a:off x="6382735" y="2921582"/>
            <a:ext cx="3136244" cy="369332"/>
          </a:xfrm>
          <a:prstGeom prst="rect">
            <a:avLst/>
          </a:prstGeom>
        </p:spPr>
        <p:txBody>
          <a:bodyPr wrap="none">
            <a:spAutoFit/>
          </a:bodyPr>
          <a:lstStyle/>
          <a:p>
            <a:pPr algn="ctr"/>
            <a:r>
              <a:rPr lang="en-US" dirty="0">
                <a:solidFill>
                  <a:schemeClr val="bg1"/>
                </a:solidFill>
              </a:rPr>
              <a:t>flex-direction: column-reverse;</a:t>
            </a:r>
            <a:endParaRPr lang="uk-UA" dirty="0">
              <a:solidFill>
                <a:schemeClr val="bg1"/>
              </a:solidFill>
            </a:endParaRPr>
          </a:p>
        </p:txBody>
      </p:sp>
    </p:spTree>
    <p:extLst>
      <p:ext uri="{BB962C8B-B14F-4D97-AF65-F5344CB8AC3E}">
        <p14:creationId xmlns:p14="http://schemas.microsoft.com/office/powerpoint/2010/main" val="3663080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D76D0EA-EC28-4589-9F2D-FDB8C816AB79}"/>
              </a:ext>
            </a:extLst>
          </p:cNvPr>
          <p:cNvSpPr>
            <a:spLocks noGrp="1"/>
          </p:cNvSpPr>
          <p:nvPr>
            <p:ph type="title"/>
          </p:nvPr>
        </p:nvSpPr>
        <p:spPr/>
        <p:txBody>
          <a:bodyPr/>
          <a:lstStyle/>
          <a:p>
            <a:pPr>
              <a:lnSpc>
                <a:spcPct val="150000"/>
              </a:lnSpc>
            </a:pPr>
            <a:r>
              <a:rPr lang="en-US" sz="4000" dirty="0"/>
              <a:t>Flex container properties</a:t>
            </a:r>
            <a:br>
              <a:rPr lang="en-US" sz="4000" dirty="0"/>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align-items</a:t>
            </a:r>
            <a:br>
              <a:rPr lang="uk-UA" sz="2400" dirty="0">
                <a:latin typeface="Open Sans" panose="020B0604020202020204" charset="0"/>
                <a:ea typeface="Open Sans" panose="020B0604020202020204" charset="0"/>
                <a:cs typeface="Open Sans" panose="020B0604020202020204" charset="0"/>
              </a:rPr>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align-content</a:t>
            </a:r>
            <a:br>
              <a:rPr lang="en-US" sz="2400" dirty="0"/>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flex-direction</a:t>
            </a:r>
            <a:br>
              <a:rPr lang="en-US" sz="2400" dirty="0"/>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flex-wrap</a:t>
            </a:r>
            <a:br>
              <a:rPr lang="en-US" sz="2400" dirty="0">
                <a:latin typeface="Open Sans" panose="020B0604020202020204" charset="0"/>
                <a:ea typeface="Open Sans" panose="020B0604020202020204" charset="0"/>
                <a:cs typeface="Open Sans" panose="020B0604020202020204" charset="0"/>
              </a:rPr>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justify-content</a:t>
            </a:r>
            <a:br>
              <a:rPr lang="en-US" sz="2400" b="1" dirty="0"/>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flex-flow (shorthand for flex-direction and flex-wrap)</a:t>
            </a:r>
            <a:br>
              <a:rPr lang="en-US" sz="2400" dirty="0">
                <a:latin typeface="Open Sans" panose="020B0604020202020204" charset="0"/>
                <a:ea typeface="Open Sans" panose="020B0604020202020204" charset="0"/>
                <a:cs typeface="Open Sans" panose="020B0604020202020204" charset="0"/>
              </a:rPr>
            </a:br>
            <a:br>
              <a:rPr lang="en-US" b="1" dirty="0"/>
            </a:br>
            <a:br>
              <a:rPr lang="en-US" sz="2400" dirty="0">
                <a:latin typeface="Open Sans" panose="020B0604020202020204" charset="0"/>
                <a:ea typeface="Open Sans" panose="020B0604020202020204" charset="0"/>
                <a:cs typeface="Open Sans" panose="020B0604020202020204" charset="0"/>
              </a:rPr>
            </a:br>
            <a:br>
              <a:rPr lang="en-US" sz="2400" dirty="0"/>
            </a:br>
            <a:br>
              <a:rPr lang="en-US" sz="4000" dirty="0"/>
            </a:br>
            <a:br>
              <a:rPr lang="en-US" sz="4000" dirty="0"/>
            </a:b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1029340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D76D0EA-EC28-4589-9F2D-FDB8C816AB79}"/>
              </a:ext>
            </a:extLst>
          </p:cNvPr>
          <p:cNvSpPr>
            <a:spLocks noGrp="1"/>
          </p:cNvSpPr>
          <p:nvPr>
            <p:ph type="title"/>
          </p:nvPr>
        </p:nvSpPr>
        <p:spPr/>
        <p:txBody>
          <a:bodyPr/>
          <a:lstStyle/>
          <a:p>
            <a:pPr>
              <a:lnSpc>
                <a:spcPts val="4500"/>
              </a:lnSpc>
              <a:spcBef>
                <a:spcPts val="0"/>
              </a:spcBef>
            </a:pPr>
            <a:r>
              <a:rPr lang="en-US" sz="4000" dirty="0"/>
              <a:t>Flex items properties</a:t>
            </a:r>
            <a:br>
              <a:rPr lang="en-US" sz="4000" dirty="0"/>
            </a:br>
            <a:br>
              <a:rPr lang="en-US" sz="4000" dirty="0"/>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align-self</a:t>
            </a:r>
            <a:br>
              <a:rPr lang="en-US" sz="2400" dirty="0"/>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flex-basis</a:t>
            </a:r>
            <a:br>
              <a:rPr lang="en-US" sz="2400" dirty="0"/>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flex-grow</a:t>
            </a:r>
            <a:br>
              <a:rPr lang="en-US" sz="2400" dirty="0"/>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flex-shrink</a:t>
            </a:r>
            <a:br>
              <a:rPr lang="en-US" sz="2400" dirty="0">
                <a:latin typeface="Open Sans" panose="020B0604020202020204" charset="0"/>
                <a:ea typeface="Open Sans" panose="020B0604020202020204" charset="0"/>
                <a:cs typeface="Open Sans" panose="020B0604020202020204" charset="0"/>
              </a:rPr>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flex(shorthand for flex-grow, flex-shrink, flex-basis)</a:t>
            </a:r>
            <a:br>
              <a:rPr lang="en-US" sz="2400" dirty="0">
                <a:latin typeface="Open Sans" panose="020B0604020202020204" charset="0"/>
                <a:ea typeface="Open Sans" panose="020B0604020202020204" charset="0"/>
                <a:cs typeface="Open Sans" panose="020B0604020202020204" charset="0"/>
              </a:rPr>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order</a:t>
            </a:r>
            <a:br>
              <a:rPr lang="en-US" sz="2400" dirty="0">
                <a:latin typeface="Open Sans" panose="020B0604020202020204" charset="0"/>
                <a:ea typeface="Open Sans" panose="020B0604020202020204" charset="0"/>
                <a:cs typeface="Open Sans" panose="020B0604020202020204" charset="0"/>
              </a:rPr>
            </a:br>
            <a:br>
              <a:rPr lang="en-US" b="1" dirty="0"/>
            </a:br>
            <a:br>
              <a:rPr lang="en-US" sz="2400" dirty="0">
                <a:latin typeface="Open Sans" panose="020B0604020202020204" charset="0"/>
                <a:ea typeface="Open Sans" panose="020B0604020202020204" charset="0"/>
                <a:cs typeface="Open Sans" panose="020B0604020202020204" charset="0"/>
              </a:rPr>
            </a:br>
            <a:br>
              <a:rPr lang="en-US" sz="2400" dirty="0"/>
            </a:br>
            <a:br>
              <a:rPr lang="en-US" sz="4000" dirty="0"/>
            </a:br>
            <a:br>
              <a:rPr lang="en-US" sz="4000" dirty="0"/>
            </a:b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1889257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290C6C4-8A26-434C-985B-03632A1CC315}"/>
              </a:ext>
            </a:extLst>
          </p:cNvPr>
          <p:cNvSpPr>
            <a:spLocks noGrp="1"/>
          </p:cNvSpPr>
          <p:nvPr>
            <p:ph type="title"/>
          </p:nvPr>
        </p:nvSpPr>
        <p:spPr>
          <a:xfrm>
            <a:off x="685801" y="685799"/>
            <a:ext cx="10820400" cy="4800601"/>
          </a:xfrm>
        </p:spPr>
        <p:txBody>
          <a:bodyPr/>
          <a:lstStyle/>
          <a:p>
            <a:pPr>
              <a:lnSpc>
                <a:spcPct val="150000"/>
              </a:lnSpc>
            </a:pPr>
            <a:r>
              <a:rPr lang="en-US" sz="4800" b="1" dirty="0"/>
              <a:t>Horizontal and vertical alignment</a:t>
            </a:r>
            <a:br>
              <a:rPr lang="en-US" sz="4000" b="1" dirty="0"/>
            </a:br>
            <a:br>
              <a:rPr lang="en-US" sz="4000" b="1" dirty="0"/>
            </a:br>
            <a:r>
              <a:rPr lang="uk-UA" sz="3200" b="1" dirty="0"/>
              <a:t>·</a:t>
            </a:r>
            <a:r>
              <a:rPr lang="en-US" sz="3200" b="1" dirty="0"/>
              <a:t> </a:t>
            </a:r>
            <a:r>
              <a:rPr lang="en-US" sz="3200" dirty="0">
                <a:latin typeface="Open Sans" panose="020B0604020202020204" charset="0"/>
                <a:ea typeface="Open Sans" panose="020B0604020202020204" charset="0"/>
                <a:cs typeface="Open Sans" panose="020B0604020202020204" charset="0"/>
              </a:rPr>
              <a:t>justify-content</a:t>
            </a:r>
            <a:br>
              <a:rPr lang="en-US" sz="3200" b="1" dirty="0"/>
            </a:br>
            <a:r>
              <a:rPr lang="uk-UA" sz="3200" b="1" dirty="0"/>
              <a:t>·</a:t>
            </a:r>
            <a:r>
              <a:rPr lang="en-US" sz="3200" b="1" dirty="0"/>
              <a:t> </a:t>
            </a:r>
            <a:r>
              <a:rPr lang="en-US" sz="3200" dirty="0">
                <a:latin typeface="Open Sans" panose="020B0604020202020204" charset="0"/>
                <a:ea typeface="Open Sans" panose="020B0604020202020204" charset="0"/>
                <a:cs typeface="Open Sans" panose="020B0604020202020204" charset="0"/>
              </a:rPr>
              <a:t>align-items</a:t>
            </a:r>
            <a:endParaRPr lang="en-US" sz="3200" b="1" dirty="0"/>
          </a:p>
        </p:txBody>
      </p:sp>
    </p:spTree>
    <p:extLst>
      <p:ext uri="{BB962C8B-B14F-4D97-AF65-F5344CB8AC3E}">
        <p14:creationId xmlns:p14="http://schemas.microsoft.com/office/powerpoint/2010/main" val="137264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8A4C977-241D-4D55-81D6-22EE81CC1D35}"/>
              </a:ext>
            </a:extLst>
          </p:cNvPr>
          <p:cNvSpPr>
            <a:spLocks noGrp="1"/>
          </p:cNvSpPr>
          <p:nvPr>
            <p:ph type="title"/>
          </p:nvPr>
        </p:nvSpPr>
        <p:spPr/>
        <p:txBody>
          <a:bodyPr/>
          <a:lstStyle/>
          <a:p>
            <a:pPr>
              <a:lnSpc>
                <a:spcPct val="150000"/>
              </a:lnSpc>
            </a:pPr>
            <a:r>
              <a:rPr lang="en-US" sz="4000" dirty="0"/>
              <a:t>justify-content</a:t>
            </a:r>
            <a:br>
              <a:rPr lang="en-US" sz="4000" dirty="0"/>
            </a:br>
            <a:br>
              <a:rPr lang="en-US" sz="4000" dirty="0"/>
            </a:br>
            <a:r>
              <a:rPr lang="uk-UA" sz="2400" b="1" dirty="0"/>
              <a:t>· </a:t>
            </a:r>
            <a:r>
              <a:rPr lang="en-US" sz="2400" dirty="0">
                <a:latin typeface="Open Sans" panose="020B0604020202020204" charset="0"/>
                <a:ea typeface="Open Sans" panose="020B0604020202020204" charset="0"/>
                <a:cs typeface="Open Sans" panose="020B0604020202020204" charset="0"/>
              </a:rPr>
              <a:t>flex-start</a:t>
            </a:r>
            <a:br>
              <a:rPr lang="en-US" sz="2400" dirty="0">
                <a:latin typeface="Open Sans" panose="020B0604020202020204" charset="0"/>
                <a:ea typeface="Open Sans" panose="020B0604020202020204" charset="0"/>
                <a:cs typeface="Open Sans" panose="020B0604020202020204" charset="0"/>
              </a:rPr>
            </a:br>
            <a:r>
              <a:rPr lang="uk-UA" sz="2400" b="1" dirty="0"/>
              <a:t>· </a:t>
            </a:r>
            <a:r>
              <a:rPr lang="en-US" sz="2400" dirty="0">
                <a:latin typeface="Open Sans" panose="020B0604020202020204" charset="0"/>
                <a:ea typeface="Open Sans" panose="020B0604020202020204" charset="0"/>
                <a:cs typeface="Open Sans" panose="020B0604020202020204" charset="0"/>
              </a:rPr>
              <a:t>flex-end</a:t>
            </a:r>
            <a:br>
              <a:rPr lang="en-US" sz="2400" dirty="0">
                <a:latin typeface="Open Sans" panose="020B0604020202020204" charset="0"/>
                <a:ea typeface="Open Sans" panose="020B0604020202020204" charset="0"/>
                <a:cs typeface="Open Sans" panose="020B0604020202020204" charset="0"/>
              </a:rPr>
            </a:br>
            <a:r>
              <a:rPr lang="uk-UA" sz="2400" b="1" dirty="0"/>
              <a:t>· </a:t>
            </a:r>
            <a:r>
              <a:rPr lang="en-US" sz="2400" dirty="0">
                <a:latin typeface="Open Sans" panose="020B0604020202020204" charset="0"/>
                <a:ea typeface="Open Sans" panose="020B0604020202020204" charset="0"/>
                <a:cs typeface="Open Sans" panose="020B0604020202020204" charset="0"/>
              </a:rPr>
              <a:t>center</a:t>
            </a:r>
            <a:br>
              <a:rPr lang="en-US" sz="2400" dirty="0">
                <a:latin typeface="Open Sans" panose="020B0604020202020204" charset="0"/>
                <a:ea typeface="Open Sans" panose="020B0604020202020204" charset="0"/>
                <a:cs typeface="Open Sans" panose="020B0604020202020204" charset="0"/>
              </a:rPr>
            </a:br>
            <a:r>
              <a:rPr lang="uk-UA" sz="2400" b="1" dirty="0"/>
              <a:t>· </a:t>
            </a:r>
            <a:r>
              <a:rPr lang="en-US" sz="2400" dirty="0">
                <a:latin typeface="Open Sans" panose="020B0604020202020204" charset="0"/>
                <a:ea typeface="Open Sans" panose="020B0604020202020204" charset="0"/>
                <a:cs typeface="Open Sans" panose="020B0604020202020204" charset="0"/>
              </a:rPr>
              <a:t>space-between</a:t>
            </a:r>
            <a:br>
              <a:rPr lang="en-US" sz="2400" dirty="0">
                <a:latin typeface="Open Sans" panose="020B0604020202020204" charset="0"/>
                <a:ea typeface="Open Sans" panose="020B0604020202020204" charset="0"/>
                <a:cs typeface="Open Sans" panose="020B0604020202020204" charset="0"/>
              </a:rPr>
            </a:br>
            <a:r>
              <a:rPr lang="uk-UA" sz="2400" b="1" dirty="0"/>
              <a:t>· </a:t>
            </a:r>
            <a:r>
              <a:rPr lang="en-US" sz="2400" dirty="0">
                <a:latin typeface="Open Sans" panose="020B0604020202020204" charset="0"/>
                <a:ea typeface="Open Sans" panose="020B0604020202020204" charset="0"/>
                <a:cs typeface="Open Sans" panose="020B0604020202020204" charset="0"/>
              </a:rPr>
              <a:t>space-around</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2303300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C6030DD-B287-40B8-A90D-B9400370ABD6}"/>
              </a:ext>
            </a:extLst>
          </p:cNvPr>
          <p:cNvSpPr>
            <a:spLocks noGrp="1"/>
          </p:cNvSpPr>
          <p:nvPr>
            <p:ph type="title"/>
          </p:nvPr>
        </p:nvSpPr>
        <p:spPr>
          <a:xfrm>
            <a:off x="685801" y="685799"/>
            <a:ext cx="10820400" cy="4800601"/>
          </a:xfrm>
        </p:spPr>
        <p:txBody>
          <a:bodyPr/>
          <a:lstStyle/>
          <a:p>
            <a:pPr>
              <a:lnSpc>
                <a:spcPct val="100000"/>
              </a:lnSpc>
            </a:pPr>
            <a:r>
              <a:rPr lang="en-US" sz="4000" dirty="0"/>
              <a:t>justify-content</a:t>
            </a:r>
            <a:endParaRPr lang="uk-UA" sz="4000" dirty="0"/>
          </a:p>
        </p:txBody>
      </p:sp>
      <p:sp>
        <p:nvSpPr>
          <p:cNvPr id="14" name="Прямоугольник 13">
            <a:extLst>
              <a:ext uri="{FF2B5EF4-FFF2-40B4-BE49-F238E27FC236}">
                <a16:creationId xmlns:a16="http://schemas.microsoft.com/office/drawing/2014/main" id="{1B92868B-E78C-406F-859E-135F08318B00}"/>
              </a:ext>
            </a:extLst>
          </p:cNvPr>
          <p:cNvSpPr/>
          <p:nvPr/>
        </p:nvSpPr>
        <p:spPr>
          <a:xfrm>
            <a:off x="1524000" y="2092677"/>
            <a:ext cx="1088166" cy="55586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5" name="Прямоугольник 14">
            <a:extLst>
              <a:ext uri="{FF2B5EF4-FFF2-40B4-BE49-F238E27FC236}">
                <a16:creationId xmlns:a16="http://schemas.microsoft.com/office/drawing/2014/main" id="{6637B656-698F-4716-AA5C-48097A705C33}"/>
              </a:ext>
            </a:extLst>
          </p:cNvPr>
          <p:cNvSpPr/>
          <p:nvPr/>
        </p:nvSpPr>
        <p:spPr>
          <a:xfrm>
            <a:off x="1524000" y="2077697"/>
            <a:ext cx="9144000" cy="58700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16" name="Прямоугольник 15">
            <a:extLst>
              <a:ext uri="{FF2B5EF4-FFF2-40B4-BE49-F238E27FC236}">
                <a16:creationId xmlns:a16="http://schemas.microsoft.com/office/drawing/2014/main" id="{6396EF75-5A96-47F2-8F92-0A2EE937AE73}"/>
              </a:ext>
            </a:extLst>
          </p:cNvPr>
          <p:cNvSpPr/>
          <p:nvPr/>
        </p:nvSpPr>
        <p:spPr>
          <a:xfrm>
            <a:off x="1891344" y="2152566"/>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17" name="Прямоугольник 16">
            <a:extLst>
              <a:ext uri="{FF2B5EF4-FFF2-40B4-BE49-F238E27FC236}">
                <a16:creationId xmlns:a16="http://schemas.microsoft.com/office/drawing/2014/main" id="{41F1BC0F-A0C6-45DD-A837-437C5433EFAD}"/>
              </a:ext>
            </a:extLst>
          </p:cNvPr>
          <p:cNvSpPr/>
          <p:nvPr/>
        </p:nvSpPr>
        <p:spPr>
          <a:xfrm>
            <a:off x="2679918" y="2095062"/>
            <a:ext cx="1088166" cy="55586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8" name="Прямоугольник 17">
            <a:extLst>
              <a:ext uri="{FF2B5EF4-FFF2-40B4-BE49-F238E27FC236}">
                <a16:creationId xmlns:a16="http://schemas.microsoft.com/office/drawing/2014/main" id="{7D19390F-73C4-4F30-BFCF-BDE305C693B6}"/>
              </a:ext>
            </a:extLst>
          </p:cNvPr>
          <p:cNvSpPr/>
          <p:nvPr/>
        </p:nvSpPr>
        <p:spPr>
          <a:xfrm>
            <a:off x="3047262" y="2154951"/>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sp>
        <p:nvSpPr>
          <p:cNvPr id="19" name="Прямоугольник 18">
            <a:extLst>
              <a:ext uri="{FF2B5EF4-FFF2-40B4-BE49-F238E27FC236}">
                <a16:creationId xmlns:a16="http://schemas.microsoft.com/office/drawing/2014/main" id="{7743DA37-2170-4B50-9FA1-B08AD7CDE84C}"/>
              </a:ext>
            </a:extLst>
          </p:cNvPr>
          <p:cNvSpPr/>
          <p:nvPr/>
        </p:nvSpPr>
        <p:spPr>
          <a:xfrm>
            <a:off x="3835836" y="2094290"/>
            <a:ext cx="1088166" cy="55586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0" name="Прямоугольник 19">
            <a:extLst>
              <a:ext uri="{FF2B5EF4-FFF2-40B4-BE49-F238E27FC236}">
                <a16:creationId xmlns:a16="http://schemas.microsoft.com/office/drawing/2014/main" id="{0898E38D-9E22-4B48-B6AE-86DC33E28985}"/>
              </a:ext>
            </a:extLst>
          </p:cNvPr>
          <p:cNvSpPr/>
          <p:nvPr/>
        </p:nvSpPr>
        <p:spPr>
          <a:xfrm>
            <a:off x="4203180" y="2154179"/>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21" name="Прямоугольник 20">
            <a:extLst>
              <a:ext uri="{FF2B5EF4-FFF2-40B4-BE49-F238E27FC236}">
                <a16:creationId xmlns:a16="http://schemas.microsoft.com/office/drawing/2014/main" id="{F461AA61-FC6C-4D9D-8578-5B38D3D14703}"/>
              </a:ext>
            </a:extLst>
          </p:cNvPr>
          <p:cNvSpPr/>
          <p:nvPr/>
        </p:nvSpPr>
        <p:spPr>
          <a:xfrm>
            <a:off x="4973958" y="2092677"/>
            <a:ext cx="1088166" cy="55586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2" name="Прямоугольник 21">
            <a:extLst>
              <a:ext uri="{FF2B5EF4-FFF2-40B4-BE49-F238E27FC236}">
                <a16:creationId xmlns:a16="http://schemas.microsoft.com/office/drawing/2014/main" id="{CBCD5B3A-8824-40BF-BD1B-8550E55B0C98}"/>
              </a:ext>
            </a:extLst>
          </p:cNvPr>
          <p:cNvSpPr/>
          <p:nvPr/>
        </p:nvSpPr>
        <p:spPr>
          <a:xfrm>
            <a:off x="5360668" y="2142869"/>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174" name="Прямоугольник 173">
            <a:extLst>
              <a:ext uri="{FF2B5EF4-FFF2-40B4-BE49-F238E27FC236}">
                <a16:creationId xmlns:a16="http://schemas.microsoft.com/office/drawing/2014/main" id="{A2BF0249-4E41-4723-9EF2-C8174842B138}"/>
              </a:ext>
            </a:extLst>
          </p:cNvPr>
          <p:cNvSpPr/>
          <p:nvPr/>
        </p:nvSpPr>
        <p:spPr>
          <a:xfrm>
            <a:off x="3819505" y="4931716"/>
            <a:ext cx="1088166" cy="49546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75" name="Прямоугольник 174">
            <a:extLst>
              <a:ext uri="{FF2B5EF4-FFF2-40B4-BE49-F238E27FC236}">
                <a16:creationId xmlns:a16="http://schemas.microsoft.com/office/drawing/2014/main" id="{2265BB26-45BD-4552-9418-059A0D620BE8}"/>
              </a:ext>
            </a:extLst>
          </p:cNvPr>
          <p:cNvSpPr/>
          <p:nvPr/>
        </p:nvSpPr>
        <p:spPr>
          <a:xfrm>
            <a:off x="1524000" y="4918688"/>
            <a:ext cx="9144000" cy="5232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176" name="Прямоугольник 175">
            <a:extLst>
              <a:ext uri="{FF2B5EF4-FFF2-40B4-BE49-F238E27FC236}">
                <a16:creationId xmlns:a16="http://schemas.microsoft.com/office/drawing/2014/main" id="{074D6A09-7181-4F1C-95D5-0A5303D4DB8A}"/>
              </a:ext>
            </a:extLst>
          </p:cNvPr>
          <p:cNvSpPr/>
          <p:nvPr/>
        </p:nvSpPr>
        <p:spPr>
          <a:xfrm>
            <a:off x="4195322" y="4910705"/>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177" name="Прямоугольник 176">
            <a:extLst>
              <a:ext uri="{FF2B5EF4-FFF2-40B4-BE49-F238E27FC236}">
                <a16:creationId xmlns:a16="http://schemas.microsoft.com/office/drawing/2014/main" id="{DC1EAA06-6430-408E-8CC0-F66624A66F4D}"/>
              </a:ext>
            </a:extLst>
          </p:cNvPr>
          <p:cNvSpPr/>
          <p:nvPr/>
        </p:nvSpPr>
        <p:spPr>
          <a:xfrm>
            <a:off x="4973958" y="4931716"/>
            <a:ext cx="1088166" cy="49546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78" name="Прямоугольник 177">
            <a:extLst>
              <a:ext uri="{FF2B5EF4-FFF2-40B4-BE49-F238E27FC236}">
                <a16:creationId xmlns:a16="http://schemas.microsoft.com/office/drawing/2014/main" id="{52387091-9FE3-4124-BBE6-EBEF4D4FFD7A}"/>
              </a:ext>
            </a:extLst>
          </p:cNvPr>
          <p:cNvSpPr/>
          <p:nvPr/>
        </p:nvSpPr>
        <p:spPr>
          <a:xfrm>
            <a:off x="5325152" y="4947835"/>
            <a:ext cx="367408" cy="523220"/>
          </a:xfrm>
          <a:prstGeom prst="rect">
            <a:avLst/>
          </a:prstGeom>
        </p:spPr>
        <p:txBody>
          <a:bodyPr wrap="square">
            <a:spAutoFit/>
          </a:bodyPr>
          <a:lstStyle/>
          <a:p>
            <a:pPr algn="ctr"/>
            <a:r>
              <a:rPr lang="en-US" sz="2800" dirty="0">
                <a:solidFill>
                  <a:schemeClr val="bg1"/>
                </a:solidFill>
              </a:rPr>
              <a:t>2</a:t>
            </a:r>
            <a:endParaRPr lang="uk-UA" sz="2800" dirty="0">
              <a:solidFill>
                <a:schemeClr val="bg1"/>
              </a:solidFill>
            </a:endParaRPr>
          </a:p>
        </p:txBody>
      </p:sp>
      <p:sp>
        <p:nvSpPr>
          <p:cNvPr id="179" name="Прямоугольник 178">
            <a:extLst>
              <a:ext uri="{FF2B5EF4-FFF2-40B4-BE49-F238E27FC236}">
                <a16:creationId xmlns:a16="http://schemas.microsoft.com/office/drawing/2014/main" id="{6A576AC6-1EEA-47F8-B365-7DAB14D04710}"/>
              </a:ext>
            </a:extLst>
          </p:cNvPr>
          <p:cNvSpPr/>
          <p:nvPr/>
        </p:nvSpPr>
        <p:spPr>
          <a:xfrm>
            <a:off x="6138774" y="4932995"/>
            <a:ext cx="1088166" cy="49546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80" name="Прямоугольник 179">
            <a:extLst>
              <a:ext uri="{FF2B5EF4-FFF2-40B4-BE49-F238E27FC236}">
                <a16:creationId xmlns:a16="http://schemas.microsoft.com/office/drawing/2014/main" id="{6FC358D8-1EC5-4E81-8725-47AEE04FACF0}"/>
              </a:ext>
            </a:extLst>
          </p:cNvPr>
          <p:cNvSpPr/>
          <p:nvPr/>
        </p:nvSpPr>
        <p:spPr>
          <a:xfrm>
            <a:off x="6491333" y="4917837"/>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181" name="Прямоугольник 180">
            <a:extLst>
              <a:ext uri="{FF2B5EF4-FFF2-40B4-BE49-F238E27FC236}">
                <a16:creationId xmlns:a16="http://schemas.microsoft.com/office/drawing/2014/main" id="{175C3545-7F66-4416-8C30-8FD6FFA5CC8D}"/>
              </a:ext>
            </a:extLst>
          </p:cNvPr>
          <p:cNvSpPr/>
          <p:nvPr/>
        </p:nvSpPr>
        <p:spPr>
          <a:xfrm>
            <a:off x="7285794" y="4932995"/>
            <a:ext cx="1088166" cy="49546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82" name="Прямоугольник 181">
            <a:extLst>
              <a:ext uri="{FF2B5EF4-FFF2-40B4-BE49-F238E27FC236}">
                <a16:creationId xmlns:a16="http://schemas.microsoft.com/office/drawing/2014/main" id="{82A6B1D8-890A-45C3-8C95-B7811725BFDE}"/>
              </a:ext>
            </a:extLst>
          </p:cNvPr>
          <p:cNvSpPr/>
          <p:nvPr/>
        </p:nvSpPr>
        <p:spPr>
          <a:xfrm>
            <a:off x="7663048" y="4926930"/>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184" name="Прямоугольник 183">
            <a:extLst>
              <a:ext uri="{FF2B5EF4-FFF2-40B4-BE49-F238E27FC236}">
                <a16:creationId xmlns:a16="http://schemas.microsoft.com/office/drawing/2014/main" id="{3758A211-9892-4DAD-9485-30D04DF0CFA5}"/>
              </a:ext>
            </a:extLst>
          </p:cNvPr>
          <p:cNvSpPr/>
          <p:nvPr/>
        </p:nvSpPr>
        <p:spPr>
          <a:xfrm>
            <a:off x="6062124" y="3445847"/>
            <a:ext cx="1088166" cy="49546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85" name="Прямоугольник 184">
            <a:extLst>
              <a:ext uri="{FF2B5EF4-FFF2-40B4-BE49-F238E27FC236}">
                <a16:creationId xmlns:a16="http://schemas.microsoft.com/office/drawing/2014/main" id="{1BAE14D3-5638-48E3-9766-B405D81137E3}"/>
              </a:ext>
            </a:extLst>
          </p:cNvPr>
          <p:cNvSpPr/>
          <p:nvPr/>
        </p:nvSpPr>
        <p:spPr>
          <a:xfrm>
            <a:off x="1524000" y="3432009"/>
            <a:ext cx="9144000" cy="52322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186" name="Прямоугольник 185">
            <a:extLst>
              <a:ext uri="{FF2B5EF4-FFF2-40B4-BE49-F238E27FC236}">
                <a16:creationId xmlns:a16="http://schemas.microsoft.com/office/drawing/2014/main" id="{E314FBAE-7635-4E9B-9CC4-9293AB74B9CE}"/>
              </a:ext>
            </a:extLst>
          </p:cNvPr>
          <p:cNvSpPr/>
          <p:nvPr/>
        </p:nvSpPr>
        <p:spPr>
          <a:xfrm>
            <a:off x="6429468" y="3505737"/>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187" name="Прямоугольник 186">
            <a:extLst>
              <a:ext uri="{FF2B5EF4-FFF2-40B4-BE49-F238E27FC236}">
                <a16:creationId xmlns:a16="http://schemas.microsoft.com/office/drawing/2014/main" id="{9FAF8CF0-BBEC-461B-A134-452839C1AD38}"/>
              </a:ext>
            </a:extLst>
          </p:cNvPr>
          <p:cNvSpPr/>
          <p:nvPr/>
        </p:nvSpPr>
        <p:spPr>
          <a:xfrm>
            <a:off x="7226940" y="3446530"/>
            <a:ext cx="1088166" cy="49546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88" name="Прямоугольник 187">
            <a:extLst>
              <a:ext uri="{FF2B5EF4-FFF2-40B4-BE49-F238E27FC236}">
                <a16:creationId xmlns:a16="http://schemas.microsoft.com/office/drawing/2014/main" id="{1A60157C-8F2E-47AB-9DC7-358F5132DDDA}"/>
              </a:ext>
            </a:extLst>
          </p:cNvPr>
          <p:cNvSpPr/>
          <p:nvPr/>
        </p:nvSpPr>
        <p:spPr>
          <a:xfrm>
            <a:off x="7585386" y="3439024"/>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sp>
        <p:nvSpPr>
          <p:cNvPr id="189" name="Прямоугольник 188">
            <a:extLst>
              <a:ext uri="{FF2B5EF4-FFF2-40B4-BE49-F238E27FC236}">
                <a16:creationId xmlns:a16="http://schemas.microsoft.com/office/drawing/2014/main" id="{B95002B6-1256-4689-B422-E4A46D9A0421}"/>
              </a:ext>
            </a:extLst>
          </p:cNvPr>
          <p:cNvSpPr/>
          <p:nvPr/>
        </p:nvSpPr>
        <p:spPr>
          <a:xfrm>
            <a:off x="8381512" y="3445847"/>
            <a:ext cx="1088166" cy="49546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0" name="Прямоугольник 189">
            <a:extLst>
              <a:ext uri="{FF2B5EF4-FFF2-40B4-BE49-F238E27FC236}">
                <a16:creationId xmlns:a16="http://schemas.microsoft.com/office/drawing/2014/main" id="{95948D6D-3A8B-41E6-A165-401FB1AE8648}"/>
              </a:ext>
            </a:extLst>
          </p:cNvPr>
          <p:cNvSpPr/>
          <p:nvPr/>
        </p:nvSpPr>
        <p:spPr>
          <a:xfrm>
            <a:off x="8741304" y="3460590"/>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191" name="Прямоугольник 190">
            <a:extLst>
              <a:ext uri="{FF2B5EF4-FFF2-40B4-BE49-F238E27FC236}">
                <a16:creationId xmlns:a16="http://schemas.microsoft.com/office/drawing/2014/main" id="{60A8E544-B719-4F89-810C-75087387A8FD}"/>
              </a:ext>
            </a:extLst>
          </p:cNvPr>
          <p:cNvSpPr/>
          <p:nvPr/>
        </p:nvSpPr>
        <p:spPr>
          <a:xfrm>
            <a:off x="9565012" y="3445847"/>
            <a:ext cx="1088166" cy="49546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2" name="Прямоугольник 191">
            <a:extLst>
              <a:ext uri="{FF2B5EF4-FFF2-40B4-BE49-F238E27FC236}">
                <a16:creationId xmlns:a16="http://schemas.microsoft.com/office/drawing/2014/main" id="{CF57E9C8-1E26-48CF-8F08-32BDDE425048}"/>
              </a:ext>
            </a:extLst>
          </p:cNvPr>
          <p:cNvSpPr/>
          <p:nvPr/>
        </p:nvSpPr>
        <p:spPr>
          <a:xfrm>
            <a:off x="9977146" y="3429000"/>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210" name="Прямоугольник 209">
            <a:extLst>
              <a:ext uri="{FF2B5EF4-FFF2-40B4-BE49-F238E27FC236}">
                <a16:creationId xmlns:a16="http://schemas.microsoft.com/office/drawing/2014/main" id="{A706B4FC-BD69-4199-B7F6-D734603DF6CE}"/>
              </a:ext>
            </a:extLst>
          </p:cNvPr>
          <p:cNvSpPr/>
          <p:nvPr/>
        </p:nvSpPr>
        <p:spPr>
          <a:xfrm>
            <a:off x="1524000" y="1715068"/>
            <a:ext cx="2560637" cy="369332"/>
          </a:xfrm>
          <a:prstGeom prst="rect">
            <a:avLst/>
          </a:prstGeom>
        </p:spPr>
        <p:txBody>
          <a:bodyPr wrap="none">
            <a:spAutoFit/>
          </a:bodyPr>
          <a:lstStyle/>
          <a:p>
            <a:pPr algn="ctr"/>
            <a:r>
              <a:rPr lang="en-US" dirty="0"/>
              <a:t>justify-content: flex-start;</a:t>
            </a:r>
            <a:endParaRPr lang="uk-UA" dirty="0"/>
          </a:p>
        </p:txBody>
      </p:sp>
      <p:sp>
        <p:nvSpPr>
          <p:cNvPr id="211" name="Прямоугольник 210">
            <a:extLst>
              <a:ext uri="{FF2B5EF4-FFF2-40B4-BE49-F238E27FC236}">
                <a16:creationId xmlns:a16="http://schemas.microsoft.com/office/drawing/2014/main" id="{DFF2600B-9829-4F28-94D8-3BA684A938E2}"/>
              </a:ext>
            </a:extLst>
          </p:cNvPr>
          <p:cNvSpPr/>
          <p:nvPr/>
        </p:nvSpPr>
        <p:spPr>
          <a:xfrm>
            <a:off x="1517516" y="3012109"/>
            <a:ext cx="2490683" cy="369332"/>
          </a:xfrm>
          <a:prstGeom prst="rect">
            <a:avLst/>
          </a:prstGeom>
        </p:spPr>
        <p:txBody>
          <a:bodyPr wrap="none">
            <a:spAutoFit/>
          </a:bodyPr>
          <a:lstStyle/>
          <a:p>
            <a:pPr algn="ctr"/>
            <a:r>
              <a:rPr lang="en-US" dirty="0"/>
              <a:t>justify-content: flex-end;</a:t>
            </a:r>
            <a:endParaRPr lang="uk-UA" dirty="0"/>
          </a:p>
        </p:txBody>
      </p:sp>
      <p:sp>
        <p:nvSpPr>
          <p:cNvPr id="212" name="Прямоугольник 211">
            <a:extLst>
              <a:ext uri="{FF2B5EF4-FFF2-40B4-BE49-F238E27FC236}">
                <a16:creationId xmlns:a16="http://schemas.microsoft.com/office/drawing/2014/main" id="{E8EA2C81-B9A6-4731-9067-61E665BBBF3D}"/>
              </a:ext>
            </a:extLst>
          </p:cNvPr>
          <p:cNvSpPr/>
          <p:nvPr/>
        </p:nvSpPr>
        <p:spPr>
          <a:xfrm>
            <a:off x="1438857" y="4514728"/>
            <a:ext cx="2329227" cy="369332"/>
          </a:xfrm>
          <a:prstGeom prst="rect">
            <a:avLst/>
          </a:prstGeom>
        </p:spPr>
        <p:txBody>
          <a:bodyPr wrap="none">
            <a:spAutoFit/>
          </a:bodyPr>
          <a:lstStyle/>
          <a:p>
            <a:pPr algn="ctr"/>
            <a:r>
              <a:rPr lang="en-US" dirty="0"/>
              <a:t>justify-content: center;</a:t>
            </a:r>
            <a:endParaRPr lang="uk-UA" dirty="0"/>
          </a:p>
        </p:txBody>
      </p:sp>
    </p:spTree>
    <p:extLst>
      <p:ext uri="{BB962C8B-B14F-4D97-AF65-F5344CB8AC3E}">
        <p14:creationId xmlns:p14="http://schemas.microsoft.com/office/powerpoint/2010/main" val="1800483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0D2F59F-B273-4E54-B182-3A0AF5FCB72F}"/>
              </a:ext>
            </a:extLst>
          </p:cNvPr>
          <p:cNvSpPr>
            <a:spLocks noGrp="1"/>
          </p:cNvSpPr>
          <p:nvPr>
            <p:ph type="title"/>
          </p:nvPr>
        </p:nvSpPr>
        <p:spPr/>
        <p:txBody>
          <a:bodyPr/>
          <a:lstStyle/>
          <a:p>
            <a:pPr>
              <a:lnSpc>
                <a:spcPct val="100000"/>
              </a:lnSpc>
            </a:pPr>
            <a:r>
              <a:rPr lang="en-US" sz="4000" dirty="0"/>
              <a:t>justify-content</a:t>
            </a:r>
            <a:endParaRPr lang="uk-UA" sz="4000" dirty="0"/>
          </a:p>
        </p:txBody>
      </p:sp>
      <p:sp>
        <p:nvSpPr>
          <p:cNvPr id="4" name="Прямоугольник 3">
            <a:extLst>
              <a:ext uri="{FF2B5EF4-FFF2-40B4-BE49-F238E27FC236}">
                <a16:creationId xmlns:a16="http://schemas.microsoft.com/office/drawing/2014/main" id="{ECDD2864-3A4C-41C7-A3B2-66A85350BD2E}"/>
              </a:ext>
            </a:extLst>
          </p:cNvPr>
          <p:cNvSpPr/>
          <p:nvPr/>
        </p:nvSpPr>
        <p:spPr>
          <a:xfrm>
            <a:off x="1245705" y="2242922"/>
            <a:ext cx="1088166" cy="49546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Прямоугольник 4">
            <a:extLst>
              <a:ext uri="{FF2B5EF4-FFF2-40B4-BE49-F238E27FC236}">
                <a16:creationId xmlns:a16="http://schemas.microsoft.com/office/drawing/2014/main" id="{8176DE82-434C-43B3-9407-B72F81289350}"/>
              </a:ext>
            </a:extLst>
          </p:cNvPr>
          <p:cNvSpPr/>
          <p:nvPr/>
        </p:nvSpPr>
        <p:spPr>
          <a:xfrm>
            <a:off x="1245705" y="2227942"/>
            <a:ext cx="9144000" cy="52322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6" name="Прямоугольник 5">
            <a:extLst>
              <a:ext uri="{FF2B5EF4-FFF2-40B4-BE49-F238E27FC236}">
                <a16:creationId xmlns:a16="http://schemas.microsoft.com/office/drawing/2014/main" id="{AEBE9642-5D81-47B2-8047-05DAE9EBC326}"/>
              </a:ext>
            </a:extLst>
          </p:cNvPr>
          <p:cNvSpPr/>
          <p:nvPr/>
        </p:nvSpPr>
        <p:spPr>
          <a:xfrm>
            <a:off x="1613049" y="2302812"/>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7" name="Прямоугольник 6">
            <a:extLst>
              <a:ext uri="{FF2B5EF4-FFF2-40B4-BE49-F238E27FC236}">
                <a16:creationId xmlns:a16="http://schemas.microsoft.com/office/drawing/2014/main" id="{CAB164B2-2AE8-4FCA-A4BA-07C8C430E022}"/>
              </a:ext>
            </a:extLst>
          </p:cNvPr>
          <p:cNvSpPr/>
          <p:nvPr/>
        </p:nvSpPr>
        <p:spPr>
          <a:xfrm>
            <a:off x="3662142" y="2255700"/>
            <a:ext cx="1088166" cy="49546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Прямоугольник 7">
            <a:extLst>
              <a:ext uri="{FF2B5EF4-FFF2-40B4-BE49-F238E27FC236}">
                <a16:creationId xmlns:a16="http://schemas.microsoft.com/office/drawing/2014/main" id="{72BF1AFE-77AA-4374-856F-6B22CA8C55C8}"/>
              </a:ext>
            </a:extLst>
          </p:cNvPr>
          <p:cNvSpPr/>
          <p:nvPr/>
        </p:nvSpPr>
        <p:spPr>
          <a:xfrm>
            <a:off x="4029486" y="2315590"/>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sp>
        <p:nvSpPr>
          <p:cNvPr id="9" name="Прямоугольник 8">
            <a:extLst>
              <a:ext uri="{FF2B5EF4-FFF2-40B4-BE49-F238E27FC236}">
                <a16:creationId xmlns:a16="http://schemas.microsoft.com/office/drawing/2014/main" id="{D1813FDC-D56B-4066-820A-6D280FBA67E7}"/>
              </a:ext>
            </a:extLst>
          </p:cNvPr>
          <p:cNvSpPr/>
          <p:nvPr/>
        </p:nvSpPr>
        <p:spPr>
          <a:xfrm>
            <a:off x="6431994" y="2239375"/>
            <a:ext cx="1088166" cy="49546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Прямоугольник 9">
            <a:extLst>
              <a:ext uri="{FF2B5EF4-FFF2-40B4-BE49-F238E27FC236}">
                <a16:creationId xmlns:a16="http://schemas.microsoft.com/office/drawing/2014/main" id="{AE3DAE7E-AD0D-4902-97D6-7026A9554BCB}"/>
              </a:ext>
            </a:extLst>
          </p:cNvPr>
          <p:cNvSpPr/>
          <p:nvPr/>
        </p:nvSpPr>
        <p:spPr>
          <a:xfrm>
            <a:off x="6813021" y="2273109"/>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11" name="Прямоугольник 10">
            <a:extLst>
              <a:ext uri="{FF2B5EF4-FFF2-40B4-BE49-F238E27FC236}">
                <a16:creationId xmlns:a16="http://schemas.microsoft.com/office/drawing/2014/main" id="{DC0D117E-7D42-44BC-8A5B-20CF88178910}"/>
              </a:ext>
            </a:extLst>
          </p:cNvPr>
          <p:cNvSpPr/>
          <p:nvPr/>
        </p:nvSpPr>
        <p:spPr>
          <a:xfrm>
            <a:off x="9301539" y="2239375"/>
            <a:ext cx="1088166" cy="49546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Прямоугольник 11">
            <a:extLst>
              <a:ext uri="{FF2B5EF4-FFF2-40B4-BE49-F238E27FC236}">
                <a16:creationId xmlns:a16="http://schemas.microsoft.com/office/drawing/2014/main" id="{5ED20A7D-4C89-4B37-8C4A-654DABBF1AFA}"/>
              </a:ext>
            </a:extLst>
          </p:cNvPr>
          <p:cNvSpPr/>
          <p:nvPr/>
        </p:nvSpPr>
        <p:spPr>
          <a:xfrm>
            <a:off x="9688249" y="2289568"/>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13" name="Прямоугольник 12">
            <a:extLst>
              <a:ext uri="{FF2B5EF4-FFF2-40B4-BE49-F238E27FC236}">
                <a16:creationId xmlns:a16="http://schemas.microsoft.com/office/drawing/2014/main" id="{6A7757D1-2DD9-44E2-A174-81A3EFD32BA3}"/>
              </a:ext>
            </a:extLst>
          </p:cNvPr>
          <p:cNvSpPr/>
          <p:nvPr/>
        </p:nvSpPr>
        <p:spPr>
          <a:xfrm>
            <a:off x="1908376" y="4305046"/>
            <a:ext cx="1088166" cy="49546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4" name="Прямоугольник 13">
            <a:extLst>
              <a:ext uri="{FF2B5EF4-FFF2-40B4-BE49-F238E27FC236}">
                <a16:creationId xmlns:a16="http://schemas.microsoft.com/office/drawing/2014/main" id="{051CE036-1E8E-4D68-A563-4E88CFF807AF}"/>
              </a:ext>
            </a:extLst>
          </p:cNvPr>
          <p:cNvSpPr/>
          <p:nvPr/>
        </p:nvSpPr>
        <p:spPr>
          <a:xfrm>
            <a:off x="1245705" y="4293306"/>
            <a:ext cx="9144000" cy="52322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15" name="Прямоугольник 14">
            <a:extLst>
              <a:ext uri="{FF2B5EF4-FFF2-40B4-BE49-F238E27FC236}">
                <a16:creationId xmlns:a16="http://schemas.microsoft.com/office/drawing/2014/main" id="{41FB061A-8429-4150-B5CF-68CC2A900033}"/>
              </a:ext>
            </a:extLst>
          </p:cNvPr>
          <p:cNvSpPr/>
          <p:nvPr/>
        </p:nvSpPr>
        <p:spPr>
          <a:xfrm>
            <a:off x="2275720" y="4364936"/>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16" name="Прямоугольник 15">
            <a:extLst>
              <a:ext uri="{FF2B5EF4-FFF2-40B4-BE49-F238E27FC236}">
                <a16:creationId xmlns:a16="http://schemas.microsoft.com/office/drawing/2014/main" id="{5C40E934-8725-47C7-AA54-57151F0401F6}"/>
              </a:ext>
            </a:extLst>
          </p:cNvPr>
          <p:cNvSpPr/>
          <p:nvPr/>
        </p:nvSpPr>
        <p:spPr>
          <a:xfrm>
            <a:off x="4183991" y="4305544"/>
            <a:ext cx="1088166" cy="49546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7" name="Прямоугольник 16">
            <a:extLst>
              <a:ext uri="{FF2B5EF4-FFF2-40B4-BE49-F238E27FC236}">
                <a16:creationId xmlns:a16="http://schemas.microsoft.com/office/drawing/2014/main" id="{91E362AC-D5FA-4AF0-93C6-50A383673ACE}"/>
              </a:ext>
            </a:extLst>
          </p:cNvPr>
          <p:cNvSpPr/>
          <p:nvPr/>
        </p:nvSpPr>
        <p:spPr>
          <a:xfrm>
            <a:off x="4551335" y="4365434"/>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sp>
        <p:nvSpPr>
          <p:cNvPr id="18" name="Прямоугольник 17">
            <a:extLst>
              <a:ext uri="{FF2B5EF4-FFF2-40B4-BE49-F238E27FC236}">
                <a16:creationId xmlns:a16="http://schemas.microsoft.com/office/drawing/2014/main" id="{09B5DEA1-8FB0-4420-A2D4-BC1B685893CA}"/>
              </a:ext>
            </a:extLst>
          </p:cNvPr>
          <p:cNvSpPr/>
          <p:nvPr/>
        </p:nvSpPr>
        <p:spPr>
          <a:xfrm>
            <a:off x="6431994" y="4304739"/>
            <a:ext cx="1088166" cy="49546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Прямоугольник 18">
            <a:extLst>
              <a:ext uri="{FF2B5EF4-FFF2-40B4-BE49-F238E27FC236}">
                <a16:creationId xmlns:a16="http://schemas.microsoft.com/office/drawing/2014/main" id="{847ED273-4BB9-4951-B324-6BA59C8D9A41}"/>
              </a:ext>
            </a:extLst>
          </p:cNvPr>
          <p:cNvSpPr/>
          <p:nvPr/>
        </p:nvSpPr>
        <p:spPr>
          <a:xfrm>
            <a:off x="6813021" y="4338473"/>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20" name="Прямоугольник 19">
            <a:extLst>
              <a:ext uri="{FF2B5EF4-FFF2-40B4-BE49-F238E27FC236}">
                <a16:creationId xmlns:a16="http://schemas.microsoft.com/office/drawing/2014/main" id="{A20B541C-9517-426B-A194-95B956F3756E}"/>
              </a:ext>
            </a:extLst>
          </p:cNvPr>
          <p:cNvSpPr/>
          <p:nvPr/>
        </p:nvSpPr>
        <p:spPr>
          <a:xfrm>
            <a:off x="8638868" y="4304739"/>
            <a:ext cx="1088166" cy="49546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1" name="Прямоугольник 20">
            <a:extLst>
              <a:ext uri="{FF2B5EF4-FFF2-40B4-BE49-F238E27FC236}">
                <a16:creationId xmlns:a16="http://schemas.microsoft.com/office/drawing/2014/main" id="{90365FEC-AB4B-42CD-B896-AE65484CA416}"/>
              </a:ext>
            </a:extLst>
          </p:cNvPr>
          <p:cNvSpPr/>
          <p:nvPr/>
        </p:nvSpPr>
        <p:spPr>
          <a:xfrm>
            <a:off x="9025578" y="4354932"/>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22" name="Прямоугольник 21">
            <a:extLst>
              <a:ext uri="{FF2B5EF4-FFF2-40B4-BE49-F238E27FC236}">
                <a16:creationId xmlns:a16="http://schemas.microsoft.com/office/drawing/2014/main" id="{8258FF95-A0B7-4824-B419-C48756C094D1}"/>
              </a:ext>
            </a:extLst>
          </p:cNvPr>
          <p:cNvSpPr/>
          <p:nvPr/>
        </p:nvSpPr>
        <p:spPr>
          <a:xfrm>
            <a:off x="1188434" y="1857572"/>
            <a:ext cx="3160930" cy="369332"/>
          </a:xfrm>
          <a:prstGeom prst="rect">
            <a:avLst/>
          </a:prstGeom>
        </p:spPr>
        <p:txBody>
          <a:bodyPr wrap="none">
            <a:spAutoFit/>
          </a:bodyPr>
          <a:lstStyle/>
          <a:p>
            <a:pPr algn="ctr"/>
            <a:r>
              <a:rPr lang="en-US" dirty="0"/>
              <a:t>justify-content: space-between;</a:t>
            </a:r>
            <a:endParaRPr lang="uk-UA" dirty="0"/>
          </a:p>
        </p:txBody>
      </p:sp>
      <p:sp>
        <p:nvSpPr>
          <p:cNvPr id="23" name="Прямоугольник 22">
            <a:extLst>
              <a:ext uri="{FF2B5EF4-FFF2-40B4-BE49-F238E27FC236}">
                <a16:creationId xmlns:a16="http://schemas.microsoft.com/office/drawing/2014/main" id="{3CDC661D-ABED-418E-BA5C-9CD169EED31F}"/>
              </a:ext>
            </a:extLst>
          </p:cNvPr>
          <p:cNvSpPr/>
          <p:nvPr/>
        </p:nvSpPr>
        <p:spPr>
          <a:xfrm>
            <a:off x="1177399" y="3923474"/>
            <a:ext cx="3006592" cy="369332"/>
          </a:xfrm>
          <a:prstGeom prst="rect">
            <a:avLst/>
          </a:prstGeom>
        </p:spPr>
        <p:txBody>
          <a:bodyPr wrap="none">
            <a:spAutoFit/>
          </a:bodyPr>
          <a:lstStyle/>
          <a:p>
            <a:pPr algn="ctr"/>
            <a:r>
              <a:rPr lang="en-US" dirty="0"/>
              <a:t>justify-content: space-around;</a:t>
            </a:r>
            <a:endParaRPr lang="uk-UA" dirty="0"/>
          </a:p>
        </p:txBody>
      </p:sp>
    </p:spTree>
    <p:extLst>
      <p:ext uri="{BB962C8B-B14F-4D97-AF65-F5344CB8AC3E}">
        <p14:creationId xmlns:p14="http://schemas.microsoft.com/office/powerpoint/2010/main" val="3367719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27CCF20-AEB3-433C-8023-B3CECDC17713}"/>
              </a:ext>
            </a:extLst>
          </p:cNvPr>
          <p:cNvSpPr>
            <a:spLocks noGrp="1"/>
          </p:cNvSpPr>
          <p:nvPr>
            <p:ph type="title"/>
          </p:nvPr>
        </p:nvSpPr>
        <p:spPr/>
        <p:txBody>
          <a:bodyPr/>
          <a:lstStyle/>
          <a:p>
            <a:pPr>
              <a:lnSpc>
                <a:spcPct val="100000"/>
              </a:lnSpc>
            </a:pPr>
            <a:r>
              <a:rPr lang="en-US" sz="4000" dirty="0"/>
              <a:t>align-items</a:t>
            </a:r>
            <a:br>
              <a:rPr lang="en-US" sz="4000" dirty="0"/>
            </a:br>
            <a:br>
              <a:rPr lang="en-US" sz="4000" dirty="0"/>
            </a:br>
            <a:r>
              <a:rPr lang="uk-UA" sz="3200" b="1" dirty="0"/>
              <a:t>·</a:t>
            </a:r>
            <a:r>
              <a:rPr lang="en-US" sz="3200" b="1" dirty="0"/>
              <a:t> </a:t>
            </a:r>
            <a:r>
              <a:rPr lang="en-US" sz="3200" dirty="0">
                <a:latin typeface="Open Sans" panose="020B0604020202020204" charset="0"/>
                <a:ea typeface="Open Sans" panose="020B0604020202020204" charset="0"/>
                <a:cs typeface="Open Sans" panose="020B0604020202020204" charset="0"/>
              </a:rPr>
              <a:t>flex-start</a:t>
            </a:r>
            <a:br>
              <a:rPr lang="en-US" sz="3200" dirty="0">
                <a:latin typeface="Open Sans" panose="020B0604020202020204" charset="0"/>
                <a:ea typeface="Open Sans" panose="020B0604020202020204" charset="0"/>
                <a:cs typeface="Open Sans" panose="020B0604020202020204" charset="0"/>
              </a:rPr>
            </a:br>
            <a:r>
              <a:rPr lang="uk-UA" sz="3200" b="1" dirty="0"/>
              <a:t>· </a:t>
            </a:r>
            <a:r>
              <a:rPr lang="en-US" sz="3200" dirty="0">
                <a:latin typeface="Open Sans" panose="020B0604020202020204" charset="0"/>
                <a:ea typeface="Open Sans" panose="020B0604020202020204" charset="0"/>
                <a:cs typeface="Open Sans" panose="020B0604020202020204" charset="0"/>
              </a:rPr>
              <a:t>flex-end</a:t>
            </a:r>
            <a:br>
              <a:rPr lang="en-US" sz="3200" dirty="0">
                <a:latin typeface="Open Sans" panose="020B0604020202020204" charset="0"/>
                <a:ea typeface="Open Sans" panose="020B0604020202020204" charset="0"/>
                <a:cs typeface="Open Sans" panose="020B0604020202020204" charset="0"/>
              </a:rPr>
            </a:br>
            <a:r>
              <a:rPr lang="uk-UA" sz="3200" b="1" dirty="0"/>
              <a:t>· </a:t>
            </a:r>
            <a:r>
              <a:rPr lang="en-US" sz="3200" dirty="0">
                <a:latin typeface="Open Sans" panose="020B0604020202020204" charset="0"/>
                <a:ea typeface="Open Sans" panose="020B0604020202020204" charset="0"/>
                <a:cs typeface="Open Sans" panose="020B0604020202020204" charset="0"/>
              </a:rPr>
              <a:t>center</a:t>
            </a:r>
            <a:br>
              <a:rPr lang="en-US" sz="3200" dirty="0">
                <a:latin typeface="Open Sans" panose="020B0604020202020204" charset="0"/>
                <a:ea typeface="Open Sans" panose="020B0604020202020204" charset="0"/>
                <a:cs typeface="Open Sans" panose="020B0604020202020204" charset="0"/>
              </a:rPr>
            </a:br>
            <a:r>
              <a:rPr lang="uk-UA" sz="3200" b="1" dirty="0"/>
              <a:t>· </a:t>
            </a:r>
            <a:r>
              <a:rPr lang="en-US" sz="3200" dirty="0">
                <a:latin typeface="Open Sans" panose="020B0604020202020204" charset="0"/>
                <a:ea typeface="Open Sans" panose="020B0604020202020204" charset="0"/>
                <a:cs typeface="Open Sans" panose="020B0604020202020204" charset="0"/>
              </a:rPr>
              <a:t>stretch(default)</a:t>
            </a:r>
            <a:br>
              <a:rPr lang="en-US" sz="3200" dirty="0">
                <a:latin typeface="Open Sans" panose="020B0604020202020204" charset="0"/>
                <a:ea typeface="Open Sans" panose="020B0604020202020204" charset="0"/>
                <a:cs typeface="Open Sans" panose="020B0604020202020204" charset="0"/>
              </a:rPr>
            </a:br>
            <a:r>
              <a:rPr lang="uk-UA" sz="3200" b="1" dirty="0"/>
              <a:t>· </a:t>
            </a:r>
            <a:r>
              <a:rPr lang="en-US" sz="3200" dirty="0">
                <a:latin typeface="Open Sans" panose="020B0604020202020204" charset="0"/>
                <a:ea typeface="Open Sans" panose="020B0604020202020204" charset="0"/>
                <a:cs typeface="Open Sans" panose="020B0604020202020204" charset="0"/>
              </a:rPr>
              <a:t>baseline</a:t>
            </a:r>
            <a:endParaRPr lang="uk-UA" sz="3200" dirty="0"/>
          </a:p>
        </p:txBody>
      </p:sp>
    </p:spTree>
    <p:extLst>
      <p:ext uri="{BB962C8B-B14F-4D97-AF65-F5344CB8AC3E}">
        <p14:creationId xmlns:p14="http://schemas.microsoft.com/office/powerpoint/2010/main" val="3861330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DE50E5E-8D27-405C-984B-AE72EF46730F}"/>
              </a:ext>
            </a:extLst>
          </p:cNvPr>
          <p:cNvSpPr>
            <a:spLocks noGrp="1"/>
          </p:cNvSpPr>
          <p:nvPr>
            <p:ph type="title"/>
          </p:nvPr>
        </p:nvSpPr>
        <p:spPr/>
        <p:txBody>
          <a:bodyPr/>
          <a:lstStyle/>
          <a:p>
            <a:pPr>
              <a:lnSpc>
                <a:spcPct val="100000"/>
              </a:lnSpc>
            </a:pPr>
            <a:r>
              <a:rPr lang="en-US" sz="4000" dirty="0"/>
              <a:t>align-items</a:t>
            </a:r>
            <a:br>
              <a:rPr lang="en-US" sz="4000" dirty="0"/>
            </a:br>
            <a:endParaRPr lang="uk-UA" sz="4000" dirty="0"/>
          </a:p>
        </p:txBody>
      </p:sp>
      <p:sp>
        <p:nvSpPr>
          <p:cNvPr id="4" name="Прямоугольник 3">
            <a:extLst>
              <a:ext uri="{FF2B5EF4-FFF2-40B4-BE49-F238E27FC236}">
                <a16:creationId xmlns:a16="http://schemas.microsoft.com/office/drawing/2014/main" id="{8C42996E-E66F-44A2-9258-7EE6836162AB}"/>
              </a:ext>
            </a:extLst>
          </p:cNvPr>
          <p:cNvSpPr/>
          <p:nvPr/>
        </p:nvSpPr>
        <p:spPr>
          <a:xfrm>
            <a:off x="1623393" y="1619386"/>
            <a:ext cx="1088166" cy="164064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Прямоугольник 4">
            <a:extLst>
              <a:ext uri="{FF2B5EF4-FFF2-40B4-BE49-F238E27FC236}">
                <a16:creationId xmlns:a16="http://schemas.microsoft.com/office/drawing/2014/main" id="{5F662A59-8A69-434A-821B-B82FF4A1F9E8}"/>
              </a:ext>
            </a:extLst>
          </p:cNvPr>
          <p:cNvSpPr/>
          <p:nvPr/>
        </p:nvSpPr>
        <p:spPr>
          <a:xfrm>
            <a:off x="1524000" y="1619387"/>
            <a:ext cx="9144000" cy="164064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6" name="Прямоугольник 5">
            <a:extLst>
              <a:ext uri="{FF2B5EF4-FFF2-40B4-BE49-F238E27FC236}">
                <a16:creationId xmlns:a16="http://schemas.microsoft.com/office/drawing/2014/main" id="{3CE903B2-B02E-4913-8B41-F45380370434}"/>
              </a:ext>
            </a:extLst>
          </p:cNvPr>
          <p:cNvSpPr/>
          <p:nvPr/>
        </p:nvSpPr>
        <p:spPr>
          <a:xfrm>
            <a:off x="1990737" y="1779605"/>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7" name="Прямоугольник 6">
            <a:extLst>
              <a:ext uri="{FF2B5EF4-FFF2-40B4-BE49-F238E27FC236}">
                <a16:creationId xmlns:a16="http://schemas.microsoft.com/office/drawing/2014/main" id="{B2CF0FB4-166E-4622-8449-E6A5C4E358EC}"/>
              </a:ext>
            </a:extLst>
          </p:cNvPr>
          <p:cNvSpPr/>
          <p:nvPr/>
        </p:nvSpPr>
        <p:spPr>
          <a:xfrm>
            <a:off x="2779311" y="1619386"/>
            <a:ext cx="1088166" cy="164064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Прямоугольник 7">
            <a:extLst>
              <a:ext uri="{FF2B5EF4-FFF2-40B4-BE49-F238E27FC236}">
                <a16:creationId xmlns:a16="http://schemas.microsoft.com/office/drawing/2014/main" id="{3D8C3518-C140-4695-9C13-03CFB98ED1BC}"/>
              </a:ext>
            </a:extLst>
          </p:cNvPr>
          <p:cNvSpPr/>
          <p:nvPr/>
        </p:nvSpPr>
        <p:spPr>
          <a:xfrm>
            <a:off x="3146655" y="1781990"/>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sp>
        <p:nvSpPr>
          <p:cNvPr id="9" name="Прямоугольник 8">
            <a:extLst>
              <a:ext uri="{FF2B5EF4-FFF2-40B4-BE49-F238E27FC236}">
                <a16:creationId xmlns:a16="http://schemas.microsoft.com/office/drawing/2014/main" id="{6B741FB3-90FD-4273-B325-5BB3E43A8D91}"/>
              </a:ext>
            </a:extLst>
          </p:cNvPr>
          <p:cNvSpPr/>
          <p:nvPr/>
        </p:nvSpPr>
        <p:spPr>
          <a:xfrm>
            <a:off x="3935229" y="1619388"/>
            <a:ext cx="1088166" cy="164064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Прямоугольник 9">
            <a:extLst>
              <a:ext uri="{FF2B5EF4-FFF2-40B4-BE49-F238E27FC236}">
                <a16:creationId xmlns:a16="http://schemas.microsoft.com/office/drawing/2014/main" id="{DC3BAA26-DC26-4329-B8FF-D836DE9557FF}"/>
              </a:ext>
            </a:extLst>
          </p:cNvPr>
          <p:cNvSpPr/>
          <p:nvPr/>
        </p:nvSpPr>
        <p:spPr>
          <a:xfrm>
            <a:off x="4302573" y="1781218"/>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11" name="Прямоугольник 10">
            <a:extLst>
              <a:ext uri="{FF2B5EF4-FFF2-40B4-BE49-F238E27FC236}">
                <a16:creationId xmlns:a16="http://schemas.microsoft.com/office/drawing/2014/main" id="{A2F4962D-4FE8-42FF-B79F-E71342869471}"/>
              </a:ext>
            </a:extLst>
          </p:cNvPr>
          <p:cNvSpPr/>
          <p:nvPr/>
        </p:nvSpPr>
        <p:spPr>
          <a:xfrm>
            <a:off x="5080501" y="1619387"/>
            <a:ext cx="1088166" cy="164064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Прямоугольник 11">
            <a:extLst>
              <a:ext uri="{FF2B5EF4-FFF2-40B4-BE49-F238E27FC236}">
                <a16:creationId xmlns:a16="http://schemas.microsoft.com/office/drawing/2014/main" id="{B9887298-354A-47EA-A63B-E65629D39DDE}"/>
              </a:ext>
            </a:extLst>
          </p:cNvPr>
          <p:cNvSpPr/>
          <p:nvPr/>
        </p:nvSpPr>
        <p:spPr>
          <a:xfrm>
            <a:off x="5490132" y="1784667"/>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13" name="Прямоугольник 12">
            <a:extLst>
              <a:ext uri="{FF2B5EF4-FFF2-40B4-BE49-F238E27FC236}">
                <a16:creationId xmlns:a16="http://schemas.microsoft.com/office/drawing/2014/main" id="{5057BDBC-68B3-49D8-8105-A56981E50AAF}"/>
              </a:ext>
            </a:extLst>
          </p:cNvPr>
          <p:cNvSpPr/>
          <p:nvPr/>
        </p:nvSpPr>
        <p:spPr>
          <a:xfrm>
            <a:off x="7381691" y="2106291"/>
            <a:ext cx="3013173" cy="369332"/>
          </a:xfrm>
          <a:prstGeom prst="rect">
            <a:avLst/>
          </a:prstGeom>
        </p:spPr>
        <p:txBody>
          <a:bodyPr wrap="square">
            <a:spAutoFit/>
          </a:bodyPr>
          <a:lstStyle/>
          <a:p>
            <a:pPr algn="ctr"/>
            <a:r>
              <a:rPr lang="en-US" dirty="0"/>
              <a:t>align-items: stretch; (default)</a:t>
            </a:r>
            <a:endParaRPr lang="uk-UA" dirty="0"/>
          </a:p>
        </p:txBody>
      </p:sp>
      <p:sp>
        <p:nvSpPr>
          <p:cNvPr id="14" name="Прямоугольник 13">
            <a:extLst>
              <a:ext uri="{FF2B5EF4-FFF2-40B4-BE49-F238E27FC236}">
                <a16:creationId xmlns:a16="http://schemas.microsoft.com/office/drawing/2014/main" id="{FABAD87F-2DE4-4E33-B311-D494B52E1370}"/>
              </a:ext>
            </a:extLst>
          </p:cNvPr>
          <p:cNvSpPr/>
          <p:nvPr/>
        </p:nvSpPr>
        <p:spPr>
          <a:xfrm>
            <a:off x="1623393" y="3545560"/>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5" name="Прямоугольник 14">
            <a:extLst>
              <a:ext uri="{FF2B5EF4-FFF2-40B4-BE49-F238E27FC236}">
                <a16:creationId xmlns:a16="http://schemas.microsoft.com/office/drawing/2014/main" id="{78A5CBFA-0D06-473E-A033-65D026495A0C}"/>
              </a:ext>
            </a:extLst>
          </p:cNvPr>
          <p:cNvSpPr/>
          <p:nvPr/>
        </p:nvSpPr>
        <p:spPr>
          <a:xfrm>
            <a:off x="1509929" y="3489994"/>
            <a:ext cx="9144000" cy="164064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16" name="Прямоугольник 15">
            <a:extLst>
              <a:ext uri="{FF2B5EF4-FFF2-40B4-BE49-F238E27FC236}">
                <a16:creationId xmlns:a16="http://schemas.microsoft.com/office/drawing/2014/main" id="{55227FEC-3B46-4CBC-BE30-1B8D2554D9C8}"/>
              </a:ext>
            </a:extLst>
          </p:cNvPr>
          <p:cNvSpPr/>
          <p:nvPr/>
        </p:nvSpPr>
        <p:spPr>
          <a:xfrm>
            <a:off x="1990737" y="3605450"/>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17" name="Прямоугольник 16">
            <a:extLst>
              <a:ext uri="{FF2B5EF4-FFF2-40B4-BE49-F238E27FC236}">
                <a16:creationId xmlns:a16="http://schemas.microsoft.com/office/drawing/2014/main" id="{430FAC93-4B5C-4768-944C-B19A0361EF60}"/>
              </a:ext>
            </a:extLst>
          </p:cNvPr>
          <p:cNvSpPr/>
          <p:nvPr/>
        </p:nvSpPr>
        <p:spPr>
          <a:xfrm>
            <a:off x="2779311" y="3547945"/>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8" name="Прямоугольник 17">
            <a:extLst>
              <a:ext uri="{FF2B5EF4-FFF2-40B4-BE49-F238E27FC236}">
                <a16:creationId xmlns:a16="http://schemas.microsoft.com/office/drawing/2014/main" id="{97398E79-F9CD-4083-9D76-A9909AFC523B}"/>
              </a:ext>
            </a:extLst>
          </p:cNvPr>
          <p:cNvSpPr/>
          <p:nvPr/>
        </p:nvSpPr>
        <p:spPr>
          <a:xfrm>
            <a:off x="3146655" y="3607835"/>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sp>
        <p:nvSpPr>
          <p:cNvPr id="19" name="Прямоугольник 18">
            <a:extLst>
              <a:ext uri="{FF2B5EF4-FFF2-40B4-BE49-F238E27FC236}">
                <a16:creationId xmlns:a16="http://schemas.microsoft.com/office/drawing/2014/main" id="{E42F361E-5DC3-4D10-B65B-B603ACC94CF4}"/>
              </a:ext>
            </a:extLst>
          </p:cNvPr>
          <p:cNvSpPr/>
          <p:nvPr/>
        </p:nvSpPr>
        <p:spPr>
          <a:xfrm>
            <a:off x="3935229" y="3547173"/>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0" name="Прямоугольник 19">
            <a:extLst>
              <a:ext uri="{FF2B5EF4-FFF2-40B4-BE49-F238E27FC236}">
                <a16:creationId xmlns:a16="http://schemas.microsoft.com/office/drawing/2014/main" id="{0A3AF24E-E00F-428A-8380-0AE22D9DAD75}"/>
              </a:ext>
            </a:extLst>
          </p:cNvPr>
          <p:cNvSpPr/>
          <p:nvPr/>
        </p:nvSpPr>
        <p:spPr>
          <a:xfrm>
            <a:off x="4302573" y="3607063"/>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21" name="Прямоугольник 20">
            <a:extLst>
              <a:ext uri="{FF2B5EF4-FFF2-40B4-BE49-F238E27FC236}">
                <a16:creationId xmlns:a16="http://schemas.microsoft.com/office/drawing/2014/main" id="{F040B7C3-1443-40FA-B694-0DEEF28F7803}"/>
              </a:ext>
            </a:extLst>
          </p:cNvPr>
          <p:cNvSpPr/>
          <p:nvPr/>
        </p:nvSpPr>
        <p:spPr>
          <a:xfrm>
            <a:off x="5078177" y="3545560"/>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2" name="Прямоугольник 21">
            <a:extLst>
              <a:ext uri="{FF2B5EF4-FFF2-40B4-BE49-F238E27FC236}">
                <a16:creationId xmlns:a16="http://schemas.microsoft.com/office/drawing/2014/main" id="{44A4C857-E0A4-4979-8939-FFAEB21D49E3}"/>
              </a:ext>
            </a:extLst>
          </p:cNvPr>
          <p:cNvSpPr/>
          <p:nvPr/>
        </p:nvSpPr>
        <p:spPr>
          <a:xfrm>
            <a:off x="5490132" y="3610512"/>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23" name="Прямоугольник 22">
            <a:extLst>
              <a:ext uri="{FF2B5EF4-FFF2-40B4-BE49-F238E27FC236}">
                <a16:creationId xmlns:a16="http://schemas.microsoft.com/office/drawing/2014/main" id="{D2EF133C-5C84-4103-B39D-970FB853105D}"/>
              </a:ext>
            </a:extLst>
          </p:cNvPr>
          <p:cNvSpPr/>
          <p:nvPr/>
        </p:nvSpPr>
        <p:spPr>
          <a:xfrm>
            <a:off x="8203763" y="3746939"/>
            <a:ext cx="2231573" cy="369332"/>
          </a:xfrm>
          <a:prstGeom prst="rect">
            <a:avLst/>
          </a:prstGeom>
        </p:spPr>
        <p:txBody>
          <a:bodyPr wrap="none">
            <a:spAutoFit/>
          </a:bodyPr>
          <a:lstStyle/>
          <a:p>
            <a:pPr algn="ctr"/>
            <a:r>
              <a:rPr lang="en-US" dirty="0"/>
              <a:t>align-items: flex-start;</a:t>
            </a:r>
            <a:endParaRPr lang="uk-UA" dirty="0"/>
          </a:p>
        </p:txBody>
      </p:sp>
    </p:spTree>
    <p:extLst>
      <p:ext uri="{BB962C8B-B14F-4D97-AF65-F5344CB8AC3E}">
        <p14:creationId xmlns:p14="http://schemas.microsoft.com/office/powerpoint/2010/main" val="823338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F72D6A-B5E9-464B-BDDE-C3430EBE378F}"/>
              </a:ext>
            </a:extLst>
          </p:cNvPr>
          <p:cNvSpPr>
            <a:spLocks noGrp="1"/>
          </p:cNvSpPr>
          <p:nvPr>
            <p:ph type="title"/>
          </p:nvPr>
        </p:nvSpPr>
        <p:spPr/>
        <p:txBody>
          <a:bodyPr/>
          <a:lstStyle/>
          <a:p>
            <a:pPr>
              <a:lnSpc>
                <a:spcPct val="150000"/>
              </a:lnSpc>
            </a:pPr>
            <a:r>
              <a:rPr lang="en-US" sz="6000" dirty="0"/>
              <a:t>WHY FLEXBOX</a:t>
            </a:r>
            <a:br>
              <a:rPr lang="en-US" sz="8000" dirty="0"/>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Semantic</a:t>
            </a:r>
            <a:br>
              <a:rPr lang="en-US" sz="2400" dirty="0"/>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Responsive</a:t>
            </a:r>
            <a:br>
              <a:rPr lang="en-US" sz="2400" dirty="0"/>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Vertical align</a:t>
            </a:r>
            <a:br>
              <a:rPr lang="en-US" sz="2400" dirty="0"/>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Order</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12852137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43E02C-1039-411F-BCC6-2C73C49563AB}"/>
              </a:ext>
            </a:extLst>
          </p:cNvPr>
          <p:cNvSpPr>
            <a:spLocks noGrp="1"/>
          </p:cNvSpPr>
          <p:nvPr>
            <p:ph type="title"/>
          </p:nvPr>
        </p:nvSpPr>
        <p:spPr>
          <a:xfrm>
            <a:off x="685801" y="685799"/>
            <a:ext cx="10820400" cy="4800601"/>
          </a:xfrm>
        </p:spPr>
        <p:txBody>
          <a:bodyPr/>
          <a:lstStyle/>
          <a:p>
            <a:pPr>
              <a:lnSpc>
                <a:spcPct val="100000"/>
              </a:lnSpc>
            </a:pPr>
            <a:r>
              <a:rPr lang="en-US" sz="4000" dirty="0"/>
              <a:t>align-items</a:t>
            </a:r>
            <a:endParaRPr lang="uk-UA" sz="4000" dirty="0"/>
          </a:p>
        </p:txBody>
      </p:sp>
      <p:sp>
        <p:nvSpPr>
          <p:cNvPr id="4" name="Прямоугольник 3">
            <a:extLst>
              <a:ext uri="{FF2B5EF4-FFF2-40B4-BE49-F238E27FC236}">
                <a16:creationId xmlns:a16="http://schemas.microsoft.com/office/drawing/2014/main" id="{4B522695-99F8-4607-A336-7B417AD0466A}"/>
              </a:ext>
            </a:extLst>
          </p:cNvPr>
          <p:cNvSpPr/>
          <p:nvPr/>
        </p:nvSpPr>
        <p:spPr>
          <a:xfrm>
            <a:off x="1555325" y="2645525"/>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Прямоугольник 4">
            <a:extLst>
              <a:ext uri="{FF2B5EF4-FFF2-40B4-BE49-F238E27FC236}">
                <a16:creationId xmlns:a16="http://schemas.microsoft.com/office/drawing/2014/main" id="{304C35B0-F10D-4F4A-9D01-09B199A8983B}"/>
              </a:ext>
            </a:extLst>
          </p:cNvPr>
          <p:cNvSpPr/>
          <p:nvPr/>
        </p:nvSpPr>
        <p:spPr>
          <a:xfrm>
            <a:off x="1524000" y="1502167"/>
            <a:ext cx="9144000" cy="1800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6" name="Прямоугольник 5">
            <a:extLst>
              <a:ext uri="{FF2B5EF4-FFF2-40B4-BE49-F238E27FC236}">
                <a16:creationId xmlns:a16="http://schemas.microsoft.com/office/drawing/2014/main" id="{6DA9B168-6AFF-4687-AFF6-1BD472A55043}"/>
              </a:ext>
            </a:extLst>
          </p:cNvPr>
          <p:cNvSpPr/>
          <p:nvPr/>
        </p:nvSpPr>
        <p:spPr>
          <a:xfrm>
            <a:off x="1922669" y="2705415"/>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7" name="Прямоугольник 6">
            <a:extLst>
              <a:ext uri="{FF2B5EF4-FFF2-40B4-BE49-F238E27FC236}">
                <a16:creationId xmlns:a16="http://schemas.microsoft.com/office/drawing/2014/main" id="{E94F20C7-9C5A-41DF-BFEF-3D40F6EFB159}"/>
              </a:ext>
            </a:extLst>
          </p:cNvPr>
          <p:cNvSpPr/>
          <p:nvPr/>
        </p:nvSpPr>
        <p:spPr>
          <a:xfrm>
            <a:off x="2711243" y="2647910"/>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Прямоугольник 7">
            <a:extLst>
              <a:ext uri="{FF2B5EF4-FFF2-40B4-BE49-F238E27FC236}">
                <a16:creationId xmlns:a16="http://schemas.microsoft.com/office/drawing/2014/main" id="{E860F5BE-B1F0-4917-8626-993D881E0098}"/>
              </a:ext>
            </a:extLst>
          </p:cNvPr>
          <p:cNvSpPr/>
          <p:nvPr/>
        </p:nvSpPr>
        <p:spPr>
          <a:xfrm>
            <a:off x="3078587" y="2707800"/>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sp>
        <p:nvSpPr>
          <p:cNvPr id="9" name="Прямоугольник 8">
            <a:extLst>
              <a:ext uri="{FF2B5EF4-FFF2-40B4-BE49-F238E27FC236}">
                <a16:creationId xmlns:a16="http://schemas.microsoft.com/office/drawing/2014/main" id="{A6ED75D6-B04A-4EC8-994C-750E9E97B978}"/>
              </a:ext>
            </a:extLst>
          </p:cNvPr>
          <p:cNvSpPr/>
          <p:nvPr/>
        </p:nvSpPr>
        <p:spPr>
          <a:xfrm>
            <a:off x="3867161" y="2647138"/>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Прямоугольник 9">
            <a:extLst>
              <a:ext uri="{FF2B5EF4-FFF2-40B4-BE49-F238E27FC236}">
                <a16:creationId xmlns:a16="http://schemas.microsoft.com/office/drawing/2014/main" id="{A56C2002-AF16-4AAC-9E1C-9EF1880BB4A9}"/>
              </a:ext>
            </a:extLst>
          </p:cNvPr>
          <p:cNvSpPr/>
          <p:nvPr/>
        </p:nvSpPr>
        <p:spPr>
          <a:xfrm>
            <a:off x="4234505" y="2707028"/>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11" name="Прямоугольник 10">
            <a:extLst>
              <a:ext uri="{FF2B5EF4-FFF2-40B4-BE49-F238E27FC236}">
                <a16:creationId xmlns:a16="http://schemas.microsoft.com/office/drawing/2014/main" id="{9EE50E9A-D223-408F-A9C7-26786BD45E96}"/>
              </a:ext>
            </a:extLst>
          </p:cNvPr>
          <p:cNvSpPr/>
          <p:nvPr/>
        </p:nvSpPr>
        <p:spPr>
          <a:xfrm>
            <a:off x="5054720" y="2650587"/>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Прямоугольник 11">
            <a:extLst>
              <a:ext uri="{FF2B5EF4-FFF2-40B4-BE49-F238E27FC236}">
                <a16:creationId xmlns:a16="http://schemas.microsoft.com/office/drawing/2014/main" id="{34C6DDF8-4A4D-4279-AC8A-DBE4FD6D4825}"/>
              </a:ext>
            </a:extLst>
          </p:cNvPr>
          <p:cNvSpPr/>
          <p:nvPr/>
        </p:nvSpPr>
        <p:spPr>
          <a:xfrm>
            <a:off x="5422064" y="2710477"/>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13" name="Прямоугольник 12">
            <a:extLst>
              <a:ext uri="{FF2B5EF4-FFF2-40B4-BE49-F238E27FC236}">
                <a16:creationId xmlns:a16="http://schemas.microsoft.com/office/drawing/2014/main" id="{A33D836F-01B6-4EEF-BB0B-A79DD056E085}"/>
              </a:ext>
            </a:extLst>
          </p:cNvPr>
          <p:cNvSpPr/>
          <p:nvPr/>
        </p:nvSpPr>
        <p:spPr>
          <a:xfrm>
            <a:off x="8252811" y="1759112"/>
            <a:ext cx="2161618" cy="369332"/>
          </a:xfrm>
          <a:prstGeom prst="rect">
            <a:avLst/>
          </a:prstGeom>
        </p:spPr>
        <p:txBody>
          <a:bodyPr wrap="none">
            <a:spAutoFit/>
          </a:bodyPr>
          <a:lstStyle/>
          <a:p>
            <a:pPr algn="ctr"/>
            <a:r>
              <a:rPr lang="en-US" dirty="0"/>
              <a:t>align-items: flex-end;</a:t>
            </a:r>
            <a:endParaRPr lang="uk-UA" dirty="0"/>
          </a:p>
        </p:txBody>
      </p:sp>
      <p:sp>
        <p:nvSpPr>
          <p:cNvPr id="14" name="Прямоугольник 13">
            <a:extLst>
              <a:ext uri="{FF2B5EF4-FFF2-40B4-BE49-F238E27FC236}">
                <a16:creationId xmlns:a16="http://schemas.microsoft.com/office/drawing/2014/main" id="{DED97605-5745-4001-B408-0DA6F63F8306}"/>
              </a:ext>
            </a:extLst>
          </p:cNvPr>
          <p:cNvSpPr/>
          <p:nvPr/>
        </p:nvSpPr>
        <p:spPr>
          <a:xfrm>
            <a:off x="1596070" y="4148383"/>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5" name="Прямоугольник 14">
            <a:extLst>
              <a:ext uri="{FF2B5EF4-FFF2-40B4-BE49-F238E27FC236}">
                <a16:creationId xmlns:a16="http://schemas.microsoft.com/office/drawing/2014/main" id="{5D9DA396-2277-4B7B-83A9-4A7401A1ABBE}"/>
              </a:ext>
            </a:extLst>
          </p:cNvPr>
          <p:cNvSpPr/>
          <p:nvPr/>
        </p:nvSpPr>
        <p:spPr>
          <a:xfrm>
            <a:off x="1509929" y="3489994"/>
            <a:ext cx="9144000" cy="1800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23" name="Прямоугольник 22">
            <a:extLst>
              <a:ext uri="{FF2B5EF4-FFF2-40B4-BE49-F238E27FC236}">
                <a16:creationId xmlns:a16="http://schemas.microsoft.com/office/drawing/2014/main" id="{13019964-4D87-438C-BEF6-674DA03C0D7F}"/>
              </a:ext>
            </a:extLst>
          </p:cNvPr>
          <p:cNvSpPr/>
          <p:nvPr/>
        </p:nvSpPr>
        <p:spPr>
          <a:xfrm>
            <a:off x="8319470" y="3746939"/>
            <a:ext cx="2000163" cy="369332"/>
          </a:xfrm>
          <a:prstGeom prst="rect">
            <a:avLst/>
          </a:prstGeom>
        </p:spPr>
        <p:txBody>
          <a:bodyPr wrap="none">
            <a:spAutoFit/>
          </a:bodyPr>
          <a:lstStyle/>
          <a:p>
            <a:pPr algn="ctr"/>
            <a:r>
              <a:rPr lang="en-US" dirty="0"/>
              <a:t>align-items: center;</a:t>
            </a:r>
            <a:endParaRPr lang="uk-UA" dirty="0"/>
          </a:p>
        </p:txBody>
      </p:sp>
      <p:sp>
        <p:nvSpPr>
          <p:cNvPr id="24" name="Прямоугольник 23">
            <a:extLst>
              <a:ext uri="{FF2B5EF4-FFF2-40B4-BE49-F238E27FC236}">
                <a16:creationId xmlns:a16="http://schemas.microsoft.com/office/drawing/2014/main" id="{C5D0015D-2FC4-4A88-A9D5-023B3EECD055}"/>
              </a:ext>
            </a:extLst>
          </p:cNvPr>
          <p:cNvSpPr/>
          <p:nvPr/>
        </p:nvSpPr>
        <p:spPr>
          <a:xfrm>
            <a:off x="2017964" y="4191395"/>
            <a:ext cx="367408" cy="523220"/>
          </a:xfrm>
          <a:prstGeom prst="rect">
            <a:avLst/>
          </a:prstGeom>
        </p:spPr>
        <p:txBody>
          <a:bodyPr wrap="square">
            <a:spAutoFit/>
          </a:bodyPr>
          <a:lstStyle/>
          <a:p>
            <a:pPr algn="ctr"/>
            <a:r>
              <a:rPr lang="en-US" sz="2800" dirty="0">
                <a:solidFill>
                  <a:schemeClr val="bg1"/>
                </a:solidFill>
              </a:rPr>
              <a:t>1</a:t>
            </a:r>
            <a:endParaRPr lang="uk-UA" sz="2800" dirty="0">
              <a:solidFill>
                <a:schemeClr val="bg1"/>
              </a:solidFill>
            </a:endParaRPr>
          </a:p>
        </p:txBody>
      </p:sp>
      <p:sp>
        <p:nvSpPr>
          <p:cNvPr id="25" name="Прямоугольник 24">
            <a:extLst>
              <a:ext uri="{FF2B5EF4-FFF2-40B4-BE49-F238E27FC236}">
                <a16:creationId xmlns:a16="http://schemas.microsoft.com/office/drawing/2014/main" id="{7DCF5FB2-91EE-4D44-AA4D-8EA3380F946D}"/>
              </a:ext>
            </a:extLst>
          </p:cNvPr>
          <p:cNvSpPr/>
          <p:nvPr/>
        </p:nvSpPr>
        <p:spPr>
          <a:xfrm>
            <a:off x="2806538" y="4133890"/>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6" name="Прямоугольник 25">
            <a:extLst>
              <a:ext uri="{FF2B5EF4-FFF2-40B4-BE49-F238E27FC236}">
                <a16:creationId xmlns:a16="http://schemas.microsoft.com/office/drawing/2014/main" id="{95B46046-E152-4C51-81B4-F1795B20E89F}"/>
              </a:ext>
            </a:extLst>
          </p:cNvPr>
          <p:cNvSpPr/>
          <p:nvPr/>
        </p:nvSpPr>
        <p:spPr>
          <a:xfrm>
            <a:off x="3173882" y="4193780"/>
            <a:ext cx="367408" cy="523220"/>
          </a:xfrm>
          <a:prstGeom prst="rect">
            <a:avLst/>
          </a:prstGeom>
        </p:spPr>
        <p:txBody>
          <a:bodyPr wrap="square">
            <a:spAutoFit/>
          </a:bodyPr>
          <a:lstStyle/>
          <a:p>
            <a:pPr algn="ctr"/>
            <a:r>
              <a:rPr lang="en-US" sz="2800" dirty="0">
                <a:solidFill>
                  <a:schemeClr val="bg1"/>
                </a:solidFill>
              </a:rPr>
              <a:t>2</a:t>
            </a:r>
            <a:endParaRPr lang="uk-UA" sz="2800" dirty="0">
              <a:solidFill>
                <a:schemeClr val="bg1"/>
              </a:solidFill>
            </a:endParaRPr>
          </a:p>
        </p:txBody>
      </p:sp>
      <p:sp>
        <p:nvSpPr>
          <p:cNvPr id="27" name="Прямоугольник 26">
            <a:extLst>
              <a:ext uri="{FF2B5EF4-FFF2-40B4-BE49-F238E27FC236}">
                <a16:creationId xmlns:a16="http://schemas.microsoft.com/office/drawing/2014/main" id="{759AB800-721E-4087-8CC5-07BA4DBB6AD1}"/>
              </a:ext>
            </a:extLst>
          </p:cNvPr>
          <p:cNvSpPr/>
          <p:nvPr/>
        </p:nvSpPr>
        <p:spPr>
          <a:xfrm>
            <a:off x="3962456" y="4133118"/>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8" name="Прямоугольник 27">
            <a:extLst>
              <a:ext uri="{FF2B5EF4-FFF2-40B4-BE49-F238E27FC236}">
                <a16:creationId xmlns:a16="http://schemas.microsoft.com/office/drawing/2014/main" id="{38B284A6-796E-4A1D-ACD5-E6C287B2DE2A}"/>
              </a:ext>
            </a:extLst>
          </p:cNvPr>
          <p:cNvSpPr/>
          <p:nvPr/>
        </p:nvSpPr>
        <p:spPr>
          <a:xfrm>
            <a:off x="4329800" y="4193008"/>
            <a:ext cx="367408" cy="523220"/>
          </a:xfrm>
          <a:prstGeom prst="rect">
            <a:avLst/>
          </a:prstGeom>
        </p:spPr>
        <p:txBody>
          <a:bodyPr wrap="square">
            <a:spAutoFit/>
          </a:bodyPr>
          <a:lstStyle/>
          <a:p>
            <a:pPr algn="ctr"/>
            <a:r>
              <a:rPr lang="en-US" sz="2800" dirty="0">
                <a:solidFill>
                  <a:schemeClr val="bg1"/>
                </a:solidFill>
              </a:rPr>
              <a:t>3</a:t>
            </a:r>
            <a:endParaRPr lang="uk-UA" sz="2800" dirty="0">
              <a:solidFill>
                <a:schemeClr val="bg1"/>
              </a:solidFill>
            </a:endParaRPr>
          </a:p>
        </p:txBody>
      </p:sp>
      <p:sp>
        <p:nvSpPr>
          <p:cNvPr id="29" name="Прямоугольник 28">
            <a:extLst>
              <a:ext uri="{FF2B5EF4-FFF2-40B4-BE49-F238E27FC236}">
                <a16:creationId xmlns:a16="http://schemas.microsoft.com/office/drawing/2014/main" id="{4D0C7C56-53D3-4959-9ABA-6A765FA4D589}"/>
              </a:ext>
            </a:extLst>
          </p:cNvPr>
          <p:cNvSpPr/>
          <p:nvPr/>
        </p:nvSpPr>
        <p:spPr>
          <a:xfrm>
            <a:off x="5150015" y="4136567"/>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0" name="Прямоугольник 29">
            <a:extLst>
              <a:ext uri="{FF2B5EF4-FFF2-40B4-BE49-F238E27FC236}">
                <a16:creationId xmlns:a16="http://schemas.microsoft.com/office/drawing/2014/main" id="{45D35F74-C38C-4C84-B6EC-27B31789388C}"/>
              </a:ext>
            </a:extLst>
          </p:cNvPr>
          <p:cNvSpPr/>
          <p:nvPr/>
        </p:nvSpPr>
        <p:spPr>
          <a:xfrm>
            <a:off x="5517359" y="4196457"/>
            <a:ext cx="367408" cy="523220"/>
          </a:xfrm>
          <a:prstGeom prst="rect">
            <a:avLst/>
          </a:prstGeom>
        </p:spPr>
        <p:txBody>
          <a:bodyPr wrap="square">
            <a:spAutoFit/>
          </a:bodyPr>
          <a:lstStyle/>
          <a:p>
            <a:pPr algn="ctr"/>
            <a:r>
              <a:rPr lang="en-US" sz="2800" dirty="0">
                <a:solidFill>
                  <a:schemeClr val="bg1"/>
                </a:solidFill>
              </a:rPr>
              <a:t>4</a:t>
            </a:r>
            <a:endParaRPr lang="uk-UA" sz="2800" dirty="0">
              <a:solidFill>
                <a:schemeClr val="bg1"/>
              </a:solidFill>
            </a:endParaRPr>
          </a:p>
        </p:txBody>
      </p:sp>
    </p:spTree>
    <p:extLst>
      <p:ext uri="{BB962C8B-B14F-4D97-AF65-F5344CB8AC3E}">
        <p14:creationId xmlns:p14="http://schemas.microsoft.com/office/powerpoint/2010/main" val="42709507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5345166-DC57-42C5-B8A9-820289363E22}"/>
              </a:ext>
            </a:extLst>
          </p:cNvPr>
          <p:cNvSpPr>
            <a:spLocks noGrp="1"/>
          </p:cNvSpPr>
          <p:nvPr>
            <p:ph type="title"/>
          </p:nvPr>
        </p:nvSpPr>
        <p:spPr/>
        <p:txBody>
          <a:bodyPr/>
          <a:lstStyle/>
          <a:p>
            <a:pPr>
              <a:lnSpc>
                <a:spcPct val="100000"/>
              </a:lnSpc>
            </a:pPr>
            <a:r>
              <a:rPr lang="en-US" sz="4000" dirty="0"/>
              <a:t>align-self</a:t>
            </a:r>
            <a:br>
              <a:rPr lang="en-US" sz="4000" dirty="0"/>
            </a:br>
            <a:r>
              <a:rPr lang="en-US" sz="2400" dirty="0">
                <a:latin typeface="Open Sans" panose="020B0604020202020204" charset="0"/>
                <a:ea typeface="Open Sans" panose="020B0604020202020204" charset="0"/>
                <a:cs typeface="Open Sans" panose="020B0604020202020204" charset="0"/>
              </a:rPr>
              <a:t>You can override the align-items behavior for individual flex items by applying the align-self property to them.</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endParaRPr lang="uk-UA" sz="2400" dirty="0">
              <a:latin typeface="Open Sans" panose="020B0604020202020204" charset="0"/>
              <a:ea typeface="Open Sans" panose="020B0604020202020204" charset="0"/>
              <a:cs typeface="Open Sans" panose="020B0604020202020204" charset="0"/>
            </a:endParaRPr>
          </a:p>
        </p:txBody>
      </p:sp>
      <p:sp>
        <p:nvSpPr>
          <p:cNvPr id="5" name="Прямоугольник 4">
            <a:extLst>
              <a:ext uri="{FF2B5EF4-FFF2-40B4-BE49-F238E27FC236}">
                <a16:creationId xmlns:a16="http://schemas.microsoft.com/office/drawing/2014/main" id="{4A9663E2-9846-48A2-AFB2-261CD3BC8624}"/>
              </a:ext>
            </a:extLst>
          </p:cNvPr>
          <p:cNvSpPr/>
          <p:nvPr/>
        </p:nvSpPr>
        <p:spPr>
          <a:xfrm>
            <a:off x="1623393" y="2541350"/>
            <a:ext cx="1088166" cy="144198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Прямоугольник 5">
            <a:extLst>
              <a:ext uri="{FF2B5EF4-FFF2-40B4-BE49-F238E27FC236}">
                <a16:creationId xmlns:a16="http://schemas.microsoft.com/office/drawing/2014/main" id="{F2186A95-84D0-47D2-836A-A3658776655F}"/>
              </a:ext>
            </a:extLst>
          </p:cNvPr>
          <p:cNvSpPr/>
          <p:nvPr/>
        </p:nvSpPr>
        <p:spPr>
          <a:xfrm>
            <a:off x="1524000" y="2441022"/>
            <a:ext cx="9144000" cy="304537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7" name="Прямоугольник 6">
            <a:extLst>
              <a:ext uri="{FF2B5EF4-FFF2-40B4-BE49-F238E27FC236}">
                <a16:creationId xmlns:a16="http://schemas.microsoft.com/office/drawing/2014/main" id="{2B86752B-AB6B-43C3-B134-560F69B1FEE3}"/>
              </a:ext>
            </a:extLst>
          </p:cNvPr>
          <p:cNvSpPr/>
          <p:nvPr/>
        </p:nvSpPr>
        <p:spPr>
          <a:xfrm>
            <a:off x="1990737" y="2601240"/>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8" name="Прямоугольник 7">
            <a:extLst>
              <a:ext uri="{FF2B5EF4-FFF2-40B4-BE49-F238E27FC236}">
                <a16:creationId xmlns:a16="http://schemas.microsoft.com/office/drawing/2014/main" id="{8B73D7AC-7F92-42BE-84A1-0D631B701C49}"/>
              </a:ext>
            </a:extLst>
          </p:cNvPr>
          <p:cNvSpPr/>
          <p:nvPr/>
        </p:nvSpPr>
        <p:spPr>
          <a:xfrm>
            <a:off x="2779311" y="3982560"/>
            <a:ext cx="1088166" cy="143959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Прямоугольник 8">
            <a:extLst>
              <a:ext uri="{FF2B5EF4-FFF2-40B4-BE49-F238E27FC236}">
                <a16:creationId xmlns:a16="http://schemas.microsoft.com/office/drawing/2014/main" id="{C3BC8158-614F-4BC9-8EDA-B79651507BC6}"/>
              </a:ext>
            </a:extLst>
          </p:cNvPr>
          <p:cNvSpPr/>
          <p:nvPr/>
        </p:nvSpPr>
        <p:spPr>
          <a:xfrm>
            <a:off x="3146655" y="4042450"/>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sp>
        <p:nvSpPr>
          <p:cNvPr id="10" name="Прямоугольник 9">
            <a:extLst>
              <a:ext uri="{FF2B5EF4-FFF2-40B4-BE49-F238E27FC236}">
                <a16:creationId xmlns:a16="http://schemas.microsoft.com/office/drawing/2014/main" id="{AE65A4A7-4880-4993-B1BA-060EB93CA7D5}"/>
              </a:ext>
            </a:extLst>
          </p:cNvPr>
          <p:cNvSpPr/>
          <p:nvPr/>
        </p:nvSpPr>
        <p:spPr>
          <a:xfrm>
            <a:off x="3935229" y="2542963"/>
            <a:ext cx="1088166" cy="143959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Прямоугольник 10">
            <a:extLst>
              <a:ext uri="{FF2B5EF4-FFF2-40B4-BE49-F238E27FC236}">
                <a16:creationId xmlns:a16="http://schemas.microsoft.com/office/drawing/2014/main" id="{9446D175-C1D6-4EA4-A09B-B16AE4B5B688}"/>
              </a:ext>
            </a:extLst>
          </p:cNvPr>
          <p:cNvSpPr/>
          <p:nvPr/>
        </p:nvSpPr>
        <p:spPr>
          <a:xfrm>
            <a:off x="4302573" y="2602853"/>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12" name="Прямоугольник 11">
            <a:extLst>
              <a:ext uri="{FF2B5EF4-FFF2-40B4-BE49-F238E27FC236}">
                <a16:creationId xmlns:a16="http://schemas.microsoft.com/office/drawing/2014/main" id="{72E3751E-B94D-464E-9E73-521F61F0F363}"/>
              </a:ext>
            </a:extLst>
          </p:cNvPr>
          <p:cNvSpPr/>
          <p:nvPr/>
        </p:nvSpPr>
        <p:spPr>
          <a:xfrm>
            <a:off x="5122788" y="2546412"/>
            <a:ext cx="1088166" cy="143614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Прямоугольник 12">
            <a:extLst>
              <a:ext uri="{FF2B5EF4-FFF2-40B4-BE49-F238E27FC236}">
                <a16:creationId xmlns:a16="http://schemas.microsoft.com/office/drawing/2014/main" id="{663FAFE2-94FF-4080-9AD5-D07BEE0AAA2F}"/>
              </a:ext>
            </a:extLst>
          </p:cNvPr>
          <p:cNvSpPr/>
          <p:nvPr/>
        </p:nvSpPr>
        <p:spPr>
          <a:xfrm>
            <a:off x="5490132" y="2606302"/>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14" name="Прямоугольник 13">
            <a:extLst>
              <a:ext uri="{FF2B5EF4-FFF2-40B4-BE49-F238E27FC236}">
                <a16:creationId xmlns:a16="http://schemas.microsoft.com/office/drawing/2014/main" id="{5AD2CA4C-549D-4F49-9F6F-D9C8D83A01BF}"/>
              </a:ext>
            </a:extLst>
          </p:cNvPr>
          <p:cNvSpPr/>
          <p:nvPr/>
        </p:nvSpPr>
        <p:spPr>
          <a:xfrm>
            <a:off x="8217836" y="2697967"/>
            <a:ext cx="2231573" cy="369332"/>
          </a:xfrm>
          <a:prstGeom prst="rect">
            <a:avLst/>
          </a:prstGeom>
        </p:spPr>
        <p:txBody>
          <a:bodyPr wrap="none">
            <a:spAutoFit/>
          </a:bodyPr>
          <a:lstStyle/>
          <a:p>
            <a:pPr algn="ctr"/>
            <a:r>
              <a:rPr lang="en-US" dirty="0"/>
              <a:t>align-items: flex-start;</a:t>
            </a:r>
            <a:endParaRPr lang="uk-UA" dirty="0"/>
          </a:p>
        </p:txBody>
      </p:sp>
      <p:sp>
        <p:nvSpPr>
          <p:cNvPr id="15" name="Прямоугольник 14">
            <a:extLst>
              <a:ext uri="{FF2B5EF4-FFF2-40B4-BE49-F238E27FC236}">
                <a16:creationId xmlns:a16="http://schemas.microsoft.com/office/drawing/2014/main" id="{B909455C-38FC-4F49-A7EE-ACEA13FFAC9B}"/>
              </a:ext>
            </a:extLst>
          </p:cNvPr>
          <p:cNvSpPr/>
          <p:nvPr/>
        </p:nvSpPr>
        <p:spPr>
          <a:xfrm>
            <a:off x="2408895" y="4695017"/>
            <a:ext cx="1973361" cy="369332"/>
          </a:xfrm>
          <a:prstGeom prst="rect">
            <a:avLst/>
          </a:prstGeom>
        </p:spPr>
        <p:txBody>
          <a:bodyPr wrap="none">
            <a:spAutoFit/>
          </a:bodyPr>
          <a:lstStyle/>
          <a:p>
            <a:pPr algn="ctr"/>
            <a:r>
              <a:rPr lang="en-US" dirty="0"/>
              <a:t>align-self: flex-end;</a:t>
            </a:r>
            <a:endParaRPr lang="uk-UA" dirty="0"/>
          </a:p>
        </p:txBody>
      </p:sp>
    </p:spTree>
    <p:extLst>
      <p:ext uri="{BB962C8B-B14F-4D97-AF65-F5344CB8AC3E}">
        <p14:creationId xmlns:p14="http://schemas.microsoft.com/office/powerpoint/2010/main" val="19906182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8836D9D-BAA8-4154-84BE-14FBFAC7E4EC}"/>
              </a:ext>
            </a:extLst>
          </p:cNvPr>
          <p:cNvSpPr>
            <a:spLocks noGrp="1"/>
          </p:cNvSpPr>
          <p:nvPr>
            <p:ph type="title"/>
          </p:nvPr>
        </p:nvSpPr>
        <p:spPr/>
        <p:txBody>
          <a:bodyPr/>
          <a:lstStyle/>
          <a:p>
            <a:pPr>
              <a:lnSpc>
                <a:spcPct val="100000"/>
              </a:lnSpc>
            </a:pPr>
            <a:r>
              <a:rPr lang="en-US" sz="4000" dirty="0"/>
              <a:t>Perfect Centering</a:t>
            </a:r>
            <a:br>
              <a:rPr lang="uk-UA" sz="4000" dirty="0"/>
            </a:br>
            <a:endParaRPr lang="uk-UA" sz="4000" dirty="0"/>
          </a:p>
        </p:txBody>
      </p:sp>
      <p:sp>
        <p:nvSpPr>
          <p:cNvPr id="4" name="Прямоугольник 3">
            <a:extLst>
              <a:ext uri="{FF2B5EF4-FFF2-40B4-BE49-F238E27FC236}">
                <a16:creationId xmlns:a16="http://schemas.microsoft.com/office/drawing/2014/main" id="{9D31A0B4-AE33-4B0F-BE32-FE590EC9584D}"/>
              </a:ext>
            </a:extLst>
          </p:cNvPr>
          <p:cNvSpPr/>
          <p:nvPr/>
        </p:nvSpPr>
        <p:spPr>
          <a:xfrm>
            <a:off x="5374200" y="3242720"/>
            <a:ext cx="1443600" cy="144198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Прямоугольник 4">
            <a:extLst>
              <a:ext uri="{FF2B5EF4-FFF2-40B4-BE49-F238E27FC236}">
                <a16:creationId xmlns:a16="http://schemas.microsoft.com/office/drawing/2014/main" id="{89637104-D3B9-4B7C-8331-83895AB49924}"/>
              </a:ext>
            </a:extLst>
          </p:cNvPr>
          <p:cNvSpPr/>
          <p:nvPr/>
        </p:nvSpPr>
        <p:spPr>
          <a:xfrm>
            <a:off x="1524000" y="2441022"/>
            <a:ext cx="9144000" cy="304537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13" name="Прямоугольник 12">
            <a:extLst>
              <a:ext uri="{FF2B5EF4-FFF2-40B4-BE49-F238E27FC236}">
                <a16:creationId xmlns:a16="http://schemas.microsoft.com/office/drawing/2014/main" id="{5CB114A2-D162-4B51-A2D9-C4335FB0AC88}"/>
              </a:ext>
            </a:extLst>
          </p:cNvPr>
          <p:cNvSpPr/>
          <p:nvPr/>
        </p:nvSpPr>
        <p:spPr>
          <a:xfrm>
            <a:off x="1677728" y="3383280"/>
            <a:ext cx="2000163" cy="369332"/>
          </a:xfrm>
          <a:prstGeom prst="rect">
            <a:avLst/>
          </a:prstGeom>
        </p:spPr>
        <p:txBody>
          <a:bodyPr wrap="none">
            <a:spAutoFit/>
          </a:bodyPr>
          <a:lstStyle/>
          <a:p>
            <a:pPr algn="ctr"/>
            <a:r>
              <a:rPr lang="en-US" dirty="0"/>
              <a:t>align-items: center;</a:t>
            </a:r>
            <a:endParaRPr lang="uk-UA" dirty="0"/>
          </a:p>
        </p:txBody>
      </p:sp>
      <p:sp>
        <p:nvSpPr>
          <p:cNvPr id="15" name="Прямоугольник 14">
            <a:extLst>
              <a:ext uri="{FF2B5EF4-FFF2-40B4-BE49-F238E27FC236}">
                <a16:creationId xmlns:a16="http://schemas.microsoft.com/office/drawing/2014/main" id="{28A3E895-9168-4E99-9E94-FB7D4BFA3B41}"/>
              </a:ext>
            </a:extLst>
          </p:cNvPr>
          <p:cNvSpPr/>
          <p:nvPr/>
        </p:nvSpPr>
        <p:spPr>
          <a:xfrm>
            <a:off x="1677728" y="3086099"/>
            <a:ext cx="2348463" cy="369332"/>
          </a:xfrm>
          <a:prstGeom prst="rect">
            <a:avLst/>
          </a:prstGeom>
        </p:spPr>
        <p:txBody>
          <a:bodyPr wrap="none">
            <a:spAutoFit/>
          </a:bodyPr>
          <a:lstStyle/>
          <a:p>
            <a:pPr algn="ctr"/>
            <a:r>
              <a:rPr lang="en-US" dirty="0"/>
              <a:t>justify-content: center;</a:t>
            </a:r>
            <a:endParaRPr lang="uk-UA" dirty="0"/>
          </a:p>
        </p:txBody>
      </p:sp>
    </p:spTree>
    <p:extLst>
      <p:ext uri="{BB962C8B-B14F-4D97-AF65-F5344CB8AC3E}">
        <p14:creationId xmlns:p14="http://schemas.microsoft.com/office/powerpoint/2010/main" val="2146056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0C13EFC-F203-4FC1-994E-E78208FA40B4}"/>
              </a:ext>
            </a:extLst>
          </p:cNvPr>
          <p:cNvSpPr>
            <a:spLocks noGrp="1"/>
          </p:cNvSpPr>
          <p:nvPr>
            <p:ph type="title"/>
          </p:nvPr>
        </p:nvSpPr>
        <p:spPr/>
        <p:txBody>
          <a:bodyPr/>
          <a:lstStyle/>
          <a:p>
            <a:pPr>
              <a:lnSpc>
                <a:spcPct val="100000"/>
              </a:lnSpc>
            </a:pPr>
            <a:r>
              <a:rPr lang="en-US" sz="4000" b="1" dirty="0"/>
              <a:t>Wrapping </a:t>
            </a:r>
            <a:br>
              <a:rPr lang="en-US" sz="4000" b="1" dirty="0"/>
            </a:br>
            <a:r>
              <a:rPr lang="en-US" sz="2000" dirty="0">
                <a:latin typeface="Open Sans" panose="020B0604020202020204" charset="0"/>
                <a:ea typeface="Open Sans" panose="020B0604020202020204" charset="0"/>
                <a:cs typeface="Open Sans" panose="020B0604020202020204" charset="0"/>
              </a:rPr>
              <a:t>One issue that arises when you have a fixed amount of width or height in your layout is that eventually your flexbox children will overflow their container, breaking the layout</a:t>
            </a:r>
            <a:br>
              <a:rPr lang="en-US" sz="2000" b="1" dirty="0"/>
            </a:br>
            <a:r>
              <a:rPr lang="en-US" b="1" dirty="0"/>
              <a:t>	</a:t>
            </a:r>
            <a:endParaRPr lang="uk-UA" dirty="0"/>
          </a:p>
        </p:txBody>
      </p:sp>
      <p:sp>
        <p:nvSpPr>
          <p:cNvPr id="4" name="Прямоугольник 3">
            <a:extLst>
              <a:ext uri="{FF2B5EF4-FFF2-40B4-BE49-F238E27FC236}">
                <a16:creationId xmlns:a16="http://schemas.microsoft.com/office/drawing/2014/main" id="{893CE69E-245F-40D6-8773-6FD69370135A}"/>
              </a:ext>
            </a:extLst>
          </p:cNvPr>
          <p:cNvSpPr/>
          <p:nvPr/>
        </p:nvSpPr>
        <p:spPr>
          <a:xfrm>
            <a:off x="1623393" y="3218023"/>
            <a:ext cx="1088166" cy="15999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Прямоугольник 4">
            <a:extLst>
              <a:ext uri="{FF2B5EF4-FFF2-40B4-BE49-F238E27FC236}">
                <a16:creationId xmlns:a16="http://schemas.microsoft.com/office/drawing/2014/main" id="{C1D02811-72F1-4F6F-AE04-2D2AB37FBC8F}"/>
              </a:ext>
            </a:extLst>
          </p:cNvPr>
          <p:cNvSpPr/>
          <p:nvPr/>
        </p:nvSpPr>
        <p:spPr>
          <a:xfrm>
            <a:off x="1524000" y="3101009"/>
            <a:ext cx="5446643" cy="182879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6" name="Прямоугольник 5">
            <a:extLst>
              <a:ext uri="{FF2B5EF4-FFF2-40B4-BE49-F238E27FC236}">
                <a16:creationId xmlns:a16="http://schemas.microsoft.com/office/drawing/2014/main" id="{DE9CBC74-7D93-4C5F-B262-2F8F245F35DD}"/>
              </a:ext>
            </a:extLst>
          </p:cNvPr>
          <p:cNvSpPr/>
          <p:nvPr/>
        </p:nvSpPr>
        <p:spPr>
          <a:xfrm>
            <a:off x="1975170" y="3740927"/>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7" name="Прямоугольник 6">
            <a:extLst>
              <a:ext uri="{FF2B5EF4-FFF2-40B4-BE49-F238E27FC236}">
                <a16:creationId xmlns:a16="http://schemas.microsoft.com/office/drawing/2014/main" id="{DC9B74F1-48FD-46D7-8901-B4278098DEBF}"/>
              </a:ext>
            </a:extLst>
          </p:cNvPr>
          <p:cNvSpPr/>
          <p:nvPr/>
        </p:nvSpPr>
        <p:spPr>
          <a:xfrm>
            <a:off x="2779311" y="3217931"/>
            <a:ext cx="1088166" cy="159734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Прямоугольник 7">
            <a:extLst>
              <a:ext uri="{FF2B5EF4-FFF2-40B4-BE49-F238E27FC236}">
                <a16:creationId xmlns:a16="http://schemas.microsoft.com/office/drawing/2014/main" id="{8F5BCCCB-D044-444E-B05C-58CFAB4915BC}"/>
              </a:ext>
            </a:extLst>
          </p:cNvPr>
          <p:cNvSpPr/>
          <p:nvPr/>
        </p:nvSpPr>
        <p:spPr>
          <a:xfrm>
            <a:off x="3131088" y="3743312"/>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sp>
        <p:nvSpPr>
          <p:cNvPr id="9" name="Прямоугольник 8">
            <a:extLst>
              <a:ext uri="{FF2B5EF4-FFF2-40B4-BE49-F238E27FC236}">
                <a16:creationId xmlns:a16="http://schemas.microsoft.com/office/drawing/2014/main" id="{547DB231-5C41-4330-96E7-3C1988832120}"/>
              </a:ext>
            </a:extLst>
          </p:cNvPr>
          <p:cNvSpPr/>
          <p:nvPr/>
        </p:nvSpPr>
        <p:spPr>
          <a:xfrm>
            <a:off x="3935229" y="3217159"/>
            <a:ext cx="1088166" cy="159734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Прямоугольник 9">
            <a:extLst>
              <a:ext uri="{FF2B5EF4-FFF2-40B4-BE49-F238E27FC236}">
                <a16:creationId xmlns:a16="http://schemas.microsoft.com/office/drawing/2014/main" id="{8F6C0004-14F1-40D1-B6B3-B695C99C0D19}"/>
              </a:ext>
            </a:extLst>
          </p:cNvPr>
          <p:cNvSpPr/>
          <p:nvPr/>
        </p:nvSpPr>
        <p:spPr>
          <a:xfrm>
            <a:off x="4287006" y="3742540"/>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11" name="Прямоугольник 10">
            <a:extLst>
              <a:ext uri="{FF2B5EF4-FFF2-40B4-BE49-F238E27FC236}">
                <a16:creationId xmlns:a16="http://schemas.microsoft.com/office/drawing/2014/main" id="{9787E575-4319-4602-8613-3176FDC9E47D}"/>
              </a:ext>
            </a:extLst>
          </p:cNvPr>
          <p:cNvSpPr/>
          <p:nvPr/>
        </p:nvSpPr>
        <p:spPr>
          <a:xfrm>
            <a:off x="5122788" y="3217023"/>
            <a:ext cx="1088166" cy="159351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Прямоугольник 11">
            <a:extLst>
              <a:ext uri="{FF2B5EF4-FFF2-40B4-BE49-F238E27FC236}">
                <a16:creationId xmlns:a16="http://schemas.microsoft.com/office/drawing/2014/main" id="{0FF30E47-9046-45C5-997A-471B1012DE60}"/>
              </a:ext>
            </a:extLst>
          </p:cNvPr>
          <p:cNvSpPr/>
          <p:nvPr/>
        </p:nvSpPr>
        <p:spPr>
          <a:xfrm>
            <a:off x="5474565" y="3745989"/>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14" name="Прямоугольник 13">
            <a:extLst>
              <a:ext uri="{FF2B5EF4-FFF2-40B4-BE49-F238E27FC236}">
                <a16:creationId xmlns:a16="http://schemas.microsoft.com/office/drawing/2014/main" id="{628B59B7-B153-4C92-A131-74DEC837CCC5}"/>
              </a:ext>
            </a:extLst>
          </p:cNvPr>
          <p:cNvSpPr/>
          <p:nvPr/>
        </p:nvSpPr>
        <p:spPr>
          <a:xfrm>
            <a:off x="6312018" y="3217023"/>
            <a:ext cx="1088166" cy="159351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5" name="Прямоугольник 14">
            <a:extLst>
              <a:ext uri="{FF2B5EF4-FFF2-40B4-BE49-F238E27FC236}">
                <a16:creationId xmlns:a16="http://schemas.microsoft.com/office/drawing/2014/main" id="{A1EAD81E-A3FE-4986-B123-4F848039D223}"/>
              </a:ext>
            </a:extLst>
          </p:cNvPr>
          <p:cNvSpPr/>
          <p:nvPr/>
        </p:nvSpPr>
        <p:spPr>
          <a:xfrm>
            <a:off x="6663795" y="3745989"/>
            <a:ext cx="367408" cy="523220"/>
          </a:xfrm>
          <a:prstGeom prst="rect">
            <a:avLst/>
          </a:prstGeom>
        </p:spPr>
        <p:txBody>
          <a:bodyPr wrap="none">
            <a:spAutoFit/>
          </a:bodyPr>
          <a:lstStyle/>
          <a:p>
            <a:pPr algn="ctr"/>
            <a:r>
              <a:rPr lang="en-US" sz="2800" dirty="0">
                <a:solidFill>
                  <a:schemeClr val="bg1"/>
                </a:solidFill>
              </a:rPr>
              <a:t>5</a:t>
            </a:r>
            <a:endParaRPr lang="uk-UA" sz="2800" dirty="0">
              <a:solidFill>
                <a:schemeClr val="bg1"/>
              </a:solidFill>
            </a:endParaRPr>
          </a:p>
        </p:txBody>
      </p:sp>
      <p:sp>
        <p:nvSpPr>
          <p:cNvPr id="16" name="Прямоугольник 15">
            <a:extLst>
              <a:ext uri="{FF2B5EF4-FFF2-40B4-BE49-F238E27FC236}">
                <a16:creationId xmlns:a16="http://schemas.microsoft.com/office/drawing/2014/main" id="{EDB3E7E5-B8EC-4CA7-97AB-FF31881AEE65}"/>
              </a:ext>
            </a:extLst>
          </p:cNvPr>
          <p:cNvSpPr/>
          <p:nvPr/>
        </p:nvSpPr>
        <p:spPr>
          <a:xfrm>
            <a:off x="7501327" y="3211961"/>
            <a:ext cx="1088166" cy="159351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7" name="Прямоугольник 16">
            <a:extLst>
              <a:ext uri="{FF2B5EF4-FFF2-40B4-BE49-F238E27FC236}">
                <a16:creationId xmlns:a16="http://schemas.microsoft.com/office/drawing/2014/main" id="{2716A9E2-C333-4F46-854F-05DE6F632F88}"/>
              </a:ext>
            </a:extLst>
          </p:cNvPr>
          <p:cNvSpPr/>
          <p:nvPr/>
        </p:nvSpPr>
        <p:spPr>
          <a:xfrm>
            <a:off x="7853104" y="3740927"/>
            <a:ext cx="367408" cy="523220"/>
          </a:xfrm>
          <a:prstGeom prst="rect">
            <a:avLst/>
          </a:prstGeom>
        </p:spPr>
        <p:txBody>
          <a:bodyPr wrap="none">
            <a:spAutoFit/>
          </a:bodyPr>
          <a:lstStyle/>
          <a:p>
            <a:pPr algn="ctr"/>
            <a:r>
              <a:rPr lang="en-US" sz="2800" dirty="0">
                <a:solidFill>
                  <a:schemeClr val="bg1"/>
                </a:solidFill>
              </a:rPr>
              <a:t>6</a:t>
            </a:r>
            <a:endParaRPr lang="uk-UA" sz="2800" dirty="0">
              <a:solidFill>
                <a:schemeClr val="bg1"/>
              </a:solidFill>
            </a:endParaRPr>
          </a:p>
        </p:txBody>
      </p:sp>
      <p:sp>
        <p:nvSpPr>
          <p:cNvPr id="18" name="Прямоугольник 17">
            <a:extLst>
              <a:ext uri="{FF2B5EF4-FFF2-40B4-BE49-F238E27FC236}">
                <a16:creationId xmlns:a16="http://schemas.microsoft.com/office/drawing/2014/main" id="{CC0ADAFE-AD1F-4EC0-A1AC-F70A213B5160}"/>
              </a:ext>
            </a:extLst>
          </p:cNvPr>
          <p:cNvSpPr/>
          <p:nvPr/>
        </p:nvSpPr>
        <p:spPr>
          <a:xfrm>
            <a:off x="8692596" y="3211961"/>
            <a:ext cx="1088166" cy="159351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Прямоугольник 18">
            <a:extLst>
              <a:ext uri="{FF2B5EF4-FFF2-40B4-BE49-F238E27FC236}">
                <a16:creationId xmlns:a16="http://schemas.microsoft.com/office/drawing/2014/main" id="{3FB59CF7-9EBC-4009-98E2-745609E5BDC8}"/>
              </a:ext>
            </a:extLst>
          </p:cNvPr>
          <p:cNvSpPr/>
          <p:nvPr/>
        </p:nvSpPr>
        <p:spPr>
          <a:xfrm>
            <a:off x="9044372" y="3740927"/>
            <a:ext cx="367408" cy="523220"/>
          </a:xfrm>
          <a:prstGeom prst="rect">
            <a:avLst/>
          </a:prstGeom>
        </p:spPr>
        <p:txBody>
          <a:bodyPr wrap="none">
            <a:spAutoFit/>
          </a:bodyPr>
          <a:lstStyle/>
          <a:p>
            <a:pPr algn="ctr"/>
            <a:r>
              <a:rPr lang="en-US" sz="2800" dirty="0">
                <a:solidFill>
                  <a:schemeClr val="bg1"/>
                </a:solidFill>
              </a:rPr>
              <a:t>7</a:t>
            </a:r>
          </a:p>
        </p:txBody>
      </p:sp>
    </p:spTree>
    <p:extLst>
      <p:ext uri="{BB962C8B-B14F-4D97-AF65-F5344CB8AC3E}">
        <p14:creationId xmlns:p14="http://schemas.microsoft.com/office/powerpoint/2010/main" val="23092469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0C13EFC-F203-4FC1-994E-E78208FA40B4}"/>
              </a:ext>
            </a:extLst>
          </p:cNvPr>
          <p:cNvSpPr>
            <a:spLocks noGrp="1"/>
          </p:cNvSpPr>
          <p:nvPr>
            <p:ph type="title"/>
          </p:nvPr>
        </p:nvSpPr>
        <p:spPr>
          <a:xfrm>
            <a:off x="685801" y="685799"/>
            <a:ext cx="10820400" cy="4800601"/>
          </a:xfrm>
        </p:spPr>
        <p:txBody>
          <a:bodyPr/>
          <a:lstStyle/>
          <a:p>
            <a:pPr>
              <a:lnSpc>
                <a:spcPct val="100000"/>
              </a:lnSpc>
            </a:pPr>
            <a:r>
              <a:rPr lang="en-US" sz="4000" b="1" dirty="0"/>
              <a:t>flex-wrap: </a:t>
            </a:r>
            <a:r>
              <a:rPr lang="en-US" sz="2800" dirty="0">
                <a:latin typeface="Open Sans" panose="020B0604020202020204" charset="0"/>
                <a:ea typeface="Open Sans" panose="020B0604020202020204" charset="0"/>
                <a:cs typeface="Open Sans" panose="020B0604020202020204" charset="0"/>
              </a:rPr>
              <a:t>wrap | nowrap | wrap-reverse;</a:t>
            </a:r>
            <a:br>
              <a:rPr lang="en-US" sz="2000" b="1" dirty="0"/>
            </a:br>
            <a:r>
              <a:rPr lang="en-US" b="1" dirty="0"/>
              <a:t>	</a:t>
            </a:r>
            <a:endParaRPr lang="uk-UA" dirty="0"/>
          </a:p>
        </p:txBody>
      </p:sp>
      <p:sp>
        <p:nvSpPr>
          <p:cNvPr id="4" name="Прямоугольник 3">
            <a:extLst>
              <a:ext uri="{FF2B5EF4-FFF2-40B4-BE49-F238E27FC236}">
                <a16:creationId xmlns:a16="http://schemas.microsoft.com/office/drawing/2014/main" id="{893CE69E-245F-40D6-8773-6FD69370135A}"/>
              </a:ext>
            </a:extLst>
          </p:cNvPr>
          <p:cNvSpPr/>
          <p:nvPr/>
        </p:nvSpPr>
        <p:spPr>
          <a:xfrm>
            <a:off x="6172845" y="2140940"/>
            <a:ext cx="1088166" cy="15999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Прямоугольник 4">
            <a:extLst>
              <a:ext uri="{FF2B5EF4-FFF2-40B4-BE49-F238E27FC236}">
                <a16:creationId xmlns:a16="http://schemas.microsoft.com/office/drawing/2014/main" id="{C1D02811-72F1-4F6F-AE04-2D2AB37FBC8F}"/>
              </a:ext>
            </a:extLst>
          </p:cNvPr>
          <p:cNvSpPr/>
          <p:nvPr/>
        </p:nvSpPr>
        <p:spPr>
          <a:xfrm>
            <a:off x="6059556" y="1974575"/>
            <a:ext cx="5446643" cy="351182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6" name="Прямоугольник 5">
            <a:extLst>
              <a:ext uri="{FF2B5EF4-FFF2-40B4-BE49-F238E27FC236}">
                <a16:creationId xmlns:a16="http://schemas.microsoft.com/office/drawing/2014/main" id="{DE9CBC74-7D93-4C5F-B262-2F8F245F35DD}"/>
              </a:ext>
            </a:extLst>
          </p:cNvPr>
          <p:cNvSpPr/>
          <p:nvPr/>
        </p:nvSpPr>
        <p:spPr>
          <a:xfrm>
            <a:off x="6524622" y="2663844"/>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7" name="Прямоугольник 6">
            <a:extLst>
              <a:ext uri="{FF2B5EF4-FFF2-40B4-BE49-F238E27FC236}">
                <a16:creationId xmlns:a16="http://schemas.microsoft.com/office/drawing/2014/main" id="{DC9B74F1-48FD-46D7-8901-B4278098DEBF}"/>
              </a:ext>
            </a:extLst>
          </p:cNvPr>
          <p:cNvSpPr/>
          <p:nvPr/>
        </p:nvSpPr>
        <p:spPr>
          <a:xfrm>
            <a:off x="7328763" y="2140848"/>
            <a:ext cx="1088166" cy="159734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Прямоугольник 7">
            <a:extLst>
              <a:ext uri="{FF2B5EF4-FFF2-40B4-BE49-F238E27FC236}">
                <a16:creationId xmlns:a16="http://schemas.microsoft.com/office/drawing/2014/main" id="{8F5BCCCB-D044-444E-B05C-58CFAB4915BC}"/>
              </a:ext>
            </a:extLst>
          </p:cNvPr>
          <p:cNvSpPr/>
          <p:nvPr/>
        </p:nvSpPr>
        <p:spPr>
          <a:xfrm>
            <a:off x="7680540" y="2666229"/>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sp>
        <p:nvSpPr>
          <p:cNvPr id="9" name="Прямоугольник 8">
            <a:extLst>
              <a:ext uri="{FF2B5EF4-FFF2-40B4-BE49-F238E27FC236}">
                <a16:creationId xmlns:a16="http://schemas.microsoft.com/office/drawing/2014/main" id="{547DB231-5C41-4330-96E7-3C1988832120}"/>
              </a:ext>
            </a:extLst>
          </p:cNvPr>
          <p:cNvSpPr/>
          <p:nvPr/>
        </p:nvSpPr>
        <p:spPr>
          <a:xfrm>
            <a:off x="8484681" y="2140076"/>
            <a:ext cx="1088166" cy="159734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Прямоугольник 9">
            <a:extLst>
              <a:ext uri="{FF2B5EF4-FFF2-40B4-BE49-F238E27FC236}">
                <a16:creationId xmlns:a16="http://schemas.microsoft.com/office/drawing/2014/main" id="{8F6C0004-14F1-40D1-B6B3-B695C99C0D19}"/>
              </a:ext>
            </a:extLst>
          </p:cNvPr>
          <p:cNvSpPr/>
          <p:nvPr/>
        </p:nvSpPr>
        <p:spPr>
          <a:xfrm>
            <a:off x="8836458" y="2665457"/>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11" name="Прямоугольник 10">
            <a:extLst>
              <a:ext uri="{FF2B5EF4-FFF2-40B4-BE49-F238E27FC236}">
                <a16:creationId xmlns:a16="http://schemas.microsoft.com/office/drawing/2014/main" id="{9787E575-4319-4602-8613-3176FDC9E47D}"/>
              </a:ext>
            </a:extLst>
          </p:cNvPr>
          <p:cNvSpPr/>
          <p:nvPr/>
        </p:nvSpPr>
        <p:spPr>
          <a:xfrm>
            <a:off x="9640599" y="2128696"/>
            <a:ext cx="1088166" cy="159351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Прямоугольник 11">
            <a:extLst>
              <a:ext uri="{FF2B5EF4-FFF2-40B4-BE49-F238E27FC236}">
                <a16:creationId xmlns:a16="http://schemas.microsoft.com/office/drawing/2014/main" id="{0FF30E47-9046-45C5-997A-471B1012DE60}"/>
              </a:ext>
            </a:extLst>
          </p:cNvPr>
          <p:cNvSpPr/>
          <p:nvPr/>
        </p:nvSpPr>
        <p:spPr>
          <a:xfrm>
            <a:off x="10024017" y="2668906"/>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14" name="Прямоугольник 13">
            <a:extLst>
              <a:ext uri="{FF2B5EF4-FFF2-40B4-BE49-F238E27FC236}">
                <a16:creationId xmlns:a16="http://schemas.microsoft.com/office/drawing/2014/main" id="{628B59B7-B153-4C92-A131-74DEC837CCC5}"/>
              </a:ext>
            </a:extLst>
          </p:cNvPr>
          <p:cNvSpPr/>
          <p:nvPr/>
        </p:nvSpPr>
        <p:spPr>
          <a:xfrm>
            <a:off x="6172845" y="3815927"/>
            <a:ext cx="1088166" cy="159351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5" name="Прямоугольник 14">
            <a:extLst>
              <a:ext uri="{FF2B5EF4-FFF2-40B4-BE49-F238E27FC236}">
                <a16:creationId xmlns:a16="http://schemas.microsoft.com/office/drawing/2014/main" id="{A1EAD81E-A3FE-4986-B123-4F848039D223}"/>
              </a:ext>
            </a:extLst>
          </p:cNvPr>
          <p:cNvSpPr/>
          <p:nvPr/>
        </p:nvSpPr>
        <p:spPr>
          <a:xfrm>
            <a:off x="6524622" y="4344893"/>
            <a:ext cx="367408" cy="523220"/>
          </a:xfrm>
          <a:prstGeom prst="rect">
            <a:avLst/>
          </a:prstGeom>
        </p:spPr>
        <p:txBody>
          <a:bodyPr wrap="none">
            <a:spAutoFit/>
          </a:bodyPr>
          <a:lstStyle/>
          <a:p>
            <a:pPr algn="ctr"/>
            <a:r>
              <a:rPr lang="en-US" sz="2800" dirty="0">
                <a:solidFill>
                  <a:schemeClr val="bg1"/>
                </a:solidFill>
              </a:rPr>
              <a:t>5</a:t>
            </a:r>
            <a:endParaRPr lang="uk-UA" sz="2800" dirty="0">
              <a:solidFill>
                <a:schemeClr val="bg1"/>
              </a:solidFill>
            </a:endParaRPr>
          </a:p>
        </p:txBody>
      </p:sp>
      <p:sp>
        <p:nvSpPr>
          <p:cNvPr id="16" name="Прямоугольник 15">
            <a:extLst>
              <a:ext uri="{FF2B5EF4-FFF2-40B4-BE49-F238E27FC236}">
                <a16:creationId xmlns:a16="http://schemas.microsoft.com/office/drawing/2014/main" id="{EDB3E7E5-B8EC-4CA7-97AB-FF31881AEE65}"/>
              </a:ext>
            </a:extLst>
          </p:cNvPr>
          <p:cNvSpPr/>
          <p:nvPr/>
        </p:nvSpPr>
        <p:spPr>
          <a:xfrm>
            <a:off x="7328763" y="3804683"/>
            <a:ext cx="1088166" cy="159351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7" name="Прямоугольник 16">
            <a:extLst>
              <a:ext uri="{FF2B5EF4-FFF2-40B4-BE49-F238E27FC236}">
                <a16:creationId xmlns:a16="http://schemas.microsoft.com/office/drawing/2014/main" id="{2716A9E2-C333-4F46-854F-05DE6F632F88}"/>
              </a:ext>
            </a:extLst>
          </p:cNvPr>
          <p:cNvSpPr/>
          <p:nvPr/>
        </p:nvSpPr>
        <p:spPr>
          <a:xfrm>
            <a:off x="7713931" y="4339831"/>
            <a:ext cx="367408" cy="523220"/>
          </a:xfrm>
          <a:prstGeom prst="rect">
            <a:avLst/>
          </a:prstGeom>
        </p:spPr>
        <p:txBody>
          <a:bodyPr wrap="none">
            <a:spAutoFit/>
          </a:bodyPr>
          <a:lstStyle/>
          <a:p>
            <a:pPr algn="ctr"/>
            <a:r>
              <a:rPr lang="en-US" sz="2800" dirty="0">
                <a:solidFill>
                  <a:schemeClr val="bg1"/>
                </a:solidFill>
              </a:rPr>
              <a:t>6</a:t>
            </a:r>
            <a:endParaRPr lang="uk-UA" sz="2800" dirty="0">
              <a:solidFill>
                <a:schemeClr val="bg1"/>
              </a:solidFill>
            </a:endParaRPr>
          </a:p>
        </p:txBody>
      </p:sp>
      <p:sp>
        <p:nvSpPr>
          <p:cNvPr id="18" name="Прямоугольник 17">
            <a:extLst>
              <a:ext uri="{FF2B5EF4-FFF2-40B4-BE49-F238E27FC236}">
                <a16:creationId xmlns:a16="http://schemas.microsoft.com/office/drawing/2014/main" id="{CC0ADAFE-AD1F-4EC0-A1AC-F70A213B5160}"/>
              </a:ext>
            </a:extLst>
          </p:cNvPr>
          <p:cNvSpPr/>
          <p:nvPr/>
        </p:nvSpPr>
        <p:spPr>
          <a:xfrm>
            <a:off x="8484681" y="3815537"/>
            <a:ext cx="1088166" cy="159351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Прямоугольник 18">
            <a:extLst>
              <a:ext uri="{FF2B5EF4-FFF2-40B4-BE49-F238E27FC236}">
                <a16:creationId xmlns:a16="http://schemas.microsoft.com/office/drawing/2014/main" id="{3FB59CF7-9EBC-4009-98E2-745609E5BDC8}"/>
              </a:ext>
            </a:extLst>
          </p:cNvPr>
          <p:cNvSpPr/>
          <p:nvPr/>
        </p:nvSpPr>
        <p:spPr>
          <a:xfrm>
            <a:off x="8905199" y="4339831"/>
            <a:ext cx="367408" cy="523220"/>
          </a:xfrm>
          <a:prstGeom prst="rect">
            <a:avLst/>
          </a:prstGeom>
        </p:spPr>
        <p:txBody>
          <a:bodyPr wrap="none">
            <a:spAutoFit/>
          </a:bodyPr>
          <a:lstStyle/>
          <a:p>
            <a:pPr algn="ctr"/>
            <a:r>
              <a:rPr lang="en-US" sz="2800" dirty="0">
                <a:solidFill>
                  <a:schemeClr val="bg1"/>
                </a:solidFill>
              </a:rPr>
              <a:t>7</a:t>
            </a:r>
          </a:p>
        </p:txBody>
      </p:sp>
      <p:pic>
        <p:nvPicPr>
          <p:cNvPr id="13" name="Рисунок 12">
            <a:extLst>
              <a:ext uri="{FF2B5EF4-FFF2-40B4-BE49-F238E27FC236}">
                <a16:creationId xmlns:a16="http://schemas.microsoft.com/office/drawing/2014/main" id="{84A1A6C3-E4D4-42D7-AE9E-FD5A56696D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483" y="1974575"/>
            <a:ext cx="2535674" cy="2122130"/>
          </a:xfrm>
          <a:prstGeom prst="rect">
            <a:avLst/>
          </a:prstGeom>
        </p:spPr>
      </p:pic>
    </p:spTree>
    <p:extLst>
      <p:ext uri="{BB962C8B-B14F-4D97-AF65-F5344CB8AC3E}">
        <p14:creationId xmlns:p14="http://schemas.microsoft.com/office/powerpoint/2010/main" val="38036920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0C13EFC-F203-4FC1-994E-E78208FA40B4}"/>
              </a:ext>
            </a:extLst>
          </p:cNvPr>
          <p:cNvSpPr>
            <a:spLocks noGrp="1"/>
          </p:cNvSpPr>
          <p:nvPr>
            <p:ph type="title"/>
          </p:nvPr>
        </p:nvSpPr>
        <p:spPr>
          <a:xfrm>
            <a:off x="685801" y="685799"/>
            <a:ext cx="10820400" cy="4800601"/>
          </a:xfrm>
        </p:spPr>
        <p:txBody>
          <a:bodyPr/>
          <a:lstStyle/>
          <a:p>
            <a:pPr>
              <a:lnSpc>
                <a:spcPct val="100000"/>
              </a:lnSpc>
            </a:pPr>
            <a:r>
              <a:rPr lang="uk-UA" sz="100" b="1" dirty="0"/>
              <a:t>.</a:t>
            </a:r>
            <a:br>
              <a:rPr lang="en-US" sz="100" b="1" dirty="0"/>
            </a:br>
            <a:r>
              <a:rPr lang="en-US" sz="100" b="1" dirty="0"/>
              <a:t>	</a:t>
            </a:r>
            <a:endParaRPr lang="uk-UA" sz="100" dirty="0"/>
          </a:p>
        </p:txBody>
      </p:sp>
      <p:sp>
        <p:nvSpPr>
          <p:cNvPr id="4" name="Прямоугольник 3">
            <a:extLst>
              <a:ext uri="{FF2B5EF4-FFF2-40B4-BE49-F238E27FC236}">
                <a16:creationId xmlns:a16="http://schemas.microsoft.com/office/drawing/2014/main" id="{893CE69E-245F-40D6-8773-6FD69370135A}"/>
              </a:ext>
            </a:extLst>
          </p:cNvPr>
          <p:cNvSpPr/>
          <p:nvPr/>
        </p:nvSpPr>
        <p:spPr>
          <a:xfrm>
            <a:off x="5178642" y="3035029"/>
            <a:ext cx="2039656" cy="69088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Прямоугольник 4">
            <a:extLst>
              <a:ext uri="{FF2B5EF4-FFF2-40B4-BE49-F238E27FC236}">
                <a16:creationId xmlns:a16="http://schemas.microsoft.com/office/drawing/2014/main" id="{C1D02811-72F1-4F6F-AE04-2D2AB37FBC8F}"/>
              </a:ext>
            </a:extLst>
          </p:cNvPr>
          <p:cNvSpPr/>
          <p:nvPr/>
        </p:nvSpPr>
        <p:spPr>
          <a:xfrm>
            <a:off x="5178642" y="2966400"/>
            <a:ext cx="6284844" cy="2520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6" name="Прямоугольник 5">
            <a:extLst>
              <a:ext uri="{FF2B5EF4-FFF2-40B4-BE49-F238E27FC236}">
                <a16:creationId xmlns:a16="http://schemas.microsoft.com/office/drawing/2014/main" id="{DE9CBC74-7D93-4C5F-B262-2F8F245F35DD}"/>
              </a:ext>
            </a:extLst>
          </p:cNvPr>
          <p:cNvSpPr/>
          <p:nvPr/>
        </p:nvSpPr>
        <p:spPr>
          <a:xfrm>
            <a:off x="6014766" y="3054561"/>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7" name="Прямоугольник 6">
            <a:extLst>
              <a:ext uri="{FF2B5EF4-FFF2-40B4-BE49-F238E27FC236}">
                <a16:creationId xmlns:a16="http://schemas.microsoft.com/office/drawing/2014/main" id="{DC9B74F1-48FD-46D7-8901-B4278098DEBF}"/>
              </a:ext>
            </a:extLst>
          </p:cNvPr>
          <p:cNvSpPr/>
          <p:nvPr/>
        </p:nvSpPr>
        <p:spPr>
          <a:xfrm>
            <a:off x="5178642" y="3802944"/>
            <a:ext cx="2039656" cy="68651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Прямоугольник 7">
            <a:extLst>
              <a:ext uri="{FF2B5EF4-FFF2-40B4-BE49-F238E27FC236}">
                <a16:creationId xmlns:a16="http://schemas.microsoft.com/office/drawing/2014/main" id="{8F5BCCCB-D044-444E-B05C-58CFAB4915BC}"/>
              </a:ext>
            </a:extLst>
          </p:cNvPr>
          <p:cNvSpPr/>
          <p:nvPr/>
        </p:nvSpPr>
        <p:spPr>
          <a:xfrm>
            <a:off x="6014766" y="3827582"/>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sp>
        <p:nvSpPr>
          <p:cNvPr id="20" name="Прямоугольник 19">
            <a:extLst>
              <a:ext uri="{FF2B5EF4-FFF2-40B4-BE49-F238E27FC236}">
                <a16:creationId xmlns:a16="http://schemas.microsoft.com/office/drawing/2014/main" id="{C570A127-E4C3-4DC4-B496-DCD927B31481}"/>
              </a:ext>
            </a:extLst>
          </p:cNvPr>
          <p:cNvSpPr/>
          <p:nvPr/>
        </p:nvSpPr>
        <p:spPr>
          <a:xfrm>
            <a:off x="5178642" y="4566488"/>
            <a:ext cx="2039656" cy="69088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1" name="Прямоугольник 20">
            <a:extLst>
              <a:ext uri="{FF2B5EF4-FFF2-40B4-BE49-F238E27FC236}">
                <a16:creationId xmlns:a16="http://schemas.microsoft.com/office/drawing/2014/main" id="{C74041CA-9EA7-4861-91D0-CCB57C18C51F}"/>
              </a:ext>
            </a:extLst>
          </p:cNvPr>
          <p:cNvSpPr/>
          <p:nvPr/>
        </p:nvSpPr>
        <p:spPr>
          <a:xfrm>
            <a:off x="6014766" y="4586020"/>
            <a:ext cx="367408" cy="523220"/>
          </a:xfrm>
          <a:prstGeom prst="rect">
            <a:avLst/>
          </a:prstGeom>
        </p:spPr>
        <p:txBody>
          <a:bodyPr wrap="none">
            <a:spAutoFit/>
          </a:bodyPr>
          <a:lstStyle/>
          <a:p>
            <a:pPr algn="ctr"/>
            <a:r>
              <a:rPr lang="uk-UA" sz="2800" dirty="0">
                <a:solidFill>
                  <a:schemeClr val="bg1"/>
                </a:solidFill>
              </a:rPr>
              <a:t>3</a:t>
            </a:r>
          </a:p>
        </p:txBody>
      </p:sp>
      <p:sp>
        <p:nvSpPr>
          <p:cNvPr id="22" name="Прямоугольник 21">
            <a:extLst>
              <a:ext uri="{FF2B5EF4-FFF2-40B4-BE49-F238E27FC236}">
                <a16:creationId xmlns:a16="http://schemas.microsoft.com/office/drawing/2014/main" id="{B43263A4-C933-4FF8-8545-53BD1EAD0210}"/>
              </a:ext>
            </a:extLst>
          </p:cNvPr>
          <p:cNvSpPr/>
          <p:nvPr/>
        </p:nvSpPr>
        <p:spPr>
          <a:xfrm>
            <a:off x="7301236" y="3035029"/>
            <a:ext cx="2039656" cy="69088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3" name="Прямоугольник 22">
            <a:extLst>
              <a:ext uri="{FF2B5EF4-FFF2-40B4-BE49-F238E27FC236}">
                <a16:creationId xmlns:a16="http://schemas.microsoft.com/office/drawing/2014/main" id="{79FC0428-1664-4F99-B24F-107F38C88254}"/>
              </a:ext>
            </a:extLst>
          </p:cNvPr>
          <p:cNvSpPr/>
          <p:nvPr/>
        </p:nvSpPr>
        <p:spPr>
          <a:xfrm>
            <a:off x="8137360" y="3054561"/>
            <a:ext cx="367408" cy="523220"/>
          </a:xfrm>
          <a:prstGeom prst="rect">
            <a:avLst/>
          </a:prstGeom>
        </p:spPr>
        <p:txBody>
          <a:bodyPr wrap="none">
            <a:spAutoFit/>
          </a:bodyPr>
          <a:lstStyle/>
          <a:p>
            <a:pPr algn="ctr"/>
            <a:r>
              <a:rPr lang="uk-UA" sz="2800" dirty="0">
                <a:solidFill>
                  <a:schemeClr val="bg1"/>
                </a:solidFill>
              </a:rPr>
              <a:t>4</a:t>
            </a:r>
          </a:p>
        </p:txBody>
      </p:sp>
      <p:sp>
        <p:nvSpPr>
          <p:cNvPr id="24" name="Прямоугольник 23">
            <a:extLst>
              <a:ext uri="{FF2B5EF4-FFF2-40B4-BE49-F238E27FC236}">
                <a16:creationId xmlns:a16="http://schemas.microsoft.com/office/drawing/2014/main" id="{BC28E8D0-FAFE-4743-98E3-6EB67E2F414B}"/>
              </a:ext>
            </a:extLst>
          </p:cNvPr>
          <p:cNvSpPr/>
          <p:nvPr/>
        </p:nvSpPr>
        <p:spPr>
          <a:xfrm>
            <a:off x="7301236" y="3787064"/>
            <a:ext cx="2039656" cy="69088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5" name="Прямоугольник 24">
            <a:extLst>
              <a:ext uri="{FF2B5EF4-FFF2-40B4-BE49-F238E27FC236}">
                <a16:creationId xmlns:a16="http://schemas.microsoft.com/office/drawing/2014/main" id="{F322CCA8-53E4-41B7-8F03-D1ED8077F6B7}"/>
              </a:ext>
            </a:extLst>
          </p:cNvPr>
          <p:cNvSpPr/>
          <p:nvPr/>
        </p:nvSpPr>
        <p:spPr>
          <a:xfrm>
            <a:off x="8137360" y="3934804"/>
            <a:ext cx="367408" cy="523220"/>
          </a:xfrm>
          <a:prstGeom prst="rect">
            <a:avLst/>
          </a:prstGeom>
        </p:spPr>
        <p:txBody>
          <a:bodyPr wrap="none">
            <a:spAutoFit/>
          </a:bodyPr>
          <a:lstStyle/>
          <a:p>
            <a:pPr algn="ctr"/>
            <a:r>
              <a:rPr lang="uk-UA" sz="2800" dirty="0">
                <a:solidFill>
                  <a:schemeClr val="bg1"/>
                </a:solidFill>
              </a:rPr>
              <a:t>5</a:t>
            </a:r>
          </a:p>
        </p:txBody>
      </p:sp>
      <p:sp>
        <p:nvSpPr>
          <p:cNvPr id="26" name="Прямоугольник 25">
            <a:extLst>
              <a:ext uri="{FF2B5EF4-FFF2-40B4-BE49-F238E27FC236}">
                <a16:creationId xmlns:a16="http://schemas.microsoft.com/office/drawing/2014/main" id="{FD992723-9232-4F64-9E88-FAE4892E0E41}"/>
              </a:ext>
            </a:extLst>
          </p:cNvPr>
          <p:cNvSpPr/>
          <p:nvPr/>
        </p:nvSpPr>
        <p:spPr>
          <a:xfrm>
            <a:off x="9423832" y="3035029"/>
            <a:ext cx="2039656" cy="69088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7" name="Прямоугольник 26">
            <a:extLst>
              <a:ext uri="{FF2B5EF4-FFF2-40B4-BE49-F238E27FC236}">
                <a16:creationId xmlns:a16="http://schemas.microsoft.com/office/drawing/2014/main" id="{B13B4100-27F8-42CF-A724-49373053017D}"/>
              </a:ext>
            </a:extLst>
          </p:cNvPr>
          <p:cNvSpPr/>
          <p:nvPr/>
        </p:nvSpPr>
        <p:spPr>
          <a:xfrm>
            <a:off x="10259956" y="3054561"/>
            <a:ext cx="367408" cy="523220"/>
          </a:xfrm>
          <a:prstGeom prst="rect">
            <a:avLst/>
          </a:prstGeom>
        </p:spPr>
        <p:txBody>
          <a:bodyPr wrap="none">
            <a:spAutoFit/>
          </a:bodyPr>
          <a:lstStyle/>
          <a:p>
            <a:pPr algn="ctr"/>
            <a:r>
              <a:rPr lang="uk-UA" sz="2800" dirty="0">
                <a:solidFill>
                  <a:schemeClr val="bg1"/>
                </a:solidFill>
              </a:rPr>
              <a:t>7</a:t>
            </a:r>
          </a:p>
        </p:txBody>
      </p:sp>
      <p:sp>
        <p:nvSpPr>
          <p:cNvPr id="28" name="Прямоугольник 27">
            <a:extLst>
              <a:ext uri="{FF2B5EF4-FFF2-40B4-BE49-F238E27FC236}">
                <a16:creationId xmlns:a16="http://schemas.microsoft.com/office/drawing/2014/main" id="{DD92C256-F509-4012-9CA1-845BB84ADDBA}"/>
              </a:ext>
            </a:extLst>
          </p:cNvPr>
          <p:cNvSpPr/>
          <p:nvPr/>
        </p:nvSpPr>
        <p:spPr>
          <a:xfrm>
            <a:off x="7301236" y="4563703"/>
            <a:ext cx="2039656" cy="69088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9" name="Прямоугольник 28">
            <a:extLst>
              <a:ext uri="{FF2B5EF4-FFF2-40B4-BE49-F238E27FC236}">
                <a16:creationId xmlns:a16="http://schemas.microsoft.com/office/drawing/2014/main" id="{5EEFD3A4-AD51-4D63-BC9F-D89B903262A8}"/>
              </a:ext>
            </a:extLst>
          </p:cNvPr>
          <p:cNvSpPr/>
          <p:nvPr/>
        </p:nvSpPr>
        <p:spPr>
          <a:xfrm>
            <a:off x="8137360" y="4583235"/>
            <a:ext cx="367408" cy="523220"/>
          </a:xfrm>
          <a:prstGeom prst="rect">
            <a:avLst/>
          </a:prstGeom>
        </p:spPr>
        <p:txBody>
          <a:bodyPr wrap="none">
            <a:spAutoFit/>
          </a:bodyPr>
          <a:lstStyle/>
          <a:p>
            <a:pPr algn="ctr"/>
            <a:r>
              <a:rPr lang="uk-UA" sz="2800" dirty="0">
                <a:solidFill>
                  <a:schemeClr val="bg1"/>
                </a:solidFill>
              </a:rPr>
              <a:t>6</a:t>
            </a:r>
          </a:p>
        </p:txBody>
      </p:sp>
      <p:pic>
        <p:nvPicPr>
          <p:cNvPr id="13" name="Рисунок 12">
            <a:extLst>
              <a:ext uri="{FF2B5EF4-FFF2-40B4-BE49-F238E27FC236}">
                <a16:creationId xmlns:a16="http://schemas.microsoft.com/office/drawing/2014/main" id="{F6417959-11EF-4F92-B54B-A57C25271E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512" y="739645"/>
            <a:ext cx="3993889" cy="2280601"/>
          </a:xfrm>
          <a:prstGeom prst="rect">
            <a:avLst/>
          </a:prstGeom>
        </p:spPr>
      </p:pic>
    </p:spTree>
    <p:extLst>
      <p:ext uri="{BB962C8B-B14F-4D97-AF65-F5344CB8AC3E}">
        <p14:creationId xmlns:p14="http://schemas.microsoft.com/office/powerpoint/2010/main" val="645700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A906051-5B3C-4A91-A1F8-632ACE2AD1AA}"/>
              </a:ext>
            </a:extLst>
          </p:cNvPr>
          <p:cNvSpPr>
            <a:spLocks noGrp="1"/>
          </p:cNvSpPr>
          <p:nvPr>
            <p:ph type="title"/>
          </p:nvPr>
        </p:nvSpPr>
        <p:spPr/>
        <p:txBody>
          <a:bodyPr/>
          <a:lstStyle/>
          <a:p>
            <a:pPr>
              <a:lnSpc>
                <a:spcPct val="100000"/>
              </a:lnSpc>
            </a:pPr>
            <a:r>
              <a:rPr lang="en-US" sz="4000" b="1" dirty="0"/>
              <a:t>flex-flow shorthand</a:t>
            </a:r>
            <a:br>
              <a:rPr lang="en-US" sz="4000" b="1" dirty="0"/>
            </a:br>
            <a:r>
              <a:rPr lang="en-US" sz="2000" dirty="0">
                <a:latin typeface="Open Sans" panose="020B0604020202020204" charset="0"/>
                <a:ea typeface="Open Sans" panose="020B0604020202020204" charset="0"/>
                <a:cs typeface="Open Sans" panose="020B0604020202020204" charset="0"/>
              </a:rPr>
              <a:t>At this point it is worth noting that a shorthand exists for flex-direction and flex-wrap — flex-flow. So for example, you can replace</a:t>
            </a:r>
            <a:br>
              <a:rPr lang="en-US" sz="2000" dirty="0">
                <a:latin typeface="Open Sans" panose="020B0604020202020204" charset="0"/>
                <a:ea typeface="Open Sans" panose="020B0604020202020204" charset="0"/>
                <a:cs typeface="Open Sans" panose="020B0604020202020204" charset="0"/>
              </a:rPr>
            </a:br>
            <a:br>
              <a:rPr lang="en-US" sz="2000" dirty="0">
                <a:latin typeface="Open Sans" panose="020B0604020202020204" charset="0"/>
                <a:ea typeface="Open Sans" panose="020B0604020202020204" charset="0"/>
                <a:cs typeface="Open Sans" panose="020B0604020202020204" charset="0"/>
              </a:rPr>
            </a:br>
            <a:r>
              <a:rPr lang="en-US" sz="2000" dirty="0">
                <a:latin typeface="Open Sans" panose="020B0604020202020204" charset="0"/>
                <a:ea typeface="Open Sans" panose="020B0604020202020204" charset="0"/>
                <a:cs typeface="Open Sans" panose="020B0604020202020204" charset="0"/>
              </a:rPr>
              <a:t>flex-direction: row;</a:t>
            </a:r>
            <a:br>
              <a:rPr lang="en-US" sz="2000" dirty="0">
                <a:latin typeface="Open Sans" panose="020B0604020202020204" charset="0"/>
                <a:ea typeface="Open Sans" panose="020B0604020202020204" charset="0"/>
                <a:cs typeface="Open Sans" panose="020B0604020202020204" charset="0"/>
              </a:rPr>
            </a:br>
            <a:r>
              <a:rPr lang="en-US" sz="2000" dirty="0">
                <a:latin typeface="Open Sans" panose="020B0604020202020204" charset="0"/>
                <a:ea typeface="Open Sans" panose="020B0604020202020204" charset="0"/>
                <a:cs typeface="Open Sans" panose="020B0604020202020204" charset="0"/>
              </a:rPr>
              <a:t>flex-wrap: wrap;</a:t>
            </a:r>
            <a:br>
              <a:rPr lang="en-US" sz="2000" dirty="0">
                <a:latin typeface="Open Sans" panose="020B0604020202020204" charset="0"/>
                <a:ea typeface="Open Sans" panose="020B0604020202020204" charset="0"/>
                <a:cs typeface="Open Sans" panose="020B0604020202020204" charset="0"/>
              </a:rPr>
            </a:br>
            <a:br>
              <a:rPr lang="en-US" sz="2000" dirty="0">
                <a:latin typeface="Open Sans" panose="020B0604020202020204" charset="0"/>
                <a:ea typeface="Open Sans" panose="020B0604020202020204" charset="0"/>
                <a:cs typeface="Open Sans" panose="020B0604020202020204" charset="0"/>
              </a:rPr>
            </a:br>
            <a:r>
              <a:rPr lang="en-US" sz="2000" dirty="0">
                <a:latin typeface="Open Sans" panose="020B0604020202020204" charset="0"/>
                <a:ea typeface="Open Sans" panose="020B0604020202020204" charset="0"/>
                <a:cs typeface="Open Sans" panose="020B0604020202020204" charset="0"/>
              </a:rPr>
              <a:t>with</a:t>
            </a:r>
            <a:br>
              <a:rPr lang="en-US" sz="2000" dirty="0">
                <a:latin typeface="Open Sans" panose="020B0604020202020204" charset="0"/>
                <a:ea typeface="Open Sans" panose="020B0604020202020204" charset="0"/>
                <a:cs typeface="Open Sans" panose="020B0604020202020204" charset="0"/>
              </a:rPr>
            </a:br>
            <a:br>
              <a:rPr lang="en-US" sz="2000" dirty="0">
                <a:latin typeface="Open Sans" panose="020B0604020202020204" charset="0"/>
                <a:ea typeface="Open Sans" panose="020B0604020202020204" charset="0"/>
                <a:cs typeface="Open Sans" panose="020B0604020202020204" charset="0"/>
              </a:rPr>
            </a:br>
            <a:r>
              <a:rPr lang="en-US" sz="2000" dirty="0">
                <a:latin typeface="Open Sans" panose="020B0604020202020204" charset="0"/>
                <a:ea typeface="Open Sans" panose="020B0604020202020204" charset="0"/>
                <a:cs typeface="Open Sans" panose="020B0604020202020204" charset="0"/>
              </a:rPr>
              <a:t>flex-flow: row wrap;</a:t>
            </a:r>
            <a:endParaRPr lang="uk-UA" sz="20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32852397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7703E79-3DAD-4BA3-B16D-6740179A7D17}"/>
              </a:ext>
            </a:extLst>
          </p:cNvPr>
          <p:cNvSpPr>
            <a:spLocks noGrp="1"/>
          </p:cNvSpPr>
          <p:nvPr>
            <p:ph type="title"/>
          </p:nvPr>
        </p:nvSpPr>
        <p:spPr/>
        <p:txBody>
          <a:bodyPr/>
          <a:lstStyle/>
          <a:p>
            <a:pPr>
              <a:lnSpc>
                <a:spcPct val="100000"/>
              </a:lnSpc>
            </a:pPr>
            <a:r>
              <a:rPr lang="en-US" sz="4000" dirty="0"/>
              <a:t>align-item vs align-content</a:t>
            </a:r>
            <a:endParaRPr lang="uk-UA" sz="4000" dirty="0"/>
          </a:p>
        </p:txBody>
      </p:sp>
      <p:pic>
        <p:nvPicPr>
          <p:cNvPr id="5" name="Рисунок 4">
            <a:extLst>
              <a:ext uri="{FF2B5EF4-FFF2-40B4-BE49-F238E27FC236}">
                <a16:creationId xmlns:a16="http://schemas.microsoft.com/office/drawing/2014/main" id="{7F3800CB-A561-4473-B970-F02B10FC7E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1042" y="1675124"/>
            <a:ext cx="7929915" cy="3507751"/>
          </a:xfrm>
          <a:prstGeom prst="rect">
            <a:avLst/>
          </a:prstGeom>
        </p:spPr>
      </p:pic>
    </p:spTree>
    <p:extLst>
      <p:ext uri="{BB962C8B-B14F-4D97-AF65-F5344CB8AC3E}">
        <p14:creationId xmlns:p14="http://schemas.microsoft.com/office/powerpoint/2010/main" val="17404840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a:extLst>
              <a:ext uri="{FF2B5EF4-FFF2-40B4-BE49-F238E27FC236}">
                <a16:creationId xmlns:a16="http://schemas.microsoft.com/office/drawing/2014/main" id="{E65BBEAA-B1B7-4CDB-91E6-D6A8AAAB1302}"/>
              </a:ext>
            </a:extLst>
          </p:cNvPr>
          <p:cNvSpPr/>
          <p:nvPr/>
        </p:nvSpPr>
        <p:spPr>
          <a:xfrm>
            <a:off x="903280" y="690663"/>
            <a:ext cx="1088166" cy="12392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Прямоугольник 5">
            <a:extLst>
              <a:ext uri="{FF2B5EF4-FFF2-40B4-BE49-F238E27FC236}">
                <a16:creationId xmlns:a16="http://schemas.microsoft.com/office/drawing/2014/main" id="{5B87E993-A87F-44C6-AACF-6EB60DDC02FE}"/>
              </a:ext>
            </a:extLst>
          </p:cNvPr>
          <p:cNvSpPr/>
          <p:nvPr/>
        </p:nvSpPr>
        <p:spPr>
          <a:xfrm>
            <a:off x="875489" y="685799"/>
            <a:ext cx="10719881" cy="488564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7" name="Прямоугольник 6">
            <a:extLst>
              <a:ext uri="{FF2B5EF4-FFF2-40B4-BE49-F238E27FC236}">
                <a16:creationId xmlns:a16="http://schemas.microsoft.com/office/drawing/2014/main" id="{E0C27591-124D-4901-B156-BB6672F82181}"/>
              </a:ext>
            </a:extLst>
          </p:cNvPr>
          <p:cNvSpPr/>
          <p:nvPr/>
        </p:nvSpPr>
        <p:spPr>
          <a:xfrm>
            <a:off x="1255057" y="1213567"/>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8" name="Прямоугольник 7">
            <a:extLst>
              <a:ext uri="{FF2B5EF4-FFF2-40B4-BE49-F238E27FC236}">
                <a16:creationId xmlns:a16="http://schemas.microsoft.com/office/drawing/2014/main" id="{E218D03F-BBFD-4BA1-A873-013DC1A6AB53}"/>
              </a:ext>
            </a:extLst>
          </p:cNvPr>
          <p:cNvSpPr/>
          <p:nvPr/>
        </p:nvSpPr>
        <p:spPr>
          <a:xfrm>
            <a:off x="3949125" y="693309"/>
            <a:ext cx="1088166" cy="123721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Прямоугольник 8">
            <a:extLst>
              <a:ext uri="{FF2B5EF4-FFF2-40B4-BE49-F238E27FC236}">
                <a16:creationId xmlns:a16="http://schemas.microsoft.com/office/drawing/2014/main" id="{7BAF046E-EA1A-498B-87F5-21FB6A5AFBB2}"/>
              </a:ext>
            </a:extLst>
          </p:cNvPr>
          <p:cNvSpPr/>
          <p:nvPr/>
        </p:nvSpPr>
        <p:spPr>
          <a:xfrm>
            <a:off x="4300902" y="1218690"/>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sp>
        <p:nvSpPr>
          <p:cNvPr id="10" name="Прямоугольник 9">
            <a:extLst>
              <a:ext uri="{FF2B5EF4-FFF2-40B4-BE49-F238E27FC236}">
                <a16:creationId xmlns:a16="http://schemas.microsoft.com/office/drawing/2014/main" id="{48530275-190B-464B-8F83-09A8835583E6}"/>
              </a:ext>
            </a:extLst>
          </p:cNvPr>
          <p:cNvSpPr/>
          <p:nvPr/>
        </p:nvSpPr>
        <p:spPr>
          <a:xfrm>
            <a:off x="7160319" y="693309"/>
            <a:ext cx="1088166" cy="123721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Прямоугольник 10">
            <a:extLst>
              <a:ext uri="{FF2B5EF4-FFF2-40B4-BE49-F238E27FC236}">
                <a16:creationId xmlns:a16="http://schemas.microsoft.com/office/drawing/2014/main" id="{B238595B-4914-45B8-9F72-1EF4272E6950}"/>
              </a:ext>
            </a:extLst>
          </p:cNvPr>
          <p:cNvSpPr/>
          <p:nvPr/>
        </p:nvSpPr>
        <p:spPr>
          <a:xfrm>
            <a:off x="7512096" y="1218690"/>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12" name="Прямоугольник 11">
            <a:extLst>
              <a:ext uri="{FF2B5EF4-FFF2-40B4-BE49-F238E27FC236}">
                <a16:creationId xmlns:a16="http://schemas.microsoft.com/office/drawing/2014/main" id="{3A633E84-E9CF-4FB9-836F-4BB447467927}"/>
              </a:ext>
            </a:extLst>
          </p:cNvPr>
          <p:cNvSpPr/>
          <p:nvPr/>
        </p:nvSpPr>
        <p:spPr>
          <a:xfrm>
            <a:off x="10507204" y="685800"/>
            <a:ext cx="1088166" cy="123424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Прямоугольник 12">
            <a:extLst>
              <a:ext uri="{FF2B5EF4-FFF2-40B4-BE49-F238E27FC236}">
                <a16:creationId xmlns:a16="http://schemas.microsoft.com/office/drawing/2014/main" id="{8F2FEA7E-32FA-4214-9A8F-37B30C86F3DB}"/>
              </a:ext>
            </a:extLst>
          </p:cNvPr>
          <p:cNvSpPr/>
          <p:nvPr/>
        </p:nvSpPr>
        <p:spPr>
          <a:xfrm>
            <a:off x="10890622" y="1226009"/>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14" name="Прямоугольник 13">
            <a:extLst>
              <a:ext uri="{FF2B5EF4-FFF2-40B4-BE49-F238E27FC236}">
                <a16:creationId xmlns:a16="http://schemas.microsoft.com/office/drawing/2014/main" id="{F360FE14-B87A-4C13-8393-1EB6CFA003F7}"/>
              </a:ext>
            </a:extLst>
          </p:cNvPr>
          <p:cNvSpPr/>
          <p:nvPr/>
        </p:nvSpPr>
        <p:spPr>
          <a:xfrm>
            <a:off x="903280" y="3105584"/>
            <a:ext cx="1088166" cy="123424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5" name="Прямоугольник 14">
            <a:extLst>
              <a:ext uri="{FF2B5EF4-FFF2-40B4-BE49-F238E27FC236}">
                <a16:creationId xmlns:a16="http://schemas.microsoft.com/office/drawing/2014/main" id="{6DB870A1-6C98-4590-A6D0-22DFE69EEF5D}"/>
              </a:ext>
            </a:extLst>
          </p:cNvPr>
          <p:cNvSpPr/>
          <p:nvPr/>
        </p:nvSpPr>
        <p:spPr>
          <a:xfrm>
            <a:off x="1255057" y="3634549"/>
            <a:ext cx="367408" cy="523220"/>
          </a:xfrm>
          <a:prstGeom prst="rect">
            <a:avLst/>
          </a:prstGeom>
        </p:spPr>
        <p:txBody>
          <a:bodyPr wrap="none">
            <a:spAutoFit/>
          </a:bodyPr>
          <a:lstStyle/>
          <a:p>
            <a:pPr algn="ctr"/>
            <a:r>
              <a:rPr lang="en-US" sz="2800" dirty="0">
                <a:solidFill>
                  <a:schemeClr val="bg1"/>
                </a:solidFill>
              </a:rPr>
              <a:t>5</a:t>
            </a:r>
            <a:endParaRPr lang="uk-UA" sz="2800" dirty="0">
              <a:solidFill>
                <a:schemeClr val="bg1"/>
              </a:solidFill>
            </a:endParaRPr>
          </a:p>
        </p:txBody>
      </p:sp>
      <p:sp>
        <p:nvSpPr>
          <p:cNvPr id="16" name="Прямоугольник 15">
            <a:extLst>
              <a:ext uri="{FF2B5EF4-FFF2-40B4-BE49-F238E27FC236}">
                <a16:creationId xmlns:a16="http://schemas.microsoft.com/office/drawing/2014/main" id="{C810F336-C773-40B6-AA49-7808379F3DAA}"/>
              </a:ext>
            </a:extLst>
          </p:cNvPr>
          <p:cNvSpPr/>
          <p:nvPr/>
        </p:nvSpPr>
        <p:spPr>
          <a:xfrm>
            <a:off x="5551917" y="3105584"/>
            <a:ext cx="1088166" cy="123424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7" name="Прямоугольник 16">
            <a:extLst>
              <a:ext uri="{FF2B5EF4-FFF2-40B4-BE49-F238E27FC236}">
                <a16:creationId xmlns:a16="http://schemas.microsoft.com/office/drawing/2014/main" id="{27219807-CA89-410E-99ED-D5D4392F7B0B}"/>
              </a:ext>
            </a:extLst>
          </p:cNvPr>
          <p:cNvSpPr/>
          <p:nvPr/>
        </p:nvSpPr>
        <p:spPr>
          <a:xfrm>
            <a:off x="5931485" y="3531167"/>
            <a:ext cx="367408" cy="523220"/>
          </a:xfrm>
          <a:prstGeom prst="rect">
            <a:avLst/>
          </a:prstGeom>
        </p:spPr>
        <p:txBody>
          <a:bodyPr wrap="none">
            <a:spAutoFit/>
          </a:bodyPr>
          <a:lstStyle/>
          <a:p>
            <a:pPr algn="ctr"/>
            <a:r>
              <a:rPr lang="en-US" sz="2800" dirty="0">
                <a:solidFill>
                  <a:schemeClr val="bg1"/>
                </a:solidFill>
              </a:rPr>
              <a:t>6</a:t>
            </a:r>
            <a:endParaRPr lang="uk-UA" sz="2800" dirty="0">
              <a:solidFill>
                <a:schemeClr val="bg1"/>
              </a:solidFill>
            </a:endParaRPr>
          </a:p>
        </p:txBody>
      </p:sp>
      <p:sp>
        <p:nvSpPr>
          <p:cNvPr id="18" name="Прямоугольник 17">
            <a:extLst>
              <a:ext uri="{FF2B5EF4-FFF2-40B4-BE49-F238E27FC236}">
                <a16:creationId xmlns:a16="http://schemas.microsoft.com/office/drawing/2014/main" id="{32B7BE66-B762-405B-935F-62A33FAAC190}"/>
              </a:ext>
            </a:extLst>
          </p:cNvPr>
          <p:cNvSpPr/>
          <p:nvPr/>
        </p:nvSpPr>
        <p:spPr>
          <a:xfrm>
            <a:off x="10507204" y="3017426"/>
            <a:ext cx="1088166" cy="123424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Прямоугольник 18">
            <a:extLst>
              <a:ext uri="{FF2B5EF4-FFF2-40B4-BE49-F238E27FC236}">
                <a16:creationId xmlns:a16="http://schemas.microsoft.com/office/drawing/2014/main" id="{4E561FEC-E3C2-49A3-B0B8-1D3E84E8C6DB}"/>
              </a:ext>
            </a:extLst>
          </p:cNvPr>
          <p:cNvSpPr/>
          <p:nvPr/>
        </p:nvSpPr>
        <p:spPr>
          <a:xfrm>
            <a:off x="10927722" y="3541719"/>
            <a:ext cx="367408" cy="523220"/>
          </a:xfrm>
          <a:prstGeom prst="rect">
            <a:avLst/>
          </a:prstGeom>
        </p:spPr>
        <p:txBody>
          <a:bodyPr wrap="none">
            <a:spAutoFit/>
          </a:bodyPr>
          <a:lstStyle/>
          <a:p>
            <a:pPr algn="ctr"/>
            <a:r>
              <a:rPr lang="en-US" sz="2800" dirty="0">
                <a:solidFill>
                  <a:schemeClr val="bg1"/>
                </a:solidFill>
              </a:rPr>
              <a:t>7</a:t>
            </a:r>
          </a:p>
        </p:txBody>
      </p:sp>
    </p:spTree>
    <p:extLst>
      <p:ext uri="{BB962C8B-B14F-4D97-AF65-F5344CB8AC3E}">
        <p14:creationId xmlns:p14="http://schemas.microsoft.com/office/powerpoint/2010/main" val="31595809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ECFA73F-C93B-4D44-9036-6BDCE22668C2}"/>
              </a:ext>
            </a:extLst>
          </p:cNvPr>
          <p:cNvSpPr>
            <a:spLocks noGrp="1"/>
          </p:cNvSpPr>
          <p:nvPr>
            <p:ph type="title"/>
          </p:nvPr>
        </p:nvSpPr>
        <p:spPr/>
        <p:txBody>
          <a:bodyPr/>
          <a:lstStyle/>
          <a:p>
            <a:pPr>
              <a:lnSpc>
                <a:spcPct val="100000"/>
              </a:lnSpc>
            </a:pPr>
            <a:r>
              <a:rPr lang="en-US" sz="4000" dirty="0"/>
              <a:t>align-content</a:t>
            </a:r>
            <a:br>
              <a:rPr lang="en-US" sz="4000" dirty="0"/>
            </a:br>
            <a:br>
              <a:rPr lang="en-US" sz="4000" dirty="0"/>
            </a:br>
            <a:r>
              <a:rPr lang="en-US" sz="2400" dirty="0">
                <a:latin typeface="Open Sans" panose="020B0604020202020204" charset="0"/>
                <a:ea typeface="Open Sans" panose="020B0604020202020204" charset="0"/>
                <a:cs typeface="Open Sans" panose="020B0604020202020204" charset="0"/>
              </a:rPr>
              <a:t>It helps to align a flex container's lines within it when there is extra space in the cross-axis, similar to how justify-content aligns individual items within the main-axis.</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Note, this property has no effect when the flexbox has only a single line.</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129435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A86A75-702A-4CC2-BF6E-C83CDB1C69BE}"/>
              </a:ext>
            </a:extLst>
          </p:cNvPr>
          <p:cNvSpPr>
            <a:spLocks noGrp="1"/>
          </p:cNvSpPr>
          <p:nvPr>
            <p:ph type="title"/>
          </p:nvPr>
        </p:nvSpPr>
        <p:spPr/>
        <p:txBody>
          <a:bodyPr/>
          <a:lstStyle/>
          <a:p>
            <a:r>
              <a:rPr lang="en-US" sz="100" dirty="0"/>
              <a:t>.</a:t>
            </a:r>
            <a:endParaRPr lang="uk-UA" sz="100" dirty="0"/>
          </a:p>
        </p:txBody>
      </p:sp>
      <p:pic>
        <p:nvPicPr>
          <p:cNvPr id="5" name="Рисунок 4">
            <a:extLst>
              <a:ext uri="{FF2B5EF4-FFF2-40B4-BE49-F238E27FC236}">
                <a16:creationId xmlns:a16="http://schemas.microsoft.com/office/drawing/2014/main" id="{E11B80AA-5FB9-46F1-8DA5-712C71594A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728" y="1090286"/>
            <a:ext cx="11774543" cy="4677428"/>
          </a:xfrm>
          <a:prstGeom prst="rect">
            <a:avLst/>
          </a:prstGeom>
        </p:spPr>
      </p:pic>
    </p:spTree>
    <p:extLst>
      <p:ext uri="{BB962C8B-B14F-4D97-AF65-F5344CB8AC3E}">
        <p14:creationId xmlns:p14="http://schemas.microsoft.com/office/powerpoint/2010/main" val="18178382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C781B2D-B2C6-455D-AC2D-E6CD5960CC76}"/>
              </a:ext>
            </a:extLst>
          </p:cNvPr>
          <p:cNvSpPr>
            <a:spLocks noGrp="1"/>
          </p:cNvSpPr>
          <p:nvPr>
            <p:ph type="title"/>
          </p:nvPr>
        </p:nvSpPr>
        <p:spPr/>
        <p:txBody>
          <a:bodyPr/>
          <a:lstStyle/>
          <a:p>
            <a:r>
              <a:rPr lang="en-US" sz="100" dirty="0"/>
              <a:t>/</a:t>
            </a:r>
            <a:endParaRPr lang="uk-UA" sz="100" dirty="0"/>
          </a:p>
        </p:txBody>
      </p:sp>
      <p:pic>
        <p:nvPicPr>
          <p:cNvPr id="5" name="Рисунок 4">
            <a:extLst>
              <a:ext uri="{FF2B5EF4-FFF2-40B4-BE49-F238E27FC236}">
                <a16:creationId xmlns:a16="http://schemas.microsoft.com/office/drawing/2014/main" id="{4D1CEDCB-CAFC-48C5-9433-8329893317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9819" y="1327259"/>
            <a:ext cx="7952362" cy="3517680"/>
          </a:xfrm>
          <a:prstGeom prst="rect">
            <a:avLst/>
          </a:prstGeom>
        </p:spPr>
      </p:pic>
    </p:spTree>
    <p:extLst>
      <p:ext uri="{BB962C8B-B14F-4D97-AF65-F5344CB8AC3E}">
        <p14:creationId xmlns:p14="http://schemas.microsoft.com/office/powerpoint/2010/main" val="31719437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Прямоугольник 33">
            <a:extLst>
              <a:ext uri="{FF2B5EF4-FFF2-40B4-BE49-F238E27FC236}">
                <a16:creationId xmlns:a16="http://schemas.microsoft.com/office/drawing/2014/main" id="{3839156B-D43B-4A50-ACC3-E17EA69A3EE0}"/>
              </a:ext>
            </a:extLst>
          </p:cNvPr>
          <p:cNvSpPr/>
          <p:nvPr/>
        </p:nvSpPr>
        <p:spPr>
          <a:xfrm>
            <a:off x="903280" y="690663"/>
            <a:ext cx="1088166" cy="12392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5" name="Прямоугольник 34">
            <a:extLst>
              <a:ext uri="{FF2B5EF4-FFF2-40B4-BE49-F238E27FC236}">
                <a16:creationId xmlns:a16="http://schemas.microsoft.com/office/drawing/2014/main" id="{E9B4B1D4-65A8-482B-8E25-B2BDEA6109F9}"/>
              </a:ext>
            </a:extLst>
          </p:cNvPr>
          <p:cNvSpPr/>
          <p:nvPr/>
        </p:nvSpPr>
        <p:spPr>
          <a:xfrm>
            <a:off x="875489" y="685799"/>
            <a:ext cx="10719881" cy="488564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36" name="Прямоугольник 35">
            <a:extLst>
              <a:ext uri="{FF2B5EF4-FFF2-40B4-BE49-F238E27FC236}">
                <a16:creationId xmlns:a16="http://schemas.microsoft.com/office/drawing/2014/main" id="{713546A0-9319-4E15-8FAF-5DFE3A9AE7B3}"/>
              </a:ext>
            </a:extLst>
          </p:cNvPr>
          <p:cNvSpPr/>
          <p:nvPr/>
        </p:nvSpPr>
        <p:spPr>
          <a:xfrm>
            <a:off x="1255057" y="1213567"/>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37" name="Прямоугольник 36">
            <a:extLst>
              <a:ext uri="{FF2B5EF4-FFF2-40B4-BE49-F238E27FC236}">
                <a16:creationId xmlns:a16="http://schemas.microsoft.com/office/drawing/2014/main" id="{07A0012C-6A03-4979-B483-D7BE71B31309}"/>
              </a:ext>
            </a:extLst>
          </p:cNvPr>
          <p:cNvSpPr/>
          <p:nvPr/>
        </p:nvSpPr>
        <p:spPr>
          <a:xfrm>
            <a:off x="3949125" y="693309"/>
            <a:ext cx="1088166" cy="123721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8" name="Прямоугольник 37">
            <a:extLst>
              <a:ext uri="{FF2B5EF4-FFF2-40B4-BE49-F238E27FC236}">
                <a16:creationId xmlns:a16="http://schemas.microsoft.com/office/drawing/2014/main" id="{79965BEA-CA00-4524-A878-F960156A09E4}"/>
              </a:ext>
            </a:extLst>
          </p:cNvPr>
          <p:cNvSpPr/>
          <p:nvPr/>
        </p:nvSpPr>
        <p:spPr>
          <a:xfrm>
            <a:off x="4300902" y="1218690"/>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sp>
        <p:nvSpPr>
          <p:cNvPr id="39" name="Прямоугольник 38">
            <a:extLst>
              <a:ext uri="{FF2B5EF4-FFF2-40B4-BE49-F238E27FC236}">
                <a16:creationId xmlns:a16="http://schemas.microsoft.com/office/drawing/2014/main" id="{D4CD7657-3676-40B7-B1DF-AEF3A8EC1D8D}"/>
              </a:ext>
            </a:extLst>
          </p:cNvPr>
          <p:cNvSpPr/>
          <p:nvPr/>
        </p:nvSpPr>
        <p:spPr>
          <a:xfrm>
            <a:off x="7160319" y="693309"/>
            <a:ext cx="1088166" cy="123721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40" name="Прямоугольник 39">
            <a:extLst>
              <a:ext uri="{FF2B5EF4-FFF2-40B4-BE49-F238E27FC236}">
                <a16:creationId xmlns:a16="http://schemas.microsoft.com/office/drawing/2014/main" id="{BFD8055C-747C-4C57-83B6-0C821BBE20C1}"/>
              </a:ext>
            </a:extLst>
          </p:cNvPr>
          <p:cNvSpPr/>
          <p:nvPr/>
        </p:nvSpPr>
        <p:spPr>
          <a:xfrm>
            <a:off x="7512096" y="1218690"/>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41" name="Прямоугольник 40">
            <a:extLst>
              <a:ext uri="{FF2B5EF4-FFF2-40B4-BE49-F238E27FC236}">
                <a16:creationId xmlns:a16="http://schemas.microsoft.com/office/drawing/2014/main" id="{6DA6680A-6570-4708-B89B-9AA491EC806E}"/>
              </a:ext>
            </a:extLst>
          </p:cNvPr>
          <p:cNvSpPr/>
          <p:nvPr/>
        </p:nvSpPr>
        <p:spPr>
          <a:xfrm>
            <a:off x="10507204" y="685800"/>
            <a:ext cx="1088166" cy="123424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42" name="Прямоугольник 41">
            <a:extLst>
              <a:ext uri="{FF2B5EF4-FFF2-40B4-BE49-F238E27FC236}">
                <a16:creationId xmlns:a16="http://schemas.microsoft.com/office/drawing/2014/main" id="{2431B2DB-58B7-4B89-9296-A3F912A6023E}"/>
              </a:ext>
            </a:extLst>
          </p:cNvPr>
          <p:cNvSpPr/>
          <p:nvPr/>
        </p:nvSpPr>
        <p:spPr>
          <a:xfrm>
            <a:off x="10890622" y="1226009"/>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43" name="Прямоугольник 42">
            <a:extLst>
              <a:ext uri="{FF2B5EF4-FFF2-40B4-BE49-F238E27FC236}">
                <a16:creationId xmlns:a16="http://schemas.microsoft.com/office/drawing/2014/main" id="{59BDA045-F79B-49FA-8DD1-273802445152}"/>
              </a:ext>
            </a:extLst>
          </p:cNvPr>
          <p:cNvSpPr/>
          <p:nvPr/>
        </p:nvSpPr>
        <p:spPr>
          <a:xfrm>
            <a:off x="903280" y="1929923"/>
            <a:ext cx="1088166" cy="123424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44" name="Прямоугольник 43">
            <a:extLst>
              <a:ext uri="{FF2B5EF4-FFF2-40B4-BE49-F238E27FC236}">
                <a16:creationId xmlns:a16="http://schemas.microsoft.com/office/drawing/2014/main" id="{88752919-4322-4DD5-A12A-BD66351824F8}"/>
              </a:ext>
            </a:extLst>
          </p:cNvPr>
          <p:cNvSpPr/>
          <p:nvPr/>
        </p:nvSpPr>
        <p:spPr>
          <a:xfrm>
            <a:off x="1255057" y="2458888"/>
            <a:ext cx="367408" cy="523220"/>
          </a:xfrm>
          <a:prstGeom prst="rect">
            <a:avLst/>
          </a:prstGeom>
        </p:spPr>
        <p:txBody>
          <a:bodyPr wrap="none">
            <a:spAutoFit/>
          </a:bodyPr>
          <a:lstStyle/>
          <a:p>
            <a:pPr algn="ctr"/>
            <a:r>
              <a:rPr lang="en-US" sz="2800" dirty="0">
                <a:solidFill>
                  <a:schemeClr val="bg1"/>
                </a:solidFill>
              </a:rPr>
              <a:t>5</a:t>
            </a:r>
            <a:endParaRPr lang="uk-UA" sz="2800" dirty="0">
              <a:solidFill>
                <a:schemeClr val="bg1"/>
              </a:solidFill>
            </a:endParaRPr>
          </a:p>
        </p:txBody>
      </p:sp>
      <p:sp>
        <p:nvSpPr>
          <p:cNvPr id="45" name="Прямоугольник 44">
            <a:extLst>
              <a:ext uri="{FF2B5EF4-FFF2-40B4-BE49-F238E27FC236}">
                <a16:creationId xmlns:a16="http://schemas.microsoft.com/office/drawing/2014/main" id="{A9F81364-F840-4227-8FE9-098A4F810655}"/>
              </a:ext>
            </a:extLst>
          </p:cNvPr>
          <p:cNvSpPr/>
          <p:nvPr/>
        </p:nvSpPr>
        <p:spPr>
          <a:xfrm>
            <a:off x="5486877" y="1920046"/>
            <a:ext cx="1088166" cy="123424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46" name="Прямоугольник 45">
            <a:extLst>
              <a:ext uri="{FF2B5EF4-FFF2-40B4-BE49-F238E27FC236}">
                <a16:creationId xmlns:a16="http://schemas.microsoft.com/office/drawing/2014/main" id="{EFE123C8-3DD2-440D-908E-7DF085D5BDE0}"/>
              </a:ext>
            </a:extLst>
          </p:cNvPr>
          <p:cNvSpPr/>
          <p:nvPr/>
        </p:nvSpPr>
        <p:spPr>
          <a:xfrm>
            <a:off x="5866445" y="2345629"/>
            <a:ext cx="367408" cy="523220"/>
          </a:xfrm>
          <a:prstGeom prst="rect">
            <a:avLst/>
          </a:prstGeom>
        </p:spPr>
        <p:txBody>
          <a:bodyPr wrap="none">
            <a:spAutoFit/>
          </a:bodyPr>
          <a:lstStyle/>
          <a:p>
            <a:pPr algn="ctr"/>
            <a:r>
              <a:rPr lang="en-US" sz="2800" dirty="0">
                <a:solidFill>
                  <a:schemeClr val="bg1"/>
                </a:solidFill>
              </a:rPr>
              <a:t>6</a:t>
            </a:r>
            <a:endParaRPr lang="uk-UA" sz="2800" dirty="0">
              <a:solidFill>
                <a:schemeClr val="bg1"/>
              </a:solidFill>
            </a:endParaRPr>
          </a:p>
        </p:txBody>
      </p:sp>
      <p:sp>
        <p:nvSpPr>
          <p:cNvPr id="47" name="Прямоугольник 46">
            <a:extLst>
              <a:ext uri="{FF2B5EF4-FFF2-40B4-BE49-F238E27FC236}">
                <a16:creationId xmlns:a16="http://schemas.microsoft.com/office/drawing/2014/main" id="{FB6B6C92-CCED-481E-AC54-AAA6BF878F27}"/>
              </a:ext>
            </a:extLst>
          </p:cNvPr>
          <p:cNvSpPr/>
          <p:nvPr/>
        </p:nvSpPr>
        <p:spPr>
          <a:xfrm>
            <a:off x="10507204" y="1929923"/>
            <a:ext cx="1088166" cy="123424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48" name="Прямоугольник 47">
            <a:extLst>
              <a:ext uri="{FF2B5EF4-FFF2-40B4-BE49-F238E27FC236}">
                <a16:creationId xmlns:a16="http://schemas.microsoft.com/office/drawing/2014/main" id="{8142DF64-1FA2-4EDE-B64A-A6DD86DE2A24}"/>
              </a:ext>
            </a:extLst>
          </p:cNvPr>
          <p:cNvSpPr/>
          <p:nvPr/>
        </p:nvSpPr>
        <p:spPr>
          <a:xfrm>
            <a:off x="10927722" y="2459080"/>
            <a:ext cx="367408" cy="523220"/>
          </a:xfrm>
          <a:prstGeom prst="rect">
            <a:avLst/>
          </a:prstGeom>
        </p:spPr>
        <p:txBody>
          <a:bodyPr wrap="none">
            <a:spAutoFit/>
          </a:bodyPr>
          <a:lstStyle/>
          <a:p>
            <a:pPr algn="ctr"/>
            <a:r>
              <a:rPr lang="en-US" sz="2800" dirty="0">
                <a:solidFill>
                  <a:schemeClr val="bg1"/>
                </a:solidFill>
              </a:rPr>
              <a:t>7</a:t>
            </a:r>
          </a:p>
        </p:txBody>
      </p:sp>
    </p:spTree>
    <p:extLst>
      <p:ext uri="{BB962C8B-B14F-4D97-AF65-F5344CB8AC3E}">
        <p14:creationId xmlns:p14="http://schemas.microsoft.com/office/powerpoint/2010/main" val="9948416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8A4C977-241D-4D55-81D6-22EE81CC1D35}"/>
              </a:ext>
            </a:extLst>
          </p:cNvPr>
          <p:cNvSpPr>
            <a:spLocks noGrp="1"/>
          </p:cNvSpPr>
          <p:nvPr>
            <p:ph type="title"/>
          </p:nvPr>
        </p:nvSpPr>
        <p:spPr/>
        <p:txBody>
          <a:bodyPr/>
          <a:lstStyle/>
          <a:p>
            <a:pPr>
              <a:lnSpc>
                <a:spcPct val="150000"/>
              </a:lnSpc>
            </a:pPr>
            <a:r>
              <a:rPr lang="en-US" sz="4000" dirty="0"/>
              <a:t>align-content</a:t>
            </a:r>
            <a:br>
              <a:rPr lang="en-US" sz="4000" dirty="0"/>
            </a:br>
            <a:r>
              <a:rPr lang="uk-UA" sz="2400" b="1" dirty="0"/>
              <a:t>· </a:t>
            </a:r>
            <a:r>
              <a:rPr lang="en-US" sz="2400" dirty="0">
                <a:latin typeface="Open Sans" panose="020B0604020202020204" charset="0"/>
                <a:ea typeface="Open Sans" panose="020B0604020202020204" charset="0"/>
                <a:cs typeface="Open Sans" panose="020B0604020202020204" charset="0"/>
              </a:rPr>
              <a:t>flex-start</a:t>
            </a:r>
            <a:br>
              <a:rPr lang="en-US" sz="2400" dirty="0">
                <a:latin typeface="Open Sans" panose="020B0604020202020204" charset="0"/>
                <a:ea typeface="Open Sans" panose="020B0604020202020204" charset="0"/>
                <a:cs typeface="Open Sans" panose="020B0604020202020204" charset="0"/>
              </a:rPr>
            </a:br>
            <a:r>
              <a:rPr lang="uk-UA" sz="2400" b="1" dirty="0"/>
              <a:t>· </a:t>
            </a:r>
            <a:r>
              <a:rPr lang="en-US" sz="2400" dirty="0">
                <a:latin typeface="Open Sans" panose="020B0604020202020204" charset="0"/>
                <a:ea typeface="Open Sans" panose="020B0604020202020204" charset="0"/>
                <a:cs typeface="Open Sans" panose="020B0604020202020204" charset="0"/>
              </a:rPr>
              <a:t>flex-end</a:t>
            </a:r>
            <a:br>
              <a:rPr lang="en-US" sz="2400" dirty="0">
                <a:latin typeface="Open Sans" panose="020B0604020202020204" charset="0"/>
                <a:ea typeface="Open Sans" panose="020B0604020202020204" charset="0"/>
                <a:cs typeface="Open Sans" panose="020B0604020202020204" charset="0"/>
              </a:rPr>
            </a:br>
            <a:r>
              <a:rPr lang="uk-UA" sz="2400" b="1" dirty="0"/>
              <a:t>· </a:t>
            </a:r>
            <a:r>
              <a:rPr lang="en-US" sz="2400" dirty="0">
                <a:latin typeface="Open Sans" panose="020B0604020202020204" charset="0"/>
                <a:ea typeface="Open Sans" panose="020B0604020202020204" charset="0"/>
                <a:cs typeface="Open Sans" panose="020B0604020202020204" charset="0"/>
              </a:rPr>
              <a:t>center</a:t>
            </a:r>
            <a:br>
              <a:rPr lang="en-US" sz="2400" dirty="0">
                <a:latin typeface="Open Sans" panose="020B0604020202020204" charset="0"/>
                <a:ea typeface="Open Sans" panose="020B0604020202020204" charset="0"/>
                <a:cs typeface="Open Sans" panose="020B0604020202020204" charset="0"/>
              </a:rPr>
            </a:br>
            <a:r>
              <a:rPr lang="uk-UA" sz="2400" b="1" dirty="0"/>
              <a:t>· </a:t>
            </a:r>
            <a:r>
              <a:rPr lang="en-US" sz="2400" dirty="0">
                <a:latin typeface="Open Sans" panose="020B0604020202020204" charset="0"/>
                <a:ea typeface="Open Sans" panose="020B0604020202020204" charset="0"/>
                <a:cs typeface="Open Sans" panose="020B0604020202020204" charset="0"/>
              </a:rPr>
              <a:t>space-between</a:t>
            </a:r>
            <a:br>
              <a:rPr lang="en-US" sz="2400" dirty="0">
                <a:latin typeface="Open Sans" panose="020B0604020202020204" charset="0"/>
                <a:ea typeface="Open Sans" panose="020B0604020202020204" charset="0"/>
                <a:cs typeface="Open Sans" panose="020B0604020202020204" charset="0"/>
              </a:rPr>
            </a:br>
            <a:r>
              <a:rPr lang="uk-UA" sz="2400" b="1" dirty="0"/>
              <a:t>· </a:t>
            </a:r>
            <a:r>
              <a:rPr lang="en-US" sz="2400" dirty="0">
                <a:latin typeface="Open Sans" panose="020B0604020202020204" charset="0"/>
                <a:ea typeface="Open Sans" panose="020B0604020202020204" charset="0"/>
                <a:cs typeface="Open Sans" panose="020B0604020202020204" charset="0"/>
              </a:rPr>
              <a:t>space-around</a:t>
            </a:r>
            <a:br>
              <a:rPr lang="en-US" sz="2400" dirty="0">
                <a:latin typeface="Open Sans" panose="020B0604020202020204" charset="0"/>
                <a:ea typeface="Open Sans" panose="020B0604020202020204" charset="0"/>
                <a:cs typeface="Open Sans" panose="020B0604020202020204" charset="0"/>
              </a:rPr>
            </a:br>
            <a:r>
              <a:rPr lang="uk-UA" sz="2400" b="1" dirty="0"/>
              <a:t>· </a:t>
            </a:r>
            <a:r>
              <a:rPr lang="en-US" sz="2400" dirty="0">
                <a:latin typeface="Open Sans" panose="020B0604020202020204" charset="0"/>
                <a:ea typeface="Open Sans" panose="020B0604020202020204" charset="0"/>
                <a:cs typeface="Open Sans" panose="020B0604020202020204" charset="0"/>
              </a:rPr>
              <a:t>stretch(default)</a:t>
            </a:r>
            <a:br>
              <a:rPr lang="en-US" sz="2400" dirty="0">
                <a:latin typeface="Open Sans" panose="020B0604020202020204" charset="0"/>
                <a:ea typeface="Open Sans" panose="020B0604020202020204" charset="0"/>
                <a:cs typeface="Open Sans" panose="020B0604020202020204" charset="0"/>
              </a:rPr>
            </a:b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36301288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01CB5FF-7E32-473E-839D-92192368970C}"/>
              </a:ext>
            </a:extLst>
          </p:cNvPr>
          <p:cNvSpPr>
            <a:spLocks noGrp="1"/>
          </p:cNvSpPr>
          <p:nvPr>
            <p:ph type="title"/>
          </p:nvPr>
        </p:nvSpPr>
        <p:spPr/>
        <p:txBody>
          <a:bodyPr/>
          <a:lstStyle/>
          <a:p>
            <a:pPr>
              <a:lnSpc>
                <a:spcPct val="100000"/>
              </a:lnSpc>
            </a:pPr>
            <a:r>
              <a:rPr lang="en-US" sz="4000" dirty="0"/>
              <a:t>flex-basis</a:t>
            </a:r>
            <a:br>
              <a:rPr lang="en-US" sz="4000" dirty="0"/>
            </a:br>
            <a:br>
              <a:rPr lang="en-US" sz="4000" dirty="0"/>
            </a:br>
            <a:r>
              <a:rPr lang="en-US" sz="2400" dirty="0">
                <a:latin typeface="Open Sans" panose="020B0604020202020204" charset="0"/>
                <a:ea typeface="Open Sans" panose="020B0604020202020204" charset="0"/>
                <a:cs typeface="Open Sans" panose="020B0604020202020204" charset="0"/>
              </a:rPr>
              <a:t>sets the initial main size of a flex item (affects the size of elements along the main axis)</a:t>
            </a:r>
            <a:br>
              <a:rPr lang="en-US" sz="2400" dirty="0">
                <a:latin typeface="Open Sans" panose="020B0604020202020204" charset="0"/>
                <a:ea typeface="Open Sans" panose="020B0604020202020204" charset="0"/>
                <a:cs typeface="Open Sans" panose="020B0604020202020204" charset="0"/>
              </a:rPr>
            </a:b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27544410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01CB5FF-7E32-473E-839D-92192368970C}"/>
              </a:ext>
            </a:extLst>
          </p:cNvPr>
          <p:cNvSpPr>
            <a:spLocks noGrp="1"/>
          </p:cNvSpPr>
          <p:nvPr>
            <p:ph type="title"/>
          </p:nvPr>
        </p:nvSpPr>
        <p:spPr/>
        <p:txBody>
          <a:bodyPr/>
          <a:lstStyle/>
          <a:p>
            <a:pPr>
              <a:lnSpc>
                <a:spcPct val="100000"/>
              </a:lnSpc>
            </a:pPr>
            <a:r>
              <a:rPr lang="en-US" sz="4000" dirty="0"/>
              <a:t>flex-grow</a:t>
            </a:r>
            <a:br>
              <a:rPr lang="en-US" sz="4000" dirty="0"/>
            </a:br>
            <a:r>
              <a:rPr lang="en-US" sz="2000" dirty="0">
                <a:latin typeface="Open Sans" panose="020B0604020202020204" charset="0"/>
                <a:ea typeface="Open Sans" panose="020B0604020202020204" charset="0"/>
                <a:cs typeface="Open Sans" panose="020B0604020202020204" charset="0"/>
              </a:rPr>
              <a:t>The flex-grow CSS property sets the flex grow factor of a flex item main size. It specifies how much of the remaining space in the flex container should be assigned to the item (the flex grow factor).</a:t>
            </a:r>
            <a:br>
              <a:rPr lang="en-US" sz="2000" dirty="0">
                <a:latin typeface="Open Sans" panose="020B0604020202020204" charset="0"/>
                <a:ea typeface="Open Sans" panose="020B0604020202020204" charset="0"/>
                <a:cs typeface="Open Sans" panose="020B0604020202020204" charset="0"/>
              </a:rPr>
            </a:br>
            <a:br>
              <a:rPr lang="en-US" sz="2000" dirty="0">
                <a:latin typeface="Open Sans" panose="020B0604020202020204" charset="0"/>
                <a:ea typeface="Open Sans" panose="020B0604020202020204" charset="0"/>
                <a:cs typeface="Open Sans" panose="020B0604020202020204" charset="0"/>
              </a:rPr>
            </a:br>
            <a:r>
              <a:rPr lang="en-US" sz="2000" dirty="0">
                <a:latin typeface="Open Sans" panose="020B0604020202020204" charset="0"/>
                <a:ea typeface="Open Sans" panose="020B0604020202020204" charset="0"/>
                <a:cs typeface="Open Sans" panose="020B0604020202020204" charset="0"/>
              </a:rPr>
              <a:t>The main size is either width or height of the item which is dependent on the flex-direction value.</a:t>
            </a:r>
            <a:endParaRPr lang="uk-UA" sz="2000" dirty="0">
              <a:latin typeface="Open Sans" panose="020B0604020202020204" charset="0"/>
              <a:ea typeface="Open Sans" panose="020B0604020202020204" charset="0"/>
              <a:cs typeface="Open Sans" panose="020B0604020202020204" charset="0"/>
            </a:endParaRPr>
          </a:p>
        </p:txBody>
      </p:sp>
      <p:sp>
        <p:nvSpPr>
          <p:cNvPr id="5" name="Прямоугольник 4">
            <a:extLst>
              <a:ext uri="{FF2B5EF4-FFF2-40B4-BE49-F238E27FC236}">
                <a16:creationId xmlns:a16="http://schemas.microsoft.com/office/drawing/2014/main" id="{886175CC-11CA-40E5-88F4-78192812AF49}"/>
              </a:ext>
            </a:extLst>
          </p:cNvPr>
          <p:cNvSpPr/>
          <p:nvPr/>
        </p:nvSpPr>
        <p:spPr>
          <a:xfrm>
            <a:off x="785192" y="3546014"/>
            <a:ext cx="2161770" cy="15999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Прямоугольник 5">
            <a:extLst>
              <a:ext uri="{FF2B5EF4-FFF2-40B4-BE49-F238E27FC236}">
                <a16:creationId xmlns:a16="http://schemas.microsoft.com/office/drawing/2014/main" id="{611D37B4-8B85-4B04-8939-530C6D764CE3}"/>
              </a:ext>
            </a:extLst>
          </p:cNvPr>
          <p:cNvSpPr/>
          <p:nvPr/>
        </p:nvSpPr>
        <p:spPr>
          <a:xfrm>
            <a:off x="685799" y="3429000"/>
            <a:ext cx="10820400" cy="182879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8" name="Прямоугольник 7">
            <a:extLst>
              <a:ext uri="{FF2B5EF4-FFF2-40B4-BE49-F238E27FC236}">
                <a16:creationId xmlns:a16="http://schemas.microsoft.com/office/drawing/2014/main" id="{E2439B3A-CBE6-4C35-87B1-0CA59D07B473}"/>
              </a:ext>
            </a:extLst>
          </p:cNvPr>
          <p:cNvSpPr/>
          <p:nvPr/>
        </p:nvSpPr>
        <p:spPr>
          <a:xfrm>
            <a:off x="3138470" y="3537496"/>
            <a:ext cx="5992277" cy="159734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Прямоугольник 11">
            <a:extLst>
              <a:ext uri="{FF2B5EF4-FFF2-40B4-BE49-F238E27FC236}">
                <a16:creationId xmlns:a16="http://schemas.microsoft.com/office/drawing/2014/main" id="{95579283-42EC-4095-B873-84541A50C1AE}"/>
              </a:ext>
            </a:extLst>
          </p:cNvPr>
          <p:cNvSpPr/>
          <p:nvPr/>
        </p:nvSpPr>
        <p:spPr>
          <a:xfrm>
            <a:off x="9302354" y="3541323"/>
            <a:ext cx="2161770" cy="159351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1" name="Прямоугольник 20">
            <a:extLst>
              <a:ext uri="{FF2B5EF4-FFF2-40B4-BE49-F238E27FC236}">
                <a16:creationId xmlns:a16="http://schemas.microsoft.com/office/drawing/2014/main" id="{6DEA4B7F-8AC9-4E3F-B467-CAD23ED90EDB}"/>
              </a:ext>
            </a:extLst>
          </p:cNvPr>
          <p:cNvSpPr/>
          <p:nvPr/>
        </p:nvSpPr>
        <p:spPr>
          <a:xfrm>
            <a:off x="5402110" y="4013001"/>
            <a:ext cx="1464995" cy="646331"/>
          </a:xfrm>
          <a:prstGeom prst="rect">
            <a:avLst/>
          </a:prstGeom>
        </p:spPr>
        <p:txBody>
          <a:bodyPr wrap="square">
            <a:spAutoFit/>
          </a:bodyPr>
          <a:lstStyle/>
          <a:p>
            <a:r>
              <a:rPr lang="en-US" dirty="0">
                <a:solidFill>
                  <a:schemeClr val="bg1"/>
                </a:solidFill>
              </a:rPr>
              <a:t>width: 100px;</a:t>
            </a:r>
          </a:p>
          <a:p>
            <a:r>
              <a:rPr lang="en-US" dirty="0">
                <a:solidFill>
                  <a:schemeClr val="bg1"/>
                </a:solidFill>
              </a:rPr>
              <a:t>flex-grow: 2;</a:t>
            </a:r>
          </a:p>
        </p:txBody>
      </p:sp>
      <p:sp>
        <p:nvSpPr>
          <p:cNvPr id="23" name="Прямоугольник 22">
            <a:extLst>
              <a:ext uri="{FF2B5EF4-FFF2-40B4-BE49-F238E27FC236}">
                <a16:creationId xmlns:a16="http://schemas.microsoft.com/office/drawing/2014/main" id="{30643BF6-2E23-4A2A-A0CB-727810EA77FD}"/>
              </a:ext>
            </a:extLst>
          </p:cNvPr>
          <p:cNvSpPr/>
          <p:nvPr/>
        </p:nvSpPr>
        <p:spPr>
          <a:xfrm>
            <a:off x="1133579" y="4013000"/>
            <a:ext cx="1464995" cy="646331"/>
          </a:xfrm>
          <a:prstGeom prst="rect">
            <a:avLst/>
          </a:prstGeom>
        </p:spPr>
        <p:txBody>
          <a:bodyPr wrap="square">
            <a:spAutoFit/>
          </a:bodyPr>
          <a:lstStyle/>
          <a:p>
            <a:r>
              <a:rPr lang="en-US" dirty="0">
                <a:solidFill>
                  <a:schemeClr val="bg1"/>
                </a:solidFill>
              </a:rPr>
              <a:t>width: 100px;</a:t>
            </a:r>
          </a:p>
          <a:p>
            <a:r>
              <a:rPr lang="en-US" dirty="0">
                <a:solidFill>
                  <a:schemeClr val="bg1"/>
                </a:solidFill>
              </a:rPr>
              <a:t>flex-grow: 1;</a:t>
            </a:r>
          </a:p>
        </p:txBody>
      </p:sp>
      <p:sp>
        <p:nvSpPr>
          <p:cNvPr id="24" name="Прямоугольник 23">
            <a:extLst>
              <a:ext uri="{FF2B5EF4-FFF2-40B4-BE49-F238E27FC236}">
                <a16:creationId xmlns:a16="http://schemas.microsoft.com/office/drawing/2014/main" id="{3D693D91-F86B-4939-8120-2D321F07D179}"/>
              </a:ext>
            </a:extLst>
          </p:cNvPr>
          <p:cNvSpPr/>
          <p:nvPr/>
        </p:nvSpPr>
        <p:spPr>
          <a:xfrm>
            <a:off x="9650741" y="4020233"/>
            <a:ext cx="1464995" cy="646331"/>
          </a:xfrm>
          <a:prstGeom prst="rect">
            <a:avLst/>
          </a:prstGeom>
        </p:spPr>
        <p:txBody>
          <a:bodyPr wrap="square">
            <a:spAutoFit/>
          </a:bodyPr>
          <a:lstStyle/>
          <a:p>
            <a:r>
              <a:rPr lang="en-US" dirty="0">
                <a:solidFill>
                  <a:schemeClr val="bg1"/>
                </a:solidFill>
              </a:rPr>
              <a:t>width: 100px;</a:t>
            </a:r>
          </a:p>
          <a:p>
            <a:r>
              <a:rPr lang="en-US" dirty="0">
                <a:solidFill>
                  <a:schemeClr val="bg1"/>
                </a:solidFill>
              </a:rPr>
              <a:t>flex-grow: 1;</a:t>
            </a:r>
          </a:p>
        </p:txBody>
      </p:sp>
    </p:spTree>
    <p:extLst>
      <p:ext uri="{BB962C8B-B14F-4D97-AF65-F5344CB8AC3E}">
        <p14:creationId xmlns:p14="http://schemas.microsoft.com/office/powerpoint/2010/main" val="18921757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01CB5FF-7E32-473E-839D-92192368970C}"/>
              </a:ext>
            </a:extLst>
          </p:cNvPr>
          <p:cNvSpPr>
            <a:spLocks noGrp="1"/>
          </p:cNvSpPr>
          <p:nvPr>
            <p:ph type="title"/>
          </p:nvPr>
        </p:nvSpPr>
        <p:spPr/>
        <p:txBody>
          <a:bodyPr/>
          <a:lstStyle/>
          <a:p>
            <a:pPr>
              <a:lnSpc>
                <a:spcPct val="100000"/>
              </a:lnSpc>
            </a:pPr>
            <a:r>
              <a:rPr lang="en-US" sz="4000" dirty="0"/>
              <a:t>flex</a:t>
            </a:r>
            <a:r>
              <a:rPr lang="uk-UA" sz="4000" dirty="0"/>
              <a:t>-</a:t>
            </a:r>
            <a:r>
              <a:rPr lang="en-US" sz="4000" dirty="0"/>
              <a:t>shrink</a:t>
            </a:r>
            <a:br>
              <a:rPr lang="en-US" sz="4000" dirty="0"/>
            </a:br>
            <a:r>
              <a:rPr lang="en-US" sz="2000" dirty="0">
                <a:latin typeface="Open Sans" panose="020B0604020202020204" charset="0"/>
                <a:ea typeface="Open Sans" panose="020B0604020202020204" charset="0"/>
                <a:cs typeface="Open Sans" panose="020B0604020202020204" charset="0"/>
              </a:rPr>
              <a:t>The exact opposite to flex-grow</a:t>
            </a:r>
            <a:endParaRPr lang="uk-UA" sz="2000" dirty="0">
              <a:latin typeface="Open Sans" panose="020B0604020202020204" charset="0"/>
              <a:ea typeface="Open Sans" panose="020B0604020202020204" charset="0"/>
              <a:cs typeface="Open Sans" panose="020B0604020202020204" charset="0"/>
            </a:endParaRPr>
          </a:p>
        </p:txBody>
      </p:sp>
      <p:sp>
        <p:nvSpPr>
          <p:cNvPr id="5" name="Прямоугольник 4">
            <a:extLst>
              <a:ext uri="{FF2B5EF4-FFF2-40B4-BE49-F238E27FC236}">
                <a16:creationId xmlns:a16="http://schemas.microsoft.com/office/drawing/2014/main" id="{AC5533C1-87B3-4E55-99E4-8BD782A37DB4}"/>
              </a:ext>
            </a:extLst>
          </p:cNvPr>
          <p:cNvSpPr/>
          <p:nvPr/>
        </p:nvSpPr>
        <p:spPr>
          <a:xfrm>
            <a:off x="685798" y="1696279"/>
            <a:ext cx="10332000" cy="173272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19" name="Прямоугольник 18">
            <a:extLst>
              <a:ext uri="{FF2B5EF4-FFF2-40B4-BE49-F238E27FC236}">
                <a16:creationId xmlns:a16="http://schemas.microsoft.com/office/drawing/2014/main" id="{5E0B78D1-CBE6-4345-A7F1-E7BA5E574F0A}"/>
              </a:ext>
            </a:extLst>
          </p:cNvPr>
          <p:cNvSpPr/>
          <p:nvPr/>
        </p:nvSpPr>
        <p:spPr>
          <a:xfrm>
            <a:off x="8449395" y="1771409"/>
            <a:ext cx="2531532" cy="159734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1" name="Прямоугольник 20">
            <a:extLst>
              <a:ext uri="{FF2B5EF4-FFF2-40B4-BE49-F238E27FC236}">
                <a16:creationId xmlns:a16="http://schemas.microsoft.com/office/drawing/2014/main" id="{9637DACD-3A51-4862-B905-BBFEFA560716}"/>
              </a:ext>
            </a:extLst>
          </p:cNvPr>
          <p:cNvSpPr/>
          <p:nvPr/>
        </p:nvSpPr>
        <p:spPr>
          <a:xfrm>
            <a:off x="5876066" y="1771410"/>
            <a:ext cx="2531532" cy="159734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3" name="Прямоугольник 22">
            <a:extLst>
              <a:ext uri="{FF2B5EF4-FFF2-40B4-BE49-F238E27FC236}">
                <a16:creationId xmlns:a16="http://schemas.microsoft.com/office/drawing/2014/main" id="{D704389D-7DB8-4663-A1E4-7FC97A12703F}"/>
              </a:ext>
            </a:extLst>
          </p:cNvPr>
          <p:cNvSpPr/>
          <p:nvPr/>
        </p:nvSpPr>
        <p:spPr>
          <a:xfrm>
            <a:off x="727599" y="1779907"/>
            <a:ext cx="2531531" cy="159734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7" name="Прямоугольник 26">
            <a:extLst>
              <a:ext uri="{FF2B5EF4-FFF2-40B4-BE49-F238E27FC236}">
                <a16:creationId xmlns:a16="http://schemas.microsoft.com/office/drawing/2014/main" id="{9FC7F27F-E734-46C9-AB11-3DEDC81C45F9}"/>
              </a:ext>
            </a:extLst>
          </p:cNvPr>
          <p:cNvSpPr/>
          <p:nvPr/>
        </p:nvSpPr>
        <p:spPr>
          <a:xfrm>
            <a:off x="3301832" y="1779907"/>
            <a:ext cx="2531532" cy="159734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0" name="Прямоугольник 29">
            <a:extLst>
              <a:ext uri="{FF2B5EF4-FFF2-40B4-BE49-F238E27FC236}">
                <a16:creationId xmlns:a16="http://schemas.microsoft.com/office/drawing/2014/main" id="{FE827165-2A20-47DD-9D5D-77A77518F042}"/>
              </a:ext>
            </a:extLst>
          </p:cNvPr>
          <p:cNvSpPr/>
          <p:nvPr/>
        </p:nvSpPr>
        <p:spPr>
          <a:xfrm>
            <a:off x="1260867" y="2239473"/>
            <a:ext cx="1464995" cy="646331"/>
          </a:xfrm>
          <a:prstGeom prst="rect">
            <a:avLst/>
          </a:prstGeom>
        </p:spPr>
        <p:txBody>
          <a:bodyPr wrap="square">
            <a:spAutoFit/>
          </a:bodyPr>
          <a:lstStyle/>
          <a:p>
            <a:r>
              <a:rPr lang="en-US" dirty="0">
                <a:solidFill>
                  <a:schemeClr val="bg1"/>
                </a:solidFill>
              </a:rPr>
              <a:t>width: 100px;</a:t>
            </a:r>
          </a:p>
          <a:p>
            <a:r>
              <a:rPr lang="en-US" dirty="0">
                <a:solidFill>
                  <a:schemeClr val="bg1"/>
                </a:solidFill>
              </a:rPr>
              <a:t>flex-shrink: 1;</a:t>
            </a:r>
          </a:p>
        </p:txBody>
      </p:sp>
      <p:sp>
        <p:nvSpPr>
          <p:cNvPr id="31" name="Прямоугольник 30">
            <a:extLst>
              <a:ext uri="{FF2B5EF4-FFF2-40B4-BE49-F238E27FC236}">
                <a16:creationId xmlns:a16="http://schemas.microsoft.com/office/drawing/2014/main" id="{3CB2856B-726C-4D84-ABCD-931ECEE2E555}"/>
              </a:ext>
            </a:extLst>
          </p:cNvPr>
          <p:cNvSpPr/>
          <p:nvPr/>
        </p:nvSpPr>
        <p:spPr>
          <a:xfrm>
            <a:off x="3835100" y="2239472"/>
            <a:ext cx="1464995" cy="646331"/>
          </a:xfrm>
          <a:prstGeom prst="rect">
            <a:avLst/>
          </a:prstGeom>
        </p:spPr>
        <p:txBody>
          <a:bodyPr wrap="square">
            <a:spAutoFit/>
          </a:bodyPr>
          <a:lstStyle/>
          <a:p>
            <a:r>
              <a:rPr lang="en-US" dirty="0">
                <a:solidFill>
                  <a:schemeClr val="bg1"/>
                </a:solidFill>
              </a:rPr>
              <a:t>width: 100px;</a:t>
            </a:r>
          </a:p>
          <a:p>
            <a:r>
              <a:rPr lang="en-US" dirty="0">
                <a:solidFill>
                  <a:schemeClr val="bg1"/>
                </a:solidFill>
              </a:rPr>
              <a:t>flex-shrink: 2;</a:t>
            </a:r>
          </a:p>
        </p:txBody>
      </p:sp>
      <p:sp>
        <p:nvSpPr>
          <p:cNvPr id="32" name="Прямоугольник 31">
            <a:extLst>
              <a:ext uri="{FF2B5EF4-FFF2-40B4-BE49-F238E27FC236}">
                <a16:creationId xmlns:a16="http://schemas.microsoft.com/office/drawing/2014/main" id="{370B3333-50D6-4FF8-B71B-F0F1CA5869EA}"/>
              </a:ext>
            </a:extLst>
          </p:cNvPr>
          <p:cNvSpPr/>
          <p:nvPr/>
        </p:nvSpPr>
        <p:spPr>
          <a:xfrm>
            <a:off x="6408882" y="2239471"/>
            <a:ext cx="1464995" cy="646331"/>
          </a:xfrm>
          <a:prstGeom prst="rect">
            <a:avLst/>
          </a:prstGeom>
        </p:spPr>
        <p:txBody>
          <a:bodyPr wrap="square">
            <a:spAutoFit/>
          </a:bodyPr>
          <a:lstStyle/>
          <a:p>
            <a:r>
              <a:rPr lang="en-US" dirty="0">
                <a:solidFill>
                  <a:schemeClr val="bg1"/>
                </a:solidFill>
              </a:rPr>
              <a:t>width: 100px;</a:t>
            </a:r>
          </a:p>
          <a:p>
            <a:r>
              <a:rPr lang="en-US" dirty="0">
                <a:solidFill>
                  <a:schemeClr val="bg1"/>
                </a:solidFill>
              </a:rPr>
              <a:t>flex-shrink: 0;</a:t>
            </a:r>
          </a:p>
        </p:txBody>
      </p:sp>
      <p:sp>
        <p:nvSpPr>
          <p:cNvPr id="33" name="Прямоугольник 32">
            <a:extLst>
              <a:ext uri="{FF2B5EF4-FFF2-40B4-BE49-F238E27FC236}">
                <a16:creationId xmlns:a16="http://schemas.microsoft.com/office/drawing/2014/main" id="{E3208C93-2F32-4882-A356-07638ABFD2AA}"/>
              </a:ext>
            </a:extLst>
          </p:cNvPr>
          <p:cNvSpPr/>
          <p:nvPr/>
        </p:nvSpPr>
        <p:spPr>
          <a:xfrm>
            <a:off x="8982663" y="2246914"/>
            <a:ext cx="1464995" cy="646331"/>
          </a:xfrm>
          <a:prstGeom prst="rect">
            <a:avLst/>
          </a:prstGeom>
        </p:spPr>
        <p:txBody>
          <a:bodyPr wrap="square">
            <a:spAutoFit/>
          </a:bodyPr>
          <a:lstStyle/>
          <a:p>
            <a:r>
              <a:rPr lang="en-US" dirty="0">
                <a:solidFill>
                  <a:schemeClr val="bg1"/>
                </a:solidFill>
              </a:rPr>
              <a:t>width: 100px;</a:t>
            </a:r>
          </a:p>
          <a:p>
            <a:r>
              <a:rPr lang="en-US" dirty="0">
                <a:solidFill>
                  <a:schemeClr val="bg1"/>
                </a:solidFill>
              </a:rPr>
              <a:t>flex-shrink: 1;</a:t>
            </a:r>
          </a:p>
        </p:txBody>
      </p:sp>
      <p:sp>
        <p:nvSpPr>
          <p:cNvPr id="34" name="Прямоугольник 33">
            <a:extLst>
              <a:ext uri="{FF2B5EF4-FFF2-40B4-BE49-F238E27FC236}">
                <a16:creationId xmlns:a16="http://schemas.microsoft.com/office/drawing/2014/main" id="{BE3A0C59-6F2E-4D98-A0DE-1670AAB9453C}"/>
              </a:ext>
            </a:extLst>
          </p:cNvPr>
          <p:cNvSpPr/>
          <p:nvPr/>
        </p:nvSpPr>
        <p:spPr>
          <a:xfrm>
            <a:off x="685797" y="3659801"/>
            <a:ext cx="6678000" cy="173272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36" name="Прямоугольник 35">
            <a:extLst>
              <a:ext uri="{FF2B5EF4-FFF2-40B4-BE49-F238E27FC236}">
                <a16:creationId xmlns:a16="http://schemas.microsoft.com/office/drawing/2014/main" id="{44BC969E-4193-4777-A06B-5F5151ACE9DF}"/>
              </a:ext>
            </a:extLst>
          </p:cNvPr>
          <p:cNvSpPr/>
          <p:nvPr/>
        </p:nvSpPr>
        <p:spPr>
          <a:xfrm>
            <a:off x="3301832" y="3727487"/>
            <a:ext cx="2531532" cy="159734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endParaRPr lang="uk-UA" dirty="0"/>
          </a:p>
        </p:txBody>
      </p:sp>
      <p:sp>
        <p:nvSpPr>
          <p:cNvPr id="37" name="Прямоугольник 36">
            <a:extLst>
              <a:ext uri="{FF2B5EF4-FFF2-40B4-BE49-F238E27FC236}">
                <a16:creationId xmlns:a16="http://schemas.microsoft.com/office/drawing/2014/main" id="{065891C0-30F2-4006-9BA6-598B3E075E5A}"/>
              </a:ext>
            </a:extLst>
          </p:cNvPr>
          <p:cNvSpPr/>
          <p:nvPr/>
        </p:nvSpPr>
        <p:spPr>
          <a:xfrm>
            <a:off x="727600" y="3743429"/>
            <a:ext cx="1464995" cy="159734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uk-UA" dirty="0"/>
          </a:p>
        </p:txBody>
      </p:sp>
      <p:sp>
        <p:nvSpPr>
          <p:cNvPr id="38" name="Прямоугольник 37">
            <a:extLst>
              <a:ext uri="{FF2B5EF4-FFF2-40B4-BE49-F238E27FC236}">
                <a16:creationId xmlns:a16="http://schemas.microsoft.com/office/drawing/2014/main" id="{1EE9DF5C-7426-4CF3-8A63-083E19990448}"/>
              </a:ext>
            </a:extLst>
          </p:cNvPr>
          <p:cNvSpPr/>
          <p:nvPr/>
        </p:nvSpPr>
        <p:spPr>
          <a:xfrm>
            <a:off x="2234392" y="3727487"/>
            <a:ext cx="1024738" cy="159734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uk-UA" dirty="0"/>
          </a:p>
        </p:txBody>
      </p:sp>
      <p:sp>
        <p:nvSpPr>
          <p:cNvPr id="43" name="Прямоугольник 42">
            <a:extLst>
              <a:ext uri="{FF2B5EF4-FFF2-40B4-BE49-F238E27FC236}">
                <a16:creationId xmlns:a16="http://schemas.microsoft.com/office/drawing/2014/main" id="{9A4C8420-F9C0-46B1-9E0B-83A4E6A7B7E0}"/>
              </a:ext>
            </a:extLst>
          </p:cNvPr>
          <p:cNvSpPr/>
          <p:nvPr/>
        </p:nvSpPr>
        <p:spPr>
          <a:xfrm>
            <a:off x="5876066" y="3727486"/>
            <a:ext cx="1464995" cy="159734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uk-UA" dirty="0"/>
          </a:p>
        </p:txBody>
      </p:sp>
    </p:spTree>
    <p:extLst>
      <p:ext uri="{BB962C8B-B14F-4D97-AF65-F5344CB8AC3E}">
        <p14:creationId xmlns:p14="http://schemas.microsoft.com/office/powerpoint/2010/main" val="12880473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8104DA2-1C82-40B9-AAE0-C36FA006B65C}"/>
              </a:ext>
            </a:extLst>
          </p:cNvPr>
          <p:cNvSpPr>
            <a:spLocks noGrp="1"/>
          </p:cNvSpPr>
          <p:nvPr>
            <p:ph type="title"/>
          </p:nvPr>
        </p:nvSpPr>
        <p:spPr>
          <a:xfrm>
            <a:off x="685801" y="685799"/>
            <a:ext cx="10820400" cy="4800601"/>
          </a:xfrm>
        </p:spPr>
        <p:txBody>
          <a:bodyPr/>
          <a:lstStyle/>
          <a:p>
            <a:pPr>
              <a:lnSpc>
                <a:spcPct val="100000"/>
              </a:lnSpc>
            </a:pPr>
            <a:r>
              <a:rPr lang="en-US" sz="6000" dirty="0"/>
              <a:t>flex</a:t>
            </a:r>
            <a:br>
              <a:rPr lang="en-US" sz="6000" dirty="0"/>
            </a:br>
            <a:r>
              <a:rPr lang="en-US" sz="2000" dirty="0">
                <a:latin typeface="Open Sans" panose="020B0604020202020204" charset="0"/>
                <a:ea typeface="Open Sans" panose="020B0604020202020204" charset="0"/>
                <a:cs typeface="Open Sans" panose="020B0604020202020204" charset="0"/>
              </a:rPr>
              <a:t>shorthand for flex-grow, flex-shrink, flex-basis (by default 0, 1, auto)</a:t>
            </a:r>
            <a:endParaRPr lang="uk-UA" sz="2000" dirty="0"/>
          </a:p>
        </p:txBody>
      </p:sp>
      <p:sp>
        <p:nvSpPr>
          <p:cNvPr id="4" name="Прямоугольник 3">
            <a:extLst>
              <a:ext uri="{FF2B5EF4-FFF2-40B4-BE49-F238E27FC236}">
                <a16:creationId xmlns:a16="http://schemas.microsoft.com/office/drawing/2014/main" id="{2154EBE0-1FEB-4513-A43C-052446BDAD9C}"/>
              </a:ext>
            </a:extLst>
          </p:cNvPr>
          <p:cNvSpPr/>
          <p:nvPr/>
        </p:nvSpPr>
        <p:spPr>
          <a:xfrm>
            <a:off x="785193" y="2483674"/>
            <a:ext cx="2930496" cy="76625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Прямоугольник 4">
            <a:extLst>
              <a:ext uri="{FF2B5EF4-FFF2-40B4-BE49-F238E27FC236}">
                <a16:creationId xmlns:a16="http://schemas.microsoft.com/office/drawing/2014/main" id="{023DB259-3CAF-4399-962F-54CB283A381A}"/>
              </a:ext>
            </a:extLst>
          </p:cNvPr>
          <p:cNvSpPr/>
          <p:nvPr/>
        </p:nvSpPr>
        <p:spPr>
          <a:xfrm>
            <a:off x="685799" y="2372603"/>
            <a:ext cx="6072810" cy="98066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9" name="Прямоугольник 8">
            <a:extLst>
              <a:ext uri="{FF2B5EF4-FFF2-40B4-BE49-F238E27FC236}">
                <a16:creationId xmlns:a16="http://schemas.microsoft.com/office/drawing/2014/main" id="{1CEBDFDD-738A-405D-B9FE-21FCBB97B71B}"/>
              </a:ext>
            </a:extLst>
          </p:cNvPr>
          <p:cNvSpPr/>
          <p:nvPr/>
        </p:nvSpPr>
        <p:spPr>
          <a:xfrm>
            <a:off x="1399441" y="2678267"/>
            <a:ext cx="1701999" cy="369332"/>
          </a:xfrm>
          <a:prstGeom prst="rect">
            <a:avLst/>
          </a:prstGeom>
        </p:spPr>
        <p:txBody>
          <a:bodyPr wrap="square">
            <a:spAutoFit/>
          </a:bodyPr>
          <a:lstStyle/>
          <a:p>
            <a:r>
              <a:rPr lang="en-US" dirty="0">
                <a:solidFill>
                  <a:schemeClr val="bg1"/>
                </a:solidFill>
              </a:rPr>
              <a:t>flex: 2 1 300px;</a:t>
            </a:r>
          </a:p>
        </p:txBody>
      </p:sp>
      <p:sp>
        <p:nvSpPr>
          <p:cNvPr id="11" name="Прямоугольник 10">
            <a:extLst>
              <a:ext uri="{FF2B5EF4-FFF2-40B4-BE49-F238E27FC236}">
                <a16:creationId xmlns:a16="http://schemas.microsoft.com/office/drawing/2014/main" id="{67198518-52C0-4E71-A62C-095D190856FE}"/>
              </a:ext>
            </a:extLst>
          </p:cNvPr>
          <p:cNvSpPr/>
          <p:nvPr/>
        </p:nvSpPr>
        <p:spPr>
          <a:xfrm>
            <a:off x="3771901" y="2483674"/>
            <a:ext cx="2930496" cy="76625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Прямоугольник 11">
            <a:extLst>
              <a:ext uri="{FF2B5EF4-FFF2-40B4-BE49-F238E27FC236}">
                <a16:creationId xmlns:a16="http://schemas.microsoft.com/office/drawing/2014/main" id="{2B4850F1-AEA7-4284-83F5-8C8E633F3F86}"/>
              </a:ext>
            </a:extLst>
          </p:cNvPr>
          <p:cNvSpPr/>
          <p:nvPr/>
        </p:nvSpPr>
        <p:spPr>
          <a:xfrm>
            <a:off x="4473619" y="2648534"/>
            <a:ext cx="1627723" cy="369332"/>
          </a:xfrm>
          <a:prstGeom prst="rect">
            <a:avLst/>
          </a:prstGeom>
        </p:spPr>
        <p:txBody>
          <a:bodyPr wrap="square">
            <a:spAutoFit/>
          </a:bodyPr>
          <a:lstStyle/>
          <a:p>
            <a:r>
              <a:rPr lang="en-US" dirty="0">
                <a:solidFill>
                  <a:schemeClr val="bg1"/>
                </a:solidFill>
              </a:rPr>
              <a:t>flex: 1 2 300px;</a:t>
            </a:r>
          </a:p>
        </p:txBody>
      </p:sp>
      <p:sp>
        <p:nvSpPr>
          <p:cNvPr id="15" name="Прямоугольник 14">
            <a:extLst>
              <a:ext uri="{FF2B5EF4-FFF2-40B4-BE49-F238E27FC236}">
                <a16:creationId xmlns:a16="http://schemas.microsoft.com/office/drawing/2014/main" id="{ED2C2313-47A2-4C67-92B8-0966F4163A2B}"/>
              </a:ext>
            </a:extLst>
          </p:cNvPr>
          <p:cNvSpPr/>
          <p:nvPr/>
        </p:nvSpPr>
        <p:spPr>
          <a:xfrm>
            <a:off x="785193" y="3555735"/>
            <a:ext cx="5917204" cy="76625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Прямоугольник 15">
            <a:extLst>
              <a:ext uri="{FF2B5EF4-FFF2-40B4-BE49-F238E27FC236}">
                <a16:creationId xmlns:a16="http://schemas.microsoft.com/office/drawing/2014/main" id="{AB8B250B-A2C1-444C-99E2-DD6D9B9E50FF}"/>
              </a:ext>
            </a:extLst>
          </p:cNvPr>
          <p:cNvSpPr/>
          <p:nvPr/>
        </p:nvSpPr>
        <p:spPr>
          <a:xfrm>
            <a:off x="685799" y="3444664"/>
            <a:ext cx="10167731" cy="98066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17" name="Прямоугольник 16">
            <a:extLst>
              <a:ext uri="{FF2B5EF4-FFF2-40B4-BE49-F238E27FC236}">
                <a16:creationId xmlns:a16="http://schemas.microsoft.com/office/drawing/2014/main" id="{B2AD831D-4118-4BC0-B6E3-10179D251FFB}"/>
              </a:ext>
            </a:extLst>
          </p:cNvPr>
          <p:cNvSpPr/>
          <p:nvPr/>
        </p:nvSpPr>
        <p:spPr>
          <a:xfrm>
            <a:off x="2589333" y="3726054"/>
            <a:ext cx="1704372" cy="369332"/>
          </a:xfrm>
          <a:prstGeom prst="rect">
            <a:avLst/>
          </a:prstGeom>
        </p:spPr>
        <p:txBody>
          <a:bodyPr wrap="square">
            <a:spAutoFit/>
          </a:bodyPr>
          <a:lstStyle/>
          <a:p>
            <a:r>
              <a:rPr lang="en-US" dirty="0">
                <a:solidFill>
                  <a:schemeClr val="bg1"/>
                </a:solidFill>
              </a:rPr>
              <a:t>flex: 2 1 300px;</a:t>
            </a:r>
          </a:p>
        </p:txBody>
      </p:sp>
      <p:sp>
        <p:nvSpPr>
          <p:cNvPr id="18" name="Прямоугольник 17">
            <a:extLst>
              <a:ext uri="{FF2B5EF4-FFF2-40B4-BE49-F238E27FC236}">
                <a16:creationId xmlns:a16="http://schemas.microsoft.com/office/drawing/2014/main" id="{6E56123F-2CF5-4845-95B3-D9D1C21F9585}"/>
              </a:ext>
            </a:extLst>
          </p:cNvPr>
          <p:cNvSpPr/>
          <p:nvPr/>
        </p:nvSpPr>
        <p:spPr>
          <a:xfrm>
            <a:off x="6801790" y="3555735"/>
            <a:ext cx="3945723" cy="76625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Прямоугольник 18">
            <a:extLst>
              <a:ext uri="{FF2B5EF4-FFF2-40B4-BE49-F238E27FC236}">
                <a16:creationId xmlns:a16="http://schemas.microsoft.com/office/drawing/2014/main" id="{BA59D7BE-C014-4B37-92A8-4A6246DAC602}"/>
              </a:ext>
            </a:extLst>
          </p:cNvPr>
          <p:cNvSpPr/>
          <p:nvPr/>
        </p:nvSpPr>
        <p:spPr>
          <a:xfrm>
            <a:off x="7943170" y="3750328"/>
            <a:ext cx="1659497" cy="369332"/>
          </a:xfrm>
          <a:prstGeom prst="rect">
            <a:avLst/>
          </a:prstGeom>
        </p:spPr>
        <p:txBody>
          <a:bodyPr wrap="square">
            <a:spAutoFit/>
          </a:bodyPr>
          <a:lstStyle/>
          <a:p>
            <a:r>
              <a:rPr lang="en-US" dirty="0">
                <a:solidFill>
                  <a:schemeClr val="bg1"/>
                </a:solidFill>
              </a:rPr>
              <a:t>flex: 1 2 300px;</a:t>
            </a:r>
          </a:p>
        </p:txBody>
      </p:sp>
      <p:sp>
        <p:nvSpPr>
          <p:cNvPr id="20" name="Прямоугольник 19">
            <a:extLst>
              <a:ext uri="{FF2B5EF4-FFF2-40B4-BE49-F238E27FC236}">
                <a16:creationId xmlns:a16="http://schemas.microsoft.com/office/drawing/2014/main" id="{5AAA7AE6-7E94-4802-9440-5F4706ADA8A6}"/>
              </a:ext>
            </a:extLst>
          </p:cNvPr>
          <p:cNvSpPr/>
          <p:nvPr/>
        </p:nvSpPr>
        <p:spPr>
          <a:xfrm>
            <a:off x="792039" y="4650147"/>
            <a:ext cx="2136691" cy="76625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1" name="Прямоугольник 20">
            <a:extLst>
              <a:ext uri="{FF2B5EF4-FFF2-40B4-BE49-F238E27FC236}">
                <a16:creationId xmlns:a16="http://schemas.microsoft.com/office/drawing/2014/main" id="{5247CA32-275D-48DE-A6CE-15E06AB0D359}"/>
              </a:ext>
            </a:extLst>
          </p:cNvPr>
          <p:cNvSpPr/>
          <p:nvPr/>
        </p:nvSpPr>
        <p:spPr>
          <a:xfrm>
            <a:off x="692645" y="4539076"/>
            <a:ext cx="3672000" cy="98066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23" name="Прямоугольник 22">
            <a:extLst>
              <a:ext uri="{FF2B5EF4-FFF2-40B4-BE49-F238E27FC236}">
                <a16:creationId xmlns:a16="http://schemas.microsoft.com/office/drawing/2014/main" id="{3173A48F-BFD6-4F18-B4BF-7A583C8556C1}"/>
              </a:ext>
            </a:extLst>
          </p:cNvPr>
          <p:cNvSpPr/>
          <p:nvPr/>
        </p:nvSpPr>
        <p:spPr>
          <a:xfrm>
            <a:off x="2981737" y="4656979"/>
            <a:ext cx="1311968" cy="76625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Tree>
    <p:extLst>
      <p:ext uri="{BB962C8B-B14F-4D97-AF65-F5344CB8AC3E}">
        <p14:creationId xmlns:p14="http://schemas.microsoft.com/office/powerpoint/2010/main" val="38626179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FC9899-99C5-4579-B50E-9B8C072DFE7F}"/>
              </a:ext>
            </a:extLst>
          </p:cNvPr>
          <p:cNvSpPr>
            <a:spLocks noGrp="1"/>
          </p:cNvSpPr>
          <p:nvPr>
            <p:ph type="title"/>
          </p:nvPr>
        </p:nvSpPr>
        <p:spPr/>
        <p:txBody>
          <a:bodyPr/>
          <a:lstStyle/>
          <a:p>
            <a:pPr>
              <a:lnSpc>
                <a:spcPct val="100000"/>
              </a:lnSpc>
            </a:pPr>
            <a:r>
              <a:rPr lang="en-US" sz="6000" dirty="0"/>
              <a:t>order</a:t>
            </a:r>
            <a:br>
              <a:rPr lang="en-US" sz="6000" dirty="0"/>
            </a:br>
            <a:r>
              <a:rPr lang="en-US" sz="2000" dirty="0">
                <a:latin typeface="Open Sans" panose="020B0604020202020204" charset="0"/>
                <a:ea typeface="Open Sans" panose="020B0604020202020204" charset="0"/>
                <a:cs typeface="Open Sans" panose="020B0604020202020204" charset="0"/>
              </a:rPr>
              <a:t>The order property specifies the order of the flex items.</a:t>
            </a:r>
            <a:br>
              <a:rPr lang="uk-UA" sz="2000" dirty="0">
                <a:latin typeface="Open Sans" panose="020B0604020202020204" charset="0"/>
                <a:ea typeface="Open Sans" panose="020B0604020202020204" charset="0"/>
                <a:cs typeface="Open Sans" panose="020B0604020202020204" charset="0"/>
              </a:rPr>
            </a:br>
            <a:r>
              <a:rPr lang="en-US" sz="2000" dirty="0">
                <a:latin typeface="Open Sans" panose="020B0604020202020204" charset="0"/>
                <a:ea typeface="Open Sans" panose="020B0604020202020204" charset="0"/>
                <a:cs typeface="Open Sans" panose="020B0604020202020204" charset="0"/>
              </a:rPr>
              <a:t>The order value must be a number, default value is 0.</a:t>
            </a:r>
            <a:br>
              <a:rPr lang="en-US" sz="2000" dirty="0">
                <a:latin typeface="Open Sans" panose="020B0604020202020204" charset="0"/>
                <a:ea typeface="Open Sans" panose="020B0604020202020204" charset="0"/>
                <a:cs typeface="Open Sans" panose="020B0604020202020204" charset="0"/>
              </a:rPr>
            </a:br>
            <a:endParaRPr lang="uk-UA" sz="2000" dirty="0">
              <a:latin typeface="Open Sans" panose="020B0604020202020204" charset="0"/>
              <a:ea typeface="Open Sans" panose="020B0604020202020204" charset="0"/>
              <a:cs typeface="Open Sans" panose="020B0604020202020204" charset="0"/>
            </a:endParaRPr>
          </a:p>
        </p:txBody>
      </p:sp>
      <p:sp>
        <p:nvSpPr>
          <p:cNvPr id="6" name="Прямоугольник 5">
            <a:extLst>
              <a:ext uri="{FF2B5EF4-FFF2-40B4-BE49-F238E27FC236}">
                <a16:creationId xmlns:a16="http://schemas.microsoft.com/office/drawing/2014/main" id="{D1E31314-10F3-4570-B322-9143C588F3D0}"/>
              </a:ext>
            </a:extLst>
          </p:cNvPr>
          <p:cNvSpPr/>
          <p:nvPr/>
        </p:nvSpPr>
        <p:spPr>
          <a:xfrm>
            <a:off x="1623392" y="3880545"/>
            <a:ext cx="1875181" cy="6801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7" name="Прямоугольник 6">
            <a:extLst>
              <a:ext uri="{FF2B5EF4-FFF2-40B4-BE49-F238E27FC236}">
                <a16:creationId xmlns:a16="http://schemas.microsoft.com/office/drawing/2014/main" id="{884F555B-8F01-424D-8F8F-0E3529D26465}"/>
              </a:ext>
            </a:extLst>
          </p:cNvPr>
          <p:cNvSpPr/>
          <p:nvPr/>
        </p:nvSpPr>
        <p:spPr>
          <a:xfrm>
            <a:off x="1524000" y="3780217"/>
            <a:ext cx="9144000" cy="88322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8" name="Прямоугольник 7">
            <a:extLst>
              <a:ext uri="{FF2B5EF4-FFF2-40B4-BE49-F238E27FC236}">
                <a16:creationId xmlns:a16="http://schemas.microsoft.com/office/drawing/2014/main" id="{2E0A327E-684E-4F6C-9A33-AC1158180844}"/>
              </a:ext>
            </a:extLst>
          </p:cNvPr>
          <p:cNvSpPr/>
          <p:nvPr/>
        </p:nvSpPr>
        <p:spPr>
          <a:xfrm>
            <a:off x="2377278" y="3959030"/>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16" name="Прямоугольник 15">
            <a:extLst>
              <a:ext uri="{FF2B5EF4-FFF2-40B4-BE49-F238E27FC236}">
                <a16:creationId xmlns:a16="http://schemas.microsoft.com/office/drawing/2014/main" id="{86CB300E-E176-40A0-A058-83211837656F}"/>
              </a:ext>
            </a:extLst>
          </p:cNvPr>
          <p:cNvSpPr/>
          <p:nvPr/>
        </p:nvSpPr>
        <p:spPr>
          <a:xfrm>
            <a:off x="3597965" y="3881572"/>
            <a:ext cx="1875181" cy="6801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7" name="Прямоугольник 16">
            <a:extLst>
              <a:ext uri="{FF2B5EF4-FFF2-40B4-BE49-F238E27FC236}">
                <a16:creationId xmlns:a16="http://schemas.microsoft.com/office/drawing/2014/main" id="{896E5BF8-6A18-421F-B808-0E58361D1FF3}"/>
              </a:ext>
            </a:extLst>
          </p:cNvPr>
          <p:cNvSpPr/>
          <p:nvPr/>
        </p:nvSpPr>
        <p:spPr>
          <a:xfrm>
            <a:off x="4351851" y="3960057"/>
            <a:ext cx="367408" cy="523220"/>
          </a:xfrm>
          <a:prstGeom prst="rect">
            <a:avLst/>
          </a:prstGeom>
        </p:spPr>
        <p:txBody>
          <a:bodyPr wrap="none">
            <a:spAutoFit/>
          </a:bodyPr>
          <a:lstStyle/>
          <a:p>
            <a:pPr algn="ctr"/>
            <a:r>
              <a:rPr lang="uk-UA" sz="2800" dirty="0">
                <a:solidFill>
                  <a:schemeClr val="bg1"/>
                </a:solidFill>
              </a:rPr>
              <a:t>2</a:t>
            </a:r>
          </a:p>
        </p:txBody>
      </p:sp>
      <p:sp>
        <p:nvSpPr>
          <p:cNvPr id="18" name="Прямоугольник 17">
            <a:extLst>
              <a:ext uri="{FF2B5EF4-FFF2-40B4-BE49-F238E27FC236}">
                <a16:creationId xmlns:a16="http://schemas.microsoft.com/office/drawing/2014/main" id="{5F6363D1-9AD8-4A3A-A21D-675CCB3DAF19}"/>
              </a:ext>
            </a:extLst>
          </p:cNvPr>
          <p:cNvSpPr/>
          <p:nvPr/>
        </p:nvSpPr>
        <p:spPr>
          <a:xfrm>
            <a:off x="5572538" y="3880545"/>
            <a:ext cx="1875181" cy="6801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Прямоугольник 18">
            <a:extLst>
              <a:ext uri="{FF2B5EF4-FFF2-40B4-BE49-F238E27FC236}">
                <a16:creationId xmlns:a16="http://schemas.microsoft.com/office/drawing/2014/main" id="{8A7F3CAA-0D24-46D9-8307-71FE398581F8}"/>
              </a:ext>
            </a:extLst>
          </p:cNvPr>
          <p:cNvSpPr/>
          <p:nvPr/>
        </p:nvSpPr>
        <p:spPr>
          <a:xfrm>
            <a:off x="6326424" y="3959030"/>
            <a:ext cx="367408" cy="523220"/>
          </a:xfrm>
          <a:prstGeom prst="rect">
            <a:avLst/>
          </a:prstGeom>
        </p:spPr>
        <p:txBody>
          <a:bodyPr wrap="none">
            <a:spAutoFit/>
          </a:bodyPr>
          <a:lstStyle/>
          <a:p>
            <a:pPr algn="ctr"/>
            <a:r>
              <a:rPr lang="uk-UA" sz="2800" dirty="0">
                <a:solidFill>
                  <a:schemeClr val="bg1"/>
                </a:solidFill>
              </a:rPr>
              <a:t>3</a:t>
            </a:r>
          </a:p>
        </p:txBody>
      </p:sp>
      <p:sp>
        <p:nvSpPr>
          <p:cNvPr id="20" name="Прямоугольник 19">
            <a:extLst>
              <a:ext uri="{FF2B5EF4-FFF2-40B4-BE49-F238E27FC236}">
                <a16:creationId xmlns:a16="http://schemas.microsoft.com/office/drawing/2014/main" id="{4334FD56-B1AB-4EC1-95AE-56D194B27E88}"/>
              </a:ext>
            </a:extLst>
          </p:cNvPr>
          <p:cNvSpPr/>
          <p:nvPr/>
        </p:nvSpPr>
        <p:spPr>
          <a:xfrm>
            <a:off x="7547111" y="3880545"/>
            <a:ext cx="1875181" cy="6801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1" name="Прямоугольник 20">
            <a:extLst>
              <a:ext uri="{FF2B5EF4-FFF2-40B4-BE49-F238E27FC236}">
                <a16:creationId xmlns:a16="http://schemas.microsoft.com/office/drawing/2014/main" id="{8DB062B5-B9BF-477D-AAF8-4D23425CF0B7}"/>
              </a:ext>
            </a:extLst>
          </p:cNvPr>
          <p:cNvSpPr/>
          <p:nvPr/>
        </p:nvSpPr>
        <p:spPr>
          <a:xfrm>
            <a:off x="8300997" y="3959030"/>
            <a:ext cx="367408" cy="523220"/>
          </a:xfrm>
          <a:prstGeom prst="rect">
            <a:avLst/>
          </a:prstGeom>
        </p:spPr>
        <p:txBody>
          <a:bodyPr wrap="none">
            <a:spAutoFit/>
          </a:bodyPr>
          <a:lstStyle/>
          <a:p>
            <a:pPr algn="ctr"/>
            <a:r>
              <a:rPr lang="uk-UA" sz="2800" dirty="0">
                <a:solidFill>
                  <a:schemeClr val="bg1"/>
                </a:solidFill>
              </a:rPr>
              <a:t>4</a:t>
            </a:r>
          </a:p>
        </p:txBody>
      </p:sp>
    </p:spTree>
    <p:extLst>
      <p:ext uri="{BB962C8B-B14F-4D97-AF65-F5344CB8AC3E}">
        <p14:creationId xmlns:p14="http://schemas.microsoft.com/office/powerpoint/2010/main" val="36566034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39EEFE2-0E23-40F7-9E20-8D477FC08D62}"/>
              </a:ext>
            </a:extLst>
          </p:cNvPr>
          <p:cNvSpPr>
            <a:spLocks noGrp="1"/>
          </p:cNvSpPr>
          <p:nvPr>
            <p:ph type="title"/>
          </p:nvPr>
        </p:nvSpPr>
        <p:spPr/>
        <p:txBody>
          <a:bodyPr/>
          <a:lstStyle/>
          <a:p>
            <a:pPr>
              <a:lnSpc>
                <a:spcPct val="100000"/>
              </a:lnSpc>
            </a:pPr>
            <a:r>
              <a:rPr lang="en-US" sz="4000" dirty="0">
                <a:latin typeface="Proxima Nova Black" panose="020B0604020202020204" charset="0"/>
                <a:ea typeface="Open Sans" panose="020B0604020202020204" charset="0"/>
                <a:cs typeface="Open Sans" panose="020B0604020202020204" charset="0"/>
              </a:rPr>
              <a:t>Example</a:t>
            </a:r>
            <a:endParaRPr lang="uk-UA" sz="4000" dirty="0">
              <a:latin typeface="Proxima Nova Black" panose="020B0604020202020204" charset="0"/>
              <a:ea typeface="Open Sans" panose="020B0604020202020204" charset="0"/>
              <a:cs typeface="Open Sans" panose="020B0604020202020204" charset="0"/>
            </a:endParaRPr>
          </a:p>
        </p:txBody>
      </p:sp>
      <p:sp>
        <p:nvSpPr>
          <p:cNvPr id="4" name="Прямоугольник 3">
            <a:extLst>
              <a:ext uri="{FF2B5EF4-FFF2-40B4-BE49-F238E27FC236}">
                <a16:creationId xmlns:a16="http://schemas.microsoft.com/office/drawing/2014/main" id="{6FA6ECF7-7002-4B9F-BDC4-2A71456CC132}"/>
              </a:ext>
            </a:extLst>
          </p:cNvPr>
          <p:cNvSpPr/>
          <p:nvPr/>
        </p:nvSpPr>
        <p:spPr>
          <a:xfrm>
            <a:off x="1623392" y="3880545"/>
            <a:ext cx="1875181" cy="6801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Прямоугольник 4">
            <a:extLst>
              <a:ext uri="{FF2B5EF4-FFF2-40B4-BE49-F238E27FC236}">
                <a16:creationId xmlns:a16="http://schemas.microsoft.com/office/drawing/2014/main" id="{ADC2E251-C576-46C7-86E9-D3927A953977}"/>
              </a:ext>
            </a:extLst>
          </p:cNvPr>
          <p:cNvSpPr/>
          <p:nvPr/>
        </p:nvSpPr>
        <p:spPr>
          <a:xfrm>
            <a:off x="1524000" y="3780217"/>
            <a:ext cx="9144000" cy="88322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6" name="Прямоугольник 5">
            <a:extLst>
              <a:ext uri="{FF2B5EF4-FFF2-40B4-BE49-F238E27FC236}">
                <a16:creationId xmlns:a16="http://schemas.microsoft.com/office/drawing/2014/main" id="{C36EA5D6-E943-46BB-BD1E-E06878A04864}"/>
              </a:ext>
            </a:extLst>
          </p:cNvPr>
          <p:cNvSpPr/>
          <p:nvPr/>
        </p:nvSpPr>
        <p:spPr>
          <a:xfrm>
            <a:off x="2377278" y="3959030"/>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7" name="Прямоугольник 6">
            <a:extLst>
              <a:ext uri="{FF2B5EF4-FFF2-40B4-BE49-F238E27FC236}">
                <a16:creationId xmlns:a16="http://schemas.microsoft.com/office/drawing/2014/main" id="{AF0ACC87-AE6C-4465-B43C-549691F57C9A}"/>
              </a:ext>
            </a:extLst>
          </p:cNvPr>
          <p:cNvSpPr/>
          <p:nvPr/>
        </p:nvSpPr>
        <p:spPr>
          <a:xfrm>
            <a:off x="3597965" y="3881572"/>
            <a:ext cx="1875181" cy="6801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Прямоугольник 7">
            <a:extLst>
              <a:ext uri="{FF2B5EF4-FFF2-40B4-BE49-F238E27FC236}">
                <a16:creationId xmlns:a16="http://schemas.microsoft.com/office/drawing/2014/main" id="{19B461E6-D30D-40A3-9408-49362EACF1A6}"/>
              </a:ext>
            </a:extLst>
          </p:cNvPr>
          <p:cNvSpPr/>
          <p:nvPr/>
        </p:nvSpPr>
        <p:spPr>
          <a:xfrm>
            <a:off x="4351851" y="3960057"/>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9" name="Прямоугольник 8">
            <a:extLst>
              <a:ext uri="{FF2B5EF4-FFF2-40B4-BE49-F238E27FC236}">
                <a16:creationId xmlns:a16="http://schemas.microsoft.com/office/drawing/2014/main" id="{2E4E918A-78A6-465B-B010-58E59D77361C}"/>
              </a:ext>
            </a:extLst>
          </p:cNvPr>
          <p:cNvSpPr/>
          <p:nvPr/>
        </p:nvSpPr>
        <p:spPr>
          <a:xfrm>
            <a:off x="5572538" y="3880545"/>
            <a:ext cx="1875181" cy="6801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Прямоугольник 9">
            <a:extLst>
              <a:ext uri="{FF2B5EF4-FFF2-40B4-BE49-F238E27FC236}">
                <a16:creationId xmlns:a16="http://schemas.microsoft.com/office/drawing/2014/main" id="{D6721C36-7C48-448E-8735-6233DB351E82}"/>
              </a:ext>
            </a:extLst>
          </p:cNvPr>
          <p:cNvSpPr/>
          <p:nvPr/>
        </p:nvSpPr>
        <p:spPr>
          <a:xfrm>
            <a:off x="6326424" y="3959030"/>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11" name="Прямоугольник 10">
            <a:extLst>
              <a:ext uri="{FF2B5EF4-FFF2-40B4-BE49-F238E27FC236}">
                <a16:creationId xmlns:a16="http://schemas.microsoft.com/office/drawing/2014/main" id="{53C1E387-EE81-4F6A-A93D-5E13F71E3C38}"/>
              </a:ext>
            </a:extLst>
          </p:cNvPr>
          <p:cNvSpPr/>
          <p:nvPr/>
        </p:nvSpPr>
        <p:spPr>
          <a:xfrm>
            <a:off x="7547111" y="3880545"/>
            <a:ext cx="1875181" cy="6801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Прямоугольник 11">
            <a:extLst>
              <a:ext uri="{FF2B5EF4-FFF2-40B4-BE49-F238E27FC236}">
                <a16:creationId xmlns:a16="http://schemas.microsoft.com/office/drawing/2014/main" id="{3389C7F0-3B43-4AB6-8C75-8841E79313F6}"/>
              </a:ext>
            </a:extLst>
          </p:cNvPr>
          <p:cNvSpPr/>
          <p:nvPr/>
        </p:nvSpPr>
        <p:spPr>
          <a:xfrm>
            <a:off x="8300997" y="3959030"/>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pic>
        <p:nvPicPr>
          <p:cNvPr id="16" name="Рисунок 15">
            <a:extLst>
              <a:ext uri="{FF2B5EF4-FFF2-40B4-BE49-F238E27FC236}">
                <a16:creationId xmlns:a16="http://schemas.microsoft.com/office/drawing/2014/main" id="{08063DB0-E579-4FD7-A39B-375F6A4CC8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0254" y="1880533"/>
            <a:ext cx="5252665" cy="1076723"/>
          </a:xfrm>
          <a:prstGeom prst="rect">
            <a:avLst/>
          </a:prstGeom>
        </p:spPr>
      </p:pic>
    </p:spTree>
    <p:extLst>
      <p:ext uri="{BB962C8B-B14F-4D97-AF65-F5344CB8AC3E}">
        <p14:creationId xmlns:p14="http://schemas.microsoft.com/office/powerpoint/2010/main" val="16009318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829CC8-2891-4B00-9392-DDD97C060743}"/>
              </a:ext>
            </a:extLst>
          </p:cNvPr>
          <p:cNvSpPr>
            <a:spLocks noGrp="1"/>
          </p:cNvSpPr>
          <p:nvPr>
            <p:ph type="title"/>
          </p:nvPr>
        </p:nvSpPr>
        <p:spPr/>
        <p:txBody>
          <a:bodyPr/>
          <a:lstStyle/>
          <a:p>
            <a:pPr>
              <a:lnSpc>
                <a:spcPct val="100000"/>
              </a:lnSpc>
            </a:pPr>
            <a:r>
              <a:rPr lang="en-US" sz="4000" dirty="0">
                <a:latin typeface="Proxima Nova Black" panose="020B0604020202020204" charset="0"/>
                <a:ea typeface="Open Sans" panose="020B0604020202020204" charset="0"/>
                <a:cs typeface="Open Sans" panose="020B0604020202020204" charset="0"/>
              </a:rPr>
              <a:t>Example</a:t>
            </a:r>
            <a:endParaRPr lang="uk-UA" sz="4000" dirty="0"/>
          </a:p>
        </p:txBody>
      </p:sp>
      <p:sp>
        <p:nvSpPr>
          <p:cNvPr id="13" name="Прямоугольник 12">
            <a:extLst>
              <a:ext uri="{FF2B5EF4-FFF2-40B4-BE49-F238E27FC236}">
                <a16:creationId xmlns:a16="http://schemas.microsoft.com/office/drawing/2014/main" id="{5CBF957B-5492-4285-8A93-7B2CF0CBEF4F}"/>
              </a:ext>
            </a:extLst>
          </p:cNvPr>
          <p:cNvSpPr/>
          <p:nvPr/>
        </p:nvSpPr>
        <p:spPr>
          <a:xfrm>
            <a:off x="1623393" y="2525477"/>
            <a:ext cx="8938590"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4" name="Прямоугольник 13">
            <a:extLst>
              <a:ext uri="{FF2B5EF4-FFF2-40B4-BE49-F238E27FC236}">
                <a16:creationId xmlns:a16="http://schemas.microsoft.com/office/drawing/2014/main" id="{A834298B-F646-4B3C-B1D7-FE96A4836BD4}"/>
              </a:ext>
            </a:extLst>
          </p:cNvPr>
          <p:cNvSpPr/>
          <p:nvPr/>
        </p:nvSpPr>
        <p:spPr>
          <a:xfrm>
            <a:off x="1623393" y="3268806"/>
            <a:ext cx="8938590"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5" name="Прямоугольник 14">
            <a:extLst>
              <a:ext uri="{FF2B5EF4-FFF2-40B4-BE49-F238E27FC236}">
                <a16:creationId xmlns:a16="http://schemas.microsoft.com/office/drawing/2014/main" id="{7D4734B1-99FA-4C7D-8289-8DD5AD7C5D80}"/>
              </a:ext>
            </a:extLst>
          </p:cNvPr>
          <p:cNvSpPr/>
          <p:nvPr/>
        </p:nvSpPr>
        <p:spPr>
          <a:xfrm>
            <a:off x="1623393" y="3998144"/>
            <a:ext cx="8938590"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Прямоугольник 15">
            <a:extLst>
              <a:ext uri="{FF2B5EF4-FFF2-40B4-BE49-F238E27FC236}">
                <a16:creationId xmlns:a16="http://schemas.microsoft.com/office/drawing/2014/main" id="{5E349FAE-C430-45A0-8068-E76B0519187E}"/>
              </a:ext>
            </a:extLst>
          </p:cNvPr>
          <p:cNvSpPr/>
          <p:nvPr/>
        </p:nvSpPr>
        <p:spPr>
          <a:xfrm>
            <a:off x="1623393" y="4727482"/>
            <a:ext cx="8938590"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7" name="Прямоугольник 16">
            <a:extLst>
              <a:ext uri="{FF2B5EF4-FFF2-40B4-BE49-F238E27FC236}">
                <a16:creationId xmlns:a16="http://schemas.microsoft.com/office/drawing/2014/main" id="{7ED4E0AC-064A-476E-A51B-B1D68FCC1DE7}"/>
              </a:ext>
            </a:extLst>
          </p:cNvPr>
          <p:cNvSpPr/>
          <p:nvPr/>
        </p:nvSpPr>
        <p:spPr>
          <a:xfrm>
            <a:off x="1524000" y="2425149"/>
            <a:ext cx="9144000" cy="306125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18" name="Прямоугольник 17">
            <a:extLst>
              <a:ext uri="{FF2B5EF4-FFF2-40B4-BE49-F238E27FC236}">
                <a16:creationId xmlns:a16="http://schemas.microsoft.com/office/drawing/2014/main" id="{87F2872E-D46B-4923-BBD3-7556CD20DA51}"/>
              </a:ext>
            </a:extLst>
          </p:cNvPr>
          <p:cNvSpPr/>
          <p:nvPr/>
        </p:nvSpPr>
        <p:spPr>
          <a:xfrm>
            <a:off x="2344151" y="2585367"/>
            <a:ext cx="367408" cy="523220"/>
          </a:xfrm>
          <a:prstGeom prst="rect">
            <a:avLst/>
          </a:prstGeom>
        </p:spPr>
        <p:txBody>
          <a:bodyPr wrap="none">
            <a:spAutoFit/>
          </a:bodyPr>
          <a:lstStyle/>
          <a:p>
            <a:pPr algn="ctr"/>
            <a:r>
              <a:rPr lang="uk-UA" sz="2800" dirty="0">
                <a:solidFill>
                  <a:schemeClr val="bg1"/>
                </a:solidFill>
              </a:rPr>
              <a:t>4</a:t>
            </a:r>
          </a:p>
        </p:txBody>
      </p:sp>
      <p:sp>
        <p:nvSpPr>
          <p:cNvPr id="19" name="Прямоугольник 18">
            <a:extLst>
              <a:ext uri="{FF2B5EF4-FFF2-40B4-BE49-F238E27FC236}">
                <a16:creationId xmlns:a16="http://schemas.microsoft.com/office/drawing/2014/main" id="{8BEDA485-4329-44B5-A07E-87BAD59AB460}"/>
              </a:ext>
            </a:extLst>
          </p:cNvPr>
          <p:cNvSpPr/>
          <p:nvPr/>
        </p:nvSpPr>
        <p:spPr>
          <a:xfrm>
            <a:off x="2358145" y="3342442"/>
            <a:ext cx="339420" cy="523220"/>
          </a:xfrm>
          <a:prstGeom prst="rect">
            <a:avLst/>
          </a:prstGeom>
        </p:spPr>
        <p:txBody>
          <a:bodyPr wrap="square">
            <a:spAutoFit/>
          </a:bodyPr>
          <a:lstStyle/>
          <a:p>
            <a:pPr algn="ctr"/>
            <a:r>
              <a:rPr lang="uk-UA" sz="2800" dirty="0">
                <a:solidFill>
                  <a:schemeClr val="bg1"/>
                </a:solidFill>
              </a:rPr>
              <a:t>3</a:t>
            </a:r>
          </a:p>
        </p:txBody>
      </p:sp>
      <p:sp>
        <p:nvSpPr>
          <p:cNvPr id="20" name="Прямоугольник 19">
            <a:extLst>
              <a:ext uri="{FF2B5EF4-FFF2-40B4-BE49-F238E27FC236}">
                <a16:creationId xmlns:a16="http://schemas.microsoft.com/office/drawing/2014/main" id="{563C5D7A-92BE-448B-8AA7-29F47B31A76B}"/>
              </a:ext>
            </a:extLst>
          </p:cNvPr>
          <p:cNvSpPr/>
          <p:nvPr/>
        </p:nvSpPr>
        <p:spPr>
          <a:xfrm>
            <a:off x="2346384" y="4059120"/>
            <a:ext cx="367408" cy="523220"/>
          </a:xfrm>
          <a:prstGeom prst="rect">
            <a:avLst/>
          </a:prstGeom>
        </p:spPr>
        <p:txBody>
          <a:bodyPr wrap="none">
            <a:spAutoFit/>
          </a:bodyPr>
          <a:lstStyle/>
          <a:p>
            <a:pPr algn="ctr"/>
            <a:r>
              <a:rPr lang="uk-UA" sz="2800" dirty="0">
                <a:solidFill>
                  <a:schemeClr val="bg1"/>
                </a:solidFill>
              </a:rPr>
              <a:t>1</a:t>
            </a:r>
          </a:p>
        </p:txBody>
      </p:sp>
      <p:sp>
        <p:nvSpPr>
          <p:cNvPr id="21" name="Прямоугольник 20">
            <a:extLst>
              <a:ext uri="{FF2B5EF4-FFF2-40B4-BE49-F238E27FC236}">
                <a16:creationId xmlns:a16="http://schemas.microsoft.com/office/drawing/2014/main" id="{41441B01-3D85-4996-A3F4-84D4A6C80233}"/>
              </a:ext>
            </a:extLst>
          </p:cNvPr>
          <p:cNvSpPr/>
          <p:nvPr/>
        </p:nvSpPr>
        <p:spPr>
          <a:xfrm>
            <a:off x="2346384" y="4808159"/>
            <a:ext cx="367408" cy="523220"/>
          </a:xfrm>
          <a:prstGeom prst="rect">
            <a:avLst/>
          </a:prstGeom>
        </p:spPr>
        <p:txBody>
          <a:bodyPr wrap="none">
            <a:spAutoFit/>
          </a:bodyPr>
          <a:lstStyle/>
          <a:p>
            <a:pPr algn="ctr"/>
            <a:r>
              <a:rPr lang="uk-UA" sz="2800" dirty="0">
                <a:solidFill>
                  <a:schemeClr val="bg1"/>
                </a:solidFill>
              </a:rPr>
              <a:t>2</a:t>
            </a:r>
          </a:p>
        </p:txBody>
      </p:sp>
    </p:spTree>
    <p:extLst>
      <p:ext uri="{BB962C8B-B14F-4D97-AF65-F5344CB8AC3E}">
        <p14:creationId xmlns:p14="http://schemas.microsoft.com/office/powerpoint/2010/main" val="2685066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ADDA3F3-37F0-4A5E-8E4F-255E121D3C10}"/>
              </a:ext>
            </a:extLst>
          </p:cNvPr>
          <p:cNvSpPr>
            <a:spLocks noGrp="1"/>
          </p:cNvSpPr>
          <p:nvPr>
            <p:ph type="title"/>
          </p:nvPr>
        </p:nvSpPr>
        <p:spPr>
          <a:xfrm>
            <a:off x="685801" y="685799"/>
            <a:ext cx="10820400" cy="4800601"/>
          </a:xfrm>
        </p:spPr>
        <p:txBody>
          <a:bodyPr/>
          <a:lstStyle/>
          <a:p>
            <a:pPr>
              <a:lnSpc>
                <a:spcPct val="100000"/>
              </a:lnSpc>
            </a:pPr>
            <a:r>
              <a:rPr lang="en-US" sz="6000" dirty="0"/>
              <a:t>Terminology </a:t>
            </a:r>
            <a:br>
              <a:rPr lang="uk-UA" sz="6000" dirty="0"/>
            </a:br>
            <a:br>
              <a:rPr lang="en-US" sz="2400" dirty="0"/>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Flex container</a:t>
            </a:r>
            <a:br>
              <a:rPr lang="uk-UA" sz="2400" dirty="0">
                <a:latin typeface="Open Sans" panose="020B0604020202020204" charset="0"/>
                <a:ea typeface="Open Sans" panose="020B0604020202020204" charset="0"/>
                <a:cs typeface="Open Sans" panose="020B0604020202020204" charset="0"/>
              </a:rPr>
            </a:br>
            <a:br>
              <a:rPr lang="en-US" sz="2400" dirty="0"/>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Flex items</a:t>
            </a:r>
            <a:br>
              <a:rPr lang="uk-UA" sz="2400" dirty="0">
                <a:latin typeface="Open Sans" panose="020B0604020202020204" charset="0"/>
                <a:ea typeface="Open Sans" panose="020B0604020202020204" charset="0"/>
                <a:cs typeface="Open Sans" panose="020B0604020202020204" charset="0"/>
              </a:rPr>
            </a:br>
            <a:br>
              <a:rPr lang="en-US" sz="2400" dirty="0"/>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Main axis / Cross axis</a:t>
            </a:r>
            <a:br>
              <a:rPr lang="uk-UA" sz="2400" dirty="0">
                <a:latin typeface="Open Sans" panose="020B0604020202020204" charset="0"/>
                <a:ea typeface="Open Sans" panose="020B0604020202020204" charset="0"/>
                <a:cs typeface="Open Sans" panose="020B0604020202020204" charset="0"/>
              </a:rPr>
            </a:br>
            <a:br>
              <a:rPr lang="en-US" sz="2400" dirty="0"/>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Start / end</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40852427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DE95DC-A297-4626-9568-5C95855801E9}"/>
              </a:ext>
            </a:extLst>
          </p:cNvPr>
          <p:cNvSpPr>
            <a:spLocks noGrp="1"/>
          </p:cNvSpPr>
          <p:nvPr>
            <p:ph type="title"/>
          </p:nvPr>
        </p:nvSpPr>
        <p:spPr/>
        <p:txBody>
          <a:bodyPr/>
          <a:lstStyle/>
          <a:p>
            <a:pPr>
              <a:lnSpc>
                <a:spcPct val="100000"/>
              </a:lnSpc>
            </a:pPr>
            <a:r>
              <a:rPr lang="en-US" sz="6000" dirty="0"/>
              <a:t>Links</a:t>
            </a:r>
            <a:br>
              <a:rPr lang="en-US" sz="6000" dirty="0"/>
            </a:br>
            <a:r>
              <a:rPr lang="en-US" sz="2400" dirty="0">
                <a:latin typeface="Open Sans" panose="020B0604020202020204" charset="0"/>
                <a:ea typeface="Open Sans" panose="020B0604020202020204" charset="0"/>
                <a:cs typeface="Open Sans" panose="020B0604020202020204" charset="0"/>
              </a:rPr>
              <a:t>1. </a:t>
            </a:r>
            <a:r>
              <a:rPr lang="en-US" sz="2400" dirty="0">
                <a:latin typeface="Open Sans" panose="020B0604020202020204" charset="0"/>
                <a:ea typeface="Open Sans" panose="020B0604020202020204" charset="0"/>
                <a:cs typeface="Open Sans" panose="020B0604020202020204" charset="0"/>
                <a:hlinkClick r:id="rId2"/>
              </a:rPr>
              <a:t>https://developer.mozilla.org/en-US/docs/Learn/CSS/CSS_layout/Flexbox</a:t>
            </a:r>
            <a:br>
              <a:rPr lang="en-US" sz="6000" dirty="0"/>
            </a:br>
            <a:r>
              <a:rPr lang="en-US" sz="2400" dirty="0">
                <a:latin typeface="Open Sans" panose="020B0604020202020204" charset="0"/>
                <a:ea typeface="Open Sans" panose="020B0604020202020204" charset="0"/>
                <a:cs typeface="Open Sans" panose="020B0604020202020204" charset="0"/>
              </a:rPr>
              <a:t>2</a:t>
            </a:r>
            <a:r>
              <a:rPr lang="uk-UA" sz="2400" dirty="0">
                <a:latin typeface="Open Sans" panose="020B0604020202020204" charset="0"/>
                <a:ea typeface="Open Sans" panose="020B0604020202020204" charset="0"/>
                <a:cs typeface="Open Sans" panose="020B0604020202020204" charset="0"/>
              </a:rPr>
              <a:t>.</a:t>
            </a:r>
            <a:r>
              <a:rPr lang="en-US" sz="2400" dirty="0">
                <a:latin typeface="Open Sans" panose="020B0604020202020204" charset="0"/>
                <a:ea typeface="Open Sans" panose="020B0604020202020204" charset="0"/>
                <a:cs typeface="Open Sans" panose="020B0604020202020204" charset="0"/>
              </a:rPr>
              <a:t> </a:t>
            </a:r>
            <a:r>
              <a:rPr lang="en-US" sz="2400" dirty="0">
                <a:latin typeface="Open Sans" panose="020B0604020202020204" charset="0"/>
                <a:ea typeface="Open Sans" panose="020B0604020202020204" charset="0"/>
                <a:cs typeface="Open Sans" panose="020B0604020202020204" charset="0"/>
                <a:hlinkClick r:id="rId3"/>
              </a:rPr>
              <a:t>https://css-tricks.com/snippets/css/a-guide-to-flexbox/</a:t>
            </a: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3. </a:t>
            </a:r>
            <a:r>
              <a:rPr lang="en-US" sz="2400" dirty="0">
                <a:latin typeface="Open Sans" panose="020B0604020202020204" charset="0"/>
                <a:ea typeface="Open Sans" panose="020B0604020202020204" charset="0"/>
                <a:cs typeface="Open Sans" panose="020B0604020202020204" charset="0"/>
                <a:hlinkClick r:id="rId4"/>
              </a:rPr>
              <a:t>https://html5.by/blog/flexbox/</a:t>
            </a: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4. </a:t>
            </a:r>
            <a:r>
              <a:rPr lang="en-US" sz="2400" dirty="0">
                <a:latin typeface="Open Sans" panose="020B0604020202020204" charset="0"/>
                <a:ea typeface="Open Sans" panose="020B0604020202020204" charset="0"/>
                <a:cs typeface="Open Sans" panose="020B0604020202020204" charset="0"/>
                <a:hlinkClick r:id="rId5"/>
              </a:rPr>
              <a:t>http://flexboxfroggy.com/</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3044464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9DC61EA-25AA-480B-AA00-CAA51A9CE73A}"/>
              </a:ext>
            </a:extLst>
          </p:cNvPr>
          <p:cNvSpPr>
            <a:spLocks noGrp="1"/>
          </p:cNvSpPr>
          <p:nvPr>
            <p:ph type="title"/>
          </p:nvPr>
        </p:nvSpPr>
        <p:spPr/>
        <p:txBody>
          <a:bodyPr/>
          <a:lstStyle/>
          <a:p>
            <a:pPr>
              <a:lnSpc>
                <a:spcPct val="100000"/>
              </a:lnSpc>
            </a:pPr>
            <a:r>
              <a:rPr lang="en-US" sz="4400" dirty="0"/>
              <a:t>Flex container</a:t>
            </a:r>
            <a:br>
              <a:rPr lang="uk-UA" sz="4400" dirty="0"/>
            </a:br>
            <a:r>
              <a:rPr lang="en-US" sz="2400" dirty="0">
                <a:latin typeface="Open Sans" panose="020B0604020202020204" charset="0"/>
                <a:ea typeface="Open Sans" panose="020B0604020202020204" charset="0"/>
                <a:cs typeface="Open Sans" panose="020B0604020202020204" charset="0"/>
              </a:rPr>
              <a:t>To start with, we need to select which elements are to be laid out as flexible boxes. To do this, we set a special value of display on the parent element of the elements you want to affect.</a:t>
            </a:r>
            <a:br>
              <a:rPr lang="uk-UA" sz="2400" dirty="0">
                <a:latin typeface="Open Sans" panose="020B0604020202020204" charset="0"/>
                <a:ea typeface="Open Sans" panose="020B0604020202020204" charset="0"/>
                <a:cs typeface="Open Sans" panose="020B0604020202020204" charset="0"/>
              </a:rPr>
            </a:br>
            <a:endParaRPr lang="uk-UA" sz="2400" dirty="0">
              <a:latin typeface="Open Sans" panose="020B0604020202020204" charset="0"/>
              <a:ea typeface="Open Sans" panose="020B0604020202020204" charset="0"/>
              <a:cs typeface="Open Sans" panose="020B0604020202020204" charset="0"/>
            </a:endParaRPr>
          </a:p>
        </p:txBody>
      </p:sp>
      <p:sp>
        <p:nvSpPr>
          <p:cNvPr id="4" name="Прямоугольник 3">
            <a:extLst>
              <a:ext uri="{FF2B5EF4-FFF2-40B4-BE49-F238E27FC236}">
                <a16:creationId xmlns:a16="http://schemas.microsoft.com/office/drawing/2014/main" id="{3F152757-B231-4699-969F-6ECC6E5F22CA}"/>
              </a:ext>
            </a:extLst>
          </p:cNvPr>
          <p:cNvSpPr/>
          <p:nvPr/>
        </p:nvSpPr>
        <p:spPr>
          <a:xfrm>
            <a:off x="1524000" y="2723744"/>
            <a:ext cx="9144000" cy="2762655"/>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5" name="Прямоугольник 4">
            <a:extLst>
              <a:ext uri="{FF2B5EF4-FFF2-40B4-BE49-F238E27FC236}">
                <a16:creationId xmlns:a16="http://schemas.microsoft.com/office/drawing/2014/main" id="{69E805E6-9133-49A6-A575-F3D6E7B6773E}"/>
              </a:ext>
            </a:extLst>
          </p:cNvPr>
          <p:cNvSpPr/>
          <p:nvPr/>
        </p:nvSpPr>
        <p:spPr>
          <a:xfrm>
            <a:off x="4828666" y="3771108"/>
            <a:ext cx="2534668" cy="369332"/>
          </a:xfrm>
          <a:prstGeom prst="rect">
            <a:avLst/>
          </a:prstGeom>
        </p:spPr>
        <p:txBody>
          <a:bodyPr wrap="none">
            <a:spAutoFit/>
          </a:bodyPr>
          <a:lstStyle/>
          <a:p>
            <a:pPr algn="ctr"/>
            <a:r>
              <a:rPr lang="en-US" dirty="0"/>
              <a:t>display: flex | inline-flex; </a:t>
            </a:r>
            <a:endParaRPr lang="uk-UA" dirty="0"/>
          </a:p>
        </p:txBody>
      </p:sp>
    </p:spTree>
    <p:extLst>
      <p:ext uri="{BB962C8B-B14F-4D97-AF65-F5344CB8AC3E}">
        <p14:creationId xmlns:p14="http://schemas.microsoft.com/office/powerpoint/2010/main" val="832162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0E2525F-02CA-4B92-A497-D69B06954EDB}"/>
              </a:ext>
            </a:extLst>
          </p:cNvPr>
          <p:cNvSpPr>
            <a:spLocks noGrp="1"/>
          </p:cNvSpPr>
          <p:nvPr>
            <p:ph type="title"/>
          </p:nvPr>
        </p:nvSpPr>
        <p:spPr/>
        <p:txBody>
          <a:bodyPr/>
          <a:lstStyle/>
          <a:p>
            <a:pPr>
              <a:lnSpc>
                <a:spcPct val="100000"/>
              </a:lnSpc>
            </a:pPr>
            <a:r>
              <a:rPr lang="en-US" sz="4400" dirty="0"/>
              <a:t>Flex items</a:t>
            </a:r>
            <a:br>
              <a:rPr lang="en-US" sz="4400" dirty="0"/>
            </a:br>
            <a:r>
              <a:rPr lang="en-US" sz="2800" dirty="0">
                <a:latin typeface="Open Sans" panose="020B0604020202020204" charset="0"/>
                <a:ea typeface="Open Sans" panose="020B0604020202020204" charset="0"/>
                <a:cs typeface="Open Sans" panose="020B0604020202020204" charset="0"/>
              </a:rPr>
              <a:t>Items in a flex container are, by default, flex items </a:t>
            </a:r>
            <a:endParaRPr lang="uk-UA" sz="2800" dirty="0">
              <a:latin typeface="Open Sans" panose="020B0604020202020204" charset="0"/>
              <a:ea typeface="Open Sans" panose="020B0604020202020204" charset="0"/>
              <a:cs typeface="Open Sans" panose="020B0604020202020204" charset="0"/>
            </a:endParaRPr>
          </a:p>
        </p:txBody>
      </p:sp>
      <p:sp>
        <p:nvSpPr>
          <p:cNvPr id="7" name="Прямоугольник 6">
            <a:extLst>
              <a:ext uri="{FF2B5EF4-FFF2-40B4-BE49-F238E27FC236}">
                <a16:creationId xmlns:a16="http://schemas.microsoft.com/office/drawing/2014/main" id="{5D96C08B-9B16-4EAA-B67C-3CA18320E192}"/>
              </a:ext>
            </a:extLst>
          </p:cNvPr>
          <p:cNvSpPr/>
          <p:nvPr/>
        </p:nvSpPr>
        <p:spPr>
          <a:xfrm>
            <a:off x="1523999" y="2425148"/>
            <a:ext cx="9144000" cy="306125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8" name="Прямоугольник 7">
            <a:extLst>
              <a:ext uri="{FF2B5EF4-FFF2-40B4-BE49-F238E27FC236}">
                <a16:creationId xmlns:a16="http://schemas.microsoft.com/office/drawing/2014/main" id="{1B1BBE56-0B72-4F83-9A48-353AF6794C9E}"/>
              </a:ext>
            </a:extLst>
          </p:cNvPr>
          <p:cNvSpPr/>
          <p:nvPr/>
        </p:nvSpPr>
        <p:spPr>
          <a:xfrm>
            <a:off x="4828665" y="2942055"/>
            <a:ext cx="2534668" cy="369332"/>
          </a:xfrm>
          <a:prstGeom prst="rect">
            <a:avLst/>
          </a:prstGeom>
        </p:spPr>
        <p:txBody>
          <a:bodyPr wrap="none">
            <a:spAutoFit/>
          </a:bodyPr>
          <a:lstStyle/>
          <a:p>
            <a:pPr algn="ctr"/>
            <a:r>
              <a:rPr lang="en-US" dirty="0"/>
              <a:t>display: flex | inline-flex; </a:t>
            </a:r>
            <a:endParaRPr lang="uk-UA" dirty="0"/>
          </a:p>
        </p:txBody>
      </p:sp>
      <p:sp>
        <p:nvSpPr>
          <p:cNvPr id="10" name="Прямоугольник 9">
            <a:extLst>
              <a:ext uri="{FF2B5EF4-FFF2-40B4-BE49-F238E27FC236}">
                <a16:creationId xmlns:a16="http://schemas.microsoft.com/office/drawing/2014/main" id="{D61EDFF7-0FFA-4F14-AD6D-03FEFA615D53}"/>
              </a:ext>
            </a:extLst>
          </p:cNvPr>
          <p:cNvSpPr/>
          <p:nvPr/>
        </p:nvSpPr>
        <p:spPr>
          <a:xfrm>
            <a:off x="1695864" y="4197626"/>
            <a:ext cx="2476500" cy="775252"/>
          </a:xfrm>
          <a:prstGeom prst="rect">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11" name="Прямоугольник 10">
            <a:extLst>
              <a:ext uri="{FF2B5EF4-FFF2-40B4-BE49-F238E27FC236}">
                <a16:creationId xmlns:a16="http://schemas.microsoft.com/office/drawing/2014/main" id="{99B906D7-8978-49C3-894B-B37614F96F66}"/>
              </a:ext>
            </a:extLst>
          </p:cNvPr>
          <p:cNvSpPr/>
          <p:nvPr/>
        </p:nvSpPr>
        <p:spPr>
          <a:xfrm>
            <a:off x="4857750" y="4197626"/>
            <a:ext cx="2476500" cy="775252"/>
          </a:xfrm>
          <a:prstGeom prst="rect">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12" name="Прямоугольник 11">
            <a:extLst>
              <a:ext uri="{FF2B5EF4-FFF2-40B4-BE49-F238E27FC236}">
                <a16:creationId xmlns:a16="http://schemas.microsoft.com/office/drawing/2014/main" id="{B3C38E5F-6922-4DF6-9E76-7281E7D420A5}"/>
              </a:ext>
            </a:extLst>
          </p:cNvPr>
          <p:cNvSpPr/>
          <p:nvPr/>
        </p:nvSpPr>
        <p:spPr>
          <a:xfrm>
            <a:off x="8019636" y="4197626"/>
            <a:ext cx="2476500" cy="775252"/>
          </a:xfrm>
          <a:prstGeom prst="rect">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13" name="Прямоугольник 12">
            <a:extLst>
              <a:ext uri="{FF2B5EF4-FFF2-40B4-BE49-F238E27FC236}">
                <a16:creationId xmlns:a16="http://schemas.microsoft.com/office/drawing/2014/main" id="{F752B3F3-239C-46B1-974F-67A23D1FB520}"/>
              </a:ext>
            </a:extLst>
          </p:cNvPr>
          <p:cNvSpPr/>
          <p:nvPr/>
        </p:nvSpPr>
        <p:spPr>
          <a:xfrm>
            <a:off x="2390311" y="4400586"/>
            <a:ext cx="1087605" cy="369332"/>
          </a:xfrm>
          <a:prstGeom prst="rect">
            <a:avLst/>
          </a:prstGeom>
        </p:spPr>
        <p:txBody>
          <a:bodyPr wrap="square">
            <a:spAutoFit/>
          </a:bodyPr>
          <a:lstStyle/>
          <a:p>
            <a:pPr algn="ctr"/>
            <a:r>
              <a:rPr lang="en-US" dirty="0">
                <a:solidFill>
                  <a:schemeClr val="bg1"/>
                </a:solidFill>
              </a:rPr>
              <a:t>Flex item </a:t>
            </a:r>
            <a:endParaRPr lang="uk-UA" dirty="0">
              <a:solidFill>
                <a:schemeClr val="bg1"/>
              </a:solidFill>
            </a:endParaRPr>
          </a:p>
        </p:txBody>
      </p:sp>
      <p:sp>
        <p:nvSpPr>
          <p:cNvPr id="14" name="Прямоугольник 13">
            <a:extLst>
              <a:ext uri="{FF2B5EF4-FFF2-40B4-BE49-F238E27FC236}">
                <a16:creationId xmlns:a16="http://schemas.microsoft.com/office/drawing/2014/main" id="{1A8C4B4F-FECF-41EF-82D4-0D7ED6886448}"/>
              </a:ext>
            </a:extLst>
          </p:cNvPr>
          <p:cNvSpPr/>
          <p:nvPr/>
        </p:nvSpPr>
        <p:spPr>
          <a:xfrm>
            <a:off x="5552197" y="4400586"/>
            <a:ext cx="1087605" cy="369332"/>
          </a:xfrm>
          <a:prstGeom prst="rect">
            <a:avLst/>
          </a:prstGeom>
        </p:spPr>
        <p:txBody>
          <a:bodyPr wrap="square">
            <a:spAutoFit/>
          </a:bodyPr>
          <a:lstStyle/>
          <a:p>
            <a:pPr algn="ctr"/>
            <a:r>
              <a:rPr lang="en-US" dirty="0">
                <a:solidFill>
                  <a:schemeClr val="bg1"/>
                </a:solidFill>
              </a:rPr>
              <a:t>Flex item </a:t>
            </a:r>
            <a:endParaRPr lang="uk-UA" dirty="0">
              <a:solidFill>
                <a:schemeClr val="bg1"/>
              </a:solidFill>
            </a:endParaRPr>
          </a:p>
        </p:txBody>
      </p:sp>
      <p:sp>
        <p:nvSpPr>
          <p:cNvPr id="15" name="Прямоугольник 14">
            <a:extLst>
              <a:ext uri="{FF2B5EF4-FFF2-40B4-BE49-F238E27FC236}">
                <a16:creationId xmlns:a16="http://schemas.microsoft.com/office/drawing/2014/main" id="{C9368CAD-40CC-4238-A691-AC3409789963}"/>
              </a:ext>
            </a:extLst>
          </p:cNvPr>
          <p:cNvSpPr/>
          <p:nvPr/>
        </p:nvSpPr>
        <p:spPr>
          <a:xfrm>
            <a:off x="8714083" y="4400586"/>
            <a:ext cx="1087605" cy="369332"/>
          </a:xfrm>
          <a:prstGeom prst="rect">
            <a:avLst/>
          </a:prstGeom>
        </p:spPr>
        <p:txBody>
          <a:bodyPr wrap="square">
            <a:spAutoFit/>
          </a:bodyPr>
          <a:lstStyle/>
          <a:p>
            <a:pPr algn="ctr"/>
            <a:r>
              <a:rPr lang="en-US" dirty="0">
                <a:solidFill>
                  <a:schemeClr val="bg1"/>
                </a:solidFill>
              </a:rPr>
              <a:t>Flex item </a:t>
            </a:r>
            <a:endParaRPr lang="uk-UA" dirty="0">
              <a:solidFill>
                <a:schemeClr val="bg1"/>
              </a:solidFill>
            </a:endParaRPr>
          </a:p>
        </p:txBody>
      </p:sp>
    </p:spTree>
    <p:extLst>
      <p:ext uri="{BB962C8B-B14F-4D97-AF65-F5344CB8AC3E}">
        <p14:creationId xmlns:p14="http://schemas.microsoft.com/office/powerpoint/2010/main" val="2946316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28B0465-150A-44C2-9207-61A4D034334C}"/>
              </a:ext>
            </a:extLst>
          </p:cNvPr>
          <p:cNvSpPr>
            <a:spLocks noGrp="1"/>
          </p:cNvSpPr>
          <p:nvPr>
            <p:ph type="title"/>
          </p:nvPr>
        </p:nvSpPr>
        <p:spPr>
          <a:xfrm>
            <a:off x="685801" y="685799"/>
            <a:ext cx="10820400" cy="4800601"/>
          </a:xfrm>
        </p:spPr>
        <p:txBody>
          <a:bodyPr/>
          <a:lstStyle/>
          <a:p>
            <a:pPr>
              <a:lnSpc>
                <a:spcPct val="100000"/>
              </a:lnSpc>
            </a:pPr>
            <a:r>
              <a:rPr lang="en-US" sz="2400" dirty="0"/>
              <a:t>Example</a:t>
            </a:r>
            <a:endParaRPr lang="uk-UA" sz="2400" dirty="0"/>
          </a:p>
        </p:txBody>
      </p:sp>
      <p:sp>
        <p:nvSpPr>
          <p:cNvPr id="5" name="Прямоугольник 4">
            <a:extLst>
              <a:ext uri="{FF2B5EF4-FFF2-40B4-BE49-F238E27FC236}">
                <a16:creationId xmlns:a16="http://schemas.microsoft.com/office/drawing/2014/main" id="{3BF1DBDD-0210-45DA-B768-77BBCAEBCA8C}"/>
              </a:ext>
            </a:extLst>
          </p:cNvPr>
          <p:cNvSpPr/>
          <p:nvPr/>
        </p:nvSpPr>
        <p:spPr>
          <a:xfrm>
            <a:off x="5314119" y="2048398"/>
            <a:ext cx="1563761" cy="369332"/>
          </a:xfrm>
          <a:prstGeom prst="rect">
            <a:avLst/>
          </a:prstGeom>
        </p:spPr>
        <p:txBody>
          <a:bodyPr wrap="none">
            <a:spAutoFit/>
          </a:bodyPr>
          <a:lstStyle/>
          <a:p>
            <a:pPr algn="ctr"/>
            <a:r>
              <a:rPr lang="en-US" dirty="0"/>
              <a:t>display: block; </a:t>
            </a:r>
            <a:endParaRPr lang="uk-UA" dirty="0"/>
          </a:p>
        </p:txBody>
      </p:sp>
      <p:sp>
        <p:nvSpPr>
          <p:cNvPr id="7" name="Прямоугольник 6">
            <a:extLst>
              <a:ext uri="{FF2B5EF4-FFF2-40B4-BE49-F238E27FC236}">
                <a16:creationId xmlns:a16="http://schemas.microsoft.com/office/drawing/2014/main" id="{51256C0C-C23C-4695-A6E2-A3CDA1A66A21}"/>
              </a:ext>
            </a:extLst>
          </p:cNvPr>
          <p:cNvSpPr/>
          <p:nvPr/>
        </p:nvSpPr>
        <p:spPr>
          <a:xfrm>
            <a:off x="1623393" y="2525477"/>
            <a:ext cx="8938590"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Прямоугольник 8">
            <a:extLst>
              <a:ext uri="{FF2B5EF4-FFF2-40B4-BE49-F238E27FC236}">
                <a16:creationId xmlns:a16="http://schemas.microsoft.com/office/drawing/2014/main" id="{2177B464-24FA-4550-A2E4-0478C390AB80}"/>
              </a:ext>
            </a:extLst>
          </p:cNvPr>
          <p:cNvSpPr/>
          <p:nvPr/>
        </p:nvSpPr>
        <p:spPr>
          <a:xfrm>
            <a:off x="1623393" y="3268806"/>
            <a:ext cx="8938590" cy="643001"/>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Прямоугольник 9">
            <a:extLst>
              <a:ext uri="{FF2B5EF4-FFF2-40B4-BE49-F238E27FC236}">
                <a16:creationId xmlns:a16="http://schemas.microsoft.com/office/drawing/2014/main" id="{1F1E219B-CA11-4867-B850-5E604E933BA4}"/>
              </a:ext>
            </a:extLst>
          </p:cNvPr>
          <p:cNvSpPr/>
          <p:nvPr/>
        </p:nvSpPr>
        <p:spPr>
          <a:xfrm>
            <a:off x="1623393" y="3998144"/>
            <a:ext cx="8938590"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Прямоугольник 10">
            <a:extLst>
              <a:ext uri="{FF2B5EF4-FFF2-40B4-BE49-F238E27FC236}">
                <a16:creationId xmlns:a16="http://schemas.microsoft.com/office/drawing/2014/main" id="{1D9D037A-5782-4EF3-B98C-7BD0FB8C76E1}"/>
              </a:ext>
            </a:extLst>
          </p:cNvPr>
          <p:cNvSpPr/>
          <p:nvPr/>
        </p:nvSpPr>
        <p:spPr>
          <a:xfrm>
            <a:off x="1623393" y="4727482"/>
            <a:ext cx="8938590"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Прямоугольник 11">
            <a:extLst>
              <a:ext uri="{FF2B5EF4-FFF2-40B4-BE49-F238E27FC236}">
                <a16:creationId xmlns:a16="http://schemas.microsoft.com/office/drawing/2014/main" id="{8917EC00-C7E8-4FC0-BDE7-7C9EFD7B0E5E}"/>
              </a:ext>
            </a:extLst>
          </p:cNvPr>
          <p:cNvSpPr/>
          <p:nvPr/>
        </p:nvSpPr>
        <p:spPr>
          <a:xfrm>
            <a:off x="1524000" y="2425149"/>
            <a:ext cx="9144000" cy="306125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13" name="Прямоугольник 12">
            <a:extLst>
              <a:ext uri="{FF2B5EF4-FFF2-40B4-BE49-F238E27FC236}">
                <a16:creationId xmlns:a16="http://schemas.microsoft.com/office/drawing/2014/main" id="{FCEB5170-09D4-47B1-9B8B-757F9B26E791}"/>
              </a:ext>
            </a:extLst>
          </p:cNvPr>
          <p:cNvSpPr/>
          <p:nvPr/>
        </p:nvSpPr>
        <p:spPr>
          <a:xfrm>
            <a:off x="2344151" y="2585367"/>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14" name="Прямоугольник 13">
            <a:extLst>
              <a:ext uri="{FF2B5EF4-FFF2-40B4-BE49-F238E27FC236}">
                <a16:creationId xmlns:a16="http://schemas.microsoft.com/office/drawing/2014/main" id="{00C042AF-0307-4C3D-8868-9B435A4E57C1}"/>
              </a:ext>
            </a:extLst>
          </p:cNvPr>
          <p:cNvSpPr/>
          <p:nvPr/>
        </p:nvSpPr>
        <p:spPr>
          <a:xfrm>
            <a:off x="2358145" y="3342442"/>
            <a:ext cx="339420" cy="523220"/>
          </a:xfrm>
          <a:prstGeom prst="rect">
            <a:avLst/>
          </a:prstGeom>
        </p:spPr>
        <p:txBody>
          <a:bodyPr wrap="square">
            <a:spAutoFit/>
          </a:bodyPr>
          <a:lstStyle/>
          <a:p>
            <a:pPr algn="ctr"/>
            <a:r>
              <a:rPr lang="en-US" sz="2800" dirty="0">
                <a:solidFill>
                  <a:schemeClr val="bg1"/>
                </a:solidFill>
              </a:rPr>
              <a:t>2</a:t>
            </a:r>
            <a:endParaRPr lang="uk-UA" sz="2800" dirty="0">
              <a:solidFill>
                <a:schemeClr val="bg1"/>
              </a:solidFill>
            </a:endParaRPr>
          </a:p>
        </p:txBody>
      </p:sp>
      <p:sp>
        <p:nvSpPr>
          <p:cNvPr id="15" name="Прямоугольник 14">
            <a:extLst>
              <a:ext uri="{FF2B5EF4-FFF2-40B4-BE49-F238E27FC236}">
                <a16:creationId xmlns:a16="http://schemas.microsoft.com/office/drawing/2014/main" id="{60ED7B3A-DCB5-4043-A9B1-022A09EEED14}"/>
              </a:ext>
            </a:extLst>
          </p:cNvPr>
          <p:cNvSpPr/>
          <p:nvPr/>
        </p:nvSpPr>
        <p:spPr>
          <a:xfrm>
            <a:off x="2346384" y="4059120"/>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16" name="Прямоугольник 15">
            <a:extLst>
              <a:ext uri="{FF2B5EF4-FFF2-40B4-BE49-F238E27FC236}">
                <a16:creationId xmlns:a16="http://schemas.microsoft.com/office/drawing/2014/main" id="{0A550CDE-C8C4-4EDE-876F-CC06AFC5529F}"/>
              </a:ext>
            </a:extLst>
          </p:cNvPr>
          <p:cNvSpPr/>
          <p:nvPr/>
        </p:nvSpPr>
        <p:spPr>
          <a:xfrm>
            <a:off x="2346384" y="4808159"/>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Tree>
    <p:extLst>
      <p:ext uri="{BB962C8B-B14F-4D97-AF65-F5344CB8AC3E}">
        <p14:creationId xmlns:p14="http://schemas.microsoft.com/office/powerpoint/2010/main" val="2997254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B19EEC0-6A1D-4CDE-8FF7-3FE07826A18F}"/>
              </a:ext>
            </a:extLst>
          </p:cNvPr>
          <p:cNvSpPr>
            <a:spLocks noGrp="1"/>
          </p:cNvSpPr>
          <p:nvPr>
            <p:ph type="title"/>
          </p:nvPr>
        </p:nvSpPr>
        <p:spPr>
          <a:xfrm>
            <a:off x="685801" y="685799"/>
            <a:ext cx="10820400" cy="4800601"/>
          </a:xfrm>
        </p:spPr>
        <p:txBody>
          <a:bodyPr/>
          <a:lstStyle/>
          <a:p>
            <a:pPr>
              <a:lnSpc>
                <a:spcPct val="100000"/>
              </a:lnSpc>
            </a:pPr>
            <a:r>
              <a:rPr lang="en-US" sz="2400" dirty="0"/>
              <a:t>Example</a:t>
            </a:r>
            <a:endParaRPr lang="uk-UA" sz="2400" dirty="0"/>
          </a:p>
        </p:txBody>
      </p:sp>
      <p:sp>
        <p:nvSpPr>
          <p:cNvPr id="16" name="Прямоугольник 15">
            <a:extLst>
              <a:ext uri="{FF2B5EF4-FFF2-40B4-BE49-F238E27FC236}">
                <a16:creationId xmlns:a16="http://schemas.microsoft.com/office/drawing/2014/main" id="{F00AC93C-44EE-4AF8-A919-4952667E4921}"/>
              </a:ext>
            </a:extLst>
          </p:cNvPr>
          <p:cNvSpPr/>
          <p:nvPr/>
        </p:nvSpPr>
        <p:spPr>
          <a:xfrm>
            <a:off x="5396000" y="1149870"/>
            <a:ext cx="1399999" cy="369332"/>
          </a:xfrm>
          <a:prstGeom prst="rect">
            <a:avLst/>
          </a:prstGeom>
        </p:spPr>
        <p:txBody>
          <a:bodyPr wrap="none">
            <a:spAutoFit/>
          </a:bodyPr>
          <a:lstStyle/>
          <a:p>
            <a:pPr algn="ctr"/>
            <a:r>
              <a:rPr lang="en-US" dirty="0"/>
              <a:t>display: flex; </a:t>
            </a:r>
            <a:endParaRPr lang="uk-UA" dirty="0"/>
          </a:p>
        </p:txBody>
      </p:sp>
      <p:sp>
        <p:nvSpPr>
          <p:cNvPr id="17" name="Прямоугольник 16">
            <a:extLst>
              <a:ext uri="{FF2B5EF4-FFF2-40B4-BE49-F238E27FC236}">
                <a16:creationId xmlns:a16="http://schemas.microsoft.com/office/drawing/2014/main" id="{07216D21-A258-43EA-B6F4-D0D3637E4F8E}"/>
              </a:ext>
            </a:extLst>
          </p:cNvPr>
          <p:cNvSpPr/>
          <p:nvPr/>
        </p:nvSpPr>
        <p:spPr>
          <a:xfrm>
            <a:off x="1623393" y="1626949"/>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1" name="Прямоугольник 20">
            <a:extLst>
              <a:ext uri="{FF2B5EF4-FFF2-40B4-BE49-F238E27FC236}">
                <a16:creationId xmlns:a16="http://schemas.microsoft.com/office/drawing/2014/main" id="{2458561B-1C83-4033-9823-84704727CD97}"/>
              </a:ext>
            </a:extLst>
          </p:cNvPr>
          <p:cNvSpPr/>
          <p:nvPr/>
        </p:nvSpPr>
        <p:spPr>
          <a:xfrm>
            <a:off x="1524000" y="1526621"/>
            <a:ext cx="9144000" cy="88322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22" name="Прямоугольник 21">
            <a:extLst>
              <a:ext uri="{FF2B5EF4-FFF2-40B4-BE49-F238E27FC236}">
                <a16:creationId xmlns:a16="http://schemas.microsoft.com/office/drawing/2014/main" id="{DD6B6BE4-77A7-4572-96C4-F99BF70BD84F}"/>
              </a:ext>
            </a:extLst>
          </p:cNvPr>
          <p:cNvSpPr/>
          <p:nvPr/>
        </p:nvSpPr>
        <p:spPr>
          <a:xfrm>
            <a:off x="1990737" y="1686839"/>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23" name="Прямоугольник 22">
            <a:extLst>
              <a:ext uri="{FF2B5EF4-FFF2-40B4-BE49-F238E27FC236}">
                <a16:creationId xmlns:a16="http://schemas.microsoft.com/office/drawing/2014/main" id="{9046A3F8-1B1B-4A2B-B9AD-93EAA4B3876C}"/>
              </a:ext>
            </a:extLst>
          </p:cNvPr>
          <p:cNvSpPr/>
          <p:nvPr/>
        </p:nvSpPr>
        <p:spPr>
          <a:xfrm>
            <a:off x="2358145" y="3342442"/>
            <a:ext cx="339420" cy="523220"/>
          </a:xfrm>
          <a:prstGeom prst="rect">
            <a:avLst/>
          </a:prstGeom>
        </p:spPr>
        <p:txBody>
          <a:bodyPr wrap="square">
            <a:spAutoFit/>
          </a:bodyPr>
          <a:lstStyle/>
          <a:p>
            <a:pPr algn="ctr"/>
            <a:r>
              <a:rPr lang="en-US" sz="2800" dirty="0">
                <a:solidFill>
                  <a:schemeClr val="bg1"/>
                </a:solidFill>
              </a:rPr>
              <a:t>2</a:t>
            </a:r>
            <a:endParaRPr lang="uk-UA" sz="2800" dirty="0">
              <a:solidFill>
                <a:schemeClr val="bg1"/>
              </a:solidFill>
            </a:endParaRPr>
          </a:p>
        </p:txBody>
      </p:sp>
      <p:sp>
        <p:nvSpPr>
          <p:cNvPr id="24" name="Прямоугольник 23">
            <a:extLst>
              <a:ext uri="{FF2B5EF4-FFF2-40B4-BE49-F238E27FC236}">
                <a16:creationId xmlns:a16="http://schemas.microsoft.com/office/drawing/2014/main" id="{4A8D4D9B-6E8B-4FA7-8431-2F54381C3DD3}"/>
              </a:ext>
            </a:extLst>
          </p:cNvPr>
          <p:cNvSpPr/>
          <p:nvPr/>
        </p:nvSpPr>
        <p:spPr>
          <a:xfrm>
            <a:off x="2254694" y="4058739"/>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25" name="Прямоугольник 24">
            <a:extLst>
              <a:ext uri="{FF2B5EF4-FFF2-40B4-BE49-F238E27FC236}">
                <a16:creationId xmlns:a16="http://schemas.microsoft.com/office/drawing/2014/main" id="{AA128D07-1DCC-4A48-9BD7-55A0376C7D75}"/>
              </a:ext>
            </a:extLst>
          </p:cNvPr>
          <p:cNvSpPr/>
          <p:nvPr/>
        </p:nvSpPr>
        <p:spPr>
          <a:xfrm>
            <a:off x="2346384" y="4808159"/>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27" name="Прямоугольник 26">
            <a:extLst>
              <a:ext uri="{FF2B5EF4-FFF2-40B4-BE49-F238E27FC236}">
                <a16:creationId xmlns:a16="http://schemas.microsoft.com/office/drawing/2014/main" id="{FEDB744E-7872-4E91-B31C-ABA19F6E1814}"/>
              </a:ext>
            </a:extLst>
          </p:cNvPr>
          <p:cNvSpPr/>
          <p:nvPr/>
        </p:nvSpPr>
        <p:spPr>
          <a:xfrm>
            <a:off x="2779311" y="1629334"/>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8" name="Прямоугольник 27">
            <a:extLst>
              <a:ext uri="{FF2B5EF4-FFF2-40B4-BE49-F238E27FC236}">
                <a16:creationId xmlns:a16="http://schemas.microsoft.com/office/drawing/2014/main" id="{02FD0CD6-C635-4AD5-AA50-CE4D7EDA1AB4}"/>
              </a:ext>
            </a:extLst>
          </p:cNvPr>
          <p:cNvSpPr/>
          <p:nvPr/>
        </p:nvSpPr>
        <p:spPr>
          <a:xfrm>
            <a:off x="3146655" y="1689224"/>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sp>
        <p:nvSpPr>
          <p:cNvPr id="29" name="Прямоугольник 28">
            <a:extLst>
              <a:ext uri="{FF2B5EF4-FFF2-40B4-BE49-F238E27FC236}">
                <a16:creationId xmlns:a16="http://schemas.microsoft.com/office/drawing/2014/main" id="{9ACE3ED4-5B73-4506-B67E-D3396EF2C59C}"/>
              </a:ext>
            </a:extLst>
          </p:cNvPr>
          <p:cNvSpPr/>
          <p:nvPr/>
        </p:nvSpPr>
        <p:spPr>
          <a:xfrm>
            <a:off x="3935229" y="1628562"/>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0" name="Прямоугольник 29">
            <a:extLst>
              <a:ext uri="{FF2B5EF4-FFF2-40B4-BE49-F238E27FC236}">
                <a16:creationId xmlns:a16="http://schemas.microsoft.com/office/drawing/2014/main" id="{59D8E94D-69D7-4A09-BF3D-0684183FFB88}"/>
              </a:ext>
            </a:extLst>
          </p:cNvPr>
          <p:cNvSpPr/>
          <p:nvPr/>
        </p:nvSpPr>
        <p:spPr>
          <a:xfrm>
            <a:off x="4302573" y="1688452"/>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31" name="Прямоугольник 30">
            <a:extLst>
              <a:ext uri="{FF2B5EF4-FFF2-40B4-BE49-F238E27FC236}">
                <a16:creationId xmlns:a16="http://schemas.microsoft.com/office/drawing/2014/main" id="{1FEB63C1-9431-4242-805C-D54D08240F56}"/>
              </a:ext>
            </a:extLst>
          </p:cNvPr>
          <p:cNvSpPr/>
          <p:nvPr/>
        </p:nvSpPr>
        <p:spPr>
          <a:xfrm>
            <a:off x="5122788" y="1632011"/>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2" name="Прямоугольник 31">
            <a:extLst>
              <a:ext uri="{FF2B5EF4-FFF2-40B4-BE49-F238E27FC236}">
                <a16:creationId xmlns:a16="http://schemas.microsoft.com/office/drawing/2014/main" id="{A8797D31-2D4A-42A1-B9C5-3B136025BCBB}"/>
              </a:ext>
            </a:extLst>
          </p:cNvPr>
          <p:cNvSpPr/>
          <p:nvPr/>
        </p:nvSpPr>
        <p:spPr>
          <a:xfrm>
            <a:off x="5490132" y="1691901"/>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33" name="Прямоугольник 32">
            <a:extLst>
              <a:ext uri="{FF2B5EF4-FFF2-40B4-BE49-F238E27FC236}">
                <a16:creationId xmlns:a16="http://schemas.microsoft.com/office/drawing/2014/main" id="{A6566BC8-F45D-4697-981F-3077FCA36E56}"/>
              </a:ext>
            </a:extLst>
          </p:cNvPr>
          <p:cNvSpPr/>
          <p:nvPr/>
        </p:nvSpPr>
        <p:spPr>
          <a:xfrm>
            <a:off x="2944196" y="3407182"/>
            <a:ext cx="1988301" cy="369332"/>
          </a:xfrm>
          <a:prstGeom prst="rect">
            <a:avLst/>
          </a:prstGeom>
        </p:spPr>
        <p:txBody>
          <a:bodyPr wrap="none">
            <a:spAutoFit/>
          </a:bodyPr>
          <a:lstStyle/>
          <a:p>
            <a:pPr algn="ctr"/>
            <a:r>
              <a:rPr lang="en-US" dirty="0"/>
              <a:t>display: inline-flex; </a:t>
            </a:r>
            <a:endParaRPr lang="uk-UA" dirty="0"/>
          </a:p>
        </p:txBody>
      </p:sp>
      <p:sp>
        <p:nvSpPr>
          <p:cNvPr id="34" name="Прямоугольник 33">
            <a:extLst>
              <a:ext uri="{FF2B5EF4-FFF2-40B4-BE49-F238E27FC236}">
                <a16:creationId xmlns:a16="http://schemas.microsoft.com/office/drawing/2014/main" id="{7AAE5B5D-E23E-4F60-B16B-DCF913D9D1E1}"/>
              </a:ext>
            </a:extLst>
          </p:cNvPr>
          <p:cNvSpPr/>
          <p:nvPr/>
        </p:nvSpPr>
        <p:spPr>
          <a:xfrm>
            <a:off x="1623393" y="3995627"/>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5" name="Прямоугольник 34">
            <a:extLst>
              <a:ext uri="{FF2B5EF4-FFF2-40B4-BE49-F238E27FC236}">
                <a16:creationId xmlns:a16="http://schemas.microsoft.com/office/drawing/2014/main" id="{FA8E0E5E-3EFE-4A8A-A9BA-0DCE8C01F49B}"/>
              </a:ext>
            </a:extLst>
          </p:cNvPr>
          <p:cNvSpPr/>
          <p:nvPr/>
        </p:nvSpPr>
        <p:spPr>
          <a:xfrm>
            <a:off x="1524000" y="3895299"/>
            <a:ext cx="4785110" cy="88322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36" name="Прямоугольник 35">
            <a:extLst>
              <a:ext uri="{FF2B5EF4-FFF2-40B4-BE49-F238E27FC236}">
                <a16:creationId xmlns:a16="http://schemas.microsoft.com/office/drawing/2014/main" id="{2D9DE496-4C65-46B3-9880-DFCC44B9A3F8}"/>
              </a:ext>
            </a:extLst>
          </p:cNvPr>
          <p:cNvSpPr/>
          <p:nvPr/>
        </p:nvSpPr>
        <p:spPr>
          <a:xfrm>
            <a:off x="1990737" y="4055517"/>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37" name="Прямоугольник 36">
            <a:extLst>
              <a:ext uri="{FF2B5EF4-FFF2-40B4-BE49-F238E27FC236}">
                <a16:creationId xmlns:a16="http://schemas.microsoft.com/office/drawing/2014/main" id="{765CFC46-8B3D-4DE7-A5F9-BB82CBE9133F}"/>
              </a:ext>
            </a:extLst>
          </p:cNvPr>
          <p:cNvSpPr/>
          <p:nvPr/>
        </p:nvSpPr>
        <p:spPr>
          <a:xfrm>
            <a:off x="2779311" y="3998012"/>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8" name="Прямоугольник 37">
            <a:extLst>
              <a:ext uri="{FF2B5EF4-FFF2-40B4-BE49-F238E27FC236}">
                <a16:creationId xmlns:a16="http://schemas.microsoft.com/office/drawing/2014/main" id="{6B0ECF8C-F8BD-4478-9611-294A36E108C3}"/>
              </a:ext>
            </a:extLst>
          </p:cNvPr>
          <p:cNvSpPr/>
          <p:nvPr/>
        </p:nvSpPr>
        <p:spPr>
          <a:xfrm>
            <a:off x="3146655" y="4057902"/>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sp>
        <p:nvSpPr>
          <p:cNvPr id="39" name="Прямоугольник 38">
            <a:extLst>
              <a:ext uri="{FF2B5EF4-FFF2-40B4-BE49-F238E27FC236}">
                <a16:creationId xmlns:a16="http://schemas.microsoft.com/office/drawing/2014/main" id="{E396764E-2F65-4035-B4FB-094587571E1A}"/>
              </a:ext>
            </a:extLst>
          </p:cNvPr>
          <p:cNvSpPr/>
          <p:nvPr/>
        </p:nvSpPr>
        <p:spPr>
          <a:xfrm>
            <a:off x="3935229" y="3997240"/>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40" name="Прямоугольник 39">
            <a:extLst>
              <a:ext uri="{FF2B5EF4-FFF2-40B4-BE49-F238E27FC236}">
                <a16:creationId xmlns:a16="http://schemas.microsoft.com/office/drawing/2014/main" id="{164FF5D0-F2DC-4E81-8CAC-D9D9E845C622}"/>
              </a:ext>
            </a:extLst>
          </p:cNvPr>
          <p:cNvSpPr/>
          <p:nvPr/>
        </p:nvSpPr>
        <p:spPr>
          <a:xfrm>
            <a:off x="4302573" y="4057130"/>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41" name="Прямоугольник 40">
            <a:extLst>
              <a:ext uri="{FF2B5EF4-FFF2-40B4-BE49-F238E27FC236}">
                <a16:creationId xmlns:a16="http://schemas.microsoft.com/office/drawing/2014/main" id="{A0BF5360-FD8B-4F75-96A9-6CC24F996401}"/>
              </a:ext>
            </a:extLst>
          </p:cNvPr>
          <p:cNvSpPr/>
          <p:nvPr/>
        </p:nvSpPr>
        <p:spPr>
          <a:xfrm>
            <a:off x="5122788" y="4000689"/>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42" name="Прямоугольник 41">
            <a:extLst>
              <a:ext uri="{FF2B5EF4-FFF2-40B4-BE49-F238E27FC236}">
                <a16:creationId xmlns:a16="http://schemas.microsoft.com/office/drawing/2014/main" id="{54B2B345-943E-4A60-8861-1E7156AE2C42}"/>
              </a:ext>
            </a:extLst>
          </p:cNvPr>
          <p:cNvSpPr/>
          <p:nvPr/>
        </p:nvSpPr>
        <p:spPr>
          <a:xfrm>
            <a:off x="5490132" y="4060579"/>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Tree>
    <p:extLst>
      <p:ext uri="{BB962C8B-B14F-4D97-AF65-F5344CB8AC3E}">
        <p14:creationId xmlns:p14="http://schemas.microsoft.com/office/powerpoint/2010/main" val="2678150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14BD6CD-49BA-48E2-876D-19BC719F8800}"/>
              </a:ext>
            </a:extLst>
          </p:cNvPr>
          <p:cNvSpPr>
            <a:spLocks noGrp="1"/>
          </p:cNvSpPr>
          <p:nvPr>
            <p:ph type="title"/>
          </p:nvPr>
        </p:nvSpPr>
        <p:spPr/>
        <p:txBody>
          <a:bodyPr/>
          <a:lstStyle/>
          <a:p>
            <a:pPr>
              <a:lnSpc>
                <a:spcPct val="100000"/>
              </a:lnSpc>
            </a:pPr>
            <a:r>
              <a:rPr lang="en-US" sz="4400" dirty="0"/>
              <a:t>Main axis / cross axis</a:t>
            </a:r>
            <a:endParaRPr lang="uk-UA" sz="4400" dirty="0"/>
          </a:p>
        </p:txBody>
      </p:sp>
      <p:sp>
        <p:nvSpPr>
          <p:cNvPr id="4" name="Прямоугольник 3">
            <a:extLst>
              <a:ext uri="{FF2B5EF4-FFF2-40B4-BE49-F238E27FC236}">
                <a16:creationId xmlns:a16="http://schemas.microsoft.com/office/drawing/2014/main" id="{86612079-62A2-49C1-AE5D-AD6903EC63EB}"/>
              </a:ext>
            </a:extLst>
          </p:cNvPr>
          <p:cNvSpPr/>
          <p:nvPr/>
        </p:nvSpPr>
        <p:spPr>
          <a:xfrm>
            <a:off x="3019238" y="2366508"/>
            <a:ext cx="6389370" cy="306125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cxnSp>
        <p:nvCxnSpPr>
          <p:cNvPr id="10" name="Прямая соединительная линия 9">
            <a:extLst>
              <a:ext uri="{FF2B5EF4-FFF2-40B4-BE49-F238E27FC236}">
                <a16:creationId xmlns:a16="http://schemas.microsoft.com/office/drawing/2014/main" id="{27941694-3A06-435E-95E9-1283FFEF374D}"/>
              </a:ext>
            </a:extLst>
          </p:cNvPr>
          <p:cNvCxnSpPr>
            <a:cxnSpLocks/>
          </p:cNvCxnSpPr>
          <p:nvPr/>
        </p:nvCxnSpPr>
        <p:spPr>
          <a:xfrm>
            <a:off x="2583147" y="2116877"/>
            <a:ext cx="6825461" cy="0"/>
          </a:xfrm>
          <a:prstGeom prst="line">
            <a:avLst/>
          </a:prstGeom>
          <a:ln w="57150">
            <a:solidFill>
              <a:srgbClr val="0070C0"/>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14" name="Прямоугольник 13">
            <a:extLst>
              <a:ext uri="{FF2B5EF4-FFF2-40B4-BE49-F238E27FC236}">
                <a16:creationId xmlns:a16="http://schemas.microsoft.com/office/drawing/2014/main" id="{C1FA456D-EE4D-4BA8-8685-B7DA9E33EE93}"/>
              </a:ext>
            </a:extLst>
          </p:cNvPr>
          <p:cNvSpPr/>
          <p:nvPr/>
        </p:nvSpPr>
        <p:spPr>
          <a:xfrm>
            <a:off x="5657919" y="1790607"/>
            <a:ext cx="1057790" cy="369332"/>
          </a:xfrm>
          <a:prstGeom prst="rect">
            <a:avLst/>
          </a:prstGeom>
        </p:spPr>
        <p:txBody>
          <a:bodyPr wrap="none">
            <a:spAutoFit/>
          </a:bodyPr>
          <a:lstStyle/>
          <a:p>
            <a:pPr algn="ctr"/>
            <a:r>
              <a:rPr lang="en-US" dirty="0">
                <a:solidFill>
                  <a:srgbClr val="0070C0"/>
                </a:solidFill>
              </a:rPr>
              <a:t>main axis</a:t>
            </a:r>
            <a:endParaRPr lang="uk-UA" dirty="0">
              <a:solidFill>
                <a:srgbClr val="0070C0"/>
              </a:solidFill>
            </a:endParaRPr>
          </a:p>
        </p:txBody>
      </p:sp>
      <p:sp>
        <p:nvSpPr>
          <p:cNvPr id="15" name="Прямоугольник 14">
            <a:extLst>
              <a:ext uri="{FF2B5EF4-FFF2-40B4-BE49-F238E27FC236}">
                <a16:creationId xmlns:a16="http://schemas.microsoft.com/office/drawing/2014/main" id="{9AFBEDA0-A9ED-4D96-8BA7-5B56B34D8870}"/>
              </a:ext>
            </a:extLst>
          </p:cNvPr>
          <p:cNvSpPr/>
          <p:nvPr/>
        </p:nvSpPr>
        <p:spPr>
          <a:xfrm>
            <a:off x="1419240" y="3469635"/>
            <a:ext cx="1063689" cy="369332"/>
          </a:xfrm>
          <a:prstGeom prst="rect">
            <a:avLst/>
          </a:prstGeom>
        </p:spPr>
        <p:txBody>
          <a:bodyPr vert="horz" wrap="none">
            <a:spAutoFit/>
          </a:bodyPr>
          <a:lstStyle/>
          <a:p>
            <a:pPr algn="ctr"/>
            <a:r>
              <a:rPr lang="en-US" dirty="0">
                <a:solidFill>
                  <a:srgbClr val="E13A19"/>
                </a:solidFill>
              </a:rPr>
              <a:t>cross axis</a:t>
            </a:r>
            <a:endParaRPr lang="uk-UA" dirty="0">
              <a:solidFill>
                <a:srgbClr val="E13A19"/>
              </a:solidFill>
            </a:endParaRPr>
          </a:p>
        </p:txBody>
      </p:sp>
      <p:sp>
        <p:nvSpPr>
          <p:cNvPr id="22" name="Прямоугольник 21">
            <a:extLst>
              <a:ext uri="{FF2B5EF4-FFF2-40B4-BE49-F238E27FC236}">
                <a16:creationId xmlns:a16="http://schemas.microsoft.com/office/drawing/2014/main" id="{A80E0D8A-CD5F-47E1-8AA5-CF5979E3A901}"/>
              </a:ext>
            </a:extLst>
          </p:cNvPr>
          <p:cNvSpPr/>
          <p:nvPr/>
        </p:nvSpPr>
        <p:spPr>
          <a:xfrm>
            <a:off x="2451101" y="1785381"/>
            <a:ext cx="1136273" cy="369332"/>
          </a:xfrm>
          <a:prstGeom prst="rect">
            <a:avLst/>
          </a:prstGeom>
        </p:spPr>
        <p:txBody>
          <a:bodyPr wrap="none">
            <a:spAutoFit/>
          </a:bodyPr>
          <a:lstStyle/>
          <a:p>
            <a:pPr algn="ctr"/>
            <a:r>
              <a:rPr lang="en-US" dirty="0">
                <a:solidFill>
                  <a:srgbClr val="0070C0"/>
                </a:solidFill>
              </a:rPr>
              <a:t>main start</a:t>
            </a:r>
            <a:endParaRPr lang="uk-UA" dirty="0">
              <a:solidFill>
                <a:srgbClr val="0070C0"/>
              </a:solidFill>
            </a:endParaRPr>
          </a:p>
        </p:txBody>
      </p:sp>
      <p:sp>
        <p:nvSpPr>
          <p:cNvPr id="23" name="Прямоугольник 22">
            <a:extLst>
              <a:ext uri="{FF2B5EF4-FFF2-40B4-BE49-F238E27FC236}">
                <a16:creationId xmlns:a16="http://schemas.microsoft.com/office/drawing/2014/main" id="{8CEB7A61-A4AC-4B4D-A537-A5A5692F5636}"/>
              </a:ext>
            </a:extLst>
          </p:cNvPr>
          <p:cNvSpPr/>
          <p:nvPr/>
        </p:nvSpPr>
        <p:spPr>
          <a:xfrm>
            <a:off x="8090061" y="1782344"/>
            <a:ext cx="1066319" cy="369332"/>
          </a:xfrm>
          <a:prstGeom prst="rect">
            <a:avLst/>
          </a:prstGeom>
        </p:spPr>
        <p:txBody>
          <a:bodyPr wrap="none">
            <a:spAutoFit/>
          </a:bodyPr>
          <a:lstStyle/>
          <a:p>
            <a:pPr algn="ctr"/>
            <a:r>
              <a:rPr lang="en-US" dirty="0">
                <a:solidFill>
                  <a:srgbClr val="0070C0"/>
                </a:solidFill>
              </a:rPr>
              <a:t>main end</a:t>
            </a:r>
            <a:endParaRPr lang="uk-UA" dirty="0">
              <a:solidFill>
                <a:srgbClr val="0070C0"/>
              </a:solidFill>
            </a:endParaRPr>
          </a:p>
        </p:txBody>
      </p:sp>
      <p:sp>
        <p:nvSpPr>
          <p:cNvPr id="27" name="Прямоугольник 26">
            <a:extLst>
              <a:ext uri="{FF2B5EF4-FFF2-40B4-BE49-F238E27FC236}">
                <a16:creationId xmlns:a16="http://schemas.microsoft.com/office/drawing/2014/main" id="{AF42A5D6-07CF-4C34-8425-9F214A6665BB}"/>
              </a:ext>
            </a:extLst>
          </p:cNvPr>
          <p:cNvSpPr/>
          <p:nvPr/>
        </p:nvSpPr>
        <p:spPr>
          <a:xfrm>
            <a:off x="1419240" y="1985384"/>
            <a:ext cx="1142172" cy="369332"/>
          </a:xfrm>
          <a:prstGeom prst="rect">
            <a:avLst/>
          </a:prstGeom>
        </p:spPr>
        <p:txBody>
          <a:bodyPr vert="horz" wrap="none">
            <a:spAutoFit/>
          </a:bodyPr>
          <a:lstStyle/>
          <a:p>
            <a:pPr algn="ctr"/>
            <a:r>
              <a:rPr lang="en-US" dirty="0">
                <a:solidFill>
                  <a:srgbClr val="E13A19"/>
                </a:solidFill>
              </a:rPr>
              <a:t>cross start</a:t>
            </a:r>
            <a:endParaRPr lang="uk-UA" dirty="0">
              <a:solidFill>
                <a:srgbClr val="E13A19"/>
              </a:solidFill>
            </a:endParaRPr>
          </a:p>
        </p:txBody>
      </p:sp>
      <p:sp>
        <p:nvSpPr>
          <p:cNvPr id="29" name="Прямоугольник 28">
            <a:extLst>
              <a:ext uri="{FF2B5EF4-FFF2-40B4-BE49-F238E27FC236}">
                <a16:creationId xmlns:a16="http://schemas.microsoft.com/office/drawing/2014/main" id="{6261C27D-0340-48FC-B5D5-483F04A94678}"/>
              </a:ext>
            </a:extLst>
          </p:cNvPr>
          <p:cNvSpPr/>
          <p:nvPr/>
        </p:nvSpPr>
        <p:spPr>
          <a:xfrm>
            <a:off x="1347133" y="5113166"/>
            <a:ext cx="1072217" cy="369332"/>
          </a:xfrm>
          <a:prstGeom prst="rect">
            <a:avLst/>
          </a:prstGeom>
        </p:spPr>
        <p:txBody>
          <a:bodyPr vert="horz" wrap="none">
            <a:spAutoFit/>
          </a:bodyPr>
          <a:lstStyle/>
          <a:p>
            <a:pPr algn="ctr"/>
            <a:r>
              <a:rPr lang="en-US" dirty="0">
                <a:solidFill>
                  <a:srgbClr val="E13A19"/>
                </a:solidFill>
              </a:rPr>
              <a:t>cross end</a:t>
            </a:r>
            <a:endParaRPr lang="uk-UA" dirty="0">
              <a:solidFill>
                <a:srgbClr val="E13A19"/>
              </a:solidFill>
            </a:endParaRPr>
          </a:p>
        </p:txBody>
      </p:sp>
      <p:sp>
        <p:nvSpPr>
          <p:cNvPr id="31" name="Прямоугольник 30">
            <a:extLst>
              <a:ext uri="{FF2B5EF4-FFF2-40B4-BE49-F238E27FC236}">
                <a16:creationId xmlns:a16="http://schemas.microsoft.com/office/drawing/2014/main" id="{628179C1-7A72-47CF-A6AF-8D49FFC13B42}"/>
              </a:ext>
            </a:extLst>
          </p:cNvPr>
          <p:cNvSpPr/>
          <p:nvPr/>
        </p:nvSpPr>
        <p:spPr>
          <a:xfrm>
            <a:off x="3226997" y="2342053"/>
            <a:ext cx="1500027" cy="369332"/>
          </a:xfrm>
          <a:prstGeom prst="rect">
            <a:avLst/>
          </a:prstGeom>
        </p:spPr>
        <p:txBody>
          <a:bodyPr wrap="none">
            <a:spAutoFit/>
          </a:bodyPr>
          <a:lstStyle/>
          <a:p>
            <a:pPr algn="ctr"/>
            <a:r>
              <a:rPr lang="en-US" dirty="0"/>
              <a:t>Flex container</a:t>
            </a:r>
            <a:endParaRPr lang="uk-UA" dirty="0"/>
          </a:p>
        </p:txBody>
      </p:sp>
      <p:sp>
        <p:nvSpPr>
          <p:cNvPr id="32" name="Прямоугольник 31">
            <a:extLst>
              <a:ext uri="{FF2B5EF4-FFF2-40B4-BE49-F238E27FC236}">
                <a16:creationId xmlns:a16="http://schemas.microsoft.com/office/drawing/2014/main" id="{4109F310-0D1F-470B-9276-1AC7AE67F5CB}"/>
              </a:ext>
            </a:extLst>
          </p:cNvPr>
          <p:cNvSpPr/>
          <p:nvPr/>
        </p:nvSpPr>
        <p:spPr>
          <a:xfrm>
            <a:off x="5324896" y="2701297"/>
            <a:ext cx="1826270" cy="2490769"/>
          </a:xfrm>
          <a:prstGeom prst="rect">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33" name="Прямоугольник 32">
            <a:extLst>
              <a:ext uri="{FF2B5EF4-FFF2-40B4-BE49-F238E27FC236}">
                <a16:creationId xmlns:a16="http://schemas.microsoft.com/office/drawing/2014/main" id="{9D6080D4-9E44-4C78-BB40-3C038273B275}"/>
              </a:ext>
            </a:extLst>
          </p:cNvPr>
          <p:cNvSpPr/>
          <p:nvPr/>
        </p:nvSpPr>
        <p:spPr>
          <a:xfrm>
            <a:off x="5643012" y="3762015"/>
            <a:ext cx="1087605" cy="369332"/>
          </a:xfrm>
          <a:prstGeom prst="rect">
            <a:avLst/>
          </a:prstGeom>
        </p:spPr>
        <p:txBody>
          <a:bodyPr wrap="square">
            <a:spAutoFit/>
          </a:bodyPr>
          <a:lstStyle/>
          <a:p>
            <a:pPr algn="ctr"/>
            <a:r>
              <a:rPr lang="en-US" dirty="0">
                <a:solidFill>
                  <a:schemeClr val="bg1"/>
                </a:solidFill>
              </a:rPr>
              <a:t>Flex item </a:t>
            </a:r>
            <a:endParaRPr lang="uk-UA" dirty="0">
              <a:solidFill>
                <a:schemeClr val="bg1"/>
              </a:solidFill>
            </a:endParaRPr>
          </a:p>
        </p:txBody>
      </p:sp>
      <p:cxnSp>
        <p:nvCxnSpPr>
          <p:cNvPr id="40" name="Прямая соединительная линия 39">
            <a:extLst>
              <a:ext uri="{FF2B5EF4-FFF2-40B4-BE49-F238E27FC236}">
                <a16:creationId xmlns:a16="http://schemas.microsoft.com/office/drawing/2014/main" id="{D814F5C4-BB2C-4EED-8E8B-F600C7B47BA5}"/>
              </a:ext>
            </a:extLst>
          </p:cNvPr>
          <p:cNvCxnSpPr>
            <a:cxnSpLocks/>
          </p:cNvCxnSpPr>
          <p:nvPr/>
        </p:nvCxnSpPr>
        <p:spPr>
          <a:xfrm>
            <a:off x="2583147" y="2116877"/>
            <a:ext cx="0" cy="3369523"/>
          </a:xfrm>
          <a:prstGeom prst="line">
            <a:avLst/>
          </a:prstGeom>
          <a:ln w="57150">
            <a:solidFill>
              <a:srgbClr val="E13A19"/>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49" name="Прямоугольник 48">
            <a:extLst>
              <a:ext uri="{FF2B5EF4-FFF2-40B4-BE49-F238E27FC236}">
                <a16:creationId xmlns:a16="http://schemas.microsoft.com/office/drawing/2014/main" id="{1820B74F-7F7B-43B7-BFC0-B2C0193D30F3}"/>
              </a:ext>
            </a:extLst>
          </p:cNvPr>
          <p:cNvSpPr/>
          <p:nvPr/>
        </p:nvSpPr>
        <p:spPr>
          <a:xfrm>
            <a:off x="7335832" y="2686929"/>
            <a:ext cx="1826270" cy="2490769"/>
          </a:xfrm>
          <a:prstGeom prst="rect">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50" name="Прямоугольник 49">
            <a:extLst>
              <a:ext uri="{FF2B5EF4-FFF2-40B4-BE49-F238E27FC236}">
                <a16:creationId xmlns:a16="http://schemas.microsoft.com/office/drawing/2014/main" id="{F683E98C-47BA-40A6-A8D9-E2624819ED91}"/>
              </a:ext>
            </a:extLst>
          </p:cNvPr>
          <p:cNvSpPr/>
          <p:nvPr/>
        </p:nvSpPr>
        <p:spPr>
          <a:xfrm>
            <a:off x="7705164" y="3747647"/>
            <a:ext cx="1087605" cy="369332"/>
          </a:xfrm>
          <a:prstGeom prst="rect">
            <a:avLst/>
          </a:prstGeom>
        </p:spPr>
        <p:txBody>
          <a:bodyPr wrap="square">
            <a:spAutoFit/>
          </a:bodyPr>
          <a:lstStyle/>
          <a:p>
            <a:pPr algn="ctr"/>
            <a:r>
              <a:rPr lang="en-US" dirty="0">
                <a:solidFill>
                  <a:schemeClr val="bg1"/>
                </a:solidFill>
              </a:rPr>
              <a:t>Flex item </a:t>
            </a:r>
            <a:endParaRPr lang="uk-UA" dirty="0">
              <a:solidFill>
                <a:schemeClr val="bg1"/>
              </a:solidFill>
            </a:endParaRPr>
          </a:p>
        </p:txBody>
      </p:sp>
      <p:sp>
        <p:nvSpPr>
          <p:cNvPr id="51" name="Прямоугольник 50">
            <a:extLst>
              <a:ext uri="{FF2B5EF4-FFF2-40B4-BE49-F238E27FC236}">
                <a16:creationId xmlns:a16="http://schemas.microsoft.com/office/drawing/2014/main" id="{2FC46350-E8D2-46DA-8693-EAE3AB546C1D}"/>
              </a:ext>
            </a:extLst>
          </p:cNvPr>
          <p:cNvSpPr/>
          <p:nvPr/>
        </p:nvSpPr>
        <p:spPr>
          <a:xfrm>
            <a:off x="3313960" y="2686929"/>
            <a:ext cx="1826270" cy="2490769"/>
          </a:xfrm>
          <a:prstGeom prst="rect">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52" name="Прямоугольник 51">
            <a:extLst>
              <a:ext uri="{FF2B5EF4-FFF2-40B4-BE49-F238E27FC236}">
                <a16:creationId xmlns:a16="http://schemas.microsoft.com/office/drawing/2014/main" id="{AB3DA3B0-73DA-4B09-93B7-C5CEF1D6F99F}"/>
              </a:ext>
            </a:extLst>
          </p:cNvPr>
          <p:cNvSpPr/>
          <p:nvPr/>
        </p:nvSpPr>
        <p:spPr>
          <a:xfrm>
            <a:off x="3683292" y="3747647"/>
            <a:ext cx="1087605" cy="369332"/>
          </a:xfrm>
          <a:prstGeom prst="rect">
            <a:avLst/>
          </a:prstGeom>
        </p:spPr>
        <p:txBody>
          <a:bodyPr wrap="square">
            <a:spAutoFit/>
          </a:bodyPr>
          <a:lstStyle/>
          <a:p>
            <a:pPr algn="ctr"/>
            <a:r>
              <a:rPr lang="en-US" dirty="0">
                <a:solidFill>
                  <a:schemeClr val="bg1"/>
                </a:solidFill>
              </a:rPr>
              <a:t>Flex item </a:t>
            </a:r>
            <a:endParaRPr lang="uk-UA" dirty="0">
              <a:solidFill>
                <a:schemeClr val="bg1"/>
              </a:solidFill>
            </a:endParaRPr>
          </a:p>
        </p:txBody>
      </p:sp>
    </p:spTree>
    <p:extLst>
      <p:ext uri="{BB962C8B-B14F-4D97-AF65-F5344CB8AC3E}">
        <p14:creationId xmlns:p14="http://schemas.microsoft.com/office/powerpoint/2010/main" val="2065012218"/>
      </p:ext>
    </p:extLst>
  </p:cSld>
  <p:clrMapOvr>
    <a:masterClrMapping/>
  </p:clrMapOvr>
</p:sld>
</file>

<file path=ppt/theme/theme1.xml><?xml version="1.0" encoding="utf-8"?>
<a:theme xmlns:a="http://schemas.openxmlformats.org/drawingml/2006/main" name="LIGHT-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ftServeTemplate" id="{1EECC8DE-A8A5-45A7-969A-C21752D4B3E4}" vid="{0103479C-70CD-40C7-BA0E-A151EE336BCC}"/>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3.xml><?xml version="1.0" encoding="utf-8"?>
<ct:contentTypeSchema xmlns:ct="http://schemas.microsoft.com/office/2006/metadata/contentType" xmlns:ma="http://schemas.microsoft.com/office/2006/metadata/properties/metaAttributes" ct:_="" ma:_="" ma:contentTypeName="Документ" ma:contentTypeID="0x0101004195FC54A15F344D83577B1CDDD67A5D" ma:contentTypeVersion="9" ma:contentTypeDescription="Создание документа." ma:contentTypeScope="" ma:versionID="961ec8db58076c7d3e9f84b9cd82fd45">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bd9f0c80ada20ee560e77d723f3ef44e"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Общий доступ с использованием"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Совместно с подробностями"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6B3B9E-03D8-4766-BF45-6129617CF026}">
  <ds:schemaRefs>
    <ds:schemaRef ds:uri="http://schemas.microsoft.com/sharepoint/v3/contenttype/forms"/>
  </ds:schemaRefs>
</ds:datastoreItem>
</file>

<file path=customXml/itemProps2.xml><?xml version="1.0" encoding="utf-8"?>
<ds:datastoreItem xmlns:ds="http://schemas.openxmlformats.org/officeDocument/2006/customXml" ds:itemID="{B3A1340B-3A1B-4156-ADE3-51DF6C2C795D}">
  <ds:schemaRefs>
    <ds:schemaRef ds:uri="http://schemas.microsoft.com/office/2006/documentManagement/types"/>
    <ds:schemaRef ds:uri="http://purl.org/dc/terms/"/>
    <ds:schemaRef ds:uri="http://schemas.openxmlformats.org/package/2006/metadata/core-properties"/>
    <ds:schemaRef ds:uri="http://purl.org/dc/dcmitype/"/>
    <ds:schemaRef ds:uri="http://www.w3.org/XML/1998/namespace"/>
    <ds:schemaRef ds:uri="341e6018-ac0a-4dfb-8409-db9e0d25502e"/>
    <ds:schemaRef ds:uri="http://purl.org/dc/elements/1.1/"/>
    <ds:schemaRef ds:uri="835f28f2-30f1-4728-84d2-86d96e143488"/>
    <ds:schemaRef ds:uri="http://schemas.microsoft.com/office/infopath/2007/PartnerControls"/>
    <ds:schemaRef ds:uri="http://schemas.microsoft.com/office/2006/metadata/properties"/>
  </ds:schemaRefs>
</ds:datastoreItem>
</file>

<file path=customXml/itemProps3.xml><?xml version="1.0" encoding="utf-8"?>
<ds:datastoreItem xmlns:ds="http://schemas.openxmlformats.org/officeDocument/2006/customXml" ds:itemID="{CAFDAB34-20E1-438F-BCB2-ECDA5496F3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1e6018-ac0a-4dfb-8409-db9e0d25502e"/>
    <ds:schemaRef ds:uri="835f28f2-30f1-4728-84d2-86d96e1434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SoftServeTemplate_Black</Template>
  <TotalTime>930</TotalTime>
  <Words>1586</Words>
  <Application>Microsoft Office PowerPoint</Application>
  <PresentationFormat>Широкоэкранный</PresentationFormat>
  <Paragraphs>259</Paragraphs>
  <Slides>40</Slides>
  <Notes>19</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40</vt:i4>
      </vt:variant>
    </vt:vector>
  </HeadingPairs>
  <TitlesOfParts>
    <vt:vector size="45" baseType="lpstr">
      <vt:lpstr>Calibri</vt:lpstr>
      <vt:lpstr>Proxima Nova Black</vt:lpstr>
      <vt:lpstr>Arial</vt:lpstr>
      <vt:lpstr>Open Sans</vt:lpstr>
      <vt:lpstr>LIGHT-THEME</vt:lpstr>
      <vt:lpstr>ABOUT FLEXBOX</vt:lpstr>
      <vt:lpstr>WHY FLEXBOX · Semantic · Responsive · Vertical align · Order</vt:lpstr>
      <vt:lpstr>.</vt:lpstr>
      <vt:lpstr>Terminology   · Flex container  · Flex items  · Main axis / Cross axis  · Start / end</vt:lpstr>
      <vt:lpstr>Flex container To start with, we need to select which elements are to be laid out as flexible boxes. To do this, we set a special value of display on the parent element of the elements you want to affect. </vt:lpstr>
      <vt:lpstr>Flex items Items in a flex container are, by default, flex items </vt:lpstr>
      <vt:lpstr>Example</vt:lpstr>
      <vt:lpstr>Example</vt:lpstr>
      <vt:lpstr>Main axis / cross axis</vt:lpstr>
      <vt:lpstr>Columns or rows? Flex direction </vt:lpstr>
      <vt:lpstr>row-reverse / column-reverse </vt:lpstr>
      <vt:lpstr>Flex container properties · align-items · align-content · flex-direction · flex-wrap · justify-content · flex-flow (shorthand for flex-direction and flex-wrap)      </vt:lpstr>
      <vt:lpstr>Flex items properties  · align-self · flex-basis · flex-grow · flex-shrink · flex(shorthand for flex-grow, flex-shrink, flex-basis) · order      </vt:lpstr>
      <vt:lpstr>Horizontal and vertical alignment  · justify-content · align-items</vt:lpstr>
      <vt:lpstr>justify-content  · flex-start · flex-end · center · space-between · space-around</vt:lpstr>
      <vt:lpstr>justify-content</vt:lpstr>
      <vt:lpstr>justify-content</vt:lpstr>
      <vt:lpstr>align-items  · flex-start · flex-end · center · stretch(default) · baseline</vt:lpstr>
      <vt:lpstr>align-items </vt:lpstr>
      <vt:lpstr>align-items</vt:lpstr>
      <vt:lpstr>align-self You can override the align-items behavior for individual flex items by applying the align-self property to them.  </vt:lpstr>
      <vt:lpstr>Perfect Centering </vt:lpstr>
      <vt:lpstr>Wrapping  One issue that arises when you have a fixed amount of width or height in your layout is that eventually your flexbox children will overflow their container, breaking the layout  </vt:lpstr>
      <vt:lpstr>flex-wrap: wrap | nowrap | wrap-reverse;  </vt:lpstr>
      <vt:lpstr>.  </vt:lpstr>
      <vt:lpstr>flex-flow shorthand At this point it is worth noting that a shorthand exists for flex-direction and flex-wrap — flex-flow. So for example, you can replace  flex-direction: row; flex-wrap: wrap;  with  flex-flow: row wrap;</vt:lpstr>
      <vt:lpstr>align-item vs align-content</vt:lpstr>
      <vt:lpstr>Презентация PowerPoint</vt:lpstr>
      <vt:lpstr>align-content  It helps to align a flex container's lines within it when there is extra space in the cross-axis, similar to how justify-content aligns individual items within the main-axis.  Note, this property has no effect when the flexbox has only a single line.</vt:lpstr>
      <vt:lpstr>/</vt:lpstr>
      <vt:lpstr>Презентация PowerPoint</vt:lpstr>
      <vt:lpstr>align-content · flex-start · flex-end · center · space-between · space-around · stretch(default) </vt:lpstr>
      <vt:lpstr>flex-basis  sets the initial main size of a flex item (affects the size of elements along the main axis) </vt:lpstr>
      <vt:lpstr>flex-grow The flex-grow CSS property sets the flex grow factor of a flex item main size. It specifies how much of the remaining space in the flex container should be assigned to the item (the flex grow factor).  The main size is either width or height of the item which is dependent on the flex-direction value.</vt:lpstr>
      <vt:lpstr>flex-shrink The exact opposite to flex-grow</vt:lpstr>
      <vt:lpstr>flex shorthand for flex-grow, flex-shrink, flex-basis (by default 0, 1, auto)</vt:lpstr>
      <vt:lpstr>order The order property specifies the order of the flex items. The order value must be a number, default value is 0. </vt:lpstr>
      <vt:lpstr>Example</vt:lpstr>
      <vt:lpstr>Example</vt:lpstr>
      <vt:lpstr>Links 1. https://developer.mozilla.org/en-US/docs/Learn/CSS/CSS_layout/Flexbox 2. https://css-tricks.com/snippets/css/a-guide-to-flexbox/ 3. https://html5.by/blog/flexbox/ 4. http://flexboxfroggy.com/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Liubov Koliasa</dc:creator>
  <cp:lastModifiedBy>RSynenko</cp:lastModifiedBy>
  <cp:revision>92</cp:revision>
  <dcterms:created xsi:type="dcterms:W3CDTF">2018-12-11T16:43:22Z</dcterms:created>
  <dcterms:modified xsi:type="dcterms:W3CDTF">2020-01-02T10:07:54Z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