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52"/>
  </p:notesMasterIdLst>
  <p:sldIdLst>
    <p:sldId id="258" r:id="rId5"/>
    <p:sldId id="260" r:id="rId6"/>
    <p:sldId id="263" r:id="rId7"/>
    <p:sldId id="264" r:id="rId8"/>
    <p:sldId id="265" r:id="rId9"/>
    <p:sldId id="266" r:id="rId10"/>
    <p:sldId id="269" r:id="rId11"/>
    <p:sldId id="273" r:id="rId12"/>
    <p:sldId id="271" r:id="rId13"/>
    <p:sldId id="272" r:id="rId14"/>
    <p:sldId id="274" r:id="rId15"/>
    <p:sldId id="275" r:id="rId16"/>
    <p:sldId id="267" r:id="rId17"/>
    <p:sldId id="268" r:id="rId18"/>
    <p:sldId id="276" r:id="rId19"/>
    <p:sldId id="277" r:id="rId20"/>
    <p:sldId id="282" r:id="rId21"/>
    <p:sldId id="283" r:id="rId22"/>
    <p:sldId id="284" r:id="rId23"/>
    <p:sldId id="285" r:id="rId24"/>
    <p:sldId id="286" r:id="rId25"/>
    <p:sldId id="278" r:id="rId26"/>
    <p:sldId id="280" r:id="rId27"/>
    <p:sldId id="279" r:id="rId28"/>
    <p:sldId id="281" r:id="rId29"/>
    <p:sldId id="261" r:id="rId30"/>
    <p:sldId id="305" r:id="rId31"/>
    <p:sldId id="287" r:id="rId32"/>
    <p:sldId id="288" r:id="rId33"/>
    <p:sldId id="289" r:id="rId34"/>
    <p:sldId id="290" r:id="rId35"/>
    <p:sldId id="291" r:id="rId36"/>
    <p:sldId id="293" r:id="rId37"/>
    <p:sldId id="294" r:id="rId38"/>
    <p:sldId id="295" r:id="rId39"/>
    <p:sldId id="292" r:id="rId40"/>
    <p:sldId id="296" r:id="rId41"/>
    <p:sldId id="297" r:id="rId42"/>
    <p:sldId id="298" r:id="rId43"/>
    <p:sldId id="299" r:id="rId44"/>
    <p:sldId id="300" r:id="rId45"/>
    <p:sldId id="262" r:id="rId46"/>
    <p:sldId id="301" r:id="rId47"/>
    <p:sldId id="302" r:id="rId48"/>
    <p:sldId id="303" r:id="rId49"/>
    <p:sldId id="304" r:id="rId50"/>
    <p:sldId id="259"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Open Sans" panose="020B0604020202020204" charset="0"/>
      <p:regular r:id="rId57"/>
      <p:bold r:id="rId58"/>
      <p:italic r:id="rId59"/>
      <p:boldItalic r:id="rId60"/>
    </p:embeddedFont>
    <p:embeddedFont>
      <p:font typeface="Proxima Nova Black" panose="020B0604020202020204" charset="0"/>
      <p:bold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0"/>
            <p14:sldId id="263"/>
            <p14:sldId id="264"/>
            <p14:sldId id="265"/>
            <p14:sldId id="266"/>
            <p14:sldId id="269"/>
            <p14:sldId id="273"/>
            <p14:sldId id="271"/>
            <p14:sldId id="272"/>
            <p14:sldId id="274"/>
            <p14:sldId id="275"/>
            <p14:sldId id="267"/>
            <p14:sldId id="268"/>
            <p14:sldId id="276"/>
            <p14:sldId id="277"/>
            <p14:sldId id="282"/>
            <p14:sldId id="283"/>
            <p14:sldId id="284"/>
            <p14:sldId id="285"/>
            <p14:sldId id="286"/>
            <p14:sldId id="278"/>
            <p14:sldId id="280"/>
            <p14:sldId id="279"/>
            <p14:sldId id="281"/>
            <p14:sldId id="261"/>
            <p14:sldId id="305"/>
            <p14:sldId id="287"/>
            <p14:sldId id="288"/>
            <p14:sldId id="289"/>
            <p14:sldId id="290"/>
            <p14:sldId id="291"/>
            <p14:sldId id="293"/>
            <p14:sldId id="294"/>
            <p14:sldId id="295"/>
            <p14:sldId id="292"/>
            <p14:sldId id="296"/>
            <p14:sldId id="297"/>
            <p14:sldId id="298"/>
            <p14:sldId id="299"/>
            <p14:sldId id="300"/>
            <p14:sldId id="262"/>
            <p14:sldId id="301"/>
            <p14:sldId id="302"/>
            <p14:sldId id="303"/>
            <p14:sldId id="30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088" autoAdjust="0"/>
  </p:normalViewPr>
  <p:slideViewPr>
    <p:cSldViewPr snapToGrid="0">
      <p:cViewPr varScale="1">
        <p:scale>
          <a:sx n="46" d="100"/>
          <a:sy n="46" d="100"/>
        </p:scale>
        <p:origin x="165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1.xml"/><Relationship Id="rId61" Type="http://schemas.openxmlformats.org/officeDocument/2006/relationships/font" Target="fonts/font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02.02.2020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Entry Controlled loops</a:t>
            </a:r>
            <a:r>
              <a:rPr lang="en-US" sz="1200" b="0" i="0" kern="1200" dirty="0">
                <a:solidFill>
                  <a:schemeClr val="tx1"/>
                </a:solidFill>
                <a:effectLst/>
                <a:latin typeface="+mn-lt"/>
                <a:ea typeface="+mn-ea"/>
                <a:cs typeface="+mn-cs"/>
              </a:rPr>
              <a:t>: In this type of loops the test condition is tested before entering the loop body. </a:t>
            </a:r>
            <a:r>
              <a:rPr lang="en-US" sz="1200" b="1" i="0" kern="1200" dirty="0">
                <a:solidFill>
                  <a:schemeClr val="tx1"/>
                </a:solidFill>
                <a:effectLst/>
                <a:latin typeface="+mn-lt"/>
                <a:ea typeface="+mn-ea"/>
                <a:cs typeface="+mn-cs"/>
              </a:rPr>
              <a:t>For Loop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While Loop</a:t>
            </a:r>
            <a:r>
              <a:rPr lang="en-US" sz="1200" b="0" i="0" kern="1200" dirty="0">
                <a:solidFill>
                  <a:schemeClr val="tx1"/>
                </a:solidFill>
                <a:effectLst/>
                <a:latin typeface="+mn-lt"/>
                <a:ea typeface="+mn-ea"/>
                <a:cs typeface="+mn-cs"/>
              </a:rPr>
              <a:t> are entry controlled loops.</a:t>
            </a:r>
          </a:p>
          <a:p>
            <a:pPr fontAlgn="base"/>
            <a:r>
              <a:rPr lang="en-US" sz="1200" b="1" i="0" kern="1200" dirty="0">
                <a:solidFill>
                  <a:schemeClr val="tx1"/>
                </a:solidFill>
                <a:effectLst/>
                <a:latin typeface="+mn-lt"/>
                <a:ea typeface="+mn-ea"/>
                <a:cs typeface="+mn-cs"/>
              </a:rPr>
              <a:t>Exit Controlled Loops</a:t>
            </a:r>
            <a:r>
              <a:rPr lang="en-US" sz="1200" b="0" i="0" kern="1200" dirty="0">
                <a:solidFill>
                  <a:schemeClr val="tx1"/>
                </a:solidFill>
                <a:effectLst/>
                <a:latin typeface="+mn-lt"/>
                <a:ea typeface="+mn-ea"/>
                <a:cs typeface="+mn-cs"/>
              </a:rPr>
              <a:t>: In this type of loops the test condition is tested or evaluated at the end of loop body. Therefore, the loop body will </a:t>
            </a:r>
            <a:r>
              <a:rPr lang="en-US" sz="1200" b="0" i="0" kern="1200">
                <a:solidFill>
                  <a:schemeClr val="tx1"/>
                </a:solidFill>
                <a:effectLst/>
                <a:latin typeface="+mn-lt"/>
                <a:ea typeface="+mn-ea"/>
                <a:cs typeface="+mn-cs"/>
              </a:rPr>
              <a:t>execute at least </a:t>
            </a:r>
            <a:r>
              <a:rPr lang="en-US" sz="1200" b="0" i="0" kern="1200" dirty="0">
                <a:solidFill>
                  <a:schemeClr val="tx1"/>
                </a:solidFill>
                <a:effectLst/>
                <a:latin typeface="+mn-lt"/>
                <a:ea typeface="+mn-ea"/>
                <a:cs typeface="+mn-cs"/>
              </a:rPr>
              <a:t>once, irrespective of whether the test condition is true or false. </a:t>
            </a:r>
            <a:r>
              <a:rPr lang="en-US" sz="1200" b="1" i="0" kern="1200" dirty="0">
                <a:solidFill>
                  <a:schemeClr val="tx1"/>
                </a:solidFill>
                <a:effectLst/>
                <a:latin typeface="+mn-lt"/>
                <a:ea typeface="+mn-ea"/>
                <a:cs typeface="+mn-cs"/>
              </a:rPr>
              <a:t>do – while loop</a:t>
            </a:r>
            <a:r>
              <a:rPr lang="en-US" sz="1200" b="0" i="0" kern="1200" dirty="0">
                <a:solidFill>
                  <a:schemeClr val="tx1"/>
                </a:solidFill>
                <a:effectLst/>
                <a:latin typeface="+mn-lt"/>
                <a:ea typeface="+mn-ea"/>
                <a:cs typeface="+mn-cs"/>
              </a:rPr>
              <a:t> is exit controlled loop.</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55871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29298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187293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you can use a label to identify a loop, and then use the </a:t>
            </a:r>
            <a:r>
              <a:rPr lang="en-US" dirty="0"/>
              <a:t>break</a:t>
            </a:r>
            <a:r>
              <a:rPr lang="en-US" sz="1200" b="0" i="0" kern="1200" dirty="0">
                <a:solidFill>
                  <a:schemeClr val="tx1"/>
                </a:solidFill>
                <a:effectLst/>
                <a:latin typeface="+mn-lt"/>
                <a:ea typeface="+mn-ea"/>
                <a:cs typeface="+mn-cs"/>
              </a:rPr>
              <a:t> or </a:t>
            </a:r>
            <a:r>
              <a:rPr lang="en-US" dirty="0"/>
              <a:t>continue</a:t>
            </a:r>
            <a:r>
              <a:rPr lang="en-US" sz="1200" b="0" i="0" kern="1200" dirty="0">
                <a:solidFill>
                  <a:schemeClr val="tx1"/>
                </a:solidFill>
                <a:effectLst/>
                <a:latin typeface="+mn-lt"/>
                <a:ea typeface="+mn-ea"/>
                <a:cs typeface="+mn-cs"/>
              </a:rPr>
              <a:t> statements to indicate whether a program should interrupt the loop or continue its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value of </a:t>
            </a:r>
            <a:r>
              <a:rPr lang="en-US" i="1" dirty="0">
                <a:effectLst/>
              </a:rPr>
              <a:t>label</a:t>
            </a:r>
            <a:r>
              <a:rPr lang="en-US" sz="1200" b="0" i="0" kern="1200" dirty="0">
                <a:solidFill>
                  <a:schemeClr val="tx1"/>
                </a:solidFill>
                <a:effectLst/>
                <a:latin typeface="+mn-lt"/>
                <a:ea typeface="+mn-ea"/>
                <a:cs typeface="+mn-cs"/>
              </a:rPr>
              <a:t> may be any JavaScript identifier that is not a reserved word. The </a:t>
            </a:r>
            <a:r>
              <a:rPr lang="en-US" i="1" dirty="0">
                <a:effectLst/>
              </a:rPr>
              <a:t>statement</a:t>
            </a:r>
            <a:r>
              <a:rPr lang="en-US" sz="1200" b="0" i="0" kern="1200" dirty="0">
                <a:solidFill>
                  <a:schemeClr val="tx1"/>
                </a:solidFill>
                <a:effectLst/>
                <a:latin typeface="+mn-lt"/>
                <a:ea typeface="+mn-ea"/>
                <a:cs typeface="+mn-cs"/>
              </a:rPr>
              <a:t> that you identify with a label may be any statement.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26342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18</a:t>
            </a:fld>
            <a:endParaRPr lang="uk-UA"/>
          </a:p>
        </p:txBody>
      </p:sp>
    </p:spTree>
    <p:extLst>
      <p:ext uri="{BB962C8B-B14F-4D97-AF65-F5344CB8AC3E}">
        <p14:creationId xmlns:p14="http://schemas.microsoft.com/office/powerpoint/2010/main" val="143883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When you use continue without a label, it terminates the current iteration of the innermost enclosing while, do-while, or for statement and continues execution of the loop with the next iteration. In contrast to the break statement, continue does not terminate the execution of the loop entirely. In a while loop, it jumps back to the condition. In a for loop, it jumps to the increment-expression.</a:t>
            </a:r>
            <a:br>
              <a:rPr lang="en-US" sz="1200" dirty="0">
                <a:latin typeface="Open Sans" panose="020B0604020202020204" charset="0"/>
                <a:ea typeface="Open Sans" panose="020B0604020202020204" charset="0"/>
                <a:cs typeface="Open Sans" panose="020B0604020202020204" charset="0"/>
              </a:rPr>
            </a:br>
            <a:r>
              <a:rPr lang="en-US" sz="1200" dirty="0">
                <a:latin typeface="Open Sans" panose="020B0604020202020204" charset="0"/>
                <a:ea typeface="Open Sans" panose="020B0604020202020204" charset="0"/>
                <a:cs typeface="Open Sans" panose="020B0604020202020204" charset="0"/>
              </a:rPr>
              <a:t>When you use continue with a label, it applies to the looping statement identified with that label.</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39286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In each iteration, one of the properties of Object is assigned to the variable named </a:t>
            </a:r>
            <a:r>
              <a:rPr lang="en-US" sz="1200" b="0" i="1" kern="1200" dirty="0" err="1">
                <a:solidFill>
                  <a:schemeClr val="tx1"/>
                </a:solidFill>
                <a:effectLst/>
                <a:latin typeface="+mn-lt"/>
                <a:ea typeface="+mn-ea"/>
                <a:cs typeface="+mn-cs"/>
              </a:rPr>
              <a:t>variableName</a:t>
            </a:r>
            <a:r>
              <a:rPr lang="en-US" sz="1200" b="0" i="0" kern="1200" dirty="0">
                <a:solidFill>
                  <a:schemeClr val="tx1"/>
                </a:solidFill>
                <a:effectLst/>
                <a:latin typeface="+mn-lt"/>
                <a:ea typeface="+mn-ea"/>
                <a:cs typeface="+mn-cs"/>
              </a:rPr>
              <a:t> and this loop continues until all of the properties of the Object are processed. </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22</a:t>
            </a:fld>
            <a:endParaRPr lang="uk-UA"/>
          </a:p>
        </p:txBody>
      </p:sp>
    </p:spTree>
    <p:extLst>
      <p:ext uri="{BB962C8B-B14F-4D97-AF65-F5344CB8AC3E}">
        <p14:creationId xmlns:p14="http://schemas.microsoft.com/office/powerpoint/2010/main" val="265370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23</a:t>
            </a:fld>
            <a:endParaRPr lang="uk-UA"/>
          </a:p>
        </p:txBody>
      </p:sp>
    </p:spTree>
    <p:extLst>
      <p:ext uri="{BB962C8B-B14F-4D97-AF65-F5344CB8AC3E}">
        <p14:creationId xmlns:p14="http://schemas.microsoft.com/office/powerpoint/2010/main" val="4273896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26</a:t>
            </a:fld>
            <a:endParaRPr lang="uk-UA"/>
          </a:p>
        </p:txBody>
      </p:sp>
    </p:spTree>
    <p:extLst>
      <p:ext uri="{BB962C8B-B14F-4D97-AF65-F5344CB8AC3E}">
        <p14:creationId xmlns:p14="http://schemas.microsoft.com/office/powerpoint/2010/main" val="198773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No matter how great we are at programming, sometimes our scripts have errors. They may occur because of our mistakes, an unexpected user input, an erroneous server response, and for a thousand other reasons.</a:t>
            </a:r>
          </a:p>
          <a:p>
            <a:r>
              <a:rPr lang="en-US" sz="1200" b="0" i="0" kern="1200" dirty="0">
                <a:solidFill>
                  <a:schemeClr val="tx1"/>
                </a:solidFill>
                <a:effectLst/>
                <a:latin typeface="+mn-lt"/>
                <a:ea typeface="+mn-ea"/>
                <a:cs typeface="+mn-cs"/>
              </a:rPr>
              <a:t>Usually, a script “dies” (immediately stops) in case of an error, printing it to console.</a:t>
            </a:r>
          </a:p>
          <a:p>
            <a:r>
              <a:rPr lang="en-US" sz="1200" b="0" i="0" kern="1200" dirty="0">
                <a:solidFill>
                  <a:schemeClr val="tx1"/>
                </a:solidFill>
                <a:effectLst/>
                <a:latin typeface="+mn-lt"/>
                <a:ea typeface="+mn-ea"/>
                <a:cs typeface="+mn-cs"/>
              </a:rPr>
              <a:t>But there’s a syntax construct </a:t>
            </a:r>
            <a:r>
              <a:rPr lang="en-US" dirty="0" err="1"/>
              <a:t>try..catch</a:t>
            </a:r>
            <a:r>
              <a:rPr lang="en-US" sz="1200" b="0" i="0" kern="1200" dirty="0">
                <a:solidFill>
                  <a:schemeClr val="tx1"/>
                </a:solidFill>
                <a:effectLst/>
                <a:latin typeface="+mn-lt"/>
                <a:ea typeface="+mn-ea"/>
                <a:cs typeface="+mn-cs"/>
              </a:rPr>
              <a:t> that allows to “catch” errors and, instead of dying, do something more reasonable.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27</a:t>
            </a:fld>
            <a:endParaRPr lang="uk-UA"/>
          </a:p>
        </p:txBody>
      </p:sp>
    </p:spTree>
    <p:extLst>
      <p:ext uri="{BB962C8B-B14F-4D97-AF65-F5344CB8AC3E}">
        <p14:creationId xmlns:p14="http://schemas.microsoft.com/office/powerpoint/2010/main" val="1877486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try statement allows you to define a block of code to be tested for errors while it is being executed.</a:t>
            </a:r>
          </a:p>
          <a:p>
            <a:r>
              <a:rPr lang="en-US" sz="1200" b="0" i="0" kern="1200" dirty="0">
                <a:solidFill>
                  <a:schemeClr val="tx1"/>
                </a:solidFill>
                <a:effectLst/>
                <a:latin typeface="+mn-lt"/>
                <a:ea typeface="+mn-ea"/>
                <a:cs typeface="+mn-cs"/>
              </a:rPr>
              <a:t>The catch statement allows you to define a block of code to be executed, if an error occurs in the try block.</a:t>
            </a:r>
          </a:p>
          <a:p>
            <a:r>
              <a:rPr lang="en-US" sz="1200" b="0" i="0" kern="1200">
                <a:solidFill>
                  <a:schemeClr val="tx1"/>
                </a:solidFill>
                <a:effectLst/>
                <a:latin typeface="+mn-lt"/>
                <a:ea typeface="+mn-ea"/>
                <a:cs typeface="+mn-cs"/>
              </a:rPr>
              <a:t>The JavaScript statements try and catch come in pairs</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28</a:t>
            </a:fld>
            <a:endParaRPr lang="uk-UA"/>
          </a:p>
        </p:txBody>
      </p:sp>
    </p:spTree>
    <p:extLst>
      <p:ext uri="{BB962C8B-B14F-4D97-AF65-F5344CB8AC3E}">
        <p14:creationId xmlns:p14="http://schemas.microsoft.com/office/powerpoint/2010/main" val="269183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6</a:t>
            </a:fld>
            <a:endParaRPr lang="uk-UA"/>
          </a:p>
        </p:txBody>
      </p:sp>
    </p:spTree>
    <p:extLst>
      <p:ext uri="{BB962C8B-B14F-4D97-AF65-F5344CB8AC3E}">
        <p14:creationId xmlns:p14="http://schemas.microsoft.com/office/powerpoint/2010/main" val="3866887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It works like this:</a:t>
            </a:r>
          </a:p>
          <a:p>
            <a:r>
              <a:rPr lang="en-US" sz="1200" b="0" i="0" kern="1200" dirty="0">
                <a:solidFill>
                  <a:schemeClr val="tx1"/>
                </a:solidFill>
                <a:effectLst/>
                <a:latin typeface="+mn-lt"/>
                <a:ea typeface="+mn-ea"/>
                <a:cs typeface="+mn-cs"/>
              </a:rPr>
              <a:t>First, the code in try {...} is executed.</a:t>
            </a:r>
          </a:p>
          <a:p>
            <a:r>
              <a:rPr lang="en-US" sz="1200" b="0" i="0" kern="1200" dirty="0">
                <a:solidFill>
                  <a:schemeClr val="tx1"/>
                </a:solidFill>
                <a:effectLst/>
                <a:latin typeface="+mn-lt"/>
                <a:ea typeface="+mn-ea"/>
                <a:cs typeface="+mn-cs"/>
              </a:rPr>
              <a:t>If there were no errors, then catch(err) is ignored: the execution reaches the end of try and goes on, skipping catch.</a:t>
            </a:r>
          </a:p>
          <a:p>
            <a:r>
              <a:rPr lang="en-US" sz="1200" b="0" i="0" kern="1200" dirty="0">
                <a:solidFill>
                  <a:schemeClr val="tx1"/>
                </a:solidFill>
                <a:effectLst/>
                <a:latin typeface="+mn-lt"/>
                <a:ea typeface="+mn-ea"/>
                <a:cs typeface="+mn-cs"/>
              </a:rPr>
              <a:t>If an error occurs, then try execution is stopped, and the control flows to the beginning of catch(err). The err variable (can use any name for it) will contain an error object with details about what happened.</a:t>
            </a:r>
          </a:p>
          <a:p>
            <a:br>
              <a:rPr lang="en-US" dirty="0">
                <a:effectLst/>
              </a:rPr>
            </a:br>
            <a:endParaRPr lang="uk-UA"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29</a:t>
            </a:fld>
            <a:endParaRPr lang="uk-UA"/>
          </a:p>
        </p:txBody>
      </p:sp>
    </p:spTree>
    <p:extLst>
      <p:ext uri="{BB962C8B-B14F-4D97-AF65-F5344CB8AC3E}">
        <p14:creationId xmlns:p14="http://schemas.microsoft.com/office/powerpoint/2010/main" val="1912314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31</a:t>
            </a:fld>
            <a:endParaRPr lang="uk-UA"/>
          </a:p>
        </p:txBody>
      </p:sp>
    </p:spTree>
    <p:extLst>
      <p:ext uri="{BB962C8B-B14F-4D97-AF65-F5344CB8AC3E}">
        <p14:creationId xmlns:p14="http://schemas.microsoft.com/office/powerpoint/2010/main" val="2148290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t>
            </a:r>
            <a:r>
              <a:rPr lang="en-US" sz="1200" b="0" i="0" kern="1200" dirty="0" err="1">
                <a:solidFill>
                  <a:schemeClr val="tx1"/>
                </a:solidFill>
                <a:effectLst/>
                <a:latin typeface="+mn-lt"/>
                <a:ea typeface="+mn-ea"/>
                <a:cs typeface="+mn-cs"/>
              </a:rPr>
              <a:t>try..catch</a:t>
            </a:r>
            <a:r>
              <a:rPr lang="en-US" sz="1200" b="0" i="0" kern="1200" dirty="0">
                <a:solidFill>
                  <a:schemeClr val="tx1"/>
                </a:solidFill>
                <a:effectLst/>
                <a:latin typeface="+mn-lt"/>
                <a:ea typeface="+mn-ea"/>
                <a:cs typeface="+mn-cs"/>
              </a:rPr>
              <a:t> to work, the code must be runnable. In other words, it should be valid JavaScript. It won’t work if the code is syntactically wrong.</a:t>
            </a:r>
          </a:p>
          <a:p>
            <a:r>
              <a:rPr lang="en-US" sz="1200" b="0" i="0" kern="1200" dirty="0">
                <a:solidFill>
                  <a:schemeClr val="tx1"/>
                </a:solidFill>
                <a:effectLst/>
                <a:latin typeface="+mn-lt"/>
                <a:ea typeface="+mn-ea"/>
                <a:cs typeface="+mn-cs"/>
              </a:rPr>
              <a:t>The JavaScript engine first reads the code, and then runs it. The errors that occur on the reading phase are called “parse-time” errors and are unrecoverable (from inside that code). That’s because the engine can’t understand the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an exception happens in “scheduled” code, like in </a:t>
            </a:r>
            <a:r>
              <a:rPr lang="en-US" dirty="0" err="1"/>
              <a:t>setTimeout</a:t>
            </a:r>
            <a:r>
              <a:rPr lang="en-US" sz="1200" b="0" i="0" kern="1200" dirty="0">
                <a:solidFill>
                  <a:schemeClr val="tx1"/>
                </a:solidFill>
                <a:effectLst/>
                <a:latin typeface="+mn-lt"/>
                <a:ea typeface="+mn-ea"/>
                <a:cs typeface="+mn-cs"/>
              </a:rPr>
              <a:t>, then </a:t>
            </a:r>
            <a:r>
              <a:rPr lang="en-US" dirty="0" err="1"/>
              <a:t>try..catch</a:t>
            </a:r>
            <a:r>
              <a:rPr lang="en-US" sz="1200" b="0" i="0" kern="1200" dirty="0">
                <a:solidFill>
                  <a:schemeClr val="tx1"/>
                </a:solidFill>
                <a:effectLst/>
                <a:latin typeface="+mn-lt"/>
                <a:ea typeface="+mn-ea"/>
                <a:cs typeface="+mn-cs"/>
              </a:rPr>
              <a:t> won’t catch it: That’s because the function itself is executed later, when the engine has already left the </a:t>
            </a:r>
            <a:r>
              <a:rPr lang="en-US" dirty="0" err="1"/>
              <a:t>try..catch</a:t>
            </a:r>
            <a:r>
              <a:rPr lang="en-US" sz="1200" b="0" i="0" kern="1200" dirty="0">
                <a:solidFill>
                  <a:schemeClr val="tx1"/>
                </a:solidFill>
                <a:effectLst/>
                <a:latin typeface="+mn-lt"/>
                <a:ea typeface="+mn-ea"/>
                <a:cs typeface="+mn-cs"/>
              </a:rPr>
              <a:t> construct.</a:t>
            </a:r>
          </a:p>
          <a:p>
            <a:endParaRPr lang="en-US" sz="1200" b="0" i="0" kern="1200" dirty="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32</a:t>
            </a:fld>
            <a:endParaRPr lang="uk-UA"/>
          </a:p>
        </p:txBody>
      </p:sp>
    </p:spTree>
    <p:extLst>
      <p:ext uri="{BB962C8B-B14F-4D97-AF65-F5344CB8AC3E}">
        <p14:creationId xmlns:p14="http://schemas.microsoft.com/office/powerpoint/2010/main" val="333725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To catch an exception inside a scheduled function, </a:t>
            </a:r>
            <a:r>
              <a:rPr lang="en-US" dirty="0" err="1"/>
              <a:t>try..catch</a:t>
            </a:r>
            <a:r>
              <a:rPr lang="en-US" sz="1200" b="0" i="0" kern="1200" dirty="0">
                <a:solidFill>
                  <a:schemeClr val="tx1"/>
                </a:solidFill>
                <a:effectLst/>
                <a:latin typeface="+mn-lt"/>
                <a:ea typeface="+mn-ea"/>
                <a:cs typeface="+mn-cs"/>
              </a:rPr>
              <a:t> must be inside that function</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33</a:t>
            </a:fld>
            <a:endParaRPr lang="uk-UA"/>
          </a:p>
        </p:txBody>
      </p:sp>
    </p:spTree>
    <p:extLst>
      <p:ext uri="{BB962C8B-B14F-4D97-AF65-F5344CB8AC3E}">
        <p14:creationId xmlns:p14="http://schemas.microsoft.com/office/powerpoint/2010/main" val="99321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35</a:t>
            </a:fld>
            <a:endParaRPr lang="uk-UA"/>
          </a:p>
        </p:txBody>
      </p:sp>
    </p:spTree>
    <p:extLst>
      <p:ext uri="{BB962C8B-B14F-4D97-AF65-F5344CB8AC3E}">
        <p14:creationId xmlns:p14="http://schemas.microsoft.com/office/powerpoint/2010/main" val="1000588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dirty="0" err="1"/>
              <a:t>EvalError</a:t>
            </a:r>
            <a:r>
              <a:rPr lang="en-US" sz="1200" b="0" i="0" kern="1200" dirty="0">
                <a:solidFill>
                  <a:schemeClr val="tx1"/>
                </a:solidFill>
                <a:effectLst/>
                <a:latin typeface="+mn-lt"/>
                <a:ea typeface="+mn-ea"/>
                <a:cs typeface="+mn-cs"/>
              </a:rPr>
              <a:t> indicates an error in the eval() function. Newer versions of JavaScript do not throw </a:t>
            </a:r>
            <a:r>
              <a:rPr lang="en-US" sz="1200" b="0" i="0" kern="1200" dirty="0" err="1">
                <a:solidFill>
                  <a:schemeClr val="tx1"/>
                </a:solidFill>
                <a:effectLst/>
                <a:latin typeface="+mn-lt"/>
                <a:ea typeface="+mn-ea"/>
                <a:cs typeface="+mn-cs"/>
              </a:rPr>
              <a:t>EvalError</a:t>
            </a:r>
            <a:r>
              <a:rPr lang="en-US" sz="1200" b="0" i="0" kern="1200" dirty="0">
                <a:solidFill>
                  <a:schemeClr val="tx1"/>
                </a:solidFill>
                <a:effectLst/>
                <a:latin typeface="+mn-lt"/>
                <a:ea typeface="+mn-ea"/>
                <a:cs typeface="+mn-cs"/>
              </a:rPr>
              <a:t>. Use </a:t>
            </a:r>
            <a:r>
              <a:rPr lang="en-US" sz="1200" b="0" i="0" kern="1200" dirty="0" err="1">
                <a:solidFill>
                  <a:schemeClr val="tx1"/>
                </a:solidFill>
                <a:effectLst/>
                <a:latin typeface="+mn-lt"/>
                <a:ea typeface="+mn-ea"/>
                <a:cs typeface="+mn-cs"/>
              </a:rPr>
              <a:t>SyntaxError</a:t>
            </a:r>
            <a:r>
              <a:rPr lang="en-US" sz="1200" b="0" i="0" kern="1200" dirty="0">
                <a:solidFill>
                  <a:schemeClr val="tx1"/>
                </a:solidFill>
                <a:effectLst/>
                <a:latin typeface="+mn-lt"/>
                <a:ea typeface="+mn-ea"/>
                <a:cs typeface="+mn-cs"/>
              </a:rPr>
              <a:t> instead.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RangeError</a:t>
            </a:r>
            <a:r>
              <a:rPr lang="en-US" sz="1200" b="0" i="0" kern="1200" dirty="0">
                <a:solidFill>
                  <a:schemeClr val="tx1"/>
                </a:solidFill>
                <a:effectLst/>
                <a:latin typeface="+mn-lt"/>
                <a:ea typeface="+mn-ea"/>
                <a:cs typeface="+mn-cs"/>
              </a:rPr>
              <a:t> is thrown if you use a number that is outside the range of legal values. For example: You cannot set the number of significant digits of a number to 500.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ReferenceError</a:t>
            </a:r>
            <a:r>
              <a:rPr lang="en-US" sz="1200" b="0" i="0" kern="1200" dirty="0">
                <a:solidFill>
                  <a:schemeClr val="tx1"/>
                </a:solidFill>
                <a:effectLst/>
                <a:latin typeface="+mn-lt"/>
                <a:ea typeface="+mn-ea"/>
                <a:cs typeface="+mn-cs"/>
              </a:rPr>
              <a:t> is thrown if you use (reference) a variable that has not been declared.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SyntaxError</a:t>
            </a:r>
            <a:r>
              <a:rPr lang="en-US" sz="1200" b="0" i="0" kern="1200" dirty="0">
                <a:solidFill>
                  <a:schemeClr val="tx1"/>
                </a:solidFill>
                <a:effectLst/>
                <a:latin typeface="+mn-lt"/>
                <a:ea typeface="+mn-ea"/>
                <a:cs typeface="+mn-cs"/>
              </a:rPr>
              <a:t> is thrown if you try to evaluate code with a syntax error.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TypeError</a:t>
            </a:r>
            <a:r>
              <a:rPr lang="en-US" sz="1200" b="0" i="0" kern="1200" dirty="0">
                <a:solidFill>
                  <a:schemeClr val="tx1"/>
                </a:solidFill>
                <a:effectLst/>
                <a:latin typeface="+mn-lt"/>
                <a:ea typeface="+mn-ea"/>
                <a:cs typeface="+mn-cs"/>
              </a:rPr>
              <a:t> is thrown if you use a value that is outside the range of expected types.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URIError</a:t>
            </a:r>
            <a:r>
              <a:rPr lang="en-US" sz="1200" b="0" i="0" kern="1200" dirty="0">
                <a:solidFill>
                  <a:schemeClr val="tx1"/>
                </a:solidFill>
                <a:effectLst/>
                <a:latin typeface="+mn-lt"/>
                <a:ea typeface="+mn-ea"/>
                <a:cs typeface="+mn-cs"/>
              </a:rPr>
              <a:t> is thrown if you use illegal characters in a URI function.</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36</a:t>
            </a:fld>
            <a:endParaRPr lang="uk-UA"/>
          </a:p>
        </p:txBody>
      </p:sp>
    </p:spTree>
    <p:extLst>
      <p:ext uri="{BB962C8B-B14F-4D97-AF65-F5344CB8AC3E}">
        <p14:creationId xmlns:p14="http://schemas.microsoft.com/office/powerpoint/2010/main" val="2367394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Technically, we can use anything as an error object. That may be even a primitive, like a number or a string, but it’s better to use objects, preferably with </a:t>
            </a:r>
            <a:r>
              <a:rPr lang="en-US" dirty="0"/>
              <a:t>name</a:t>
            </a:r>
            <a:r>
              <a:rPr lang="en-US" sz="1200" b="0" i="0" kern="1200" dirty="0">
                <a:solidFill>
                  <a:schemeClr val="tx1"/>
                </a:solidFill>
                <a:effectLst/>
                <a:latin typeface="+mn-lt"/>
                <a:ea typeface="+mn-ea"/>
                <a:cs typeface="+mn-cs"/>
              </a:rPr>
              <a:t> and </a:t>
            </a:r>
            <a:r>
              <a:rPr lang="en-US" dirty="0"/>
              <a:t>message</a:t>
            </a:r>
            <a:r>
              <a:rPr lang="en-US" sz="1200" b="0" i="0" kern="1200" dirty="0">
                <a:solidFill>
                  <a:schemeClr val="tx1"/>
                </a:solidFill>
                <a:effectLst/>
                <a:latin typeface="+mn-lt"/>
                <a:ea typeface="+mn-ea"/>
                <a:cs typeface="+mn-cs"/>
              </a:rPr>
              <a:t> properties (to stay somewhat compatible with built-in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has many built-in constructors for standard errors, We can use them to create error objects as well.</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37</a:t>
            </a:fld>
            <a:endParaRPr lang="uk-UA"/>
          </a:p>
        </p:txBody>
      </p:sp>
    </p:spTree>
    <p:extLst>
      <p:ext uri="{BB962C8B-B14F-4D97-AF65-F5344CB8AC3E}">
        <p14:creationId xmlns:p14="http://schemas.microsoft.com/office/powerpoint/2010/main" val="1238530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38</a:t>
            </a:fld>
            <a:endParaRPr lang="uk-UA"/>
          </a:p>
        </p:txBody>
      </p:sp>
    </p:spTree>
    <p:extLst>
      <p:ext uri="{BB962C8B-B14F-4D97-AF65-F5344CB8AC3E}">
        <p14:creationId xmlns:p14="http://schemas.microsoft.com/office/powerpoint/2010/main" val="16189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The </a:t>
            </a:r>
            <a:r>
              <a:rPr lang="en-US" sz="1200" dirty="0" err="1">
                <a:latin typeface="Open Sans" panose="020B0604020202020204" charset="0"/>
                <a:ea typeface="Open Sans" panose="020B0604020202020204" charset="0"/>
                <a:cs typeface="Open Sans" panose="020B0604020202020204" charset="0"/>
              </a:rPr>
              <a:t>try..finally</a:t>
            </a:r>
            <a:r>
              <a:rPr lang="en-US" sz="1200" dirty="0">
                <a:latin typeface="Open Sans" panose="020B0604020202020204" charset="0"/>
                <a:ea typeface="Open Sans" panose="020B0604020202020204" charset="0"/>
                <a:cs typeface="Open Sans" panose="020B0604020202020204" charset="0"/>
              </a:rPr>
              <a:t> construct, without catch clause, is also useful. We apply it when we don’t want to handle errors here (let them fall through), but want to be sure that processes that we started are finalized.</a:t>
            </a:r>
          </a:p>
          <a:p>
            <a:endParaRPr lang="en-US" sz="1200" dirty="0">
              <a:latin typeface="Open Sans" panose="020B0604020202020204" charset="0"/>
              <a:ea typeface="Open Sans" panose="020B0604020202020204" charset="0"/>
              <a:cs typeface="Open Sans" panose="020B0604020202020204" charset="0"/>
            </a:endParaRPr>
          </a:p>
          <a:p>
            <a:r>
              <a:rPr lang="en-US" sz="1200" b="0" i="0" kern="1200" dirty="0">
                <a:solidFill>
                  <a:schemeClr val="tx1"/>
                </a:solidFill>
                <a:effectLst/>
                <a:latin typeface="+mn-lt"/>
                <a:ea typeface="+mn-ea"/>
                <a:cs typeface="+mn-cs"/>
              </a:rPr>
              <a:t>In the code above, an error inside </a:t>
            </a:r>
            <a:r>
              <a:rPr lang="en-US" dirty="0"/>
              <a:t>try</a:t>
            </a:r>
            <a:r>
              <a:rPr lang="en-US" sz="1200" b="0" i="0" kern="1200" dirty="0">
                <a:solidFill>
                  <a:schemeClr val="tx1"/>
                </a:solidFill>
                <a:effectLst/>
                <a:latin typeface="+mn-lt"/>
                <a:ea typeface="+mn-ea"/>
                <a:cs typeface="+mn-cs"/>
              </a:rPr>
              <a:t> always falls out, because there’s no </a:t>
            </a:r>
            <a:r>
              <a:rPr lang="en-US" dirty="0"/>
              <a:t>catch</a:t>
            </a:r>
            <a:r>
              <a:rPr lang="en-US" sz="1200" b="0" i="0" kern="1200" dirty="0">
                <a:solidFill>
                  <a:schemeClr val="tx1"/>
                </a:solidFill>
                <a:effectLst/>
                <a:latin typeface="+mn-lt"/>
                <a:ea typeface="+mn-ea"/>
                <a:cs typeface="+mn-cs"/>
              </a:rPr>
              <a:t>. But </a:t>
            </a:r>
            <a:r>
              <a:rPr lang="en-US" dirty="0"/>
              <a:t>finally</a:t>
            </a:r>
            <a:r>
              <a:rPr lang="en-US" sz="1200" b="0" i="0" kern="1200" dirty="0">
                <a:solidFill>
                  <a:schemeClr val="tx1"/>
                </a:solidFill>
                <a:effectLst/>
                <a:latin typeface="+mn-lt"/>
                <a:ea typeface="+mn-ea"/>
                <a:cs typeface="+mn-cs"/>
              </a:rPr>
              <a:t> works before the execution flow leaves the function.</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40</a:t>
            </a:fld>
            <a:endParaRPr lang="uk-UA"/>
          </a:p>
        </p:txBody>
      </p:sp>
    </p:spTree>
    <p:extLst>
      <p:ext uri="{BB962C8B-B14F-4D97-AF65-F5344CB8AC3E}">
        <p14:creationId xmlns:p14="http://schemas.microsoft.com/office/powerpoint/2010/main" val="2956357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Let’s imagine we’ve got a fatal error outside of </a:t>
            </a:r>
            <a:r>
              <a:rPr lang="en-US" sz="1200" b="0" i="0" kern="1200" dirty="0" err="1">
                <a:solidFill>
                  <a:schemeClr val="tx1"/>
                </a:solidFill>
                <a:effectLst/>
                <a:latin typeface="+mn-lt"/>
                <a:ea typeface="+mn-ea"/>
                <a:cs typeface="+mn-cs"/>
              </a:rPr>
              <a:t>try..catch</a:t>
            </a:r>
            <a:r>
              <a:rPr lang="en-US" sz="1200" b="0" i="0" kern="1200" dirty="0">
                <a:solidFill>
                  <a:schemeClr val="tx1"/>
                </a:solidFill>
                <a:effectLst/>
                <a:latin typeface="+mn-lt"/>
                <a:ea typeface="+mn-ea"/>
                <a:cs typeface="+mn-cs"/>
              </a:rPr>
              <a:t>, and the script died. Like a programming error or some other terrible thing.</a:t>
            </a:r>
          </a:p>
          <a:p>
            <a:r>
              <a:rPr lang="en-US" sz="1200" b="0" i="0" kern="1200" dirty="0">
                <a:solidFill>
                  <a:schemeClr val="tx1"/>
                </a:solidFill>
                <a:effectLst/>
                <a:latin typeface="+mn-lt"/>
                <a:ea typeface="+mn-ea"/>
                <a:cs typeface="+mn-cs"/>
              </a:rPr>
              <a:t>Is there a way to react on such occurrences? We may want to log the error, show something to the user (normally they don’t see error messages),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is not a part of the core JavaScript.</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41</a:t>
            </a:fld>
            <a:endParaRPr lang="uk-UA"/>
          </a:p>
        </p:txBody>
      </p:sp>
    </p:spTree>
    <p:extLst>
      <p:ext uri="{BB962C8B-B14F-4D97-AF65-F5344CB8AC3E}">
        <p14:creationId xmlns:p14="http://schemas.microsoft.com/office/powerpoint/2010/main" val="299586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1279302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Strict Mode is a new feature in ECMAScript 5 that allows you to place a program, or a function, in a “strict” operating context. This strict context prevents certain actions from being taken and throws more exceptions. The statement “use strict”; instructs the browser to use the Strict mode, which is a reduced and safer feature set of 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42</a:t>
            </a:fld>
            <a:endParaRPr lang="uk-UA"/>
          </a:p>
        </p:txBody>
      </p:sp>
    </p:spTree>
    <p:extLst>
      <p:ext uri="{BB962C8B-B14F-4D97-AF65-F5344CB8AC3E}">
        <p14:creationId xmlns:p14="http://schemas.microsoft.com/office/powerpoint/2010/main" val="2589295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45</a:t>
            </a:fld>
            <a:endParaRPr lang="uk-UA"/>
          </a:p>
        </p:txBody>
      </p:sp>
    </p:spTree>
    <p:extLst>
      <p:ext uri="{BB962C8B-B14F-4D97-AF65-F5344CB8AC3E}">
        <p14:creationId xmlns:p14="http://schemas.microsoft.com/office/powerpoint/2010/main" val="2053356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46</a:t>
            </a:fld>
            <a:endParaRPr lang="uk-UA"/>
          </a:p>
        </p:txBody>
      </p:sp>
    </p:spTree>
    <p:extLst>
      <p:ext uri="{BB962C8B-B14F-4D97-AF65-F5344CB8AC3E}">
        <p14:creationId xmlns:p14="http://schemas.microsoft.com/office/powerpoint/2010/main" val="348117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While loop starts with the checking of condition. If it evaluated to true, then the loop body statements are executed otherwise first statement following the loop is executed. For this reason it is also called Entry control loop</a:t>
            </a:r>
          </a:p>
          <a:p>
            <a:r>
              <a:rPr lang="en-US" dirty="0"/>
              <a:t>Once the condition is evaluated to true, the statements in the loop body are executed. Normally the statements contain an update value for the variable being processed for the next iteration.</a:t>
            </a:r>
          </a:p>
          <a:p>
            <a:r>
              <a:rPr lang="en-US" dirty="0"/>
              <a:t>When the condition becomes false, the loop terminates which marks the end of its life cycle.</a:t>
            </a:r>
            <a:endParaRPr lang="uk-UA"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8</a:t>
            </a:fld>
            <a:endParaRPr lang="uk-UA"/>
          </a:p>
        </p:txBody>
      </p:sp>
    </p:spTree>
    <p:extLst>
      <p:ext uri="{BB962C8B-B14F-4D97-AF65-F5344CB8AC3E}">
        <p14:creationId xmlns:p14="http://schemas.microsoft.com/office/powerpoint/2010/main" val="28780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198764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do while loop is similar to while loop with only difference that it checks for condition after executing the statements</a:t>
            </a:r>
          </a:p>
          <a:p>
            <a:endParaRPr lang="en-US" dirty="0"/>
          </a:p>
          <a:p>
            <a:pPr fontAlgn="base"/>
            <a:r>
              <a:rPr lang="en-US" sz="1200" b="0" i="0" kern="1200" dirty="0">
                <a:solidFill>
                  <a:schemeClr val="tx1"/>
                </a:solidFill>
                <a:effectLst/>
                <a:latin typeface="+mn-lt"/>
                <a:ea typeface="+mn-ea"/>
                <a:cs typeface="+mn-cs"/>
              </a:rPr>
              <a:t>The while loop differs from the do-while loop in one important way — with a while loop, the condition to be evaluated is tested at the beginning of each loop iteration, so if the conditional expression evaluates to false, the loop will never be executed.</a:t>
            </a:r>
          </a:p>
          <a:p>
            <a:pPr fontAlgn="base"/>
            <a:r>
              <a:rPr lang="en-US" sz="1200" b="0" i="0" kern="1200" dirty="0">
                <a:solidFill>
                  <a:schemeClr val="tx1"/>
                </a:solidFill>
                <a:effectLst/>
                <a:latin typeface="+mn-lt"/>
                <a:ea typeface="+mn-ea"/>
                <a:cs typeface="+mn-cs"/>
              </a:rPr>
              <a:t>With a do-while loop, on the other hand, the loop will always be executed once even if the conditional expression evaluates to false, because unlike the while loop, the condition is evaluated at the end of the loop iteration rather than the beginning.</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102435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do while loop starts with the execution of the statement(s). There is no checking of any condition for the first time.</a:t>
            </a:r>
          </a:p>
          <a:p>
            <a:pPr fontAlgn="base"/>
            <a:r>
              <a:rPr lang="en-US" sz="1200" b="0" i="0" kern="1200" dirty="0">
                <a:solidFill>
                  <a:schemeClr val="tx1"/>
                </a:solidFill>
                <a:effectLst/>
                <a:latin typeface="+mn-lt"/>
                <a:ea typeface="+mn-ea"/>
                <a:cs typeface="+mn-cs"/>
              </a:rPr>
              <a:t>After the execution of the statements, and update of the variable value, the condition is checked for true or false value. If it is evaluated to true, next iteration of loop starts.</a:t>
            </a:r>
          </a:p>
          <a:p>
            <a:pPr fontAlgn="base"/>
            <a:r>
              <a:rPr lang="en-US" sz="1200" b="0" i="0" kern="1200" dirty="0">
                <a:solidFill>
                  <a:schemeClr val="tx1"/>
                </a:solidFill>
                <a:effectLst/>
                <a:latin typeface="+mn-lt"/>
                <a:ea typeface="+mn-ea"/>
                <a:cs typeface="+mn-cs"/>
              </a:rPr>
              <a:t>When the condition becomes false, the loop terminates which marks the end of its life cycle.</a:t>
            </a:r>
          </a:p>
          <a:p>
            <a:pPr fontAlgn="base"/>
            <a:r>
              <a:rPr lang="en-US" sz="1200" b="0" i="0" kern="1200" dirty="0">
                <a:solidFill>
                  <a:schemeClr val="tx1"/>
                </a:solidFill>
                <a:effectLst/>
                <a:latin typeface="+mn-lt"/>
                <a:ea typeface="+mn-ea"/>
                <a:cs typeface="+mn-cs"/>
              </a:rPr>
              <a:t>It is important to note that the do-while loop will execute its statements </a:t>
            </a:r>
            <a:r>
              <a:rPr lang="en-US" sz="1200" b="0" i="0" kern="1200" dirty="0" err="1">
                <a:solidFill>
                  <a:schemeClr val="tx1"/>
                </a:solidFill>
                <a:effectLst/>
                <a:latin typeface="+mn-lt"/>
                <a:ea typeface="+mn-ea"/>
                <a:cs typeface="+mn-cs"/>
              </a:rPr>
              <a:t>atleast</a:t>
            </a:r>
            <a:r>
              <a:rPr lang="en-US" sz="1200" b="0" i="0" kern="1200" dirty="0">
                <a:solidFill>
                  <a:schemeClr val="tx1"/>
                </a:solidFill>
                <a:effectLst/>
                <a:latin typeface="+mn-lt"/>
                <a:ea typeface="+mn-ea"/>
                <a:cs typeface="+mn-cs"/>
              </a:rPr>
              <a:t> once before any condition is checked, and therefore is an example of exit control loop.</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161849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 for statement consumes the initialization, condition and increment/decrement in one line thereby providing a shorter, easy to debug structure of looping.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loop provides a concise way of writing the loop structure. Unlike a while loop, a for statement consumes the initialization, condition and increment/decrement in one line thereby providing a shorter, easy to debug structure of looping.</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13</a:t>
            </a:fld>
            <a:endParaRPr lang="uk-UA"/>
          </a:p>
        </p:txBody>
      </p:sp>
    </p:spTree>
    <p:extLst>
      <p:ext uri="{BB962C8B-B14F-4D97-AF65-F5344CB8AC3E}">
        <p14:creationId xmlns:p14="http://schemas.microsoft.com/office/powerpoint/2010/main" val="241007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Initialization condition: </a:t>
            </a:r>
            <a:r>
              <a:rPr lang="en-US" sz="1200" b="0" i="0" kern="1200" dirty="0">
                <a:solidFill>
                  <a:schemeClr val="tx1"/>
                </a:solidFill>
                <a:effectLst/>
                <a:latin typeface="+mn-lt"/>
                <a:ea typeface="+mn-ea"/>
                <a:cs typeface="+mn-cs"/>
              </a:rPr>
              <a:t>Here, we initialize the variable in use. It marks the start of a for loop. An already declared variable can be used or a variable can be declared, local to loop only.</a:t>
            </a:r>
          </a:p>
          <a:p>
            <a:pPr fontAlgn="base"/>
            <a:r>
              <a:rPr lang="en-US" sz="1200" b="1" i="0" kern="1200" dirty="0">
                <a:solidFill>
                  <a:schemeClr val="tx1"/>
                </a:solidFill>
                <a:effectLst/>
                <a:latin typeface="+mn-lt"/>
                <a:ea typeface="+mn-ea"/>
                <a:cs typeface="+mn-cs"/>
              </a:rPr>
              <a:t>Testing Condition:</a:t>
            </a:r>
            <a:r>
              <a:rPr lang="en-US" sz="1200" b="0" i="0" kern="1200" dirty="0">
                <a:solidFill>
                  <a:schemeClr val="tx1"/>
                </a:solidFill>
                <a:effectLst/>
                <a:latin typeface="+mn-lt"/>
                <a:ea typeface="+mn-ea"/>
                <a:cs typeface="+mn-cs"/>
              </a:rPr>
              <a:t> It is used for testing the exit condition for a loop. It must return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value. It is also an </a:t>
            </a:r>
            <a:r>
              <a:rPr lang="en-US" sz="1200" b="1" i="0" kern="1200" dirty="0">
                <a:solidFill>
                  <a:schemeClr val="tx1"/>
                </a:solidFill>
                <a:effectLst/>
                <a:latin typeface="+mn-lt"/>
                <a:ea typeface="+mn-ea"/>
                <a:cs typeface="+mn-cs"/>
              </a:rPr>
              <a:t>Entry Control Loop</a:t>
            </a:r>
            <a:r>
              <a:rPr lang="en-US" sz="1200" b="0" i="0" kern="1200" dirty="0">
                <a:solidFill>
                  <a:schemeClr val="tx1"/>
                </a:solidFill>
                <a:effectLst/>
                <a:latin typeface="+mn-lt"/>
                <a:ea typeface="+mn-ea"/>
                <a:cs typeface="+mn-cs"/>
              </a:rPr>
              <a:t> as the condition is checked prior to the execution of the loop statements.</a:t>
            </a:r>
          </a:p>
          <a:p>
            <a:pPr fontAlgn="base"/>
            <a:r>
              <a:rPr lang="en-US" sz="1200" b="1" i="0" kern="1200" dirty="0">
                <a:solidFill>
                  <a:schemeClr val="tx1"/>
                </a:solidFill>
                <a:effectLst/>
                <a:latin typeface="+mn-lt"/>
                <a:ea typeface="+mn-ea"/>
                <a:cs typeface="+mn-cs"/>
              </a:rPr>
              <a:t>Statement execution:</a:t>
            </a:r>
            <a:r>
              <a:rPr lang="en-US" sz="1200" b="0" i="0" kern="1200" dirty="0">
                <a:solidFill>
                  <a:schemeClr val="tx1"/>
                </a:solidFill>
                <a:effectLst/>
                <a:latin typeface="+mn-lt"/>
                <a:ea typeface="+mn-ea"/>
                <a:cs typeface="+mn-cs"/>
              </a:rPr>
              <a:t> Once the condition is evaluated to true, the statements in the loop body are executed.</a:t>
            </a:r>
          </a:p>
          <a:p>
            <a:pPr fontAlgn="base"/>
            <a:r>
              <a:rPr lang="en-US" sz="1200" b="1" i="0" kern="1200" dirty="0">
                <a:solidFill>
                  <a:schemeClr val="tx1"/>
                </a:solidFill>
                <a:effectLst/>
                <a:latin typeface="+mn-lt"/>
                <a:ea typeface="+mn-ea"/>
                <a:cs typeface="+mn-cs"/>
              </a:rPr>
              <a:t>Increment/ Decrement: </a:t>
            </a:r>
            <a:r>
              <a:rPr lang="en-US" sz="1200" b="0" i="0" kern="1200" dirty="0">
                <a:solidFill>
                  <a:schemeClr val="tx1"/>
                </a:solidFill>
                <a:effectLst/>
                <a:latin typeface="+mn-lt"/>
                <a:ea typeface="+mn-ea"/>
                <a:cs typeface="+mn-cs"/>
              </a:rPr>
              <a:t>It is used for updating the variable for next iteration.</a:t>
            </a:r>
          </a:p>
          <a:p>
            <a:pPr fontAlgn="base"/>
            <a:r>
              <a:rPr lang="en-US" sz="1200" b="1" i="0" kern="1200" dirty="0">
                <a:solidFill>
                  <a:schemeClr val="tx1"/>
                </a:solidFill>
                <a:effectLst/>
                <a:latin typeface="+mn-lt"/>
                <a:ea typeface="+mn-ea"/>
                <a:cs typeface="+mn-cs"/>
              </a:rPr>
              <a:t>Loop termination:</a:t>
            </a:r>
            <a:r>
              <a:rPr lang="uk-UA"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the condition becomes false, the loop terminates marking the end of its life cycle.</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14</a:t>
            </a:fld>
            <a:endParaRPr lang="uk-UA"/>
          </a:p>
        </p:txBody>
      </p:sp>
    </p:spTree>
    <p:extLst>
      <p:ext uri="{BB962C8B-B14F-4D97-AF65-F5344CB8AC3E}">
        <p14:creationId xmlns:p14="http://schemas.microsoft.com/office/powerpoint/2010/main" val="300807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learn-js.org/en/Loops" TargetMode="External"/><Relationship Id="rId7" Type="http://schemas.openxmlformats.org/officeDocument/2006/relationships/hyperlink" Target="https://developer.mozilla.org/uk/docs/Web/JavaScript/Reference/Strict_mode" TargetMode="External"/><Relationship Id="rId2" Type="http://schemas.openxmlformats.org/officeDocument/2006/relationships/hyperlink" Target="https://www.geeksforgeeks.org/loops-in-javascript/" TargetMode="External"/><Relationship Id="rId1" Type="http://schemas.openxmlformats.org/officeDocument/2006/relationships/slideLayout" Target="../slideLayouts/slideLayout2.xml"/><Relationship Id="rId6" Type="http://schemas.openxmlformats.org/officeDocument/2006/relationships/hyperlink" Target="https://developer.mozilla.org/uk/docs/Web/JavaScript/Guide/Control_flow_and_error_handling" TargetMode="External"/><Relationship Id="rId5" Type="http://schemas.openxmlformats.org/officeDocument/2006/relationships/hyperlink" Target="https://javascript.info/try-catch" TargetMode="External"/><Relationship Id="rId4" Type="http://schemas.openxmlformats.org/officeDocument/2006/relationships/hyperlink" Target="https://developer.mozilla.org/en-US/docs/Web/JavaScript/Guide/Loops_and_iter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1000" dirty="0"/>
              <a:t>Loops. </a:t>
            </a:r>
            <a:br>
              <a:rPr lang="uk-UA" sz="11000" dirty="0"/>
            </a:br>
            <a:r>
              <a:rPr lang="en-US" sz="11000" dirty="0"/>
              <a:t>Error Handling, Strict mode</a:t>
            </a:r>
            <a:endParaRPr lang="uk-UA" sz="110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F7697E-CE22-496F-957C-3F60B03DA2C9}"/>
              </a:ext>
            </a:extLst>
          </p:cNvPr>
          <p:cNvSpPr>
            <a:spLocks noGrp="1"/>
          </p:cNvSpPr>
          <p:nvPr>
            <p:ph type="title"/>
          </p:nvPr>
        </p:nvSpPr>
        <p:spPr/>
        <p:txBody>
          <a:bodyPr/>
          <a:lstStyle/>
          <a:p>
            <a:pPr>
              <a:lnSpc>
                <a:spcPct val="100000"/>
              </a:lnSpc>
            </a:pPr>
            <a:r>
              <a:rPr lang="en-US" sz="4000" dirty="0"/>
              <a:t>do while loop</a:t>
            </a:r>
            <a:endParaRPr lang="uk-UA" sz="4000" dirty="0"/>
          </a:p>
        </p:txBody>
      </p:sp>
      <p:pic>
        <p:nvPicPr>
          <p:cNvPr id="5" name="Рисунок 4">
            <a:extLst>
              <a:ext uri="{FF2B5EF4-FFF2-40B4-BE49-F238E27FC236}">
                <a16:creationId xmlns:a16="http://schemas.microsoft.com/office/drawing/2014/main" id="{B0A9B49D-1D05-4B44-A6A3-080363AF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167" y="1835911"/>
            <a:ext cx="6667665" cy="2500375"/>
          </a:xfrm>
          <a:prstGeom prst="rect">
            <a:avLst/>
          </a:prstGeom>
        </p:spPr>
      </p:pic>
    </p:spTree>
    <p:extLst>
      <p:ext uri="{BB962C8B-B14F-4D97-AF65-F5344CB8AC3E}">
        <p14:creationId xmlns:p14="http://schemas.microsoft.com/office/powerpoint/2010/main" val="159785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69962D-5E1D-47E6-A724-71F7462155CA}"/>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4DD292B-8041-4A67-A126-D87D64BF5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709" y="1149279"/>
            <a:ext cx="8164582" cy="4559441"/>
          </a:xfrm>
          <a:prstGeom prst="rect">
            <a:avLst/>
          </a:prstGeom>
        </p:spPr>
      </p:pic>
    </p:spTree>
    <p:extLst>
      <p:ext uri="{BB962C8B-B14F-4D97-AF65-F5344CB8AC3E}">
        <p14:creationId xmlns:p14="http://schemas.microsoft.com/office/powerpoint/2010/main" val="288473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CB2AA-0A94-4EFC-9C85-2E998A756890}"/>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891250F2-1FE6-4C49-B2BC-7C5EA6CBF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081" y="973354"/>
            <a:ext cx="6587837" cy="4911291"/>
          </a:xfrm>
          <a:prstGeom prst="rect">
            <a:avLst/>
          </a:prstGeom>
        </p:spPr>
      </p:pic>
    </p:spTree>
    <p:extLst>
      <p:ext uri="{BB962C8B-B14F-4D97-AF65-F5344CB8AC3E}">
        <p14:creationId xmlns:p14="http://schemas.microsoft.com/office/powerpoint/2010/main" val="132785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43290-24A5-4637-ABFE-B40B343E344F}"/>
              </a:ext>
            </a:extLst>
          </p:cNvPr>
          <p:cNvSpPr>
            <a:spLocks noGrp="1"/>
          </p:cNvSpPr>
          <p:nvPr>
            <p:ph type="title"/>
          </p:nvPr>
        </p:nvSpPr>
        <p:spPr/>
        <p:txBody>
          <a:bodyPr/>
          <a:lstStyle/>
          <a:p>
            <a:pPr>
              <a:lnSpc>
                <a:spcPct val="100000"/>
              </a:lnSpc>
            </a:pPr>
            <a:r>
              <a:rPr lang="en-US" sz="4000" dirty="0"/>
              <a:t>for loop</a:t>
            </a:r>
            <a:br>
              <a:rPr lang="en-US" sz="4000" dirty="0"/>
            </a:br>
            <a:r>
              <a:rPr lang="en-US" sz="2400" dirty="0">
                <a:latin typeface="Open Sans" panose="020B0604020202020204" charset="0"/>
                <a:ea typeface="Open Sans" panose="020B0604020202020204" charset="0"/>
                <a:cs typeface="Open Sans" panose="020B0604020202020204" charset="0"/>
              </a:rPr>
              <a:t>The most frequently used loop in JavaScript is the for-loop. The for loop has the following syntax:</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9" name="Рисунок 8">
            <a:extLst>
              <a:ext uri="{FF2B5EF4-FFF2-40B4-BE49-F238E27FC236}">
                <a16:creationId xmlns:a16="http://schemas.microsoft.com/office/drawing/2014/main" id="{4B4DE349-4833-48DB-9FCA-BE698C189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881" y="3086099"/>
            <a:ext cx="8316237" cy="2073603"/>
          </a:xfrm>
          <a:prstGeom prst="rect">
            <a:avLst/>
          </a:prstGeom>
        </p:spPr>
      </p:pic>
    </p:spTree>
    <p:extLst>
      <p:ext uri="{BB962C8B-B14F-4D97-AF65-F5344CB8AC3E}">
        <p14:creationId xmlns:p14="http://schemas.microsoft.com/office/powerpoint/2010/main" val="88961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CEAD2E-D0EB-48F1-9EB5-A00B56D7A693}"/>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46F531F-75A6-43F7-9064-884914577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87" y="1371600"/>
            <a:ext cx="10021825" cy="4114800"/>
          </a:xfrm>
          <a:prstGeom prst="rect">
            <a:avLst/>
          </a:prstGeom>
        </p:spPr>
      </p:pic>
    </p:spTree>
    <p:extLst>
      <p:ext uri="{BB962C8B-B14F-4D97-AF65-F5344CB8AC3E}">
        <p14:creationId xmlns:p14="http://schemas.microsoft.com/office/powerpoint/2010/main" val="325869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148B06-D762-4DCE-BED5-06DB5611122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23702232-705A-4691-B2A4-E1A47FC16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968" y="651559"/>
            <a:ext cx="7090064" cy="4869080"/>
          </a:xfrm>
          <a:prstGeom prst="rect">
            <a:avLst/>
          </a:prstGeom>
        </p:spPr>
      </p:pic>
    </p:spTree>
    <p:extLst>
      <p:ext uri="{BB962C8B-B14F-4D97-AF65-F5344CB8AC3E}">
        <p14:creationId xmlns:p14="http://schemas.microsoft.com/office/powerpoint/2010/main" val="107606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37FE46-F2BD-4100-BDB8-AA1AB6EA2894}"/>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 for loop is particularly useful for iterating over an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FF031B9E-79ED-4CCF-AB43-89FF8C4E7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209" y="1371600"/>
            <a:ext cx="5999581" cy="4092023"/>
          </a:xfrm>
          <a:prstGeom prst="rect">
            <a:avLst/>
          </a:prstGeom>
        </p:spPr>
      </p:pic>
    </p:spTree>
    <p:extLst>
      <p:ext uri="{BB962C8B-B14F-4D97-AF65-F5344CB8AC3E}">
        <p14:creationId xmlns:p14="http://schemas.microsoft.com/office/powerpoint/2010/main" val="118554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F433DB-277D-455A-A975-F6C43B8A6926}"/>
              </a:ext>
            </a:extLst>
          </p:cNvPr>
          <p:cNvSpPr>
            <a:spLocks noGrp="1"/>
          </p:cNvSpPr>
          <p:nvPr>
            <p:ph type="title"/>
          </p:nvPr>
        </p:nvSpPr>
        <p:spPr/>
        <p:txBody>
          <a:bodyPr/>
          <a:lstStyle/>
          <a:p>
            <a:pPr>
              <a:lnSpc>
                <a:spcPct val="100000"/>
              </a:lnSpc>
            </a:pPr>
            <a:r>
              <a:rPr lang="en-US" sz="4000" dirty="0"/>
              <a:t>labeled statement</a:t>
            </a:r>
            <a:br>
              <a:rPr lang="en-US" sz="4000" dirty="0"/>
            </a:br>
            <a:r>
              <a:rPr lang="en-US" sz="2400" dirty="0">
                <a:latin typeface="Open Sans" panose="020B0604020202020204" charset="0"/>
                <a:ea typeface="Open Sans" panose="020B0604020202020204" charset="0"/>
                <a:cs typeface="Open Sans" panose="020B0604020202020204" charset="0"/>
              </a:rPr>
              <a:t>A label provides a statement with an identifier that lets you refer to it elsewhere in your program. </a:t>
            </a:r>
            <a:endParaRPr lang="uk-UA" sz="2400" dirty="0">
              <a:latin typeface="Open Sans" panose="020B0604020202020204" charset="0"/>
              <a:ea typeface="Open Sans" panose="020B0604020202020204" charset="0"/>
              <a:cs typeface="Open Sans" panose="020B0604020202020204" charset="0"/>
            </a:endParaRPr>
          </a:p>
        </p:txBody>
      </p:sp>
      <p:pic>
        <p:nvPicPr>
          <p:cNvPr id="9" name="Рисунок 8">
            <a:extLst>
              <a:ext uri="{FF2B5EF4-FFF2-40B4-BE49-F238E27FC236}">
                <a16:creationId xmlns:a16="http://schemas.microsoft.com/office/drawing/2014/main" id="{728D4E69-4909-4FE2-BD09-852127AEA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855" y="2824958"/>
            <a:ext cx="5310290" cy="2266588"/>
          </a:xfrm>
          <a:prstGeom prst="rect">
            <a:avLst/>
          </a:prstGeom>
        </p:spPr>
      </p:pic>
    </p:spTree>
    <p:extLst>
      <p:ext uri="{BB962C8B-B14F-4D97-AF65-F5344CB8AC3E}">
        <p14:creationId xmlns:p14="http://schemas.microsoft.com/office/powerpoint/2010/main" val="20445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DFB8CD-417A-4924-A27A-C3C5FA92DAD1}"/>
              </a:ext>
            </a:extLst>
          </p:cNvPr>
          <p:cNvSpPr>
            <a:spLocks noGrp="1"/>
          </p:cNvSpPr>
          <p:nvPr>
            <p:ph type="title"/>
          </p:nvPr>
        </p:nvSpPr>
        <p:spPr/>
        <p:txBody>
          <a:bodyPr/>
          <a:lstStyle/>
          <a:p>
            <a:pPr>
              <a:lnSpc>
                <a:spcPct val="100000"/>
              </a:lnSpc>
            </a:pPr>
            <a:r>
              <a:rPr lang="en-US" sz="4000" dirty="0"/>
              <a:t>break statement</a:t>
            </a:r>
            <a:br>
              <a:rPr lang="en-US" sz="4000" dirty="0"/>
            </a:br>
            <a:r>
              <a:rPr lang="en-US" sz="2400" dirty="0">
                <a:latin typeface="Open Sans" panose="020B0604020202020204" charset="0"/>
                <a:ea typeface="Open Sans" panose="020B0604020202020204" charset="0"/>
                <a:cs typeface="Open Sans" panose="020B0604020202020204" charset="0"/>
              </a:rPr>
              <a:t>Use the break statement to terminate a loop, switch, or in conjunction with a labeled statement.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When you use break without a label, it terminates the innermost enclosing while, do-while, for, or switch immediately and transfers control to the following statement.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When you use break with a label, it terminates the specified labeled statement.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10221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6C5B1-AC93-487B-9DD8-C01A8E30780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 syntax of the break statement looks like this: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first form of the syntax terminates the innermost enclosing loop or switch.</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second form of the syntax terminates the specified enclosing labeled statement.</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DDC1DC64-07C7-4256-BF3E-A553D92C0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500" y="1962619"/>
            <a:ext cx="2402999" cy="1123480"/>
          </a:xfrm>
          <a:prstGeom prst="rect">
            <a:avLst/>
          </a:prstGeom>
        </p:spPr>
      </p:pic>
    </p:spTree>
    <p:extLst>
      <p:ext uri="{BB962C8B-B14F-4D97-AF65-F5344CB8AC3E}">
        <p14:creationId xmlns:p14="http://schemas.microsoft.com/office/powerpoint/2010/main" val="113708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5030C-7BCE-4635-99F0-EA3713C36CAE}"/>
              </a:ext>
            </a:extLst>
          </p:cNvPr>
          <p:cNvSpPr>
            <a:spLocks noGrp="1"/>
          </p:cNvSpPr>
          <p:nvPr>
            <p:ph type="title"/>
          </p:nvPr>
        </p:nvSpPr>
        <p:spPr/>
        <p:txBody>
          <a:bodyPr/>
          <a:lstStyle/>
          <a:p>
            <a:pPr>
              <a:lnSpc>
                <a:spcPct val="100000"/>
              </a:lnSpc>
            </a:pPr>
            <a:r>
              <a:rPr lang="en-US" sz="4000" dirty="0"/>
              <a:t>Loops in JavaScript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Looping in programming languages is a feature which facilitates the execution of a set of instructions/functions repeatedly while some condition evaluates to true. For example, suppose we want to print “Hello World” 10 times. This can be done in two ways as shown below:</a:t>
            </a:r>
            <a:br>
              <a:rPr lang="en-US" dirty="0"/>
            </a:br>
            <a:endParaRPr lang="uk-UA" sz="6000" dirty="0"/>
          </a:p>
        </p:txBody>
      </p:sp>
    </p:spTree>
    <p:extLst>
      <p:ext uri="{BB962C8B-B14F-4D97-AF65-F5344CB8AC3E}">
        <p14:creationId xmlns:p14="http://schemas.microsoft.com/office/powerpoint/2010/main" val="99139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F26724-9E95-4D89-89DB-7404637F173F}"/>
              </a:ext>
            </a:extLst>
          </p:cNvPr>
          <p:cNvSpPr>
            <a:spLocks noGrp="1"/>
          </p:cNvSpPr>
          <p:nvPr>
            <p:ph type="title"/>
          </p:nvPr>
        </p:nvSpPr>
        <p:spPr/>
        <p:txBody>
          <a:bodyPr/>
          <a:lstStyle/>
          <a:p>
            <a:r>
              <a:rPr lang="uk-UA" sz="100" dirty="0"/>
              <a:t>.</a:t>
            </a:r>
          </a:p>
        </p:txBody>
      </p:sp>
      <p:pic>
        <p:nvPicPr>
          <p:cNvPr id="5" name="Рисунок 4">
            <a:extLst>
              <a:ext uri="{FF2B5EF4-FFF2-40B4-BE49-F238E27FC236}">
                <a16:creationId xmlns:a16="http://schemas.microsoft.com/office/drawing/2014/main" id="{1B7C156A-2E9A-417A-BD10-0BC3F3DAA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685799"/>
            <a:ext cx="3809651" cy="4800601"/>
          </a:xfrm>
          <a:prstGeom prst="rect">
            <a:avLst/>
          </a:prstGeom>
        </p:spPr>
      </p:pic>
    </p:spTree>
    <p:extLst>
      <p:ext uri="{BB962C8B-B14F-4D97-AF65-F5344CB8AC3E}">
        <p14:creationId xmlns:p14="http://schemas.microsoft.com/office/powerpoint/2010/main" val="104964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7569F1-0BF0-465E-A99C-DD4F550EDE16}"/>
              </a:ext>
            </a:extLst>
          </p:cNvPr>
          <p:cNvSpPr>
            <a:spLocks noGrp="1"/>
          </p:cNvSpPr>
          <p:nvPr>
            <p:ph type="title"/>
          </p:nvPr>
        </p:nvSpPr>
        <p:spPr/>
        <p:txBody>
          <a:bodyPr/>
          <a:lstStyle/>
          <a:p>
            <a:pPr>
              <a:lnSpc>
                <a:spcPct val="100000"/>
              </a:lnSpc>
            </a:pPr>
            <a:r>
              <a:rPr lang="en-US" sz="4000" dirty="0"/>
              <a:t>continue statement</a:t>
            </a:r>
            <a:br>
              <a:rPr lang="uk-UA" sz="4000" dirty="0"/>
            </a:br>
            <a:r>
              <a:rPr lang="en-US" sz="2400" dirty="0">
                <a:latin typeface="Open Sans" panose="020B0604020202020204" charset="0"/>
                <a:ea typeface="Open Sans" panose="020B0604020202020204" charset="0"/>
                <a:cs typeface="Open Sans" panose="020B0604020202020204" charset="0"/>
              </a:rPr>
              <a:t>The continue statement can be used to restart a while, do-while, for, or label statement.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It skips the rest of the loop and jumps back to the beginning of the loop.</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D5384A90-564E-4F90-9153-0AE5F9B0E45A}"/>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1680250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455371-EAF4-4B16-B57A-11EB3B5B665F}"/>
              </a:ext>
            </a:extLst>
          </p:cNvPr>
          <p:cNvSpPr>
            <a:spLocks noGrp="1"/>
          </p:cNvSpPr>
          <p:nvPr>
            <p:ph type="title"/>
          </p:nvPr>
        </p:nvSpPr>
        <p:spPr/>
        <p:txBody>
          <a:bodyPr/>
          <a:lstStyle/>
          <a:p>
            <a:pPr>
              <a:lnSpc>
                <a:spcPct val="100000"/>
              </a:lnSpc>
            </a:pPr>
            <a:r>
              <a:rPr lang="en-US" sz="4000" b="1" dirty="0"/>
              <a:t>for…in loop</a:t>
            </a:r>
            <a:br>
              <a:rPr lang="en-US" sz="4000" b="1" dirty="0"/>
            </a:br>
            <a:r>
              <a:rPr lang="en-US" sz="2400" dirty="0">
                <a:latin typeface="Open Sans" panose="020B0604020202020204" charset="0"/>
                <a:ea typeface="Open Sans" panose="020B0604020202020204" charset="0"/>
                <a:cs typeface="Open Sans" panose="020B0604020202020204" charset="0"/>
              </a:rPr>
              <a:t>JavaScript also includes another version of for loop also known as the </a:t>
            </a:r>
            <a:r>
              <a:rPr lang="en-US" sz="2400" dirty="0" err="1">
                <a:latin typeface="Open Sans" panose="020B0604020202020204" charset="0"/>
                <a:ea typeface="Open Sans" panose="020B0604020202020204" charset="0"/>
                <a:cs typeface="Open Sans" panose="020B0604020202020204" charset="0"/>
              </a:rPr>
              <a:t>for..in</a:t>
            </a:r>
            <a:r>
              <a:rPr lang="en-US" sz="2400" dirty="0">
                <a:latin typeface="Open Sans" panose="020B0604020202020204" charset="0"/>
                <a:ea typeface="Open Sans" panose="020B0604020202020204" charset="0"/>
                <a:cs typeface="Open Sans" panose="020B0604020202020204" charset="0"/>
              </a:rPr>
              <a:t> Loops. The </a:t>
            </a:r>
            <a:r>
              <a:rPr lang="en-US" sz="2400" dirty="0" err="1">
                <a:latin typeface="Open Sans" panose="020B0604020202020204" charset="0"/>
                <a:ea typeface="Open Sans" panose="020B0604020202020204" charset="0"/>
                <a:cs typeface="Open Sans" panose="020B0604020202020204" charset="0"/>
              </a:rPr>
              <a:t>for..in</a:t>
            </a:r>
            <a:r>
              <a:rPr lang="en-US" sz="2400" dirty="0">
                <a:latin typeface="Open Sans" panose="020B0604020202020204" charset="0"/>
                <a:ea typeface="Open Sans" panose="020B0604020202020204" charset="0"/>
                <a:cs typeface="Open Sans" panose="020B0604020202020204" charset="0"/>
              </a:rPr>
              <a:t> loop provides a simpler way to iterate through the properties of an object.</a:t>
            </a:r>
            <a:br>
              <a:rPr lang="en-US" sz="4000" b="1" dirty="0"/>
            </a:br>
            <a:endParaRPr lang="uk-UA" sz="4000" dirty="0"/>
          </a:p>
        </p:txBody>
      </p:sp>
      <p:pic>
        <p:nvPicPr>
          <p:cNvPr id="5" name="Рисунок 4">
            <a:extLst>
              <a:ext uri="{FF2B5EF4-FFF2-40B4-BE49-F238E27FC236}">
                <a16:creationId xmlns:a16="http://schemas.microsoft.com/office/drawing/2014/main" id="{0A7FED18-CF30-4009-A456-A35799A50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64" y="3086099"/>
            <a:ext cx="7082871" cy="2153576"/>
          </a:xfrm>
          <a:prstGeom prst="rect">
            <a:avLst/>
          </a:prstGeom>
        </p:spPr>
      </p:pic>
    </p:spTree>
    <p:extLst>
      <p:ext uri="{BB962C8B-B14F-4D97-AF65-F5344CB8AC3E}">
        <p14:creationId xmlns:p14="http://schemas.microsoft.com/office/powerpoint/2010/main" val="4088108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60BF84-1316-4DDC-9E68-A2457347AEE1}"/>
              </a:ext>
            </a:extLst>
          </p:cNvPr>
          <p:cNvSpPr>
            <a:spLocks noGrp="1"/>
          </p:cNvSpPr>
          <p:nvPr>
            <p:ph type="title"/>
          </p:nvPr>
        </p:nvSpPr>
        <p:spPr/>
        <p:txBody>
          <a:bodyPr/>
          <a:lstStyle/>
          <a:p>
            <a:r>
              <a:rPr lang="en-US" sz="100" dirty="0"/>
              <a:t>.</a:t>
            </a:r>
            <a:endParaRPr lang="uk-UA" sz="100" dirty="0"/>
          </a:p>
        </p:txBody>
      </p:sp>
      <p:pic>
        <p:nvPicPr>
          <p:cNvPr id="9" name="Рисунок 8">
            <a:extLst>
              <a:ext uri="{FF2B5EF4-FFF2-40B4-BE49-F238E27FC236}">
                <a16:creationId xmlns:a16="http://schemas.microsoft.com/office/drawing/2014/main" id="{5E329976-C7B9-4A86-BB9B-F6F9F3DF2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12" y="387572"/>
            <a:ext cx="6254776" cy="5397054"/>
          </a:xfrm>
          <a:prstGeom prst="rect">
            <a:avLst/>
          </a:prstGeom>
        </p:spPr>
      </p:pic>
    </p:spTree>
    <p:extLst>
      <p:ext uri="{BB962C8B-B14F-4D97-AF65-F5344CB8AC3E}">
        <p14:creationId xmlns:p14="http://schemas.microsoft.com/office/powerpoint/2010/main" val="92665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AF1AC1-485C-49FD-AF17-8D5A78523631}"/>
              </a:ext>
            </a:extLst>
          </p:cNvPr>
          <p:cNvSpPr>
            <a:spLocks noGrp="1"/>
          </p:cNvSpPr>
          <p:nvPr>
            <p:ph type="title"/>
          </p:nvPr>
        </p:nvSpPr>
        <p:spPr/>
        <p:txBody>
          <a:bodyPr/>
          <a:lstStyle/>
          <a:p>
            <a:pPr>
              <a:lnSpc>
                <a:spcPct val="100000"/>
              </a:lnSpc>
            </a:pPr>
            <a:r>
              <a:rPr lang="en-US" sz="4000" b="1" dirty="0"/>
              <a:t>for...of loop</a:t>
            </a:r>
            <a:br>
              <a:rPr lang="en-US" b="1" dirty="0"/>
            </a:br>
            <a:r>
              <a:rPr lang="en-US" sz="2400" dirty="0">
                <a:latin typeface="Open Sans" panose="020B0604020202020204" charset="0"/>
                <a:ea typeface="Open Sans" panose="020B0604020202020204" charset="0"/>
                <a:cs typeface="Open Sans" panose="020B0604020202020204" charset="0"/>
              </a:rPr>
              <a:t>ES6 introduces a new for-of loop which allows us to iterate over arrays or other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objects (e.g. strings) very easily. Also, the code inside the loop is executed for each element of the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The for...of loop doesn't work with objects because they are not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6180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72088-F5F7-47C8-B32C-D5B1060913C1}"/>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38F70B3E-4F95-4CF4-8F8A-DAA3E65F8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570" y="850022"/>
            <a:ext cx="7548860" cy="4472154"/>
          </a:xfrm>
          <a:prstGeom prst="rect">
            <a:avLst/>
          </a:prstGeom>
        </p:spPr>
      </p:pic>
    </p:spTree>
    <p:extLst>
      <p:ext uri="{BB962C8B-B14F-4D97-AF65-F5344CB8AC3E}">
        <p14:creationId xmlns:p14="http://schemas.microsoft.com/office/powerpoint/2010/main" val="367352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919D3-3EBC-495D-B03B-E2E6A3E4DF89}"/>
              </a:ext>
            </a:extLst>
          </p:cNvPr>
          <p:cNvSpPr>
            <a:spLocks noGrp="1"/>
          </p:cNvSpPr>
          <p:nvPr>
            <p:ph type="title"/>
          </p:nvPr>
        </p:nvSpPr>
        <p:spPr/>
        <p:txBody>
          <a:bodyPr/>
          <a:lstStyle/>
          <a:p>
            <a:pPr>
              <a:lnSpc>
                <a:spcPct val="100000"/>
              </a:lnSpc>
            </a:pPr>
            <a:r>
              <a:rPr lang="en-US" sz="6000" dirty="0"/>
              <a:t>Error Handling</a:t>
            </a:r>
            <a:br>
              <a:rPr lang="en-US" sz="6000" dirty="0"/>
            </a:br>
            <a:endParaRPr lang="uk-UA" sz="2400" dirty="0">
              <a:latin typeface="Open Sans" panose="020B0604020202020204" charset="0"/>
              <a:ea typeface="Open Sans" panose="020B0604020202020204" charset="0"/>
              <a:cs typeface="Open Sans" panose="020B0604020202020204" charset="0"/>
            </a:endParaRPr>
          </a:p>
        </p:txBody>
      </p:sp>
      <p:pic>
        <p:nvPicPr>
          <p:cNvPr id="4" name="Рисунок 3">
            <a:extLst>
              <a:ext uri="{FF2B5EF4-FFF2-40B4-BE49-F238E27FC236}">
                <a16:creationId xmlns:a16="http://schemas.microsoft.com/office/drawing/2014/main" id="{03A4959C-AE79-4853-9805-B7AD26A6A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1835619"/>
            <a:ext cx="6303818" cy="4814797"/>
          </a:xfrm>
          <a:prstGeom prst="rect">
            <a:avLst/>
          </a:prstGeom>
        </p:spPr>
      </p:pic>
      <p:sp>
        <p:nvSpPr>
          <p:cNvPr id="5" name="TextBox 4">
            <a:extLst>
              <a:ext uri="{FF2B5EF4-FFF2-40B4-BE49-F238E27FC236}">
                <a16:creationId xmlns:a16="http://schemas.microsoft.com/office/drawing/2014/main" id="{3D054B7F-AECE-4FF4-A7E0-989A24DFAE6F}"/>
              </a:ext>
            </a:extLst>
          </p:cNvPr>
          <p:cNvSpPr txBox="1"/>
          <p:nvPr/>
        </p:nvSpPr>
        <p:spPr>
          <a:xfrm>
            <a:off x="4007427" y="2304025"/>
            <a:ext cx="2580409" cy="1938992"/>
          </a:xfrm>
          <a:prstGeom prst="rect">
            <a:avLst/>
          </a:prstGeom>
          <a:noFill/>
        </p:spPr>
        <p:txBody>
          <a:bodyPr wrap="square" rtlCol="0">
            <a:spAutoFit/>
          </a:bodyPr>
          <a:lstStyle/>
          <a:p>
            <a:pPr algn="ctr"/>
            <a:r>
              <a:rPr lang="en-US" sz="4000" b="1" dirty="0">
                <a:latin typeface="Open Sans" panose="020B0604020202020204" charset="0"/>
                <a:ea typeface="Open Sans" panose="020B0604020202020204" charset="0"/>
                <a:cs typeface="Open Sans" panose="020B0604020202020204" charset="0"/>
              </a:rPr>
              <a:t>Errors </a:t>
            </a:r>
          </a:p>
          <a:p>
            <a:pPr algn="ctr"/>
            <a:r>
              <a:rPr lang="en-US" sz="4000" b="1" dirty="0">
                <a:latin typeface="Open Sans" panose="020B0604020202020204" charset="0"/>
                <a:ea typeface="Open Sans" panose="020B0604020202020204" charset="0"/>
                <a:cs typeface="Open Sans" panose="020B0604020202020204" charset="0"/>
              </a:rPr>
              <a:t>will </a:t>
            </a:r>
          </a:p>
          <a:p>
            <a:pPr algn="ctr"/>
            <a:r>
              <a:rPr lang="en-US" sz="4000" b="1" dirty="0">
                <a:latin typeface="Open Sans" panose="020B0604020202020204" charset="0"/>
                <a:ea typeface="Open Sans" panose="020B0604020202020204" charset="0"/>
                <a:cs typeface="Open Sans" panose="020B0604020202020204" charset="0"/>
              </a:rPr>
              <a:t>happen!</a:t>
            </a:r>
          </a:p>
        </p:txBody>
      </p:sp>
    </p:spTree>
    <p:extLst>
      <p:ext uri="{BB962C8B-B14F-4D97-AF65-F5344CB8AC3E}">
        <p14:creationId xmlns:p14="http://schemas.microsoft.com/office/powerpoint/2010/main" val="203850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919D3-3EBC-495D-B03B-E2E6A3E4DF89}"/>
              </a:ext>
            </a:extLst>
          </p:cNvPr>
          <p:cNvSpPr>
            <a:spLocks noGrp="1"/>
          </p:cNvSpPr>
          <p:nvPr>
            <p:ph type="title"/>
          </p:nvPr>
        </p:nvSpPr>
        <p:spPr/>
        <p:txBody>
          <a:bodyPr/>
          <a:lstStyle/>
          <a:p>
            <a:pPr>
              <a:lnSpc>
                <a:spcPct val="100000"/>
              </a:lnSpc>
            </a:pPr>
            <a:r>
              <a:rPr lang="en-US" sz="2400">
                <a:latin typeface="Open Sans" panose="020B0604020202020204" charset="0"/>
                <a:ea typeface="Open Sans" panose="020B0604020202020204" charset="0"/>
                <a:cs typeface="Open Sans" panose="020B0604020202020204" charset="0"/>
              </a:rPr>
              <a:t>When </a:t>
            </a:r>
            <a:r>
              <a:rPr lang="en-US" sz="2400" dirty="0">
                <a:latin typeface="Open Sans" panose="020B0604020202020204" charset="0"/>
                <a:ea typeface="Open Sans" panose="020B0604020202020204" charset="0"/>
                <a:cs typeface="Open Sans" panose="020B0604020202020204" charset="0"/>
              </a:rPr>
              <a:t>executing JavaScript code, different errors can occur.</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Errors can be coding errors made by the programmer, errors due to wrong input, and other unforeseeable things.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12879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39F148-F27E-4AF7-9139-57B155A77A0A}"/>
              </a:ext>
            </a:extLst>
          </p:cNvPr>
          <p:cNvSpPr>
            <a:spLocks noGrp="1"/>
          </p:cNvSpPr>
          <p:nvPr>
            <p:ph type="title"/>
          </p:nvPr>
        </p:nvSpPr>
        <p:spPr/>
        <p:txBody>
          <a:bodyPr/>
          <a:lstStyle/>
          <a:p>
            <a:pPr>
              <a:lnSpc>
                <a:spcPct val="100000"/>
              </a:lnSpc>
            </a:pPr>
            <a:r>
              <a:rPr lang="en-US" sz="4000" dirty="0"/>
              <a:t>The try…catch syntax</a:t>
            </a:r>
            <a:br>
              <a:rPr lang="en-US" sz="4000" dirty="0"/>
            </a:br>
            <a:r>
              <a:rPr lang="en-US" sz="2400" dirty="0">
                <a:latin typeface="Open Sans" panose="020B0604020202020204" charset="0"/>
                <a:ea typeface="Open Sans" panose="020B0604020202020204" charset="0"/>
                <a:cs typeface="Open Sans" panose="020B0604020202020204" charset="0"/>
              </a:rPr>
              <a:t>The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construct has two main blocks: try, and then catch:</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E2B49E57-8B0F-4B6A-9B03-EEA221FE4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045" y="2021415"/>
            <a:ext cx="5309909" cy="2815169"/>
          </a:xfrm>
          <a:prstGeom prst="rect">
            <a:avLst/>
          </a:prstGeom>
        </p:spPr>
      </p:pic>
    </p:spTree>
    <p:extLst>
      <p:ext uri="{BB962C8B-B14F-4D97-AF65-F5344CB8AC3E}">
        <p14:creationId xmlns:p14="http://schemas.microsoft.com/office/powerpoint/2010/main" val="816815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976CA-9B36-497A-99D7-AAEFFDA6E713}"/>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7B8CD6C2-6F9D-4950-9E85-3F8C6116C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130" y="730893"/>
            <a:ext cx="6093740" cy="4755507"/>
          </a:xfrm>
          <a:prstGeom prst="rect">
            <a:avLst/>
          </a:prstGeom>
        </p:spPr>
      </p:pic>
    </p:spTree>
    <p:extLst>
      <p:ext uri="{BB962C8B-B14F-4D97-AF65-F5344CB8AC3E}">
        <p14:creationId xmlns:p14="http://schemas.microsoft.com/office/powerpoint/2010/main" val="15307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54F57-8D57-4DD7-800B-A03CD31E9C16}"/>
              </a:ext>
            </a:extLst>
          </p:cNvPr>
          <p:cNvSpPr>
            <a:spLocks noGrp="1"/>
          </p:cNvSpPr>
          <p:nvPr>
            <p:ph type="title"/>
          </p:nvPr>
        </p:nvSpPr>
        <p:spPr/>
        <p:txBody>
          <a:bodyPr/>
          <a:lstStyle/>
          <a:p>
            <a:pPr>
              <a:lnSpc>
                <a:spcPct val="100000"/>
              </a:lnSpc>
            </a:pPr>
            <a:r>
              <a:rPr lang="en-US" sz="4000" b="1" dirty="0">
                <a:latin typeface="Open Sans" panose="020B0604020202020204" charset="0"/>
                <a:ea typeface="Open Sans" panose="020B0604020202020204" charset="0"/>
                <a:cs typeface="Open Sans" panose="020B0604020202020204" charset="0"/>
              </a:rPr>
              <a:t>Iterative Method</a:t>
            </a:r>
            <a:br>
              <a:rPr lang="en-US" sz="4000" b="1" dirty="0">
                <a:latin typeface="Open Sans" panose="020B0604020202020204" charset="0"/>
                <a:ea typeface="Open Sans" panose="020B0604020202020204" charset="0"/>
                <a:cs typeface="Open Sans" panose="020B0604020202020204" charset="0"/>
              </a:rPr>
            </a:br>
            <a:endParaRPr lang="uk-UA" sz="40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D56BE2F-9E3A-4B5A-80C4-E4EC563F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629" y="1891890"/>
            <a:ext cx="5910741" cy="3074219"/>
          </a:xfrm>
          <a:prstGeom prst="rect">
            <a:avLst/>
          </a:prstGeom>
        </p:spPr>
      </p:pic>
    </p:spTree>
    <p:extLst>
      <p:ext uri="{BB962C8B-B14F-4D97-AF65-F5344CB8AC3E}">
        <p14:creationId xmlns:p14="http://schemas.microsoft.com/office/powerpoint/2010/main" val="109836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15C77-5C2C-4144-9DED-B0BC784683E0}"/>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Example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B5EA54F-BB15-4B92-A448-8BA5DBF8B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1" y="1594418"/>
            <a:ext cx="9809018" cy="3669164"/>
          </a:xfrm>
          <a:prstGeom prst="rect">
            <a:avLst/>
          </a:prstGeom>
        </p:spPr>
      </p:pic>
    </p:spTree>
    <p:extLst>
      <p:ext uri="{BB962C8B-B14F-4D97-AF65-F5344CB8AC3E}">
        <p14:creationId xmlns:p14="http://schemas.microsoft.com/office/powerpoint/2010/main" val="138439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15C77-5C2C-4144-9DED-B0BC784683E0}"/>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Example</a:t>
            </a:r>
            <a:endParaRPr lang="uk-UA" sz="2400" dirty="0">
              <a:latin typeface="Open Sans" panose="020B0604020202020204" charset="0"/>
              <a:ea typeface="Open Sans" panose="020B0604020202020204" charset="0"/>
              <a:cs typeface="Open Sans" panose="020B0604020202020204" charset="0"/>
            </a:endParaRPr>
          </a:p>
        </p:txBody>
      </p:sp>
      <p:pic>
        <p:nvPicPr>
          <p:cNvPr id="4" name="Рисунок 3">
            <a:extLst>
              <a:ext uri="{FF2B5EF4-FFF2-40B4-BE49-F238E27FC236}">
                <a16:creationId xmlns:a16="http://schemas.microsoft.com/office/drawing/2014/main" id="{9045C9AF-91F2-446F-BFBA-FED35406D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854" y="1254742"/>
            <a:ext cx="8354291" cy="4348516"/>
          </a:xfrm>
          <a:prstGeom prst="rect">
            <a:avLst/>
          </a:prstGeom>
        </p:spPr>
      </p:pic>
    </p:spTree>
    <p:extLst>
      <p:ext uri="{BB962C8B-B14F-4D97-AF65-F5344CB8AC3E}">
        <p14:creationId xmlns:p14="http://schemas.microsoft.com/office/powerpoint/2010/main" val="56777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8A316-279F-4DEB-B81B-7F0147E3EA94}"/>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Note: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only works for runtime errors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works synchronously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55116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3473A-A112-470A-9DFC-8951D5A2675A}"/>
              </a:ext>
            </a:extLst>
          </p:cNvPr>
          <p:cNvSpPr>
            <a:spLocks noGrp="1"/>
          </p:cNvSpPr>
          <p:nvPr>
            <p:ph type="title"/>
          </p:nvPr>
        </p:nvSpPr>
        <p:spPr/>
        <p:txBody>
          <a:bodyPr/>
          <a:lstStyle/>
          <a:p>
            <a:r>
              <a:rPr lang="uk-UA" sz="100" dirty="0"/>
              <a:t>.</a:t>
            </a:r>
          </a:p>
        </p:txBody>
      </p:sp>
      <p:pic>
        <p:nvPicPr>
          <p:cNvPr id="9" name="Рисунок 8">
            <a:extLst>
              <a:ext uri="{FF2B5EF4-FFF2-40B4-BE49-F238E27FC236}">
                <a16:creationId xmlns:a16="http://schemas.microsoft.com/office/drawing/2014/main" id="{D8190508-EF09-4EAE-9CDA-DA0E02AC3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685799"/>
            <a:ext cx="5993295" cy="1950405"/>
          </a:xfrm>
          <a:prstGeom prst="rect">
            <a:avLst/>
          </a:prstGeom>
        </p:spPr>
      </p:pic>
      <p:pic>
        <p:nvPicPr>
          <p:cNvPr id="11" name="Рисунок 10">
            <a:extLst>
              <a:ext uri="{FF2B5EF4-FFF2-40B4-BE49-F238E27FC236}">
                <a16:creationId xmlns:a16="http://schemas.microsoft.com/office/drawing/2014/main" id="{08391B43-6DDE-4DC8-B391-47E29F39E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2904" y="2909869"/>
            <a:ext cx="5993295" cy="2066653"/>
          </a:xfrm>
          <a:prstGeom prst="rect">
            <a:avLst/>
          </a:prstGeom>
        </p:spPr>
      </p:pic>
    </p:spTree>
    <p:extLst>
      <p:ext uri="{BB962C8B-B14F-4D97-AF65-F5344CB8AC3E}">
        <p14:creationId xmlns:p14="http://schemas.microsoft.com/office/powerpoint/2010/main" val="212083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649AE-ECB9-4ACB-B7F7-0E6EC55EDB51}"/>
              </a:ext>
            </a:extLst>
          </p:cNvPr>
          <p:cNvSpPr>
            <a:spLocks noGrp="1"/>
          </p:cNvSpPr>
          <p:nvPr>
            <p:ph type="title"/>
          </p:nvPr>
        </p:nvSpPr>
        <p:spPr/>
        <p:txBody>
          <a:bodyPr/>
          <a:lstStyle/>
          <a:p>
            <a:pPr>
              <a:lnSpc>
                <a:spcPct val="100000"/>
              </a:lnSpc>
            </a:pPr>
            <a:r>
              <a:rPr lang="en-US" sz="4000" dirty="0"/>
              <a:t>Error object</a:t>
            </a:r>
            <a:br>
              <a:rPr lang="uk-UA" sz="4000" dirty="0"/>
            </a:br>
            <a:r>
              <a:rPr lang="en-US" sz="2400" dirty="0">
                <a:latin typeface="Open Sans" panose="020B0604020202020204" charset="0"/>
                <a:ea typeface="Open Sans" panose="020B0604020202020204" charset="0"/>
                <a:cs typeface="Open Sans" panose="020B0604020202020204" charset="0"/>
              </a:rPr>
              <a:t>When an error occurs, JavaScript generates an object containing the details about it. The object is then passed as an argument to catch:</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EA85B3F9-23C2-48AB-A6D4-8C7710472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39" y="2724107"/>
            <a:ext cx="7203121" cy="1409785"/>
          </a:xfrm>
          <a:prstGeom prst="rect">
            <a:avLst/>
          </a:prstGeom>
        </p:spPr>
      </p:pic>
    </p:spTree>
    <p:extLst>
      <p:ext uri="{BB962C8B-B14F-4D97-AF65-F5344CB8AC3E}">
        <p14:creationId xmlns:p14="http://schemas.microsoft.com/office/powerpoint/2010/main" val="323148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B60F5-A972-4610-B54E-5A906A6C2311}"/>
              </a:ext>
            </a:extLst>
          </p:cNvPr>
          <p:cNvSpPr>
            <a:spLocks noGrp="1"/>
          </p:cNvSpPr>
          <p:nvPr>
            <p:ph type="title"/>
          </p:nvPr>
        </p:nvSpPr>
        <p:spPr/>
        <p:txBody>
          <a:bodyPr/>
          <a:lstStyle/>
          <a:p>
            <a:pPr>
              <a:lnSpc>
                <a:spcPct val="100000"/>
              </a:lnSpc>
            </a:pPr>
            <a:r>
              <a:rPr lang="en-US" sz="4000" dirty="0"/>
              <a:t>Error Object Properties</a:t>
            </a:r>
            <a:br>
              <a:rPr lang="en-US" dirty="0"/>
            </a:br>
            <a:r>
              <a:rPr lang="en-US" sz="2400" dirty="0">
                <a:latin typeface="Open Sans" panose="020B0604020202020204" charset="0"/>
                <a:ea typeface="Open Sans" panose="020B0604020202020204" charset="0"/>
                <a:cs typeface="Open Sans" panose="020B0604020202020204" charset="0"/>
              </a:rPr>
              <a:t>The error object provides two useful properties: name and message.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16B930A3-6230-4DEE-85D9-7789B8D7C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26" y="2555762"/>
            <a:ext cx="7977547" cy="1746476"/>
          </a:xfrm>
          <a:prstGeom prst="rect">
            <a:avLst/>
          </a:prstGeom>
        </p:spPr>
      </p:pic>
    </p:spTree>
    <p:extLst>
      <p:ext uri="{BB962C8B-B14F-4D97-AF65-F5344CB8AC3E}">
        <p14:creationId xmlns:p14="http://schemas.microsoft.com/office/powerpoint/2010/main" val="2948565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5D1C74-7533-48F5-ACE9-E7BC4A0A702E}"/>
              </a:ext>
            </a:extLst>
          </p:cNvPr>
          <p:cNvSpPr>
            <a:spLocks noGrp="1"/>
          </p:cNvSpPr>
          <p:nvPr>
            <p:ph type="title"/>
          </p:nvPr>
        </p:nvSpPr>
        <p:spPr/>
        <p:txBody>
          <a:bodyPr/>
          <a:lstStyle/>
          <a:p>
            <a:pPr>
              <a:lnSpc>
                <a:spcPct val="100000"/>
              </a:lnSpc>
            </a:pPr>
            <a:r>
              <a:rPr lang="en-US" sz="4000" dirty="0"/>
              <a:t>Error Name Values</a:t>
            </a:r>
            <a:br>
              <a:rPr lang="en-US" sz="4000" dirty="0"/>
            </a:br>
            <a:r>
              <a:rPr lang="en-US" sz="2400" dirty="0">
                <a:latin typeface="Open Sans" panose="020B0604020202020204" charset="0"/>
                <a:ea typeface="Open Sans" panose="020B0604020202020204" charset="0"/>
                <a:cs typeface="Open Sans" panose="020B0604020202020204" charset="0"/>
              </a:rPr>
              <a:t>Six different values can be returned by the error name property:</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861EA81-9D9A-4234-845B-278AE406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662" y="1869832"/>
            <a:ext cx="8196675" cy="3616568"/>
          </a:xfrm>
          <a:prstGeom prst="rect">
            <a:avLst/>
          </a:prstGeom>
        </p:spPr>
      </p:pic>
    </p:spTree>
    <p:extLst>
      <p:ext uri="{BB962C8B-B14F-4D97-AF65-F5344CB8AC3E}">
        <p14:creationId xmlns:p14="http://schemas.microsoft.com/office/powerpoint/2010/main" val="343851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74EB1-58B4-4A3B-9FAD-48FB6F412452}"/>
              </a:ext>
            </a:extLst>
          </p:cNvPr>
          <p:cNvSpPr>
            <a:spLocks noGrp="1"/>
          </p:cNvSpPr>
          <p:nvPr>
            <p:ph type="title"/>
          </p:nvPr>
        </p:nvSpPr>
        <p:spPr/>
        <p:txBody>
          <a:bodyPr/>
          <a:lstStyle/>
          <a:p>
            <a:pPr>
              <a:lnSpc>
                <a:spcPct val="100000"/>
              </a:lnSpc>
            </a:pPr>
            <a:r>
              <a:rPr lang="en-US" sz="4000" dirty="0"/>
              <a:t>Throwing our own errors</a:t>
            </a:r>
            <a:br>
              <a:rPr lang="en-US" sz="4000" dirty="0"/>
            </a:br>
            <a:r>
              <a:rPr lang="en-US" sz="2400" dirty="0">
                <a:latin typeface="Open Sans" panose="020B0604020202020204" charset="0"/>
                <a:ea typeface="Open Sans" panose="020B0604020202020204" charset="0"/>
                <a:cs typeface="Open Sans" panose="020B0604020202020204" charset="0"/>
              </a:rPr>
              <a:t>The throw operator generates an error.</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00BE6CEF-C3BC-4DFA-8789-034F39402D58}"/>
              </a:ext>
            </a:extLst>
          </p:cNvPr>
          <p:cNvSpPr>
            <a:spLocks noGrp="1"/>
          </p:cNvSpPr>
          <p:nvPr>
            <p:ph type="body" sz="quarter" idx="10"/>
          </p:nvPr>
        </p:nvSpPr>
        <p:spPr/>
        <p:txBody>
          <a:bodyPr/>
          <a:lstStyle/>
          <a:p>
            <a:endParaRPr lang="uk-UA"/>
          </a:p>
        </p:txBody>
      </p:sp>
      <p:pic>
        <p:nvPicPr>
          <p:cNvPr id="5" name="Рисунок 4">
            <a:extLst>
              <a:ext uri="{FF2B5EF4-FFF2-40B4-BE49-F238E27FC236}">
                <a16:creationId xmlns:a16="http://schemas.microsoft.com/office/drawing/2014/main" id="{77D458E0-FF9D-425F-B6AF-81CFA3FA9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920" y="2286000"/>
            <a:ext cx="2883118" cy="700185"/>
          </a:xfrm>
          <a:prstGeom prst="rect">
            <a:avLst/>
          </a:prstGeom>
        </p:spPr>
      </p:pic>
    </p:spTree>
    <p:extLst>
      <p:ext uri="{BB962C8B-B14F-4D97-AF65-F5344CB8AC3E}">
        <p14:creationId xmlns:p14="http://schemas.microsoft.com/office/powerpoint/2010/main" val="3848860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BB306-A0F0-49EF-9A57-E8C20BD83D56}"/>
              </a:ext>
            </a:extLst>
          </p:cNvPr>
          <p:cNvSpPr>
            <a:spLocks noGrp="1"/>
          </p:cNvSpPr>
          <p:nvPr>
            <p:ph type="title"/>
          </p:nvPr>
        </p:nvSpPr>
        <p:spPr/>
        <p:txBody>
          <a:bodyPr/>
          <a:lstStyle/>
          <a:p>
            <a:pPr>
              <a:lnSpc>
                <a:spcPct val="100000"/>
              </a:lnSpc>
            </a:pPr>
            <a:r>
              <a:rPr lang="en-US" sz="4000" dirty="0"/>
              <a:t>try…catch…finally</a:t>
            </a:r>
            <a:br>
              <a:rPr lang="en-US" sz="4000" dirty="0"/>
            </a:br>
            <a:r>
              <a:rPr lang="en-US" sz="2400" dirty="0">
                <a:latin typeface="Open Sans" panose="020B0604020202020204" charset="0"/>
                <a:ea typeface="Open Sans" panose="020B0604020202020204" charset="0"/>
                <a:cs typeface="Open Sans" panose="020B0604020202020204" charset="0"/>
              </a:rPr>
              <a:t>The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construct may have one more code clause: finally.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it exists, it runs in all cases: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after try, if there were no errors,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after catch, if there were errors.</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FF220439-EFB0-40B9-9EA0-8263317B6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20" y="3327151"/>
            <a:ext cx="4196030" cy="2384795"/>
          </a:xfrm>
          <a:prstGeom prst="rect">
            <a:avLst/>
          </a:prstGeom>
        </p:spPr>
      </p:pic>
    </p:spTree>
    <p:extLst>
      <p:ext uri="{BB962C8B-B14F-4D97-AF65-F5344CB8AC3E}">
        <p14:creationId xmlns:p14="http://schemas.microsoft.com/office/powerpoint/2010/main" val="3676066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B0950-57BF-4E62-AE4B-236F9BDB97EB}"/>
              </a:ext>
            </a:extLst>
          </p:cNvPr>
          <p:cNvSpPr>
            <a:spLocks noGrp="1"/>
          </p:cNvSpPr>
          <p:nvPr>
            <p:ph type="title"/>
          </p:nvPr>
        </p:nvSpPr>
        <p:spPr/>
        <p:txBody>
          <a:bodyPr/>
          <a:lstStyle/>
          <a:p>
            <a:pPr>
              <a:lnSpc>
                <a:spcPct val="100000"/>
              </a:lnSpc>
            </a:pPr>
            <a:r>
              <a:rPr lang="en-US" sz="4000" dirty="0"/>
              <a:t>finally and return</a:t>
            </a:r>
            <a:br>
              <a:rPr lang="en-US" sz="4000" dirty="0"/>
            </a:br>
            <a:r>
              <a:rPr lang="en-US" sz="2400" dirty="0">
                <a:latin typeface="Open Sans" panose="020B0604020202020204" charset="0"/>
                <a:ea typeface="Open Sans" panose="020B0604020202020204" charset="0"/>
                <a:cs typeface="Open Sans" panose="020B0604020202020204" charset="0"/>
              </a:rPr>
              <a:t>The finally clause works for any exit from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That includes an explicit return.</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2D4C964E-04CC-4724-A188-127B8D81D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205" y="2724150"/>
            <a:ext cx="6859589" cy="2762250"/>
          </a:xfrm>
          <a:prstGeom prst="rect">
            <a:avLst/>
          </a:prstGeom>
        </p:spPr>
      </p:pic>
    </p:spTree>
    <p:extLst>
      <p:ext uri="{BB962C8B-B14F-4D97-AF65-F5344CB8AC3E}">
        <p14:creationId xmlns:p14="http://schemas.microsoft.com/office/powerpoint/2010/main" val="364673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AC5192-EC95-4FEA-8702-96B6E9CDEA4C}"/>
              </a:ext>
            </a:extLst>
          </p:cNvPr>
          <p:cNvSpPr>
            <a:spLocks noGrp="1"/>
          </p:cNvSpPr>
          <p:nvPr>
            <p:ph type="title"/>
          </p:nvPr>
        </p:nvSpPr>
        <p:spPr/>
        <p:txBody>
          <a:bodyPr/>
          <a:lstStyle/>
          <a:p>
            <a:pPr>
              <a:lnSpc>
                <a:spcPct val="100000"/>
              </a:lnSpc>
            </a:pPr>
            <a:r>
              <a:rPr lang="en-US" sz="4000" dirty="0"/>
              <a:t>Using Loops</a:t>
            </a:r>
            <a:br>
              <a:rPr lang="en-US" sz="4000"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In Loop, the statement needs to be written only once and the loop will be executed 10 times as shown below:</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C48B7C0-7D6B-4862-B9A6-F293D81E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180" y="3429000"/>
            <a:ext cx="7537640" cy="1044477"/>
          </a:xfrm>
          <a:prstGeom prst="rect">
            <a:avLst/>
          </a:prstGeom>
        </p:spPr>
      </p:pic>
    </p:spTree>
    <p:extLst>
      <p:ext uri="{BB962C8B-B14F-4D97-AF65-F5344CB8AC3E}">
        <p14:creationId xmlns:p14="http://schemas.microsoft.com/office/powerpoint/2010/main" val="1854923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4DD881-5C6A-4911-94CB-2217A9B5F678}"/>
              </a:ext>
            </a:extLst>
          </p:cNvPr>
          <p:cNvSpPr>
            <a:spLocks noGrp="1"/>
          </p:cNvSpPr>
          <p:nvPr>
            <p:ph type="title"/>
          </p:nvPr>
        </p:nvSpPr>
        <p:spPr/>
        <p:txBody>
          <a:bodyPr/>
          <a:lstStyle/>
          <a:p>
            <a:pPr>
              <a:lnSpc>
                <a:spcPct val="100000"/>
              </a:lnSpc>
            </a:pPr>
            <a:r>
              <a:rPr lang="en-US" sz="4000" b="1" dirty="0" err="1"/>
              <a:t>try..finally</a:t>
            </a:r>
            <a:br>
              <a:rPr lang="en-US" sz="4000" b="1" dirty="0"/>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3BB815C3-9A26-4642-8608-5D2307171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972" y="2297749"/>
            <a:ext cx="7884056" cy="2262502"/>
          </a:xfrm>
          <a:prstGeom prst="rect">
            <a:avLst/>
          </a:prstGeom>
        </p:spPr>
      </p:pic>
    </p:spTree>
    <p:extLst>
      <p:ext uri="{BB962C8B-B14F-4D97-AF65-F5344CB8AC3E}">
        <p14:creationId xmlns:p14="http://schemas.microsoft.com/office/powerpoint/2010/main" val="3567499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6A246-42CB-42CD-927A-92E6A7344ECC}"/>
              </a:ext>
            </a:extLst>
          </p:cNvPr>
          <p:cNvSpPr>
            <a:spLocks noGrp="1"/>
          </p:cNvSpPr>
          <p:nvPr>
            <p:ph type="title"/>
          </p:nvPr>
        </p:nvSpPr>
        <p:spPr/>
        <p:txBody>
          <a:bodyPr/>
          <a:lstStyle/>
          <a:p>
            <a:pPr>
              <a:lnSpc>
                <a:spcPct val="100000"/>
              </a:lnSpc>
            </a:pPr>
            <a:r>
              <a:rPr lang="en-US" sz="4000" dirty="0"/>
              <a:t>Global catch</a:t>
            </a:r>
            <a:br>
              <a:rPr lang="en-US" sz="4000" dirty="0"/>
            </a:br>
            <a:r>
              <a:rPr lang="en-US" sz="2400" dirty="0">
                <a:latin typeface="Open Sans" panose="020B0604020202020204" charset="0"/>
                <a:ea typeface="Open Sans" panose="020B0604020202020204" charset="0"/>
                <a:cs typeface="Open Sans" panose="020B0604020202020204" charset="0"/>
              </a:rPr>
              <a:t>in the browser we can assign a function to the special </a:t>
            </a:r>
            <a:r>
              <a:rPr lang="en-US" sz="2400" dirty="0" err="1">
                <a:latin typeface="Open Sans" panose="020B0604020202020204" charset="0"/>
                <a:ea typeface="Open Sans" panose="020B0604020202020204" charset="0"/>
                <a:cs typeface="Open Sans" panose="020B0604020202020204" charset="0"/>
              </a:rPr>
              <a:t>window.onerror</a:t>
            </a:r>
            <a:r>
              <a:rPr lang="en-US" sz="2400" dirty="0">
                <a:latin typeface="Open Sans" panose="020B0604020202020204" charset="0"/>
                <a:ea typeface="Open Sans" panose="020B0604020202020204" charset="0"/>
                <a:cs typeface="Open Sans" panose="020B0604020202020204" charset="0"/>
              </a:rPr>
              <a:t> property, that will run in case of an uncaught error.</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BF9F3522-D1AB-44E9-A2EA-8297178F1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556" y="2809524"/>
            <a:ext cx="7412887" cy="2676876"/>
          </a:xfrm>
          <a:prstGeom prst="rect">
            <a:avLst/>
          </a:prstGeom>
        </p:spPr>
      </p:pic>
    </p:spTree>
    <p:extLst>
      <p:ext uri="{BB962C8B-B14F-4D97-AF65-F5344CB8AC3E}">
        <p14:creationId xmlns:p14="http://schemas.microsoft.com/office/powerpoint/2010/main" val="1587811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364EC-DAFA-4F05-9138-5FEE8236AD93}"/>
              </a:ext>
            </a:extLst>
          </p:cNvPr>
          <p:cNvSpPr>
            <a:spLocks noGrp="1"/>
          </p:cNvSpPr>
          <p:nvPr>
            <p:ph type="title"/>
          </p:nvPr>
        </p:nvSpPr>
        <p:spPr/>
        <p:txBody>
          <a:bodyPr/>
          <a:lstStyle/>
          <a:p>
            <a:pPr>
              <a:lnSpc>
                <a:spcPct val="100000"/>
              </a:lnSpc>
            </a:pPr>
            <a:r>
              <a:rPr lang="en-US" sz="6000" dirty="0"/>
              <a:t>Strict mode</a:t>
            </a:r>
            <a:br>
              <a:rPr lang="en-US" sz="6000" dirty="0"/>
            </a:br>
            <a:r>
              <a:rPr lang="en-US" sz="2400" dirty="0">
                <a:latin typeface="Open Sans" panose="020B0604020202020204" charset="0"/>
                <a:ea typeface="Open Sans" panose="020B0604020202020204" charset="0"/>
                <a:cs typeface="Open Sans" panose="020B0604020202020204" charset="0"/>
              </a:rPr>
              <a:t>ECMAScript 5 (ES5) appeared in 2009. It added new features to the language and modified some of the existing ones. To keep the old code working, most such modifications are off by default. You need to explicitly enable them with a special directive: "use strict".</a:t>
            </a:r>
            <a:br>
              <a:rPr lang="en-US" dirty="0"/>
            </a:br>
            <a:endParaRPr lang="uk-UA" dirty="0"/>
          </a:p>
        </p:txBody>
      </p:sp>
    </p:spTree>
    <p:extLst>
      <p:ext uri="{BB962C8B-B14F-4D97-AF65-F5344CB8AC3E}">
        <p14:creationId xmlns:p14="http://schemas.microsoft.com/office/powerpoint/2010/main" val="3859329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1F1240-77B8-4C05-A8E6-DC5C2798FD9B}"/>
              </a:ext>
            </a:extLst>
          </p:cNvPr>
          <p:cNvSpPr>
            <a:spLocks noGrp="1"/>
          </p:cNvSpPr>
          <p:nvPr>
            <p:ph type="title"/>
          </p:nvPr>
        </p:nvSpPr>
        <p:spPr/>
        <p:txBody>
          <a:bodyPr/>
          <a:lstStyle/>
          <a:p>
            <a:pPr>
              <a:lnSpc>
                <a:spcPct val="100000"/>
              </a:lnSpc>
            </a:pPr>
            <a:r>
              <a:rPr lang="en-US" sz="4000" b="1" dirty="0" err="1"/>
              <a:t>Benifits</a:t>
            </a:r>
            <a:r>
              <a:rPr lang="en-US" sz="4000" b="1" dirty="0"/>
              <a:t> of using ‘use strict’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eliminates some JavaScript silent errors by changing them to throw errors.</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fixes mistakes that make it difficult for JavaScript engines to perform optimizations: strict mode code can sometimes be made to run faster than identical code that’s not strict mode.</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prohibits some syntax likely to be defined in future versions of ECMAScript.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prevents, or throws errors, when relatively “unsafe” actions are taken (such as gaining access to the global object).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disables features that are confusing or poorly thought out.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makes it easier to write “secure” JavaScript.</a:t>
            </a:r>
            <a:br>
              <a:rPr lang="en-US" sz="4000" b="1" dirty="0"/>
            </a:br>
            <a:endParaRPr lang="uk-UA" sz="4000" dirty="0"/>
          </a:p>
        </p:txBody>
      </p:sp>
    </p:spTree>
    <p:extLst>
      <p:ext uri="{BB962C8B-B14F-4D97-AF65-F5344CB8AC3E}">
        <p14:creationId xmlns:p14="http://schemas.microsoft.com/office/powerpoint/2010/main" val="1331754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34F38D-9DD3-4A4B-B21B-7D01F4863BA7}"/>
              </a:ext>
            </a:extLst>
          </p:cNvPr>
          <p:cNvSpPr>
            <a:spLocks noGrp="1"/>
          </p:cNvSpPr>
          <p:nvPr>
            <p:ph type="title"/>
          </p:nvPr>
        </p:nvSpPr>
        <p:spPr/>
        <p:txBody>
          <a:bodyPr/>
          <a:lstStyle/>
          <a:p>
            <a:pPr>
              <a:lnSpc>
                <a:spcPct val="100000"/>
              </a:lnSpc>
            </a:pPr>
            <a:r>
              <a:rPr lang="en-US" sz="4000" b="1" dirty="0"/>
              <a:t>How to use strict mode</a:t>
            </a:r>
            <a:br>
              <a:rPr lang="en-US" sz="4000" b="1" dirty="0"/>
            </a:br>
            <a:r>
              <a:rPr lang="en-US" sz="2400" dirty="0">
                <a:latin typeface="Open Sans" panose="020B0604020202020204" charset="0"/>
                <a:ea typeface="Open Sans" panose="020B0604020202020204" charset="0"/>
                <a:cs typeface="Open Sans" panose="020B0604020202020204" charset="0"/>
              </a:rPr>
              <a:t>Strict mode can be used in two ways – used in global scope for the entire script and can be applied to individual functions. Strict mode doesn’t work with block statements enclosed in {} braces.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66828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50297-A38D-41FA-8261-5B42E392E233}"/>
              </a:ext>
            </a:extLst>
          </p:cNvPr>
          <p:cNvSpPr>
            <a:spLocks noGrp="1"/>
          </p:cNvSpPr>
          <p:nvPr>
            <p:ph type="title"/>
          </p:nvPr>
        </p:nvSpPr>
        <p:spPr/>
        <p:txBody>
          <a:bodyPr/>
          <a:lstStyle/>
          <a:p>
            <a:pPr>
              <a:lnSpc>
                <a:spcPct val="100000"/>
              </a:lnSpc>
            </a:pPr>
            <a:r>
              <a:rPr lang="en-US" sz="4000" b="1" dirty="0"/>
              <a:t>Using Strict mode for the entire script</a:t>
            </a:r>
            <a:br>
              <a:rPr lang="en-US" sz="4000" b="1" dirty="0"/>
            </a:br>
            <a:r>
              <a:rPr lang="en-US" sz="2400" dirty="0">
                <a:latin typeface="Open Sans" panose="020B0604020202020204" charset="0"/>
                <a:ea typeface="Open Sans" panose="020B0604020202020204" charset="0"/>
                <a:cs typeface="Open Sans" panose="020B0604020202020204" charset="0"/>
              </a:rPr>
              <a:t>To invoke strict mode for an entire script, put the exact statement “use strict”; (or ‘use strict’;) before any other statements.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903DF9C-C526-4E9A-89B6-1D91A52DC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751" y="3086099"/>
            <a:ext cx="7458498" cy="1623199"/>
          </a:xfrm>
          <a:prstGeom prst="rect">
            <a:avLst/>
          </a:prstGeom>
        </p:spPr>
      </p:pic>
    </p:spTree>
    <p:extLst>
      <p:ext uri="{BB962C8B-B14F-4D97-AF65-F5344CB8AC3E}">
        <p14:creationId xmlns:p14="http://schemas.microsoft.com/office/powerpoint/2010/main" val="3877564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5E882-024C-49AC-866F-594AF9C173A7}"/>
              </a:ext>
            </a:extLst>
          </p:cNvPr>
          <p:cNvSpPr>
            <a:spLocks noGrp="1"/>
          </p:cNvSpPr>
          <p:nvPr>
            <p:ph type="title"/>
          </p:nvPr>
        </p:nvSpPr>
        <p:spPr/>
        <p:txBody>
          <a:bodyPr/>
          <a:lstStyle/>
          <a:p>
            <a:pPr>
              <a:lnSpc>
                <a:spcPct val="100000"/>
              </a:lnSpc>
            </a:pPr>
            <a:r>
              <a:rPr lang="en-US" sz="4000" b="1" dirty="0">
                <a:latin typeface="Proxima Nova Black" panose="020B0604020202020204" charset="0"/>
              </a:rPr>
              <a:t>Using Strict mode </a:t>
            </a:r>
            <a:r>
              <a:rPr lang="en-US" sz="4000" dirty="0">
                <a:latin typeface="Proxima Nova Black" panose="020B0604020202020204" charset="0"/>
                <a:ea typeface="Open Sans" panose="020B0604020202020204" charset="0"/>
                <a:cs typeface="Open Sans" panose="020B0604020202020204" charset="0"/>
              </a:rPr>
              <a:t>for a function</a:t>
            </a:r>
            <a:br>
              <a:rPr lang="en-US" dirty="0"/>
            </a:br>
            <a:r>
              <a:rPr lang="en-US" sz="2400" dirty="0">
                <a:latin typeface="Open Sans" panose="020B0604020202020204" charset="0"/>
                <a:ea typeface="Open Sans" panose="020B0604020202020204" charset="0"/>
                <a:cs typeface="Open Sans" panose="020B0604020202020204" charset="0"/>
              </a:rPr>
              <a:t>Put the exact statement “use strict”; (or ‘use strict’;) in the function’s body before any other statements.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68D537BE-445D-41F6-8E39-8A74678DE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068" y="2082053"/>
            <a:ext cx="5265863" cy="3618659"/>
          </a:xfrm>
          <a:prstGeom prst="rect">
            <a:avLst/>
          </a:prstGeom>
        </p:spPr>
      </p:pic>
    </p:spTree>
    <p:extLst>
      <p:ext uri="{BB962C8B-B14F-4D97-AF65-F5344CB8AC3E}">
        <p14:creationId xmlns:p14="http://schemas.microsoft.com/office/powerpoint/2010/main" val="1977500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9E99D-7C2E-404C-95EA-2011AA5F66F2}"/>
              </a:ext>
            </a:extLst>
          </p:cNvPr>
          <p:cNvSpPr>
            <a:spLocks noGrp="1"/>
          </p:cNvSpPr>
          <p:nvPr>
            <p:ph type="title"/>
          </p:nvPr>
        </p:nvSpPr>
        <p:spPr/>
        <p:txBody>
          <a:bodyPr/>
          <a:lstStyle/>
          <a:p>
            <a:pPr>
              <a:lnSpc>
                <a:spcPct val="100000"/>
              </a:lnSpc>
            </a:pPr>
            <a:r>
              <a:rPr lang="en-US" sz="4000" dirty="0"/>
              <a:t>Links</a:t>
            </a:r>
            <a:br>
              <a:rPr lang="en-US" sz="4000" dirty="0"/>
            </a:br>
            <a:br>
              <a:rPr lang="en-US" sz="24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1. </a:t>
            </a:r>
            <a:r>
              <a:rPr lang="en-US" sz="2000" dirty="0">
                <a:latin typeface="Open Sans" panose="020B0604020202020204" charset="0"/>
                <a:ea typeface="Open Sans" panose="020B0604020202020204" charset="0"/>
                <a:cs typeface="Open Sans" panose="020B0604020202020204" charset="0"/>
                <a:hlinkClick r:id="rId2"/>
              </a:rPr>
              <a:t>https://www.geeksforgeeks.org/loops-in-javascript/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2. </a:t>
            </a:r>
            <a:r>
              <a:rPr lang="en-US" sz="2000" dirty="0">
                <a:latin typeface="Open Sans" panose="020B0604020202020204" charset="0"/>
                <a:ea typeface="Open Sans" panose="020B0604020202020204" charset="0"/>
                <a:cs typeface="Open Sans" panose="020B0604020202020204" charset="0"/>
                <a:hlinkClick r:id="rId3"/>
              </a:rPr>
              <a:t>https://www.learn-js.org/en/Loops</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3. </a:t>
            </a:r>
            <a:r>
              <a:rPr lang="en-US" sz="2000" dirty="0">
                <a:latin typeface="Open Sans" panose="020B0604020202020204" charset="0"/>
                <a:ea typeface="Open Sans" panose="020B0604020202020204" charset="0"/>
                <a:cs typeface="Open Sans" panose="020B0604020202020204" charset="0"/>
                <a:hlinkClick r:id="rId4"/>
              </a:rPr>
              <a:t>https://developer.mozilla.org/en-US/docs/Web/JavaScript/Guide/Loops_and_iteration</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4. </a:t>
            </a:r>
            <a:r>
              <a:rPr lang="en-US" sz="2000" dirty="0">
                <a:latin typeface="Open Sans" panose="020B0604020202020204" charset="0"/>
                <a:ea typeface="Open Sans" panose="020B0604020202020204" charset="0"/>
                <a:cs typeface="Open Sans" panose="020B0604020202020204" charset="0"/>
                <a:hlinkClick r:id="rId5"/>
              </a:rPr>
              <a:t>https://javascript.info/try-catch</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5. </a:t>
            </a:r>
            <a:r>
              <a:rPr lang="en-US" sz="2000" dirty="0">
                <a:latin typeface="Open Sans" panose="020B0604020202020204" charset="0"/>
                <a:ea typeface="Open Sans" panose="020B0604020202020204" charset="0"/>
                <a:cs typeface="Open Sans" panose="020B0604020202020204" charset="0"/>
                <a:hlinkClick r:id="rId6"/>
              </a:rPr>
              <a:t>https://developer.mozilla.org/uk/docs/Web/JavaScript/Guide/Control_flow_and_error_handling</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6.</a:t>
            </a:r>
            <a:r>
              <a:rPr lang="uk-UA" sz="2000" dirty="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hlinkClick r:id="rId7"/>
              </a:rPr>
              <a:t>https://developer.mozilla.org/uk/docs/Web/JavaScript/Reference/Strict_mode</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8015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2D80E-E0DC-42C6-B518-2D3F7DB3F579}"/>
              </a:ext>
            </a:extLst>
          </p:cNvPr>
          <p:cNvSpPr>
            <a:spLocks noGrp="1"/>
          </p:cNvSpPr>
          <p:nvPr>
            <p:ph type="title"/>
          </p:nvPr>
        </p:nvSpPr>
        <p:spPr/>
        <p:txBody>
          <a:bodyPr/>
          <a:lstStyle/>
          <a:p>
            <a:pPr>
              <a:lnSpc>
                <a:spcPct val="100000"/>
              </a:lnSpc>
            </a:pPr>
            <a:r>
              <a:rPr lang="en-US" sz="4000" b="1" dirty="0"/>
              <a:t>Two Types of loops</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1. Entry Controlled loops: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Exit Controlled loops: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9976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4E961C-F2AB-4CD7-92A6-85B7E6573953}"/>
              </a:ext>
            </a:extLst>
          </p:cNvPr>
          <p:cNvSpPr>
            <a:spLocks noGrp="1"/>
          </p:cNvSpPr>
          <p:nvPr>
            <p:ph type="title"/>
          </p:nvPr>
        </p:nvSpPr>
        <p:spPr/>
        <p:txBody>
          <a:bodyPr/>
          <a:lstStyle/>
          <a:p>
            <a:pPr>
              <a:lnSpc>
                <a:spcPct val="100000"/>
              </a:lnSpc>
            </a:pPr>
            <a:r>
              <a:rPr lang="en-US" sz="4000" dirty="0"/>
              <a:t>Different Kinds of Loops</a:t>
            </a:r>
            <a:br>
              <a:rPr lang="en-US" sz="4000" dirty="0"/>
            </a:br>
            <a:r>
              <a:rPr lang="en-US" sz="2400" dirty="0">
                <a:latin typeface="Open Sans" panose="020B0604020202020204" charset="0"/>
                <a:ea typeface="Open Sans" panose="020B0604020202020204" charset="0"/>
                <a:cs typeface="Open Sans" panose="020B0604020202020204" charset="0"/>
              </a:rPr>
              <a:t>JavaScript supports different kinds of loops:</a:t>
            </a:r>
            <a:br>
              <a:rPr lang="en-US" sz="2400" dirty="0">
                <a:latin typeface="Open Sans" panose="020B0604020202020204" charset="0"/>
                <a:ea typeface="Open Sans" panose="020B0604020202020204" charset="0"/>
                <a:cs typeface="Open Sans" panose="020B0604020202020204" charset="0"/>
              </a:rPr>
            </a:br>
            <a:br>
              <a:rPr lang="uk-UA"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while</a:t>
            </a:r>
            <a:r>
              <a:rPr lang="en-US" sz="2400" dirty="0">
                <a:latin typeface="Open Sans" panose="020B0604020202020204" charset="0"/>
                <a:ea typeface="Open Sans" panose="020B0604020202020204" charset="0"/>
                <a:cs typeface="Open Sans" panose="020B0604020202020204" charset="0"/>
              </a:rPr>
              <a:t> - loops through a block of code while a specified condition is true</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do/while </a:t>
            </a:r>
            <a:r>
              <a:rPr lang="en-US" sz="2400" dirty="0">
                <a:latin typeface="Open Sans" panose="020B0604020202020204" charset="0"/>
                <a:ea typeface="Open Sans" panose="020B0604020202020204" charset="0"/>
                <a:cs typeface="Open Sans" panose="020B0604020202020204" charset="0"/>
              </a:rPr>
              <a:t>- also loops through a block of code while a specified condition is true</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a:t>
            </a:r>
            <a:r>
              <a:rPr lang="en-US" sz="2400" dirty="0">
                <a:latin typeface="Open Sans" panose="020B0604020202020204" charset="0"/>
                <a:ea typeface="Open Sans" panose="020B0604020202020204" charset="0"/>
                <a:cs typeface="Open Sans" panose="020B0604020202020204" charset="0"/>
              </a:rPr>
              <a:t> - loops through a block of code a number of times</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for/in </a:t>
            </a:r>
            <a:r>
              <a:rPr lang="en-US" sz="2400" dirty="0">
                <a:latin typeface="Open Sans" panose="020B0604020202020204" charset="0"/>
                <a:ea typeface="Open Sans" panose="020B0604020202020204" charset="0"/>
                <a:cs typeface="Open Sans" panose="020B0604020202020204" charset="0"/>
              </a:rPr>
              <a:t>- loops through the properties of an object</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for/of </a:t>
            </a:r>
            <a:r>
              <a:rPr lang="en-US" sz="2400" dirty="0">
                <a:latin typeface="Open Sans" panose="020B0604020202020204" charset="0"/>
                <a:ea typeface="Open Sans" panose="020B0604020202020204" charset="0"/>
                <a:cs typeface="Open Sans" panose="020B0604020202020204" charset="0"/>
              </a:rPr>
              <a:t>- loops through the values of an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as arrays, strings, etc.</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79986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8A761-BC37-405E-B967-FEB2C64B3F9B}"/>
              </a:ext>
            </a:extLst>
          </p:cNvPr>
          <p:cNvSpPr>
            <a:spLocks noGrp="1"/>
          </p:cNvSpPr>
          <p:nvPr>
            <p:ph type="title"/>
          </p:nvPr>
        </p:nvSpPr>
        <p:spPr/>
        <p:txBody>
          <a:bodyPr/>
          <a:lstStyle/>
          <a:p>
            <a:pPr>
              <a:lnSpc>
                <a:spcPct val="100000"/>
              </a:lnSpc>
            </a:pPr>
            <a:r>
              <a:rPr lang="en-US" sz="4000" b="1" dirty="0"/>
              <a:t>while loop</a:t>
            </a:r>
            <a:br>
              <a:rPr lang="en-US" b="1" dirty="0"/>
            </a:br>
            <a:r>
              <a:rPr lang="en-US" sz="2400" dirty="0">
                <a:latin typeface="Open Sans" panose="020B0604020202020204" charset="0"/>
                <a:ea typeface="Open Sans" panose="020B0604020202020204" charset="0"/>
                <a:cs typeface="Open Sans" panose="020B0604020202020204" charset="0"/>
              </a:rPr>
              <a:t>This is the simplest looping statement provided by JavaScript.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while loop loops through a block of code as long as the specified condition evaluates to true. As soon as the condition fails, the loop is stopped. The generic syntax of the while loop is: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1E76C470-8ED4-49D6-9FB4-A6DADDB5B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88" y="3429000"/>
            <a:ext cx="6063824" cy="2202873"/>
          </a:xfrm>
          <a:prstGeom prst="rect">
            <a:avLst/>
          </a:prstGeom>
        </p:spPr>
      </p:pic>
    </p:spTree>
    <p:extLst>
      <p:ext uri="{BB962C8B-B14F-4D97-AF65-F5344CB8AC3E}">
        <p14:creationId xmlns:p14="http://schemas.microsoft.com/office/powerpoint/2010/main" val="263592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7EF78-2CA8-4788-986C-F2702D6E7F9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D0BB4510-1569-4920-9A25-EAEAFCAE8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53" y="1268733"/>
            <a:ext cx="9341694" cy="4320533"/>
          </a:xfrm>
          <a:prstGeom prst="rect">
            <a:avLst/>
          </a:prstGeom>
        </p:spPr>
      </p:pic>
    </p:spTree>
    <p:extLst>
      <p:ext uri="{BB962C8B-B14F-4D97-AF65-F5344CB8AC3E}">
        <p14:creationId xmlns:p14="http://schemas.microsoft.com/office/powerpoint/2010/main" val="96491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52F9C9-9E96-49F6-8E4B-77A602E8C35C}"/>
              </a:ext>
            </a:extLst>
          </p:cNvPr>
          <p:cNvSpPr>
            <a:spLocks noGrp="1"/>
          </p:cNvSpPr>
          <p:nvPr>
            <p:ph type="title"/>
          </p:nvPr>
        </p:nvSpPr>
        <p:spPr/>
        <p:txBody>
          <a:bodyPr/>
          <a:lstStyle/>
          <a:p>
            <a:r>
              <a:rPr lang="en-US" sz="100" dirty="0"/>
              <a:t>,</a:t>
            </a:r>
            <a:endParaRPr lang="uk-UA" sz="100" dirty="0"/>
          </a:p>
        </p:txBody>
      </p:sp>
      <p:pic>
        <p:nvPicPr>
          <p:cNvPr id="9" name="Рисунок 8">
            <a:extLst>
              <a:ext uri="{FF2B5EF4-FFF2-40B4-BE49-F238E27FC236}">
                <a16:creationId xmlns:a16="http://schemas.microsoft.com/office/drawing/2014/main" id="{A310020A-55C4-41B6-8C6A-83132F87A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551" y="389049"/>
            <a:ext cx="6750898" cy="5394100"/>
          </a:xfrm>
          <a:prstGeom prst="rect">
            <a:avLst/>
          </a:prstGeom>
        </p:spPr>
      </p:pic>
    </p:spTree>
    <p:extLst>
      <p:ext uri="{BB962C8B-B14F-4D97-AF65-F5344CB8AC3E}">
        <p14:creationId xmlns:p14="http://schemas.microsoft.com/office/powerpoint/2010/main" val="2053031513"/>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433</TotalTime>
  <Words>2900</Words>
  <Application>Microsoft Office PowerPoint</Application>
  <PresentationFormat>Широкоэкранный</PresentationFormat>
  <Paragraphs>147</Paragraphs>
  <Slides>47</Slides>
  <Notes>32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Proxima Nova Black</vt:lpstr>
      <vt:lpstr>Calibri</vt:lpstr>
      <vt:lpstr>Open Sans</vt:lpstr>
      <vt:lpstr>Arial</vt:lpstr>
      <vt:lpstr>LIGHT-THEME</vt:lpstr>
      <vt:lpstr>Loops.  Error Handling, Strict mode</vt:lpstr>
      <vt:lpstr>Loops in JavaScript  Looping in programming languages is a feature which facilitates the execution of a set of instructions/functions repeatedly while some condition evaluates to true. For example, suppose we want to print “Hello World” 10 times. This can be done in two ways as shown below: </vt:lpstr>
      <vt:lpstr>Iterative Method </vt:lpstr>
      <vt:lpstr>Using Loops  In Loop, the statement needs to be written only once and the loop will be executed 10 times as shown below:</vt:lpstr>
      <vt:lpstr>Two Types of loops  1. Entry Controlled loops: 2. Exit Controlled loops:</vt:lpstr>
      <vt:lpstr>Different Kinds of Loops JavaScript supports different kinds of loops:  while - loops through a block of code while a specified condition is true do/while - also loops through a block of code while a specified condition is true for - loops through a block of code a number of times for/in - loops through the properties of an object for/of - loops through the values of an iterable object as arrays, strings, etc. </vt:lpstr>
      <vt:lpstr>while loop This is the simplest looping statement provided by JavaScript.  The while loop loops through a block of code as long as the specified condition evaluates to true. As soon as the condition fails, the loop is stopped. The generic syntax of the while loop is:</vt:lpstr>
      <vt:lpstr>Flowchart:</vt:lpstr>
      <vt:lpstr>,</vt:lpstr>
      <vt:lpstr>do while loop</vt:lpstr>
      <vt:lpstr>Flowchart: </vt:lpstr>
      <vt:lpstr>.</vt:lpstr>
      <vt:lpstr>for loop The most frequently used loop in JavaScript is the for-loop. The for loop has the following syntax: </vt:lpstr>
      <vt:lpstr>Flowchart: </vt:lpstr>
      <vt:lpstr>.</vt:lpstr>
      <vt:lpstr>The for loop is particularly useful for iterating over an array.  </vt:lpstr>
      <vt:lpstr>labeled statement A label provides a statement with an identifier that lets you refer to it elsewhere in your program. </vt:lpstr>
      <vt:lpstr>break statement Use the break statement to terminate a loop, switch, or in conjunction with a labeled statement.  - When you use break without a label, it terminates the innermost enclosing while, do-while, for, or switch immediately and transfers control to the following statement. - When you use break with a label, it terminates the specified labeled statement.</vt:lpstr>
      <vt:lpstr>The syntax of the break statement looks like this:        The first form of the syntax terminates the innermost enclosing loop or switch. The second form of the syntax terminates the specified enclosing labeled statement.</vt:lpstr>
      <vt:lpstr>.</vt:lpstr>
      <vt:lpstr>continue statement The continue statement can be used to restart a while, do-while, for, or label statement. It skips the rest of the loop and jumps back to the beginning of the loop. </vt:lpstr>
      <vt:lpstr>for…in loop JavaScript also includes another version of for loop also known as the for..in Loops. The for..in loop provides a simpler way to iterate through the properties of an object. </vt:lpstr>
      <vt:lpstr>.</vt:lpstr>
      <vt:lpstr>for...of loop ES6 introduces a new for-of loop which allows us to iterate over arrays or other iterable objects (e.g. strings) very easily. Also, the code inside the loop is executed for each element of the iterable object.  Note: The for...of loop doesn't work with objects because they are not iterable. </vt:lpstr>
      <vt:lpstr>.</vt:lpstr>
      <vt:lpstr>Error Handling </vt:lpstr>
      <vt:lpstr>When executing JavaScript code, different errors can occur.  Errors can be coding errors made by the programmer, errors due to wrong input, and other unforeseeable things.</vt:lpstr>
      <vt:lpstr>The try…catch syntax The try..catch construct has two main blocks: try, and then catch: </vt:lpstr>
      <vt:lpstr>.</vt:lpstr>
      <vt:lpstr>Example</vt:lpstr>
      <vt:lpstr>Example</vt:lpstr>
      <vt:lpstr>Note:  - try..catch only works for runtime errors  - try..catch works synchronously</vt:lpstr>
      <vt:lpstr>.</vt:lpstr>
      <vt:lpstr>Error object When an error occurs, JavaScript generates an object containing the details about it. The object is then passed as an argument to catch:</vt:lpstr>
      <vt:lpstr>Error Object Properties The error object provides two useful properties: name and message.</vt:lpstr>
      <vt:lpstr>Error Name Values Six different values can be returned by the error name property:</vt:lpstr>
      <vt:lpstr>Throwing our own errors The throw operator generates an error.  </vt:lpstr>
      <vt:lpstr>try…catch…finally The try..catch construct may have one more code clause: finally.  If it exists, it runs in all cases: - after try, if there were no errors, - after catch, if there were errors.</vt:lpstr>
      <vt:lpstr>finally and return The finally clause works for any exit from try..catch. That includes an explicit return.</vt:lpstr>
      <vt:lpstr>try..finally </vt:lpstr>
      <vt:lpstr>Global catch in the browser we can assign a function to the special window.onerror property, that will run in case of an uncaught error.</vt:lpstr>
      <vt:lpstr>Strict mode ECMAScript 5 (ES5) appeared in 2009. It added new features to the language and modified some of the existing ones. To keep the old code working, most such modifications are off by default. You need to explicitly enable them with a special directive: "use strict". </vt:lpstr>
      <vt:lpstr>Benifits of using ‘use strict’  - eliminates some JavaScript silent errors by changing them to throw errors. - fixes mistakes that make it difficult for JavaScript engines to perform optimizations: strict mode code can sometimes be made to run faster than identical code that’s not strict mode. - prohibits some syntax likely to be defined in future versions of ECMAScript. - prevents, or throws errors, when relatively “unsafe” actions are taken (such as gaining access to the global object). - disables features that are confusing or poorly thought out. - makes it easier to write “secure” JavaScript. </vt:lpstr>
      <vt:lpstr>How to use strict mode Strict mode can be used in two ways – used in global scope for the entire script and can be applied to individual functions. Strict mode doesn’t work with block statements enclosed in {} braces.</vt:lpstr>
      <vt:lpstr>Using Strict mode for the entire script To invoke strict mode for an entire script, put the exact statement “use strict”; (or ‘use strict’;) before any other statements.</vt:lpstr>
      <vt:lpstr>Using Strict mode for a function Put the exact statement “use strict”; (or ‘use strict’;) in the function’s body before any other statements.</vt:lpstr>
      <vt:lpstr>Links  1. https://www.geeksforgeeks.org/loops-in-javascript/ 2. https://www.learn-js.org/en/Loops 3. https://developer.mozilla.org/en-US/docs/Web/JavaScript/Guide/Loops_and_iteration 4. https://javascript.info/try-catch 5. https://developer.mozilla.org/uk/docs/Web/JavaScript/Guide/Control_flow_and_error_handling 6. https://developer.mozilla.org/uk/docs/Web/JavaScript/Reference/Strict_mode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87</cp:revision>
  <dcterms:created xsi:type="dcterms:W3CDTF">2018-12-11T16:43:22Z</dcterms:created>
  <dcterms:modified xsi:type="dcterms:W3CDTF">2020-02-02T13:50:37Z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