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29"/>
  </p:notesMasterIdLst>
  <p:sldIdLst>
    <p:sldId id="256" r:id="rId2"/>
    <p:sldId id="279" r:id="rId3"/>
    <p:sldId id="257" r:id="rId4"/>
    <p:sldId id="260" r:id="rId5"/>
    <p:sldId id="271" r:id="rId6"/>
    <p:sldId id="280" r:id="rId7"/>
    <p:sldId id="281" r:id="rId8"/>
    <p:sldId id="259" r:id="rId9"/>
    <p:sldId id="267" r:id="rId10"/>
    <p:sldId id="269" r:id="rId11"/>
    <p:sldId id="268" r:id="rId12"/>
    <p:sldId id="285" r:id="rId13"/>
    <p:sldId id="282" r:id="rId14"/>
    <p:sldId id="261" r:id="rId15"/>
    <p:sldId id="270" r:id="rId16"/>
    <p:sldId id="272" r:id="rId17"/>
    <p:sldId id="273" r:id="rId18"/>
    <p:sldId id="262" r:id="rId19"/>
    <p:sldId id="274" r:id="rId20"/>
    <p:sldId id="275" r:id="rId21"/>
    <p:sldId id="263" r:id="rId22"/>
    <p:sldId id="283" r:id="rId23"/>
    <p:sldId id="276" r:id="rId24"/>
    <p:sldId id="265" r:id="rId25"/>
    <p:sldId id="277" r:id="rId26"/>
    <p:sldId id="284" r:id="rId27"/>
    <p:sldId id="27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CA612-16C2-4188-8936-4DBCF591BF9D}" type="datetimeFigureOut">
              <a:rPr lang="de-DE" smtClean="0"/>
              <a:t>18.06.2020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107FE-E84C-4DA7-AE1A-9193B006A9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20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E5E27-9767-478A-B9FC-0F6360108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0009B1-B202-4B26-8748-585FC001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BF57C-FE51-4E46-8A14-7BF8804F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C9D3-F2F9-4C45-91D5-26F2EBE6A82C}" type="datetime1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6A56E-FF6A-4252-B023-2E1D3EC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188FF-C238-4C8E-8A91-3AC7AB4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C2EE7-A115-47FD-AC99-16145743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50AF05-FDC1-4BCF-AA5F-D9D21357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3E71B-7762-472B-BDF1-C0BC3C70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288-FC2D-46FB-92E7-CB66DF19C812}" type="datetime1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E1A70-4909-472A-9EDB-0DE37789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FEFB0-005E-42E3-805B-FD47BA56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30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2137EF-103D-41B6-96AD-01523703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51EE79-76DB-437D-A9BC-535BC1BF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49602-4036-4B8D-B787-C178A63D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02DB-2635-4DCE-B829-27E1B07BF880}" type="datetime1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D6AFE9-0A4C-4A05-8E44-49352225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EF5A4B-3CCF-4118-900D-73C9AEF2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5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B8509-BE56-4A32-9CB6-F20CB928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3B7F8-6F01-4080-82D6-BBC66521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3F4D49-671D-4280-B54C-DAE68D0B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4E1-168F-4E72-8A61-0B6BBDCADDE1}" type="datetime1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8B626-A7E6-4B4D-A132-91AC1FF3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5D8D7-E1B8-4F85-8CCC-0D0726C8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0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44A1F-E91A-47E4-8C68-C6FF4D8F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C1B969-D78E-4E18-BB53-B662524A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F744A-84EB-4771-B186-1DC6F19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8017-15D2-4E44-ACC4-3846E961F81A}" type="datetime1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48ED9-4D44-4583-BD1E-17593F38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5E1F1-6782-48CB-AA1E-6B8BEC72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27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3020C-9C3B-4418-BDBF-0B2D5B42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FD609-9CBC-459F-A0FD-5EB5FDE45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DC9C71-F941-4D0C-9FAC-54E11FA8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D61FD4-24B7-4CE9-B3E6-2E40A129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5C9D-406D-4BF7-884A-6EFE73376489}" type="datetime1">
              <a:rPr lang="de-DE" smtClean="0"/>
              <a:t>18.06.2020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398128-14B5-47A2-B7D7-AA40C463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19C94A-7D5F-415C-9F4A-B823725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7B05C-2768-460D-B53A-5CCAAAD7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6A352-19A2-47C7-BE87-2BD89883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0EDC28-497F-479F-B20C-BD37521C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FFADF0-A71C-4AC4-B0A0-BE4B73132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8E5BCA-3DCD-488C-9A3E-7E9DCECDF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EE9D3-B92F-4094-B89C-A9506D25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A9D0-D302-4EF3-8684-B4BD8CD2D035}" type="datetime1">
              <a:rPr lang="de-DE" smtClean="0"/>
              <a:t>18.06.2020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A2B062-4469-4FDE-ABC9-FE27CB02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193715-D90C-43AF-8A4B-A60C64B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0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196F1-B8DD-46BD-AE74-430FE97E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8EF0F3-9137-4CEC-B928-4F8F726C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137B-A5A2-45F2-8A4F-1FCDCA85CD25}" type="datetime1">
              <a:rPr lang="de-DE" smtClean="0"/>
              <a:t>18.06.2020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FA87FC-F43A-40BB-84A3-282001A0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0FEB50-4FD9-4CA9-91E2-AC586A6E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46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70EC00-3485-4F05-8A8B-0A14CFD6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86C9-3A42-454A-8B71-7F89C793B8B1}" type="datetime1">
              <a:rPr lang="de-DE" smtClean="0"/>
              <a:t>18.06.2020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6C3439-430C-406C-84A8-8A02D6F7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71E3F3-8431-4C4C-A987-C31EE3FF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0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0FCEC-A3A5-4D32-940C-ECE89F79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AEE8C3-9F8A-4751-BFF9-41CF03D6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D5280-027E-4DE1-82F6-7CF37C69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EB5FB-98B2-4F5D-9224-007526F7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CA28-D7E3-45E6-95AD-32FF8967D520}" type="datetime1">
              <a:rPr lang="de-DE" smtClean="0"/>
              <a:t>18.06.2020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9EC29F-51FD-46C9-8085-B12AB3CD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A9734-0D1D-4237-A277-A8137BC2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13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3C37A-C09B-436A-900A-CDE46B65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CAF71A-FA7A-4E31-98F1-0806447D5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4403CE-E0C7-4D29-8070-C0053AFF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5E38D9-8B46-40F5-AF0E-2D0DC3B2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0C2-20B8-489A-965A-822DAC809F30}" type="datetime1">
              <a:rPr lang="de-DE" smtClean="0"/>
              <a:t>18.06.2020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E01666-DC56-4D40-B60E-A34B92A5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985C6-209E-4111-BEC6-526CFF17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5D0BD1-AC89-431A-AB3D-A5C1251A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9BFA9-1181-4C0B-A75D-573A6B03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0A3AA-DA6E-4304-A32C-E720293F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0AE3-7EC2-44CA-911C-C1E43DB68598}" type="datetime1">
              <a:rPr lang="de-DE" smtClean="0"/>
              <a:t>18.06.2020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AFF02-E4D6-48E2-A6C9-FB4D4868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E65B1-A21F-4924-81D9-44A81BCB0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E102-58DE-48FB-9DDE-82FBCF786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28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ED7F5C-7A2A-436B-B798-3F887D7F8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de-DE" sz="7200">
                <a:solidFill>
                  <a:srgbClr val="FFFFFF"/>
                </a:solidFill>
              </a:rPr>
              <a:t>Topic Modeling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C0763C-E40C-4E9C-BC13-E2449075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de-DE" sz="1300" dirty="0">
                <a:solidFill>
                  <a:srgbClr val="FFFFFF"/>
                </a:solidFill>
              </a:rPr>
              <a:t>anhand von Pressemitteilungen der Bundesregierung</a:t>
            </a:r>
          </a:p>
          <a:p>
            <a:pPr algn="l"/>
            <a:endParaRPr lang="de-DE" sz="1300" dirty="0">
              <a:solidFill>
                <a:srgbClr val="FFFFFF"/>
              </a:solidFill>
            </a:endParaRPr>
          </a:p>
          <a:p>
            <a:pPr algn="l"/>
            <a:endParaRPr lang="de-DE" sz="1300" dirty="0">
              <a:solidFill>
                <a:srgbClr val="FFFFFF"/>
              </a:solidFill>
            </a:endParaRPr>
          </a:p>
          <a:p>
            <a:pPr algn="l"/>
            <a:r>
              <a:rPr lang="de-DE" sz="1300" dirty="0">
                <a:solidFill>
                  <a:srgbClr val="FFFFFF"/>
                </a:solidFill>
              </a:rPr>
              <a:t>Mats Hester</a:t>
            </a:r>
          </a:p>
        </p:txBody>
      </p:sp>
    </p:spTree>
    <p:extLst>
      <p:ext uri="{BB962C8B-B14F-4D97-AF65-F5344CB8AC3E}">
        <p14:creationId xmlns:p14="http://schemas.microsoft.com/office/powerpoint/2010/main" val="176141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-295275"/>
            <a:ext cx="10515600" cy="1325563"/>
          </a:xfrm>
        </p:spPr>
        <p:txBody>
          <a:bodyPr/>
          <a:lstStyle/>
          <a:p>
            <a:r>
              <a:rPr lang="de-DE" u="sng" dirty="0"/>
              <a:t>	Datenanalyse: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BF37693-5351-4B1D-B8B0-9CED36C9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59" y="1047749"/>
            <a:ext cx="8206741" cy="512921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F0F99D-38F3-4EFB-BC6E-B6E86085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48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-295275"/>
            <a:ext cx="10515600" cy="1325563"/>
          </a:xfrm>
        </p:spPr>
        <p:txBody>
          <a:bodyPr/>
          <a:lstStyle/>
          <a:p>
            <a:r>
              <a:rPr lang="de-DE" u="sng" dirty="0"/>
              <a:t>	Datenanalyse: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781684C-8A85-484A-84D8-A847BE9C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14413"/>
            <a:ext cx="8260080" cy="516255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44171E0-6EE4-4235-8557-92694897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2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-295275"/>
            <a:ext cx="10515600" cy="1325563"/>
          </a:xfrm>
        </p:spPr>
        <p:txBody>
          <a:bodyPr/>
          <a:lstStyle/>
          <a:p>
            <a:r>
              <a:rPr lang="de-DE" u="sng"/>
              <a:t>	Datenanalyse</a:t>
            </a:r>
            <a:r>
              <a:rPr lang="de-DE" u="sng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44171E0-6EE4-4235-8557-92694897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EC2270-7458-4AF6-8974-6444732F7C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57" y="1030289"/>
            <a:ext cx="6721886" cy="5146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80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de-DE" dirty="0"/>
              <a:t>Data-Preparation: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de-DE" sz="1900" dirty="0"/>
              <a:t>Wichtig für das Topic-Modeling:</a:t>
            </a:r>
          </a:p>
          <a:p>
            <a:endParaRPr lang="de-DE" sz="1900" dirty="0"/>
          </a:p>
          <a:p>
            <a:pPr lvl="1"/>
            <a:r>
              <a:rPr lang="de-DE" sz="1500" dirty="0"/>
              <a:t>Viele Daten logisch zueinander passende Daten sind vom Vorteil</a:t>
            </a:r>
          </a:p>
          <a:p>
            <a:pPr lvl="1"/>
            <a:endParaRPr lang="de-DE" sz="1500" dirty="0"/>
          </a:p>
          <a:p>
            <a:pPr lvl="1"/>
            <a:r>
              <a:rPr lang="de-DE" sz="1500" dirty="0"/>
              <a:t>Häufigkeit der Wörter spielen eine große Rolle</a:t>
            </a:r>
          </a:p>
          <a:p>
            <a:pPr lvl="1"/>
            <a:endParaRPr lang="de-DE" sz="1500" dirty="0"/>
          </a:p>
          <a:p>
            <a:pPr lvl="1"/>
            <a:r>
              <a:rPr lang="de-DE" sz="1500" dirty="0"/>
              <a:t>Daten in eine Form bringen die verarbeitbar ist</a:t>
            </a:r>
          </a:p>
          <a:p>
            <a:endParaRPr lang="de-DE" sz="1900" dirty="0"/>
          </a:p>
          <a:p>
            <a:pPr lvl="1"/>
            <a:endParaRPr lang="de-DE" sz="19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4DE958-2FC3-43DB-A2C1-D03C2F42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67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de-DE" dirty="0"/>
              <a:t>Data-Preparation: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de-DE" sz="1900"/>
              <a:t>Feature-Selection</a:t>
            </a:r>
          </a:p>
          <a:p>
            <a:pPr lvl="1"/>
            <a:r>
              <a:rPr lang="de-DE" sz="1900"/>
              <a:t>Infrage kommen Features mit Text bzw. String-Werten</a:t>
            </a:r>
          </a:p>
          <a:p>
            <a:pPr lvl="1"/>
            <a:r>
              <a:rPr lang="de-DE" sz="1900"/>
              <a:t>Die Texte müssen logisch zur Problemstellung stehen</a:t>
            </a:r>
          </a:p>
          <a:p>
            <a:r>
              <a:rPr lang="de-DE" sz="1900"/>
              <a:t>Feature-Engineering</a:t>
            </a:r>
          </a:p>
          <a:p>
            <a:pPr lvl="1"/>
            <a:r>
              <a:rPr lang="de-DE" sz="1900"/>
              <a:t>Einfaches anhängen der Features getrennt durch ein ‚Leerzeichen‘</a:t>
            </a:r>
          </a:p>
          <a:p>
            <a:r>
              <a:rPr lang="de-DE" sz="1900"/>
              <a:t>Entfernen von Zeichen</a:t>
            </a:r>
          </a:p>
          <a:p>
            <a:pPr lvl="1"/>
            <a:r>
              <a:rPr lang="de-DE" sz="1900"/>
              <a:t>Satzzeichen: Hallo? =! Hallo</a:t>
            </a:r>
          </a:p>
          <a:p>
            <a:pPr lvl="1"/>
            <a:r>
              <a:rPr lang="de-DE" sz="1900"/>
              <a:t>Entfernen von Spezialzeichen (\n, \t, usw)</a:t>
            </a:r>
          </a:p>
          <a:p>
            <a:pPr lvl="1"/>
            <a:r>
              <a:rPr lang="de-DE" sz="1900"/>
              <a:t>Umwandeln von sprachspezifischen Zeichen wie Umlaute</a:t>
            </a:r>
          </a:p>
          <a:p>
            <a:pPr lvl="1"/>
            <a:endParaRPr lang="de-DE" sz="190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CD231D7-9F32-463F-A7B0-40572D37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6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de-DE" dirty="0"/>
              <a:t>Data-Preparation: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de-DE" sz="2000" dirty="0"/>
              <a:t>Entfernen von Wörtern</a:t>
            </a:r>
          </a:p>
          <a:p>
            <a:pPr lvl="1"/>
            <a:r>
              <a:rPr lang="de-DE" sz="2000" dirty="0"/>
              <a:t>Filtern von sogenannten Stoppwörter sprich Wörter die besonders Häufig in einer Sprache vorkommen aber Obacht bei Eigennamen: Der Hobbit -&gt; Hobbit</a:t>
            </a:r>
          </a:p>
          <a:p>
            <a:pPr lvl="1"/>
            <a:r>
              <a:rPr lang="de-DE" sz="2000" dirty="0"/>
              <a:t>Filtern von Wortarten wie Adverbien (meine, deine, seine, … )</a:t>
            </a:r>
          </a:p>
          <a:p>
            <a:pPr lvl="1"/>
            <a:r>
              <a:rPr lang="de-DE" sz="2000" dirty="0"/>
              <a:t>Filter von extrem Werten</a:t>
            </a:r>
          </a:p>
          <a:p>
            <a:r>
              <a:rPr lang="de-DE" sz="2000" dirty="0"/>
              <a:t>Bilden von N-Grams</a:t>
            </a:r>
          </a:p>
          <a:p>
            <a:pPr lvl="1"/>
            <a:r>
              <a:rPr lang="de-DE" sz="2000" dirty="0"/>
              <a:t>Bi-Grams &amp; </a:t>
            </a:r>
            <a:r>
              <a:rPr lang="de-DE" sz="2000" dirty="0" err="1"/>
              <a:t>Tri</a:t>
            </a:r>
            <a:r>
              <a:rPr lang="de-DE" sz="2000" dirty="0"/>
              <a:t>-Grams -&gt; ‚Weißes‘ ‚Haus‘ = ‚Weißes Haus‘</a:t>
            </a:r>
          </a:p>
          <a:p>
            <a:r>
              <a:rPr lang="de-DE" sz="2000" dirty="0"/>
              <a:t>Bilden von Wortstämmen</a:t>
            </a:r>
          </a:p>
          <a:p>
            <a:pPr lvl="1"/>
            <a:r>
              <a:rPr lang="de-DE" sz="2000" dirty="0"/>
              <a:t>Lemmatisierung: Verwendung eines </a:t>
            </a:r>
            <a:r>
              <a:rPr lang="de-DE" sz="2000" dirty="0" err="1"/>
              <a:t>Lexikas</a:t>
            </a:r>
            <a:endParaRPr lang="de-DE" sz="2000" dirty="0"/>
          </a:p>
          <a:p>
            <a:pPr lvl="1"/>
            <a:r>
              <a:rPr lang="de-DE" sz="2000" dirty="0" err="1"/>
              <a:t>Stemming</a:t>
            </a:r>
            <a:r>
              <a:rPr lang="de-DE" sz="2000" dirty="0"/>
              <a:t>: Basiert nur auf Regeln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BDAA514-B717-4CF4-9278-D42E466D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de-DE" sz="3300" dirty="0"/>
              <a:t>Data-Preparation: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de-DE" sz="1100" dirty="0"/>
              <a:t>Transformieren in ein </a:t>
            </a:r>
            <a:r>
              <a:rPr lang="de-DE" sz="1100" dirty="0" err="1"/>
              <a:t>BagofWord</a:t>
            </a:r>
            <a:r>
              <a:rPr lang="de-DE" sz="1100" dirty="0"/>
              <a:t>-Model</a:t>
            </a:r>
          </a:p>
          <a:p>
            <a:pPr lvl="1"/>
            <a:r>
              <a:rPr lang="de-DE" sz="1100" dirty="0" err="1"/>
              <a:t>Bsp</a:t>
            </a:r>
            <a:r>
              <a:rPr lang="de-DE" sz="1100" dirty="0"/>
              <a:t>: Wenn Fliegen hinter Fliegen </a:t>
            </a:r>
            <a:r>
              <a:rPr lang="de-DE" sz="1100" dirty="0" err="1"/>
              <a:t>fliegen</a:t>
            </a:r>
            <a:r>
              <a:rPr lang="de-DE" sz="1100" dirty="0"/>
              <a:t>, fliegen </a:t>
            </a:r>
            <a:r>
              <a:rPr lang="de-DE" sz="1100" dirty="0" err="1"/>
              <a:t>Fliegen</a:t>
            </a:r>
            <a:r>
              <a:rPr lang="de-DE" sz="1100" dirty="0"/>
              <a:t> </a:t>
            </a:r>
            <a:r>
              <a:rPr lang="de-DE" sz="1100" dirty="0" err="1"/>
              <a:t>Fliegen</a:t>
            </a:r>
            <a:r>
              <a:rPr lang="de-DE" sz="1100" dirty="0"/>
              <a:t> nach: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Ergebnis: [(1,1), (2,4), (3,1), (4,2), (5,1)]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Case </a:t>
            </a:r>
            <a:r>
              <a:rPr lang="de-DE" sz="1100" dirty="0" err="1"/>
              <a:t>Unsensitive</a:t>
            </a:r>
            <a:r>
              <a:rPr lang="de-DE" sz="1100" dirty="0"/>
              <a:t>: fliegen wäre 6 mal vertreten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Ein Algorithmus kann diese Daten schon verarbeiten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D4FD873-5028-45BF-90D1-0C77A892C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05927"/>
              </p:ext>
            </p:extLst>
          </p:nvPr>
        </p:nvGraphicFramePr>
        <p:xfrm>
          <a:off x="6038101" y="1492242"/>
          <a:ext cx="5510772" cy="358059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12406">
                  <a:extLst>
                    <a:ext uri="{9D8B030D-6E8A-4147-A177-3AD203B41FA5}">
                      <a16:colId xmlns:a16="http://schemas.microsoft.com/office/drawing/2014/main" val="137102554"/>
                    </a:ext>
                  </a:extLst>
                </a:gridCol>
                <a:gridCol w="1019023">
                  <a:extLst>
                    <a:ext uri="{9D8B030D-6E8A-4147-A177-3AD203B41FA5}">
                      <a16:colId xmlns:a16="http://schemas.microsoft.com/office/drawing/2014/main" val="2147099668"/>
                    </a:ext>
                  </a:extLst>
                </a:gridCol>
                <a:gridCol w="2479343">
                  <a:extLst>
                    <a:ext uri="{9D8B030D-6E8A-4147-A177-3AD203B41FA5}">
                      <a16:colId xmlns:a16="http://schemas.microsoft.com/office/drawing/2014/main" val="414506284"/>
                    </a:ext>
                  </a:extLst>
                </a:gridCol>
              </a:tblGrid>
              <a:tr h="596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de-DE" sz="3200">
                          <a:effectLst/>
                        </a:rPr>
                        <a:t>Token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Id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Häufigkeit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extLst>
                  <a:ext uri="{0D108BD9-81ED-4DB2-BD59-A6C34878D82A}">
                    <a16:rowId xmlns:a16="http://schemas.microsoft.com/office/drawing/2014/main" val="2705297587"/>
                  </a:ext>
                </a:extLst>
              </a:tr>
              <a:tr h="596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6350" algn="l"/>
                        </a:tabLst>
                      </a:pPr>
                      <a:r>
                        <a:rPr lang="de-DE" sz="3200">
                          <a:effectLst/>
                        </a:rPr>
                        <a:t>Wenn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1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1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extLst>
                  <a:ext uri="{0D108BD9-81ED-4DB2-BD59-A6C34878D82A}">
                    <a16:rowId xmlns:a16="http://schemas.microsoft.com/office/drawing/2014/main" val="3087575886"/>
                  </a:ext>
                </a:extLst>
              </a:tr>
              <a:tr h="596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Fliegen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2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4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extLst>
                  <a:ext uri="{0D108BD9-81ED-4DB2-BD59-A6C34878D82A}">
                    <a16:rowId xmlns:a16="http://schemas.microsoft.com/office/drawing/2014/main" val="287528247"/>
                  </a:ext>
                </a:extLst>
              </a:tr>
              <a:tr h="596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hinter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3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1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extLst>
                  <a:ext uri="{0D108BD9-81ED-4DB2-BD59-A6C34878D82A}">
                    <a16:rowId xmlns:a16="http://schemas.microsoft.com/office/drawing/2014/main" val="1978698830"/>
                  </a:ext>
                </a:extLst>
              </a:tr>
              <a:tr h="596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fliegen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4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2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extLst>
                  <a:ext uri="{0D108BD9-81ED-4DB2-BD59-A6C34878D82A}">
                    <a16:rowId xmlns:a16="http://schemas.microsoft.com/office/drawing/2014/main" val="2057153911"/>
                  </a:ext>
                </a:extLst>
              </a:tr>
              <a:tr h="596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nach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5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3200">
                          <a:effectLst/>
                        </a:rPr>
                        <a:t>1</a:t>
                      </a:r>
                      <a:endParaRPr lang="de-DE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761" marR="197761" marT="0" marB="0"/>
                </a:tc>
                <a:extLst>
                  <a:ext uri="{0D108BD9-81ED-4DB2-BD59-A6C34878D82A}">
                    <a16:rowId xmlns:a16="http://schemas.microsoft.com/office/drawing/2014/main" val="4150606264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5F1D32-6688-4597-B44A-A1D6C66D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154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Data-Preparation: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de-DE" sz="2200"/>
              <a:t>Transformieren mittels Term frequency – Inverse document freqency</a:t>
            </a:r>
          </a:p>
          <a:p>
            <a:endParaRPr lang="de-DE" sz="2200"/>
          </a:p>
          <a:p>
            <a:pPr lvl="1"/>
            <a:r>
              <a:rPr lang="de-DE" sz="2200"/>
              <a:t>Gewichtung der Daten anhand ihrer Wichtigkeit für das Dokument</a:t>
            </a:r>
          </a:p>
          <a:p>
            <a:pPr lvl="1"/>
            <a:endParaRPr lang="de-DE" sz="2200"/>
          </a:p>
          <a:p>
            <a:pPr lvl="1"/>
            <a:r>
              <a:rPr lang="de-DE" sz="2200"/>
              <a:t>Ist ein Wort/Token häufig im Dokument vertreten aber selten im Korpus ist der Wert hoch.</a:t>
            </a:r>
          </a:p>
          <a:p>
            <a:pPr lvl="1"/>
            <a:endParaRPr lang="de-DE" sz="2200"/>
          </a:p>
          <a:p>
            <a:pPr lvl="1"/>
            <a:r>
              <a:rPr lang="de-DE" sz="2200"/>
              <a:t>Ist das Wort/Token aber häufig im Korpus enthalten dann ist der Wert niedrig</a:t>
            </a:r>
          </a:p>
          <a:p>
            <a:endParaRPr lang="de-DE" sz="220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7EFCA1-EEAB-461D-916F-C9A068DD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3700" dirty="0"/>
              <a:t>Algorithmen: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de-DE" sz="2200">
                <a:solidFill>
                  <a:schemeClr val="bg1"/>
                </a:solidFill>
              </a:rPr>
              <a:t>Fuzzy: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Latent Dirichlet Allocation (LDA)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Sequential Latent Dirichlet Allocation (LDAseq)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Non-negative Matrix Factorization (NMF)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Latent Semantic analysis (LSA oder LSI ‚Indexing‘)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Hierarchical Dirichlet Process (HDP)</a:t>
            </a:r>
          </a:p>
          <a:p>
            <a:pPr lvl="1"/>
            <a:endParaRPr lang="de-DE" sz="2200">
              <a:solidFill>
                <a:schemeClr val="bg1"/>
              </a:solidFill>
            </a:endParaRPr>
          </a:p>
          <a:p>
            <a:r>
              <a:rPr lang="de-DE" sz="2200">
                <a:solidFill>
                  <a:schemeClr val="bg1"/>
                </a:solidFill>
              </a:rPr>
              <a:t>Hard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K-Means</a:t>
            </a:r>
          </a:p>
          <a:p>
            <a:endParaRPr lang="de-DE" sz="220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9001D3-D8BB-422F-8341-51D7E916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48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DE" sz="3700" dirty="0"/>
              <a:t>Validierung: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 lnSpcReduction="10000"/>
          </a:bodyPr>
          <a:lstStyle/>
          <a:p>
            <a:r>
              <a:rPr lang="de-DE" sz="2100" dirty="0" err="1"/>
              <a:t>Coherence</a:t>
            </a:r>
            <a:r>
              <a:rPr lang="de-DE" sz="2100" dirty="0"/>
              <a:t>-Score</a:t>
            </a:r>
          </a:p>
          <a:p>
            <a:pPr lvl="1"/>
            <a:r>
              <a:rPr lang="de-DE" sz="2100" dirty="0"/>
              <a:t>Misst die durchschnittliche Distanz der Wörter innerhalb der Topics</a:t>
            </a:r>
          </a:p>
          <a:p>
            <a:pPr lvl="1"/>
            <a:r>
              <a:rPr lang="de-DE" sz="2100" dirty="0"/>
              <a:t>Es gibt verschiedene Berechnungsmethoden. Häufig findet der </a:t>
            </a:r>
            <a:r>
              <a:rPr lang="de-DE" sz="2100" dirty="0" err="1"/>
              <a:t>c_v</a:t>
            </a:r>
            <a:r>
              <a:rPr lang="de-DE" sz="2100" dirty="0"/>
              <a:t> und der </a:t>
            </a:r>
            <a:r>
              <a:rPr lang="de-DE" sz="2100" dirty="0" err="1"/>
              <a:t>u_mass</a:t>
            </a:r>
            <a:r>
              <a:rPr lang="de-DE" sz="2100" dirty="0"/>
              <a:t>-Score Anwendung </a:t>
            </a:r>
          </a:p>
          <a:p>
            <a:pPr lvl="1"/>
            <a:r>
              <a:rPr lang="de-DE" sz="2100" dirty="0"/>
              <a:t>Perfekt: 1 für </a:t>
            </a:r>
            <a:r>
              <a:rPr lang="de-DE" sz="2100" dirty="0" err="1"/>
              <a:t>c_v</a:t>
            </a:r>
            <a:r>
              <a:rPr lang="de-DE" sz="2100" dirty="0"/>
              <a:t>, 0 für </a:t>
            </a:r>
            <a:r>
              <a:rPr lang="de-DE" sz="2100" dirty="0" err="1"/>
              <a:t>u_mass</a:t>
            </a:r>
            <a:endParaRPr lang="de-DE" sz="2100" dirty="0"/>
          </a:p>
          <a:p>
            <a:r>
              <a:rPr lang="de-DE" sz="2100" dirty="0" err="1"/>
              <a:t>Perplexity</a:t>
            </a:r>
            <a:r>
              <a:rPr lang="de-DE" sz="2100" dirty="0"/>
              <a:t>-Score</a:t>
            </a:r>
          </a:p>
          <a:p>
            <a:pPr lvl="1"/>
            <a:r>
              <a:rPr lang="de-DE" sz="2100" dirty="0"/>
              <a:t>Latent </a:t>
            </a:r>
            <a:r>
              <a:rPr lang="de-DE" sz="2100" dirty="0" err="1"/>
              <a:t>Dirichlet</a:t>
            </a:r>
            <a:r>
              <a:rPr lang="de-DE" sz="2100" dirty="0"/>
              <a:t> Model spezifisch</a:t>
            </a:r>
          </a:p>
          <a:p>
            <a:pPr lvl="1"/>
            <a:r>
              <a:rPr lang="de-DE" sz="2100" dirty="0"/>
              <a:t>Basiert auf der durchschnittlichen Wahrscheinlichkeit mit der ein Model ein Satz vervollständigt werden kann</a:t>
            </a:r>
          </a:p>
          <a:p>
            <a:pPr lvl="1"/>
            <a:r>
              <a:rPr lang="de-DE" sz="2100" dirty="0"/>
              <a:t>Perfekt: 0</a:t>
            </a:r>
          </a:p>
          <a:p>
            <a:r>
              <a:rPr lang="de-DE" sz="2500" dirty="0" err="1"/>
              <a:t>Silhouettenkoeffizient</a:t>
            </a:r>
            <a:endParaRPr lang="de-DE" sz="25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3B89FD7-2223-44C5-B478-9B4C514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2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de-DE" dirty="0"/>
              <a:t>Inhaltsverzeichnis: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 fontScale="62500" lnSpcReduction="20000"/>
          </a:bodyPr>
          <a:lstStyle/>
          <a:p>
            <a:r>
              <a:rPr lang="de-DE" sz="2400" dirty="0"/>
              <a:t>Topic-Modeling?</a:t>
            </a:r>
          </a:p>
          <a:p>
            <a:endParaRPr lang="de-DE" sz="2400" dirty="0"/>
          </a:p>
          <a:p>
            <a:r>
              <a:rPr lang="de-DE" sz="2400" dirty="0" err="1"/>
              <a:t>Webcrawling</a:t>
            </a:r>
            <a:r>
              <a:rPr lang="de-DE" sz="2400" dirty="0"/>
              <a:t> &amp; </a:t>
            </a:r>
            <a:r>
              <a:rPr lang="de-DE" sz="2400" dirty="0" err="1"/>
              <a:t>Scraping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Datenanalyse</a:t>
            </a:r>
          </a:p>
          <a:p>
            <a:endParaRPr lang="de-DE" sz="2400" dirty="0"/>
          </a:p>
          <a:p>
            <a:r>
              <a:rPr lang="de-DE" sz="2400" dirty="0"/>
              <a:t>Data-Preparation</a:t>
            </a:r>
          </a:p>
          <a:p>
            <a:endParaRPr lang="de-DE" sz="2400" dirty="0"/>
          </a:p>
          <a:p>
            <a:r>
              <a:rPr lang="de-DE" sz="2400" dirty="0"/>
              <a:t>Algorithmen &amp; Validierung</a:t>
            </a:r>
          </a:p>
          <a:p>
            <a:endParaRPr lang="de-DE" sz="2400" dirty="0"/>
          </a:p>
          <a:p>
            <a:r>
              <a:rPr lang="de-DE" sz="2400" dirty="0"/>
              <a:t>Latent </a:t>
            </a:r>
            <a:r>
              <a:rPr lang="de-DE" sz="2400" dirty="0" err="1"/>
              <a:t>Dirichlet</a:t>
            </a:r>
            <a:r>
              <a:rPr lang="de-DE" sz="2400" dirty="0"/>
              <a:t> </a:t>
            </a:r>
            <a:r>
              <a:rPr lang="de-DE" sz="2400" dirty="0" err="1"/>
              <a:t>Allocation</a:t>
            </a:r>
            <a:r>
              <a:rPr lang="de-DE" sz="2400" dirty="0"/>
              <a:t> &amp; Beispielergebnis</a:t>
            </a:r>
          </a:p>
          <a:p>
            <a:endParaRPr lang="de-DE" sz="2400" dirty="0"/>
          </a:p>
          <a:p>
            <a:r>
              <a:rPr lang="de-DE" sz="2400" dirty="0"/>
              <a:t>Verschiedenes: Top 2, Libraries, </a:t>
            </a:r>
            <a:r>
              <a:rPr lang="de-DE" sz="2400" dirty="0" err="1"/>
              <a:t>Lessons</a:t>
            </a:r>
            <a:r>
              <a:rPr lang="de-DE" sz="2400" dirty="0"/>
              <a:t> </a:t>
            </a:r>
            <a:r>
              <a:rPr lang="de-DE" sz="2400" dirty="0" err="1"/>
              <a:t>Learned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A1E14D-799D-4F0F-8F57-3BCF69EC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08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de-DE" sz="4200" dirty="0"/>
              <a:t>Validierung: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Die Sichtung der Topics und deren Wörter!</a:t>
            </a:r>
          </a:p>
          <a:p>
            <a:pPr lvl="1"/>
            <a:r>
              <a:rPr lang="de-DE" sz="2200" dirty="0"/>
              <a:t>Subjektive Beurteilung führen zu unterschiedlichen Ergebnissen.</a:t>
            </a:r>
          </a:p>
          <a:p>
            <a:endParaRPr lang="de-DE" sz="2200" dirty="0"/>
          </a:p>
          <a:p>
            <a:pPr lvl="1"/>
            <a:r>
              <a:rPr lang="de-DE" sz="1800" dirty="0"/>
              <a:t>Können den Wörtern Oberbegriffe/Schlagwörter zugewiesen werden?</a:t>
            </a:r>
          </a:p>
          <a:p>
            <a:endParaRPr lang="de-DE" sz="2200" dirty="0"/>
          </a:p>
          <a:p>
            <a:pPr lvl="1"/>
            <a:r>
              <a:rPr lang="de-DE" sz="1800" dirty="0"/>
              <a:t>Sind die Prognosen von dem Model so wie es ein Mensch erwarten würde?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8747F03-2B85-4BFA-9EBD-A25EC11B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5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DE" sz="4100" dirty="0"/>
              <a:t>Latent </a:t>
            </a:r>
            <a:r>
              <a:rPr lang="de-DE" sz="4100" dirty="0" err="1"/>
              <a:t>Dirichlet</a:t>
            </a:r>
            <a:r>
              <a:rPr lang="de-DE" sz="4100" dirty="0"/>
              <a:t> </a:t>
            </a:r>
            <a:r>
              <a:rPr lang="de-DE" sz="4100" dirty="0" err="1"/>
              <a:t>Allocation</a:t>
            </a:r>
            <a:r>
              <a:rPr lang="de-DE" sz="4100" dirty="0"/>
              <a:t> (LDA):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de-DE" sz="2200"/>
              <a:t>Ein generatives Wahrscheinlichkeitsmodel</a:t>
            </a:r>
          </a:p>
          <a:p>
            <a:pPr marL="0" indent="0">
              <a:buNone/>
            </a:pPr>
            <a:endParaRPr lang="de-DE" sz="2200"/>
          </a:p>
          <a:p>
            <a:r>
              <a:rPr lang="de-DE" sz="2200"/>
              <a:t>Ziel: Ein Model zu finden, welches die höchste Wahrscheinlichkeit besitzt die Dokumente im Korpus erstellt zu haben</a:t>
            </a:r>
          </a:p>
          <a:p>
            <a:pPr marL="0" indent="0">
              <a:buNone/>
            </a:pPr>
            <a:endParaRPr lang="de-DE" sz="2200"/>
          </a:p>
          <a:p>
            <a:r>
              <a:rPr lang="de-DE" sz="2200"/>
              <a:t>Grundannahmen:</a:t>
            </a:r>
          </a:p>
          <a:p>
            <a:pPr lvl="1"/>
            <a:r>
              <a:rPr lang="de-DE" sz="2200"/>
              <a:t>Reihenfolge der Wörter ist irrelevant</a:t>
            </a:r>
          </a:p>
          <a:p>
            <a:pPr lvl="1"/>
            <a:r>
              <a:rPr lang="de-DE" sz="2200"/>
              <a:t>Mehrere Themen in einem Dokument die mittels Wahrscheinlichkeitsverteilung beschrieben werden können</a:t>
            </a:r>
          </a:p>
          <a:p>
            <a:endParaRPr lang="de-DE" sz="220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EFBDD2-6C28-4DB1-A94E-9F6E2F3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908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de-DE" sz="4200" dirty="0"/>
              <a:t>Anzahl der Topics ermitteln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30F4E3-B73D-4013-A2C1-72996A7D63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329" y="622140"/>
            <a:ext cx="3768832" cy="21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BA88C47-2214-4DD8-A308-1E0F3B8C75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329" y="3429000"/>
            <a:ext cx="3768833" cy="2475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65AEE16-B0D3-4013-AF4A-B2BF7F1D5549}"/>
              </a:ext>
            </a:extLst>
          </p:cNvPr>
          <p:cNvSpPr/>
          <p:nvPr/>
        </p:nvSpPr>
        <p:spPr>
          <a:xfrm>
            <a:off x="6334697" y="252808"/>
            <a:ext cx="178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Coherence</a:t>
            </a:r>
            <a:r>
              <a:rPr lang="de-DE" dirty="0"/>
              <a:t>-Score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BF18E-E473-4E0D-B312-C622F22BF149}"/>
              </a:ext>
            </a:extLst>
          </p:cNvPr>
          <p:cNvSpPr/>
          <p:nvPr/>
        </p:nvSpPr>
        <p:spPr>
          <a:xfrm>
            <a:off x="6334697" y="3006305"/>
            <a:ext cx="170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Perplexity</a:t>
            </a:r>
            <a:r>
              <a:rPr lang="de-DE" dirty="0"/>
              <a:t>-Score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486E8-8C5D-4352-BC79-ADC11688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3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Ergebnis (LDA):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de-DE" sz="1500" dirty="0">
                <a:solidFill>
                  <a:schemeClr val="bg1"/>
                </a:solidFill>
              </a:rPr>
              <a:t>Score: </a:t>
            </a:r>
            <a:r>
              <a:rPr lang="de-DE" sz="1500" dirty="0" err="1">
                <a:solidFill>
                  <a:schemeClr val="bg1"/>
                </a:solidFill>
              </a:rPr>
              <a:t>c_v</a:t>
            </a:r>
            <a:r>
              <a:rPr lang="de-DE" sz="1500" dirty="0">
                <a:solidFill>
                  <a:schemeClr val="bg1"/>
                </a:solidFill>
              </a:rPr>
              <a:t> = 0.54, </a:t>
            </a:r>
            <a:r>
              <a:rPr lang="de-DE" sz="1500" dirty="0" err="1">
                <a:solidFill>
                  <a:schemeClr val="bg1"/>
                </a:solidFill>
              </a:rPr>
              <a:t>u_mass</a:t>
            </a:r>
            <a:r>
              <a:rPr lang="de-DE" sz="1500" dirty="0">
                <a:solidFill>
                  <a:schemeClr val="bg1"/>
                </a:solidFill>
              </a:rPr>
              <a:t> = -3.1, </a:t>
            </a:r>
            <a:r>
              <a:rPr lang="de-DE" sz="1500" dirty="0" err="1">
                <a:solidFill>
                  <a:schemeClr val="bg1"/>
                </a:solidFill>
              </a:rPr>
              <a:t>log_perplexity</a:t>
            </a:r>
            <a:r>
              <a:rPr lang="de-DE" sz="1500" dirty="0">
                <a:solidFill>
                  <a:schemeClr val="bg1"/>
                </a:solidFill>
              </a:rPr>
              <a:t>: -7.5 bei 15 Topics</a:t>
            </a:r>
          </a:p>
          <a:p>
            <a:r>
              <a:rPr lang="de-DE" sz="1500" dirty="0">
                <a:solidFill>
                  <a:schemeClr val="bg1"/>
                </a:solidFill>
              </a:rPr>
              <a:t>Topic: 0 </a:t>
            </a:r>
          </a:p>
          <a:p>
            <a:pPr lvl="1"/>
            <a:r>
              <a:rPr lang="de-DE" sz="1500" dirty="0">
                <a:solidFill>
                  <a:schemeClr val="bg1"/>
                </a:solidFill>
              </a:rPr>
              <a:t>Words: 0.028*"starten" + 0.027*"</a:t>
            </a:r>
            <a:r>
              <a:rPr lang="de-DE" sz="1500" dirty="0" err="1">
                <a:solidFill>
                  <a:schemeClr val="bg1"/>
                </a:solidFill>
              </a:rPr>
              <a:t>klimaschutz</a:t>
            </a:r>
            <a:r>
              <a:rPr lang="de-DE" sz="1500" dirty="0">
                <a:solidFill>
                  <a:schemeClr val="bg1"/>
                </a:solidFill>
              </a:rPr>
              <a:t>" + 0.026*"</a:t>
            </a:r>
            <a:r>
              <a:rPr lang="de-DE" sz="1500" dirty="0" err="1">
                <a:solidFill>
                  <a:schemeClr val="bg1"/>
                </a:solidFill>
              </a:rPr>
              <a:t>energie</a:t>
            </a:r>
            <a:r>
              <a:rPr lang="de-DE" sz="1500" dirty="0">
                <a:solidFill>
                  <a:schemeClr val="bg1"/>
                </a:solidFill>
              </a:rPr>
              <a:t>" + 0.026*"</a:t>
            </a:r>
            <a:r>
              <a:rPr lang="de-DE" sz="1500" dirty="0" err="1">
                <a:solidFill>
                  <a:schemeClr val="bg1"/>
                </a:solidFill>
              </a:rPr>
              <a:t>forschung</a:t>
            </a:r>
            <a:r>
              <a:rPr lang="de-DE" sz="1500" dirty="0">
                <a:solidFill>
                  <a:schemeClr val="bg1"/>
                </a:solidFill>
              </a:rPr>
              <a:t>" + 0.025*"</a:t>
            </a:r>
            <a:r>
              <a:rPr lang="de-DE" sz="1500" dirty="0" err="1">
                <a:solidFill>
                  <a:schemeClr val="bg1"/>
                </a:solidFill>
              </a:rPr>
              <a:t>wirtschaft</a:t>
            </a:r>
            <a:r>
              <a:rPr lang="de-DE" sz="1500" dirty="0">
                <a:solidFill>
                  <a:schemeClr val="bg1"/>
                </a:solidFill>
              </a:rPr>
              <a:t>" + 0.021*"unternehmen" + 0.020*"</a:t>
            </a:r>
            <a:r>
              <a:rPr lang="de-DE" sz="1500" dirty="0" err="1">
                <a:solidFill>
                  <a:schemeClr val="bg1"/>
                </a:solidFill>
              </a:rPr>
              <a:t>bildung</a:t>
            </a:r>
            <a:r>
              <a:rPr lang="de-DE" sz="1500" dirty="0">
                <a:solidFill>
                  <a:schemeClr val="bg1"/>
                </a:solidFill>
              </a:rPr>
              <a:t>" + 0.019*"</a:t>
            </a:r>
            <a:r>
              <a:rPr lang="de-DE" sz="1500" dirty="0" err="1">
                <a:solidFill>
                  <a:schemeClr val="bg1"/>
                </a:solidFill>
              </a:rPr>
              <a:t>für</a:t>
            </a:r>
            <a:r>
              <a:rPr lang="de-DE" sz="1500" dirty="0">
                <a:solidFill>
                  <a:schemeClr val="bg1"/>
                </a:solidFill>
              </a:rPr>
              <a:t>" + 0.019*"ziel" + 0.018*"</a:t>
            </a:r>
            <a:r>
              <a:rPr lang="de-DE" sz="1500" dirty="0" err="1">
                <a:solidFill>
                  <a:schemeClr val="bg1"/>
                </a:solidFill>
              </a:rPr>
              <a:t>nachhaltigkeit</a:t>
            </a:r>
            <a:r>
              <a:rPr lang="de-DE" sz="1500" dirty="0">
                <a:solidFill>
                  <a:schemeClr val="bg1"/>
                </a:solidFill>
              </a:rPr>
              <a:t>"</a:t>
            </a:r>
          </a:p>
          <a:p>
            <a:r>
              <a:rPr lang="de-DE" sz="1500" dirty="0">
                <a:solidFill>
                  <a:schemeClr val="bg1"/>
                </a:solidFill>
              </a:rPr>
              <a:t>Topic: 5 </a:t>
            </a:r>
          </a:p>
          <a:p>
            <a:pPr lvl="1"/>
            <a:r>
              <a:rPr lang="de-DE" sz="1500" dirty="0">
                <a:solidFill>
                  <a:schemeClr val="bg1"/>
                </a:solidFill>
              </a:rPr>
              <a:t>Words: 0.025*"</a:t>
            </a:r>
            <a:r>
              <a:rPr lang="de-DE" sz="1500" dirty="0" err="1">
                <a:solidFill>
                  <a:schemeClr val="bg1"/>
                </a:solidFill>
              </a:rPr>
              <a:t>kind</a:t>
            </a:r>
            <a:r>
              <a:rPr lang="de-DE" sz="1500" dirty="0">
                <a:solidFill>
                  <a:schemeClr val="bg1"/>
                </a:solidFill>
              </a:rPr>
              <a:t>" + 0.014*"</a:t>
            </a:r>
            <a:r>
              <a:rPr lang="de-DE" sz="1500" dirty="0" err="1">
                <a:solidFill>
                  <a:schemeClr val="bg1"/>
                </a:solidFill>
              </a:rPr>
              <a:t>können</a:t>
            </a:r>
            <a:r>
              <a:rPr lang="de-DE" sz="1500" dirty="0">
                <a:solidFill>
                  <a:schemeClr val="bg1"/>
                </a:solidFill>
              </a:rPr>
              <a:t>" + 0.013*"video-podcast" + 0.011*"frage" + 0.011*"</a:t>
            </a:r>
            <a:r>
              <a:rPr lang="de-DE" sz="1500" dirty="0" err="1">
                <a:solidFill>
                  <a:schemeClr val="bg1"/>
                </a:solidFill>
              </a:rPr>
              <a:t>für</a:t>
            </a:r>
            <a:r>
              <a:rPr lang="de-DE" sz="1500" dirty="0">
                <a:solidFill>
                  <a:schemeClr val="bg1"/>
                </a:solidFill>
              </a:rPr>
              <a:t>" + 0.011*"</a:t>
            </a:r>
            <a:r>
              <a:rPr lang="de-DE" sz="1500" dirty="0" err="1">
                <a:solidFill>
                  <a:schemeClr val="bg1"/>
                </a:solidFill>
              </a:rPr>
              <a:t>kanzlerin</a:t>
            </a:r>
            <a:r>
              <a:rPr lang="de-DE" sz="1500" dirty="0">
                <a:solidFill>
                  <a:schemeClr val="bg1"/>
                </a:solidFill>
              </a:rPr>
              <a:t>" + 0.011*"</a:t>
            </a:r>
            <a:r>
              <a:rPr lang="de-DE" sz="1500" dirty="0" err="1">
                <a:solidFill>
                  <a:schemeClr val="bg1"/>
                </a:solidFill>
              </a:rPr>
              <a:t>internet</a:t>
            </a:r>
            <a:r>
              <a:rPr lang="de-DE" sz="1500" dirty="0">
                <a:solidFill>
                  <a:schemeClr val="bg1"/>
                </a:solidFill>
              </a:rPr>
              <a:t>" + 0.011*"</a:t>
            </a:r>
            <a:r>
              <a:rPr lang="de-DE" sz="1500" dirty="0" err="1">
                <a:solidFill>
                  <a:schemeClr val="bg1"/>
                </a:solidFill>
              </a:rPr>
              <a:t>mensch</a:t>
            </a:r>
            <a:r>
              <a:rPr lang="de-DE" sz="1500" dirty="0">
                <a:solidFill>
                  <a:schemeClr val="bg1"/>
                </a:solidFill>
              </a:rPr>
              <a:t>" + 0.010*"netz" + 0.010*"finden"</a:t>
            </a:r>
          </a:p>
          <a:p>
            <a:r>
              <a:rPr lang="de-DE" sz="1500" dirty="0">
                <a:solidFill>
                  <a:schemeClr val="bg1"/>
                </a:solidFill>
              </a:rPr>
              <a:t>Topic: 10 </a:t>
            </a:r>
          </a:p>
          <a:p>
            <a:pPr lvl="1"/>
            <a:r>
              <a:rPr lang="de-DE" sz="1500" dirty="0">
                <a:solidFill>
                  <a:schemeClr val="bg1"/>
                </a:solidFill>
              </a:rPr>
              <a:t>Words: 0.052*"film" + 0.027*"preis" + 0.023*"verleihen" + 0.021*"</a:t>
            </a:r>
            <a:r>
              <a:rPr lang="de-DE" sz="1500" dirty="0" err="1">
                <a:solidFill>
                  <a:schemeClr val="bg1"/>
                </a:solidFill>
              </a:rPr>
              <a:t>inhalt</a:t>
            </a:r>
            <a:r>
              <a:rPr lang="de-DE" sz="1500" dirty="0">
                <a:solidFill>
                  <a:schemeClr val="bg1"/>
                </a:solidFill>
              </a:rPr>
              <a:t>" + 0.021*"auszeichnen" + 0.021*"</a:t>
            </a:r>
            <a:r>
              <a:rPr lang="de-DE" sz="1500" dirty="0" err="1">
                <a:solidFill>
                  <a:schemeClr val="bg1"/>
                </a:solidFill>
              </a:rPr>
              <a:t>euro</a:t>
            </a:r>
            <a:r>
              <a:rPr lang="de-DE" sz="1500" dirty="0">
                <a:solidFill>
                  <a:schemeClr val="bg1"/>
                </a:solidFill>
              </a:rPr>
              <a:t>" + 0.020*"</a:t>
            </a:r>
            <a:r>
              <a:rPr lang="de-DE" sz="1500" dirty="0" err="1">
                <a:solidFill>
                  <a:schemeClr val="bg1"/>
                </a:solidFill>
              </a:rPr>
              <a:t>auszeichnung</a:t>
            </a:r>
            <a:r>
              <a:rPr lang="de-DE" sz="1500" dirty="0">
                <a:solidFill>
                  <a:schemeClr val="bg1"/>
                </a:solidFill>
              </a:rPr>
              <a:t>" + 0.017*"</a:t>
            </a:r>
            <a:r>
              <a:rPr lang="de-DE" sz="1500" dirty="0" err="1">
                <a:solidFill>
                  <a:schemeClr val="bg1"/>
                </a:solidFill>
              </a:rPr>
              <a:t>kino</a:t>
            </a:r>
            <a:r>
              <a:rPr lang="de-DE" sz="1500" dirty="0">
                <a:solidFill>
                  <a:schemeClr val="bg1"/>
                </a:solidFill>
              </a:rPr>
              <a:t>" + 0.016*"</a:t>
            </a:r>
            <a:r>
              <a:rPr lang="de-DE" sz="1500" dirty="0" err="1">
                <a:solidFill>
                  <a:schemeClr val="bg1"/>
                </a:solidFill>
              </a:rPr>
              <a:t>autor</a:t>
            </a:r>
            <a:r>
              <a:rPr lang="de-DE" sz="1500" dirty="0">
                <a:solidFill>
                  <a:schemeClr val="bg1"/>
                </a:solidFill>
              </a:rPr>
              <a:t>" + 0.015*"</a:t>
            </a:r>
            <a:r>
              <a:rPr lang="de-DE" sz="1500" dirty="0" err="1">
                <a:solidFill>
                  <a:schemeClr val="bg1"/>
                </a:solidFill>
              </a:rPr>
              <a:t>gmbh</a:t>
            </a: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BE36E1-7B95-495F-A975-215FE93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123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0" y="-295275"/>
            <a:ext cx="10515600" cy="1325563"/>
          </a:xfrm>
        </p:spPr>
        <p:txBody>
          <a:bodyPr/>
          <a:lstStyle/>
          <a:p>
            <a:r>
              <a:rPr lang="de-DE" u="sng"/>
              <a:t>	Latent Dirichlet Allocation (LDA):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345401-C00B-4F56-B657-9020488CDE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478" y="900440"/>
            <a:ext cx="9527521" cy="54445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DD402CE-7873-46B0-9A37-2B09DB4E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5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Die Top 2: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DC823-932B-4950-B428-8C5E736C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de-DE" sz="2200">
                <a:solidFill>
                  <a:schemeClr val="bg1"/>
                </a:solidFill>
              </a:rPr>
              <a:t>Latent Dirichlet Allocation (Gensim)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Lieferte die besten Ergebnisse sowohl subjektiv als auch vom Score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Hat viele Parameter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Besitzt durch LDAviz eine Visualisierung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Multicore-Unterstützung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Updatefähig</a:t>
            </a:r>
          </a:p>
          <a:p>
            <a:r>
              <a:rPr lang="de-DE" sz="2200">
                <a:solidFill>
                  <a:schemeClr val="bg1"/>
                </a:solidFill>
              </a:rPr>
              <a:t>Latent Semantic Analysis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Lieferte moderate Ergebnisse und erkennbare Topics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Wenig Parameter</a:t>
            </a:r>
          </a:p>
          <a:p>
            <a:pPr lvl="1"/>
            <a:r>
              <a:rPr lang="de-DE" sz="2200">
                <a:solidFill>
                  <a:schemeClr val="bg1"/>
                </a:solidFill>
              </a:rPr>
              <a:t>Updatefähig</a:t>
            </a:r>
          </a:p>
          <a:p>
            <a:pPr marL="0" indent="0">
              <a:buNone/>
            </a:pPr>
            <a:endParaRPr lang="de-DE" sz="220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DF1DE64-DC5B-49A1-A60A-18E956F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8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de-DE" sz="4800" dirty="0"/>
              <a:t>Libraries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DC823-932B-4950-B428-8C5E736C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>
                <a:solidFill>
                  <a:schemeClr val="bg1"/>
                </a:solidFill>
              </a:rPr>
              <a:t>Natural Language Toolkit (NLTK)</a:t>
            </a:r>
          </a:p>
          <a:p>
            <a:r>
              <a:rPr lang="de-DE" sz="2200" dirty="0" err="1">
                <a:solidFill>
                  <a:schemeClr val="bg1"/>
                </a:solidFill>
              </a:rPr>
              <a:t>Gensim</a:t>
            </a:r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 err="1">
                <a:solidFill>
                  <a:schemeClr val="bg1"/>
                </a:solidFill>
              </a:rPr>
              <a:t>Spacy</a:t>
            </a:r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 err="1">
                <a:solidFill>
                  <a:schemeClr val="bg1"/>
                </a:solidFill>
              </a:rPr>
              <a:t>Scikit-Learn</a:t>
            </a:r>
            <a:endParaRPr lang="de-DE" sz="2200" dirty="0">
              <a:solidFill>
                <a:schemeClr val="bg1"/>
              </a:solidFill>
            </a:endParaRPr>
          </a:p>
          <a:p>
            <a:endParaRPr lang="de-DE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B6D276-438C-4944-BF90-8737A4EE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99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DC823-932B-4950-B428-8C5E736C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 lnSpcReduction="10000"/>
          </a:bodyPr>
          <a:lstStyle/>
          <a:p>
            <a:pPr lvl="1"/>
            <a:endParaRPr lang="de-DE" sz="2100" dirty="0"/>
          </a:p>
          <a:p>
            <a:r>
              <a:rPr lang="de-DE" sz="2100" dirty="0"/>
              <a:t>Speichere keine Listen in </a:t>
            </a:r>
            <a:r>
              <a:rPr lang="de-DE" sz="2100" dirty="0" err="1"/>
              <a:t>Dateframes</a:t>
            </a:r>
            <a:r>
              <a:rPr lang="de-DE" sz="2100" dirty="0"/>
              <a:t> nutze </a:t>
            </a:r>
            <a:r>
              <a:rPr lang="de-DE" sz="2100" dirty="0" err="1"/>
              <a:t>Dictionaries</a:t>
            </a:r>
            <a:r>
              <a:rPr lang="de-DE" sz="2100" dirty="0"/>
              <a:t>!</a:t>
            </a:r>
          </a:p>
          <a:p>
            <a:endParaRPr lang="de-DE" sz="2100" dirty="0"/>
          </a:p>
          <a:p>
            <a:r>
              <a:rPr lang="de-DE" sz="2100" dirty="0"/>
              <a:t>Speichere die Parameter und Ergebnisse von Anfang an am besten mit Funktionen und einer Pipeline</a:t>
            </a:r>
          </a:p>
          <a:p>
            <a:endParaRPr lang="de-DE" sz="2100" dirty="0"/>
          </a:p>
          <a:p>
            <a:r>
              <a:rPr lang="de-DE" sz="2100" dirty="0"/>
              <a:t>Nutzen einer anderen Entwicklungsumgebung und nicht Spyder</a:t>
            </a:r>
          </a:p>
          <a:p>
            <a:endParaRPr lang="de-DE" sz="2100" dirty="0"/>
          </a:p>
          <a:p>
            <a:r>
              <a:rPr lang="de-DE" sz="2100" dirty="0" err="1"/>
              <a:t>Broken</a:t>
            </a:r>
            <a:r>
              <a:rPr lang="de-DE" sz="2100" dirty="0"/>
              <a:t> Pipe </a:t>
            </a:r>
            <a:r>
              <a:rPr lang="de-DE" sz="2100" dirty="0" err="1"/>
              <a:t>Erros</a:t>
            </a:r>
            <a:r>
              <a:rPr lang="de-DE" sz="2100" dirty="0"/>
              <a:t> lassen sich unteranderem mit </a:t>
            </a:r>
            <a:r>
              <a:rPr lang="de-DE" sz="2100" dirty="0" err="1"/>
              <a:t>if</a:t>
            </a:r>
            <a:r>
              <a:rPr lang="de-DE" sz="2100" dirty="0"/>
              <a:t> __</a:t>
            </a:r>
            <a:r>
              <a:rPr lang="de-DE" sz="2100" dirty="0" err="1"/>
              <a:t>main</a:t>
            </a:r>
            <a:r>
              <a:rPr lang="de-DE" sz="2100" dirty="0"/>
              <a:t>__ == ‚__</a:t>
            </a:r>
            <a:r>
              <a:rPr lang="de-DE" sz="2100" dirty="0" err="1"/>
              <a:t>main</a:t>
            </a:r>
            <a:r>
              <a:rPr lang="de-DE" sz="2100" dirty="0"/>
              <a:t>__‘</a:t>
            </a:r>
          </a:p>
          <a:p>
            <a:pPr marL="0" indent="0">
              <a:buNone/>
            </a:pPr>
            <a:endParaRPr lang="de-DE" sz="2100" dirty="0"/>
          </a:p>
          <a:p>
            <a:endParaRPr lang="de-DE" sz="2100" dirty="0"/>
          </a:p>
          <a:p>
            <a:endParaRPr lang="de-DE" sz="2100" dirty="0"/>
          </a:p>
          <a:p>
            <a:pPr marL="0" indent="0">
              <a:buNone/>
            </a:pPr>
            <a:endParaRPr lang="de-DE" sz="21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DE0678-94B9-459F-8310-194991C3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496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de-DE" dirty="0"/>
              <a:t>Problemstellung: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de-DE" sz="2400" dirty="0"/>
              <a:t>Bearbeiten von unstrukturierte Daten</a:t>
            </a:r>
          </a:p>
          <a:p>
            <a:endParaRPr lang="de-DE" sz="2400" dirty="0"/>
          </a:p>
          <a:p>
            <a:pPr lvl="1"/>
            <a:r>
              <a:rPr lang="de-DE" sz="2000" dirty="0"/>
              <a:t>Bücher, Paper objektiv und robust nach Themen gruppieren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Spam-Erkennung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Meinungen zusammenfassen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Stimmungsanalyse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BD032FA-27D6-4A61-8A40-EE23F088F014}"/>
              </a:ext>
            </a:extLst>
          </p:cNvPr>
          <p:cNvSpPr txBox="1">
            <a:spLocks/>
          </p:cNvSpPr>
          <p:nvPr/>
        </p:nvSpPr>
        <p:spPr>
          <a:xfrm>
            <a:off x="-84437" y="-876155"/>
            <a:ext cx="7757694" cy="128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Topic-Modeling?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B34AB5E-1F39-479A-9C33-627713F1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47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Was ist Topic-Modeling: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de-DE" sz="2400" dirty="0"/>
              <a:t>Exploration von Texten mittels stochastischen Methoden, mit dem Ziel Topics zu bilden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Ein Topic ist eine Gruppe von Token/Wörtern, die häufig gemeinsam in einem Dokument vorkommen</a:t>
            </a:r>
          </a:p>
          <a:p>
            <a:pPr lvl="1"/>
            <a:r>
              <a:rPr lang="de-DE" sz="2000" dirty="0"/>
              <a:t>Sportnachrichten: Point </a:t>
            </a:r>
            <a:r>
              <a:rPr lang="de-DE" sz="2000" dirty="0" err="1"/>
              <a:t>Guard</a:t>
            </a:r>
            <a:r>
              <a:rPr lang="de-DE" sz="2000" dirty="0"/>
              <a:t>, Center, Shot, Post -&gt; Basketball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Ist Bestandteil des Natural Language Processing -&gt; Text-</a:t>
            </a:r>
            <a:r>
              <a:rPr lang="de-DE" sz="2400" dirty="0" err="1"/>
              <a:t>Minings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3960668-0EB9-400D-8AFE-060E6C8A85E3}"/>
              </a:ext>
            </a:extLst>
          </p:cNvPr>
          <p:cNvSpPr txBox="1">
            <a:spLocks/>
          </p:cNvSpPr>
          <p:nvPr/>
        </p:nvSpPr>
        <p:spPr>
          <a:xfrm>
            <a:off x="4611130" y="-869976"/>
            <a:ext cx="7757694" cy="128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Topic-Modeling?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464F51-0BC2-43F0-BCBD-022D91D2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08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de-DE" dirty="0"/>
              <a:t>Probleme Topic-Modeling: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de-DE" sz="2000" dirty="0"/>
              <a:t>Methoden zur Data-Preparation sind sprachspezifisch</a:t>
            </a:r>
          </a:p>
          <a:p>
            <a:endParaRPr lang="de-DE" sz="2000" dirty="0"/>
          </a:p>
          <a:p>
            <a:r>
              <a:rPr lang="de-DE" sz="2000" dirty="0"/>
              <a:t>Topic-Modeling gehört zu dem </a:t>
            </a:r>
            <a:r>
              <a:rPr lang="de-DE" sz="2000" dirty="0" err="1"/>
              <a:t>Unsupervised</a:t>
            </a:r>
            <a:r>
              <a:rPr lang="de-DE" sz="2000" dirty="0"/>
              <a:t> Learning daher schwer zu validieren und zu vergleichen</a:t>
            </a:r>
          </a:p>
          <a:p>
            <a:endParaRPr lang="de-DE" sz="2000" dirty="0"/>
          </a:p>
          <a:p>
            <a:r>
              <a:rPr lang="de-DE" sz="2000" dirty="0"/>
              <a:t>Hohe Dimensionalität der Daten</a:t>
            </a:r>
          </a:p>
          <a:p>
            <a:endParaRPr lang="de-DE" sz="2000" dirty="0"/>
          </a:p>
          <a:p>
            <a:r>
              <a:rPr lang="de-DE" sz="2000" dirty="0"/>
              <a:t>Die Anzahl der Topics muss vordefiniert werden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BC164F1-F11B-4573-B2DC-D2C1625FC93E}"/>
              </a:ext>
            </a:extLst>
          </p:cNvPr>
          <p:cNvSpPr txBox="1">
            <a:spLocks/>
          </p:cNvSpPr>
          <p:nvPr/>
        </p:nvSpPr>
        <p:spPr>
          <a:xfrm>
            <a:off x="-84437" y="-876155"/>
            <a:ext cx="7757694" cy="128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Topic-Modeling?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DB88755-5FF1-49A7-BC80-C71A999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9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de-DE" dirty="0"/>
              <a:t>Probleme Topic-Modeling: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de-DE" sz="2000" dirty="0"/>
              <a:t>Methoden zur Data-Preparation sind sprachspezifisch</a:t>
            </a:r>
          </a:p>
          <a:p>
            <a:endParaRPr lang="de-DE" sz="2000" dirty="0"/>
          </a:p>
          <a:p>
            <a:r>
              <a:rPr lang="de-DE" sz="2000" dirty="0"/>
              <a:t>Topic-Modeling gehört zu dem </a:t>
            </a:r>
            <a:r>
              <a:rPr lang="de-DE" sz="2000" dirty="0" err="1"/>
              <a:t>Unsupervised</a:t>
            </a:r>
            <a:r>
              <a:rPr lang="de-DE" sz="2000" dirty="0"/>
              <a:t> Learning daher schwer zu validieren und zu vergleichen</a:t>
            </a:r>
          </a:p>
          <a:p>
            <a:endParaRPr lang="de-DE" sz="2000" dirty="0"/>
          </a:p>
          <a:p>
            <a:r>
              <a:rPr lang="de-DE" sz="2000" dirty="0"/>
              <a:t>Hohe Dimensionalität der Daten</a:t>
            </a:r>
          </a:p>
          <a:p>
            <a:endParaRPr lang="de-DE" sz="2000" dirty="0"/>
          </a:p>
          <a:p>
            <a:r>
              <a:rPr lang="de-DE" sz="2000" dirty="0"/>
              <a:t>Die Anzahl der Topics muss vordefiniert werden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BC164F1-F11B-4573-B2DC-D2C1625FC93E}"/>
              </a:ext>
            </a:extLst>
          </p:cNvPr>
          <p:cNvSpPr txBox="1">
            <a:spLocks/>
          </p:cNvSpPr>
          <p:nvPr/>
        </p:nvSpPr>
        <p:spPr>
          <a:xfrm>
            <a:off x="-84437" y="-876155"/>
            <a:ext cx="7757694" cy="1288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Topic-Modeling?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5CE899-2C13-471F-AD62-ABD8588D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84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E981C9C-981E-4BDE-B5E5-D6C8434B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23E036C-12F9-47AA-8322-8C84EFDC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0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de-DE" sz="3300" dirty="0" err="1"/>
              <a:t>Webcrawling</a:t>
            </a:r>
            <a:r>
              <a:rPr lang="de-DE" sz="3300" dirty="0"/>
              <a:t> &amp; </a:t>
            </a:r>
            <a:r>
              <a:rPr lang="de-DE" sz="3300" dirty="0" err="1"/>
              <a:t>Scraping</a:t>
            </a:r>
            <a:r>
              <a:rPr lang="de-DE" sz="3300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de-DE" sz="1000" dirty="0" err="1"/>
              <a:t>Webcrawling</a:t>
            </a:r>
            <a:r>
              <a:rPr lang="de-DE" sz="1000" dirty="0"/>
              <a:t>: </a:t>
            </a:r>
          </a:p>
          <a:p>
            <a:pPr lvl="1"/>
            <a:r>
              <a:rPr lang="de-DE" sz="1000" dirty="0"/>
              <a:t>Ist ein Bot zum erheben von Meta-Daten von vielen unterschiedlichen Servern.</a:t>
            </a:r>
          </a:p>
          <a:p>
            <a:pPr lvl="1"/>
            <a:r>
              <a:rPr lang="de-DE" sz="1000" dirty="0"/>
              <a:t>Anwendung:</a:t>
            </a:r>
          </a:p>
          <a:p>
            <a:pPr lvl="3"/>
            <a:r>
              <a:rPr lang="de-DE" sz="1000" dirty="0" err="1"/>
              <a:t>Indexing</a:t>
            </a:r>
            <a:r>
              <a:rPr lang="de-DE" sz="1000" dirty="0"/>
              <a:t> für Suchmaschinen</a:t>
            </a:r>
          </a:p>
          <a:p>
            <a:pPr lvl="3"/>
            <a:r>
              <a:rPr lang="de-DE" sz="1000" dirty="0"/>
              <a:t>Suche von Produktpreisen für Preisportalen</a:t>
            </a:r>
          </a:p>
          <a:p>
            <a:r>
              <a:rPr lang="de-DE" sz="1000" dirty="0" err="1"/>
              <a:t>Scraping</a:t>
            </a:r>
            <a:r>
              <a:rPr lang="de-DE" sz="1000" dirty="0"/>
              <a:t>: </a:t>
            </a:r>
          </a:p>
          <a:p>
            <a:pPr lvl="1"/>
            <a:r>
              <a:rPr lang="de-DE" sz="1000" dirty="0"/>
              <a:t>Ein Bot der speziell für eine Website und deren Unterseiten entworfen wird, um explizite Daten zu erheben. </a:t>
            </a:r>
          </a:p>
          <a:p>
            <a:pPr lvl="1"/>
            <a:r>
              <a:rPr lang="de-DE" sz="1000" dirty="0"/>
              <a:t>Häufig auch verwendet zum illegalen kopieren von Inhalten.</a:t>
            </a:r>
          </a:p>
          <a:p>
            <a:pPr lvl="1"/>
            <a:r>
              <a:rPr lang="de-DE" sz="1000" dirty="0"/>
              <a:t>Verursacht hohen Traffic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F894055-006D-4EFA-AD2D-03ACE2FC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54" y="-2008"/>
            <a:ext cx="6200946" cy="6858000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AAF31F9-C2CF-40E3-93A2-78B010D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4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B5C8BE-CC02-4423-B0CE-481072E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de-DE" dirty="0"/>
              <a:t>Datenanalyse: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B3C9E-C9E6-4FEA-B25C-D9E39FF6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de-DE" sz="1800" dirty="0"/>
              <a:t>Eine Pressemitteilung besteht aus:</a:t>
            </a:r>
          </a:p>
          <a:p>
            <a:pPr lvl="1"/>
            <a:r>
              <a:rPr lang="de-DE" sz="1800" dirty="0"/>
              <a:t>Datum</a:t>
            </a:r>
          </a:p>
          <a:p>
            <a:pPr lvl="1"/>
            <a:r>
              <a:rPr lang="de-DE" sz="1800" dirty="0"/>
              <a:t>Autor (Ministerien)</a:t>
            </a:r>
          </a:p>
          <a:p>
            <a:pPr lvl="1"/>
            <a:r>
              <a:rPr lang="de-DE" sz="1800" dirty="0"/>
              <a:t>Titel</a:t>
            </a:r>
          </a:p>
          <a:p>
            <a:pPr lvl="1"/>
            <a:r>
              <a:rPr lang="de-DE" sz="1800" dirty="0"/>
              <a:t>Überblick</a:t>
            </a:r>
          </a:p>
          <a:p>
            <a:pPr lvl="1"/>
            <a:r>
              <a:rPr lang="de-DE" sz="1800" dirty="0"/>
              <a:t>Haupttext</a:t>
            </a:r>
          </a:p>
          <a:p>
            <a:endParaRPr lang="de-DE" sz="1800" dirty="0"/>
          </a:p>
          <a:p>
            <a:r>
              <a:rPr lang="de-DE" sz="1800" dirty="0"/>
              <a:t>Über 7500 Pressemitteilungen wurden über elf Jahre veröffentlicht mit einer durchschnittlichen Wörteranzahl von 140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DAF898-3559-40BE-B68E-8B92AF26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86" y="1578572"/>
            <a:ext cx="4622052" cy="15483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BA40E7C-0645-4DC1-9DB7-1295B012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15" y="591390"/>
            <a:ext cx="4622052" cy="9244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9F7638-D128-4F2B-81FD-818D7663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83" y="3425660"/>
            <a:ext cx="3087503" cy="46642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BF2AE96-0686-4C49-A6CE-D7FB57210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015" y="3981801"/>
            <a:ext cx="4282652" cy="11535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37BF2EC-6021-43CD-96D5-C730E6AFA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925" y="5542204"/>
            <a:ext cx="4148473" cy="1315796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CDC69D8-B690-4DF6-8117-89E41647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E102-58DE-48FB-9DDE-82FBCF7869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Breitbild</PresentationFormat>
  <Paragraphs>248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Topic Modeling</vt:lpstr>
      <vt:lpstr>Inhaltsverzeichnis:</vt:lpstr>
      <vt:lpstr>Problemstellung:</vt:lpstr>
      <vt:lpstr>Was ist Topic-Modeling:</vt:lpstr>
      <vt:lpstr>Probleme Topic-Modeling:</vt:lpstr>
      <vt:lpstr>Probleme Topic-Modeling:</vt:lpstr>
      <vt:lpstr>PowerPoint-Präsentation</vt:lpstr>
      <vt:lpstr>Webcrawling &amp; Scraping:</vt:lpstr>
      <vt:lpstr>Datenanalyse:</vt:lpstr>
      <vt:lpstr> Datenanalyse:</vt:lpstr>
      <vt:lpstr> Datenanalyse:</vt:lpstr>
      <vt:lpstr> Datenanalyse:</vt:lpstr>
      <vt:lpstr>Data-Preparation:</vt:lpstr>
      <vt:lpstr>Data-Preparation:</vt:lpstr>
      <vt:lpstr>Data-Preparation:</vt:lpstr>
      <vt:lpstr>Data-Preparation:</vt:lpstr>
      <vt:lpstr>Data-Preparation:</vt:lpstr>
      <vt:lpstr>Algorithmen:</vt:lpstr>
      <vt:lpstr>Validierung:</vt:lpstr>
      <vt:lpstr>Validierung:</vt:lpstr>
      <vt:lpstr>Latent Dirichlet Allocation (LDA):</vt:lpstr>
      <vt:lpstr>Anzahl der Topics ermitteln</vt:lpstr>
      <vt:lpstr>Ergebnis (LDA):</vt:lpstr>
      <vt:lpstr> Latent Dirichlet Allocation (LDA):</vt:lpstr>
      <vt:lpstr>Die Top 2:</vt:lpstr>
      <vt:lpstr>Libraries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Mats Hester</dc:creator>
  <cp:lastModifiedBy>Mats Hester</cp:lastModifiedBy>
  <cp:revision>11</cp:revision>
  <dcterms:created xsi:type="dcterms:W3CDTF">2020-06-18T06:53:30Z</dcterms:created>
  <dcterms:modified xsi:type="dcterms:W3CDTF">2020-06-18T10:28:38Z</dcterms:modified>
</cp:coreProperties>
</file>