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797675" cy="98726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  <p15:guide id="3" pos="1056">
          <p15:clr>
            <a:srgbClr val="A4A3A4"/>
          </p15:clr>
        </p15:guide>
        <p15:guide id="4" pos="1968">
          <p15:clr>
            <a:srgbClr val="A4A3A4"/>
          </p15:clr>
        </p15:guide>
        <p15:guide id="5" pos="3792">
          <p15:clr>
            <a:srgbClr val="A4A3A4"/>
          </p15:clr>
        </p15:guide>
      </p15:sldGuideLst>
    </p:ext>
    <p:ext uri="{2D200454-40CA-4A62-9FC3-DE9A4176ACB9}">
      <p15:notesGuideLst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4" roundtripDataSignature="AMtx7mjoaW5sdeiRrOoyOOanW6azCGqB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08" orient="horz"/>
        <p:guide pos="2880"/>
        <p:guide pos="1056"/>
        <p:guide pos="1968"/>
        <p:guide pos="379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10" orient="horz"/>
        <p:guide pos="214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3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3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0275" y="739775"/>
            <a:ext cx="493712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7316"/>
            <a:ext cx="2945659" cy="4936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930275" y="739775"/>
            <a:ext cx="493712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87f57b4f9_0_0:notes"/>
          <p:cNvSpPr/>
          <p:nvPr>
            <p:ph idx="2" type="sldImg"/>
          </p:nvPr>
        </p:nvSpPr>
        <p:spPr>
          <a:xfrm>
            <a:off x="930275" y="739775"/>
            <a:ext cx="49371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87f57b4f9_0_0:notes"/>
          <p:cNvSpPr txBox="1"/>
          <p:nvPr>
            <p:ph idx="1" type="body"/>
          </p:nvPr>
        </p:nvSpPr>
        <p:spPr>
          <a:xfrm>
            <a:off x="679768" y="4689515"/>
            <a:ext cx="5438100" cy="444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587f57b4f9_0_0:notes"/>
          <p:cNvSpPr txBox="1"/>
          <p:nvPr>
            <p:ph idx="12" type="sldNum"/>
          </p:nvPr>
        </p:nvSpPr>
        <p:spPr>
          <a:xfrm>
            <a:off x="3850443" y="9377316"/>
            <a:ext cx="2945700" cy="49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930275" y="739775"/>
            <a:ext cx="493712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930275" y="739775"/>
            <a:ext cx="493712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930275" y="739775"/>
            <a:ext cx="493712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930275" y="739775"/>
            <a:ext cx="493712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930275" y="739775"/>
            <a:ext cx="493712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1447800" y="1295400"/>
            <a:ext cx="7315199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4" name="Google Shape;14;p10"/>
          <p:cNvGrpSpPr/>
          <p:nvPr/>
        </p:nvGrpSpPr>
        <p:grpSpPr>
          <a:xfrm>
            <a:off x="457201" y="30677"/>
            <a:ext cx="773626" cy="991020"/>
            <a:chOff x="457201" y="30677"/>
            <a:chExt cx="773626" cy="991020"/>
          </a:xfrm>
        </p:grpSpPr>
        <p:sp>
          <p:nvSpPr>
            <p:cNvPr id="15" name="Google Shape;15;p10"/>
            <p:cNvSpPr/>
            <p:nvPr/>
          </p:nvSpPr>
          <p:spPr>
            <a:xfrm rot="-2700000">
              <a:off x="867055" y="257455"/>
              <a:ext cx="228600" cy="228600"/>
            </a:xfrm>
            <a:prstGeom prst="ellipse">
              <a:avLst/>
            </a:pr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 rot="-2700000">
              <a:off x="1092854" y="54349"/>
              <a:ext cx="114300" cy="114300"/>
            </a:xfrm>
            <a:prstGeom prst="ellipse">
              <a:avLst/>
            </a:prstGeom>
            <a:solidFill>
              <a:schemeClr val="lt1">
                <a:alpha val="5882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0"/>
            <p:cNvSpPr/>
            <p:nvPr/>
          </p:nvSpPr>
          <p:spPr>
            <a:xfrm rot="-2700000">
              <a:off x="528710" y="604910"/>
              <a:ext cx="345277" cy="345277"/>
            </a:xfrm>
            <a:prstGeom prst="ellipse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10"/>
          <p:cNvSpPr txBox="1"/>
          <p:nvPr>
            <p:ph type="title"/>
          </p:nvPr>
        </p:nvSpPr>
        <p:spPr>
          <a:xfrm>
            <a:off x="1447800" y="381000"/>
            <a:ext cx="7315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9AC"/>
              </a:buClr>
              <a:buSzPts val="3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/>
          <p:nvPr/>
        </p:nvSpPr>
        <p:spPr>
          <a:xfrm>
            <a:off x="1371600" y="6346195"/>
            <a:ext cx="41148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TEMASEK POLYTECHNIC  </a:t>
            </a:r>
            <a:r>
              <a:rPr b="1" i="0" lang="en-US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•  SCHOOL OF INFORMATICS &amp; IT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/>
          <p:nvPr/>
        </p:nvSpPr>
        <p:spPr>
          <a:xfrm>
            <a:off x="4724400" y="6477000"/>
            <a:ext cx="41148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TEMASEK POLYTECHNIC  </a:t>
            </a:r>
            <a:r>
              <a:rPr b="1"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•  SCHOOL OF INFORMATICS &amp; IT</a:t>
            </a:r>
            <a:endParaRPr/>
          </a:p>
        </p:txBody>
      </p:sp>
      <p:sp>
        <p:nvSpPr>
          <p:cNvPr id="66" name="Google Shape;66;p22"/>
          <p:cNvSpPr/>
          <p:nvPr/>
        </p:nvSpPr>
        <p:spPr>
          <a:xfrm rot="-2700000">
            <a:off x="867055" y="257455"/>
            <a:ext cx="228600" cy="228600"/>
          </a:xfrm>
          <a:prstGeom prst="ellipse">
            <a:avLst/>
          </a:prstGeom>
          <a:solidFill>
            <a:schemeClr val="lt1">
              <a:alpha val="3764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2"/>
          <p:cNvSpPr/>
          <p:nvPr/>
        </p:nvSpPr>
        <p:spPr>
          <a:xfrm rot="-2700000">
            <a:off x="1092854" y="54349"/>
            <a:ext cx="114300" cy="114300"/>
          </a:xfrm>
          <a:prstGeom prst="ellipse">
            <a:avLst/>
          </a:prstGeom>
          <a:solidFill>
            <a:schemeClr val="lt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2"/>
          <p:cNvSpPr/>
          <p:nvPr/>
        </p:nvSpPr>
        <p:spPr>
          <a:xfrm rot="-2700000">
            <a:off x="528710" y="604910"/>
            <a:ext cx="345277" cy="345277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idx="1" type="body"/>
          </p:nvPr>
        </p:nvSpPr>
        <p:spPr>
          <a:xfrm>
            <a:off x="37274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3"/>
          <p:cNvSpPr txBox="1"/>
          <p:nvPr>
            <p:ph idx="2" type="body"/>
          </p:nvPr>
        </p:nvSpPr>
        <p:spPr>
          <a:xfrm>
            <a:off x="609600" y="1143000"/>
            <a:ext cx="3008313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3"/>
          <p:cNvSpPr/>
          <p:nvPr/>
        </p:nvSpPr>
        <p:spPr>
          <a:xfrm>
            <a:off x="4724400" y="6477000"/>
            <a:ext cx="41148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TEMASEK POLYTECHNIC  </a:t>
            </a:r>
            <a:r>
              <a:rPr b="1"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•  SCHOOL OF INFORMATICS &amp; IT</a:t>
            </a:r>
            <a:endParaRPr/>
          </a:p>
        </p:txBody>
      </p:sp>
      <p:sp>
        <p:nvSpPr>
          <p:cNvPr id="73" name="Google Shape;73;p23"/>
          <p:cNvSpPr/>
          <p:nvPr/>
        </p:nvSpPr>
        <p:spPr>
          <a:xfrm rot="-2700000">
            <a:off x="867055" y="257455"/>
            <a:ext cx="228600" cy="228600"/>
          </a:xfrm>
          <a:prstGeom prst="ellipse">
            <a:avLst/>
          </a:prstGeom>
          <a:solidFill>
            <a:schemeClr val="lt1">
              <a:alpha val="3764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3"/>
          <p:cNvSpPr/>
          <p:nvPr/>
        </p:nvSpPr>
        <p:spPr>
          <a:xfrm rot="-2700000">
            <a:off x="1092854" y="54349"/>
            <a:ext cx="114300" cy="114300"/>
          </a:xfrm>
          <a:prstGeom prst="ellipse">
            <a:avLst/>
          </a:prstGeom>
          <a:solidFill>
            <a:schemeClr val="lt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3"/>
          <p:cNvSpPr/>
          <p:nvPr/>
        </p:nvSpPr>
        <p:spPr>
          <a:xfrm rot="-2700000">
            <a:off x="528710" y="604910"/>
            <a:ext cx="345277" cy="345277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3"/>
          <p:cNvSpPr txBox="1"/>
          <p:nvPr>
            <p:ph type="title"/>
          </p:nvPr>
        </p:nvSpPr>
        <p:spPr>
          <a:xfrm>
            <a:off x="609600" y="273050"/>
            <a:ext cx="3008313" cy="793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9AC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9AC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24"/>
          <p:cNvSpPr/>
          <p:nvPr/>
        </p:nvSpPr>
        <p:spPr>
          <a:xfrm>
            <a:off x="4724400" y="6477000"/>
            <a:ext cx="41148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TEMASEK POLYTECHNIC  </a:t>
            </a:r>
            <a:r>
              <a:rPr b="1"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•  SCHOOL OF INFORMATICS &amp; IT</a:t>
            </a:r>
            <a:endParaRPr/>
          </a:p>
        </p:txBody>
      </p:sp>
      <p:sp>
        <p:nvSpPr>
          <p:cNvPr id="82" name="Google Shape;82;p24"/>
          <p:cNvSpPr/>
          <p:nvPr/>
        </p:nvSpPr>
        <p:spPr>
          <a:xfrm rot="-2700000">
            <a:off x="867055" y="257455"/>
            <a:ext cx="228600" cy="228600"/>
          </a:xfrm>
          <a:prstGeom prst="ellipse">
            <a:avLst/>
          </a:prstGeom>
          <a:solidFill>
            <a:schemeClr val="lt1">
              <a:alpha val="3764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4"/>
          <p:cNvSpPr/>
          <p:nvPr/>
        </p:nvSpPr>
        <p:spPr>
          <a:xfrm rot="-2700000">
            <a:off x="1092854" y="54349"/>
            <a:ext cx="114300" cy="114300"/>
          </a:xfrm>
          <a:prstGeom prst="ellipse">
            <a:avLst/>
          </a:prstGeom>
          <a:solidFill>
            <a:schemeClr val="lt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4"/>
          <p:cNvSpPr/>
          <p:nvPr/>
        </p:nvSpPr>
        <p:spPr>
          <a:xfrm rot="-2700000">
            <a:off x="528710" y="604910"/>
            <a:ext cx="345277" cy="345277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/>
          <p:nvPr>
            <p:ph type="title"/>
          </p:nvPr>
        </p:nvSpPr>
        <p:spPr>
          <a:xfrm>
            <a:off x="1447800" y="274638"/>
            <a:ext cx="73152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9A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" type="body"/>
          </p:nvPr>
        </p:nvSpPr>
        <p:spPr>
          <a:xfrm rot="5400000">
            <a:off x="2781300" y="190500"/>
            <a:ext cx="464820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5"/>
          <p:cNvSpPr/>
          <p:nvPr/>
        </p:nvSpPr>
        <p:spPr>
          <a:xfrm>
            <a:off x="4724400" y="6477000"/>
            <a:ext cx="41148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TEMASEK POLYTECHNIC  </a:t>
            </a:r>
            <a:r>
              <a:rPr b="1"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•  SCHOOL OF INFORMATICS &amp; IT</a:t>
            </a:r>
            <a:endParaRPr/>
          </a:p>
        </p:txBody>
      </p:sp>
      <p:sp>
        <p:nvSpPr>
          <p:cNvPr id="89" name="Google Shape;89;p25"/>
          <p:cNvSpPr/>
          <p:nvPr/>
        </p:nvSpPr>
        <p:spPr>
          <a:xfrm rot="-2700000">
            <a:off x="867055" y="257455"/>
            <a:ext cx="228600" cy="228600"/>
          </a:xfrm>
          <a:prstGeom prst="ellipse">
            <a:avLst/>
          </a:prstGeom>
          <a:solidFill>
            <a:schemeClr val="lt1">
              <a:alpha val="3764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5"/>
          <p:cNvSpPr/>
          <p:nvPr/>
        </p:nvSpPr>
        <p:spPr>
          <a:xfrm rot="-2700000">
            <a:off x="1092854" y="54349"/>
            <a:ext cx="114300" cy="114300"/>
          </a:xfrm>
          <a:prstGeom prst="ellipse">
            <a:avLst/>
          </a:prstGeom>
          <a:solidFill>
            <a:schemeClr val="lt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5"/>
          <p:cNvSpPr/>
          <p:nvPr/>
        </p:nvSpPr>
        <p:spPr>
          <a:xfrm rot="-2700000">
            <a:off x="528710" y="604910"/>
            <a:ext cx="345277" cy="345277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/>
          <p:nvPr>
            <p:ph type="title"/>
          </p:nvPr>
        </p:nvSpPr>
        <p:spPr>
          <a:xfrm rot="5400000">
            <a:off x="5410201" y="2971800"/>
            <a:ext cx="5410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9AC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" type="body"/>
          </p:nvPr>
        </p:nvSpPr>
        <p:spPr>
          <a:xfrm rot="5400000">
            <a:off x="1280319" y="-61118"/>
            <a:ext cx="5364163" cy="7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6"/>
          <p:cNvSpPr/>
          <p:nvPr/>
        </p:nvSpPr>
        <p:spPr>
          <a:xfrm rot="5400000">
            <a:off x="-1774195" y="3298195"/>
            <a:ext cx="41148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TEMASEK POLYTECHNIC  </a:t>
            </a:r>
            <a:r>
              <a:rPr b="1"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•  SCHOOL OF INFORMATICS &amp; IT</a:t>
            </a:r>
            <a:endParaRPr/>
          </a:p>
        </p:txBody>
      </p:sp>
      <p:sp>
        <p:nvSpPr>
          <p:cNvPr id="96" name="Google Shape;96;p26"/>
          <p:cNvSpPr/>
          <p:nvPr/>
        </p:nvSpPr>
        <p:spPr>
          <a:xfrm rot="-2700000">
            <a:off x="867055" y="257455"/>
            <a:ext cx="228600" cy="228600"/>
          </a:xfrm>
          <a:prstGeom prst="ellipse">
            <a:avLst/>
          </a:prstGeom>
          <a:solidFill>
            <a:schemeClr val="lt1">
              <a:alpha val="3764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6"/>
          <p:cNvSpPr/>
          <p:nvPr/>
        </p:nvSpPr>
        <p:spPr>
          <a:xfrm rot="-2700000">
            <a:off x="1092854" y="54349"/>
            <a:ext cx="114300" cy="114300"/>
          </a:xfrm>
          <a:prstGeom prst="ellipse">
            <a:avLst/>
          </a:prstGeom>
          <a:solidFill>
            <a:schemeClr val="lt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6"/>
          <p:cNvSpPr/>
          <p:nvPr/>
        </p:nvSpPr>
        <p:spPr>
          <a:xfrm rot="-2700000">
            <a:off x="528710" y="604910"/>
            <a:ext cx="345277" cy="345277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8515" y="185195"/>
            <a:ext cx="6935483" cy="186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79816" y="93034"/>
            <a:ext cx="3664184" cy="983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7"/>
          <p:cNvGrpSpPr/>
          <p:nvPr/>
        </p:nvGrpSpPr>
        <p:grpSpPr>
          <a:xfrm rot="10131500">
            <a:off x="5796834" y="2543099"/>
            <a:ext cx="2569263" cy="3291243"/>
            <a:chOff x="457201" y="30677"/>
            <a:chExt cx="773626" cy="991020"/>
          </a:xfrm>
        </p:grpSpPr>
        <p:sp>
          <p:nvSpPr>
            <p:cNvPr id="25" name="Google Shape;25;p17"/>
            <p:cNvSpPr/>
            <p:nvPr/>
          </p:nvSpPr>
          <p:spPr>
            <a:xfrm rot="-2700000">
              <a:off x="867055" y="257455"/>
              <a:ext cx="228600" cy="228600"/>
            </a:xfrm>
            <a:prstGeom prst="ellipse">
              <a:avLst/>
            </a:pr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7"/>
            <p:cNvSpPr/>
            <p:nvPr/>
          </p:nvSpPr>
          <p:spPr>
            <a:xfrm rot="-2700000">
              <a:off x="1092854" y="54349"/>
              <a:ext cx="114300" cy="114300"/>
            </a:xfrm>
            <a:prstGeom prst="ellipse">
              <a:avLst/>
            </a:prstGeom>
            <a:solidFill>
              <a:schemeClr val="lt1">
                <a:alpha val="5882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7"/>
            <p:cNvSpPr/>
            <p:nvPr/>
          </p:nvSpPr>
          <p:spPr>
            <a:xfrm rot="-2700000">
              <a:off x="528710" y="604910"/>
              <a:ext cx="345277" cy="345277"/>
            </a:xfrm>
            <a:prstGeom prst="ellipse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" name="Google Shape;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04800"/>
            <a:ext cx="4419465" cy="47803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7"/>
          <p:cNvSpPr/>
          <p:nvPr/>
        </p:nvSpPr>
        <p:spPr>
          <a:xfrm rot="10800000">
            <a:off x="0" y="4780070"/>
            <a:ext cx="9144000" cy="1274674"/>
          </a:xfrm>
          <a:prstGeom prst="rect">
            <a:avLst/>
          </a:prstGeom>
          <a:gradFill>
            <a:gsLst>
              <a:gs pos="0">
                <a:srgbClr val="DAEEF3">
                  <a:alpha val="80784"/>
                </a:srgbClr>
              </a:gs>
              <a:gs pos="100000">
                <a:srgbClr val="FFFFFF">
                  <a:alpha val="23921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7"/>
          <p:cNvSpPr txBox="1"/>
          <p:nvPr>
            <p:ph type="ctrTitle"/>
          </p:nvPr>
        </p:nvSpPr>
        <p:spPr>
          <a:xfrm>
            <a:off x="533400" y="4901480"/>
            <a:ext cx="8382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39AC"/>
              </a:buClr>
              <a:buSzPts val="3600"/>
              <a:buFont typeface="Calibri"/>
              <a:buNone/>
              <a:defRPr b="1" sz="3600">
                <a:solidFill>
                  <a:srgbClr val="0039A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subTitle"/>
          </p:nvPr>
        </p:nvSpPr>
        <p:spPr>
          <a:xfrm>
            <a:off x="533400" y="5472979"/>
            <a:ext cx="8381999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7"/>
          <p:cNvSpPr txBox="1"/>
          <p:nvPr/>
        </p:nvSpPr>
        <p:spPr>
          <a:xfrm>
            <a:off x="6736709" y="3465493"/>
            <a:ext cx="18473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9AC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8"/>
          <p:cNvSpPr/>
          <p:nvPr/>
        </p:nvSpPr>
        <p:spPr>
          <a:xfrm>
            <a:off x="4724400" y="6477000"/>
            <a:ext cx="41148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TEMASEK POLYTECHNIC  </a:t>
            </a:r>
            <a:r>
              <a:rPr b="1"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•  SCHOOL OF INFORMATICS &amp; IT</a:t>
            </a:r>
            <a:endParaRPr/>
          </a:p>
        </p:txBody>
      </p:sp>
      <p:sp>
        <p:nvSpPr>
          <p:cNvPr id="37" name="Google Shape;37;p18"/>
          <p:cNvSpPr/>
          <p:nvPr/>
        </p:nvSpPr>
        <p:spPr>
          <a:xfrm rot="-2700000">
            <a:off x="867055" y="257455"/>
            <a:ext cx="228600" cy="228600"/>
          </a:xfrm>
          <a:prstGeom prst="ellipse">
            <a:avLst/>
          </a:prstGeom>
          <a:solidFill>
            <a:schemeClr val="lt1">
              <a:alpha val="3764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8"/>
          <p:cNvSpPr/>
          <p:nvPr/>
        </p:nvSpPr>
        <p:spPr>
          <a:xfrm rot="-2700000">
            <a:off x="1092854" y="54349"/>
            <a:ext cx="114300" cy="114300"/>
          </a:xfrm>
          <a:prstGeom prst="ellipse">
            <a:avLst/>
          </a:prstGeom>
          <a:solidFill>
            <a:schemeClr val="lt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8"/>
          <p:cNvSpPr/>
          <p:nvPr/>
        </p:nvSpPr>
        <p:spPr>
          <a:xfrm rot="-2700000">
            <a:off x="528710" y="604910"/>
            <a:ext cx="345277" cy="345277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1447800" y="274638"/>
            <a:ext cx="73152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9AC"/>
              </a:buClr>
              <a:buSzPts val="3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9"/>
          <p:cNvSpPr/>
          <p:nvPr/>
        </p:nvSpPr>
        <p:spPr>
          <a:xfrm>
            <a:off x="4724400" y="6477000"/>
            <a:ext cx="41148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TEMASEK POLYTECHNIC  </a:t>
            </a:r>
            <a:r>
              <a:rPr b="1"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•  SCHOOL OF INFORMATICS &amp; IT</a:t>
            </a:r>
            <a:endParaRPr/>
          </a:p>
        </p:txBody>
      </p:sp>
      <p:sp>
        <p:nvSpPr>
          <p:cNvPr id="45" name="Google Shape;45;p19"/>
          <p:cNvSpPr/>
          <p:nvPr/>
        </p:nvSpPr>
        <p:spPr>
          <a:xfrm rot="-2700000">
            <a:off x="867055" y="257455"/>
            <a:ext cx="228600" cy="228600"/>
          </a:xfrm>
          <a:prstGeom prst="ellipse">
            <a:avLst/>
          </a:prstGeom>
          <a:solidFill>
            <a:schemeClr val="lt1">
              <a:alpha val="3764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9"/>
          <p:cNvSpPr/>
          <p:nvPr/>
        </p:nvSpPr>
        <p:spPr>
          <a:xfrm rot="-2700000">
            <a:off x="1092854" y="54349"/>
            <a:ext cx="114300" cy="114300"/>
          </a:xfrm>
          <a:prstGeom prst="ellipse">
            <a:avLst/>
          </a:prstGeom>
          <a:solidFill>
            <a:schemeClr val="lt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9"/>
          <p:cNvSpPr/>
          <p:nvPr/>
        </p:nvSpPr>
        <p:spPr>
          <a:xfrm rot="-2700000">
            <a:off x="528710" y="604910"/>
            <a:ext cx="345277" cy="345277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type="title"/>
          </p:nvPr>
        </p:nvSpPr>
        <p:spPr>
          <a:xfrm>
            <a:off x="1447800" y="274638"/>
            <a:ext cx="73152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9AC"/>
              </a:buClr>
              <a:buSzPts val="3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20"/>
          <p:cNvSpPr/>
          <p:nvPr/>
        </p:nvSpPr>
        <p:spPr>
          <a:xfrm>
            <a:off x="4724400" y="6477000"/>
            <a:ext cx="41148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TEMASEK POLYTECHNIC  </a:t>
            </a:r>
            <a:r>
              <a:rPr b="1"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•  SCHOOL OF INFORMATICS &amp; IT</a:t>
            </a:r>
            <a:endParaRPr/>
          </a:p>
        </p:txBody>
      </p:sp>
      <p:sp>
        <p:nvSpPr>
          <p:cNvPr id="55" name="Google Shape;55;p20"/>
          <p:cNvSpPr/>
          <p:nvPr/>
        </p:nvSpPr>
        <p:spPr>
          <a:xfrm rot="-2700000">
            <a:off x="867055" y="257455"/>
            <a:ext cx="228600" cy="228600"/>
          </a:xfrm>
          <a:prstGeom prst="ellipse">
            <a:avLst/>
          </a:prstGeom>
          <a:solidFill>
            <a:schemeClr val="lt1">
              <a:alpha val="3764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0"/>
          <p:cNvSpPr/>
          <p:nvPr/>
        </p:nvSpPr>
        <p:spPr>
          <a:xfrm rot="-2700000">
            <a:off x="1092854" y="54349"/>
            <a:ext cx="114300" cy="114300"/>
          </a:xfrm>
          <a:prstGeom prst="ellipse">
            <a:avLst/>
          </a:prstGeom>
          <a:solidFill>
            <a:schemeClr val="lt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0"/>
          <p:cNvSpPr/>
          <p:nvPr/>
        </p:nvSpPr>
        <p:spPr>
          <a:xfrm rot="-2700000">
            <a:off x="528710" y="604910"/>
            <a:ext cx="345277" cy="345277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1143000" y="274638"/>
            <a:ext cx="76200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9AC"/>
              </a:buClr>
              <a:buSzPts val="3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/>
          <p:nvPr/>
        </p:nvSpPr>
        <p:spPr>
          <a:xfrm>
            <a:off x="4724400" y="6477000"/>
            <a:ext cx="41148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TEMASEK POLYTECHNIC  </a:t>
            </a:r>
            <a:r>
              <a:rPr b="1"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•  SCHOOL OF INFORMATICS &amp; IT</a:t>
            </a:r>
            <a:endParaRPr/>
          </a:p>
        </p:txBody>
      </p:sp>
      <p:sp>
        <p:nvSpPr>
          <p:cNvPr id="61" name="Google Shape;61;p21"/>
          <p:cNvSpPr/>
          <p:nvPr/>
        </p:nvSpPr>
        <p:spPr>
          <a:xfrm rot="-2700000">
            <a:off x="867055" y="257455"/>
            <a:ext cx="228600" cy="228600"/>
          </a:xfrm>
          <a:prstGeom prst="ellipse">
            <a:avLst/>
          </a:prstGeom>
          <a:solidFill>
            <a:schemeClr val="lt1">
              <a:alpha val="3764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1"/>
          <p:cNvSpPr/>
          <p:nvPr/>
        </p:nvSpPr>
        <p:spPr>
          <a:xfrm rot="-2700000">
            <a:off x="1092854" y="54349"/>
            <a:ext cx="114300" cy="114300"/>
          </a:xfrm>
          <a:prstGeom prst="ellipse">
            <a:avLst/>
          </a:prstGeom>
          <a:solidFill>
            <a:schemeClr val="lt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1"/>
          <p:cNvSpPr/>
          <p:nvPr/>
        </p:nvSpPr>
        <p:spPr>
          <a:xfrm rot="-2700000">
            <a:off x="528710" y="604910"/>
            <a:ext cx="345277" cy="345277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1447800" y="274638"/>
            <a:ext cx="73152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39AC"/>
              </a:buClr>
              <a:buSzPts val="3800"/>
              <a:buFont typeface="Calibri"/>
              <a:buNone/>
              <a:defRPr b="1" i="0" sz="3800" u="none" cap="none" strike="noStrike">
                <a:solidFill>
                  <a:srgbClr val="0039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1447800" y="1524000"/>
            <a:ext cx="7315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806440" y="6269719"/>
            <a:ext cx="2931192" cy="31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2">
            <a:alphaModFix/>
          </a:blip>
          <a:srcRect b="25854" l="41865" r="-1" t="4294"/>
          <a:stretch/>
        </p:blipFill>
        <p:spPr>
          <a:xfrm>
            <a:off x="-125730" y="-114300"/>
            <a:ext cx="1842938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3"/>
    <p:sldLayoutId id="2147483665" r:id="rId4"/>
  </p:sldLayoutIdLst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idx="1" type="body"/>
          </p:nvPr>
        </p:nvSpPr>
        <p:spPr>
          <a:xfrm>
            <a:off x="1447800" y="1295400"/>
            <a:ext cx="7315199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</a:rPr>
              <a:t>Escaping Reality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solidFill>
                  <a:schemeClr val="dk1"/>
                </a:solidFill>
              </a:rPr>
              <a:t>Title should be appealing, preferably non-tech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</a:rPr>
              <a:t>Clarity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solidFill>
                  <a:schemeClr val="dk1"/>
                </a:solidFill>
              </a:rPr>
              <a:t>No overly technical jargon that is hard to understand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</a:rPr>
              <a:t>Context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solidFill>
                  <a:schemeClr val="dk1"/>
                </a:solidFill>
              </a:rPr>
              <a:t>Ensure project sounds relatable to the layperson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</a:rPr>
              <a:t>Images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solidFill>
                  <a:schemeClr val="dk1"/>
                </a:solidFill>
              </a:rPr>
              <a:t>Check that they are meaningful, not just codes, screens etc</a:t>
            </a:r>
            <a:endParaRPr>
              <a:solidFill>
                <a:schemeClr val="dk1"/>
              </a:solidFill>
            </a:endParaRPr>
          </a:p>
          <a:p>
            <a:pPr indent="-178435" lvl="0" marL="342900" rtl="0" algn="l">
              <a:spcBef>
                <a:spcPts val="518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1"/>
          <p:cNvSpPr txBox="1"/>
          <p:nvPr>
            <p:ph type="title"/>
          </p:nvPr>
        </p:nvSpPr>
        <p:spPr>
          <a:xfrm>
            <a:off x="1447800" y="381000"/>
            <a:ext cx="7315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9AC"/>
              </a:buClr>
              <a:buSzPts val="3800"/>
              <a:buFont typeface="Calibri"/>
              <a:buNone/>
            </a:pPr>
            <a:r>
              <a:rPr lang="en-US"/>
              <a:t>Project Write-ups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87f57b4f9_0_0"/>
          <p:cNvSpPr txBox="1"/>
          <p:nvPr>
            <p:ph idx="1" type="body"/>
          </p:nvPr>
        </p:nvSpPr>
        <p:spPr>
          <a:xfrm>
            <a:off x="1447800" y="1295400"/>
            <a:ext cx="7315200" cy="48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A VR escape room experience developed in Unity.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587f57b4f9_0_0"/>
          <p:cNvSpPr txBox="1"/>
          <p:nvPr>
            <p:ph type="title"/>
          </p:nvPr>
        </p:nvSpPr>
        <p:spPr>
          <a:xfrm>
            <a:off x="1447800" y="381000"/>
            <a:ext cx="73152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Escaping Reality</a:t>
            </a:r>
            <a:endParaRPr/>
          </a:p>
        </p:txBody>
      </p:sp>
      <p:pic>
        <p:nvPicPr>
          <p:cNvPr id="120" name="Google Shape;120;g1587f57b4f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825" y="2290425"/>
            <a:ext cx="8117525" cy="38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587f57b4f9_0_0"/>
          <p:cNvSpPr/>
          <p:nvPr/>
        </p:nvSpPr>
        <p:spPr>
          <a:xfrm>
            <a:off x="114300" y="4743450"/>
            <a:ext cx="16329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Team Members</a:t>
            </a:r>
            <a:endParaRPr/>
          </a:p>
          <a:p>
            <a:pPr indent="-161028" lvl="0" marL="1610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▪"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Stanley Lu</a:t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1028" lvl="0" marL="1610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▪"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Ong Jian Qin</a:t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1028" lvl="0" marL="1610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▪"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Ryan Oh</a:t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Supervisor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Mr. Sean Lim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/>
        </p:nvSpPr>
        <p:spPr>
          <a:xfrm>
            <a:off x="1721224" y="822064"/>
            <a:ext cx="7003800" cy="5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Project Background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part of Temasek Polytechnic’s growing efforts to stay updated with current media trends, the diploma in Game Design &amp; Development (GDD) has been renamed to Immersive Media &amp; Game Development (IMGD) to better reflect the paradigm shift in terms of the entertainment industry from a static, on-screen experience to a virtual/augmented reality one.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was made with the intention of enticing potential new students and demonstrating exactly what virtual reality development within IMGD can achieve and to show what is possible when a potential IMGD graduate-to-be goes through the IMGD course.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Escaping Reality, the project in question, captures the essence of what is possible when a student decides to enroll in the Diploma in Game Design &amp; Development and in the future, IMGD. The game sees the player be transported into a virtual apartment where they have accidentally locked themselves in the room and must now solve puzzles in order to escape.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 proposed 5-minute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gameplay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time, Escaping Reality brings about a quick and engaging activity to promote and showcase the lessons taught and possibilities in GDD/IMGD.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90350"/>
            <a:ext cx="624061" cy="621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8141" y="93034"/>
            <a:ext cx="3845859" cy="1032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 txBox="1"/>
          <p:nvPr/>
        </p:nvSpPr>
        <p:spPr>
          <a:xfrm>
            <a:off x="5651739" y="573643"/>
            <a:ext cx="32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Escape Room Simulator</a:t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114300" y="4743450"/>
            <a:ext cx="16329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Team Members</a:t>
            </a:r>
            <a:endParaRPr/>
          </a:p>
          <a:p>
            <a:pPr indent="-161028" lvl="0" marL="1610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▪"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Stanley Lu</a:t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1028" lvl="0" marL="1610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▪"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Ong Jian Qin</a:t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1028" lvl="0" marL="1610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▪"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Ryan Oh</a:t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Supervisor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Mr. Sean Lim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8515" y="185195"/>
            <a:ext cx="6935483" cy="186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3403199" y="1175025"/>
            <a:ext cx="523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Escape Room Concept</a:t>
            </a:r>
            <a:endParaRPr/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090350"/>
            <a:ext cx="624061" cy="62198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/>
          <p:nvPr/>
        </p:nvSpPr>
        <p:spPr>
          <a:xfrm>
            <a:off x="114300" y="4743450"/>
            <a:ext cx="16329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Team Members</a:t>
            </a:r>
            <a:endParaRPr/>
          </a:p>
          <a:p>
            <a:pPr indent="-161028" lvl="0" marL="1610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▪"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Stanley Lu</a:t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1028" lvl="0" marL="1610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▪"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Ong Jian Qin</a:t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1028" lvl="0" marL="1610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▪"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Ryan Oh</a:t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Supervisor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Mr. Sean Lim</a:t>
            </a:r>
            <a:endParaRPr/>
          </a:p>
        </p:txBody>
      </p:sp>
      <p:pic>
        <p:nvPicPr>
          <p:cNvPr id="139" name="Google Shape;13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1767" y="2199800"/>
            <a:ext cx="5682363" cy="45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8515" y="185195"/>
            <a:ext cx="6935483" cy="186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/>
          <p:nvPr/>
        </p:nvSpPr>
        <p:spPr>
          <a:xfrm>
            <a:off x="4610996" y="1099400"/>
            <a:ext cx="2817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 Scene</a:t>
            </a:r>
            <a:endParaRPr/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090350"/>
            <a:ext cx="624061" cy="62198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/>
          <p:nvPr/>
        </p:nvSpPr>
        <p:spPr>
          <a:xfrm>
            <a:off x="114300" y="4743450"/>
            <a:ext cx="16329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Team Members</a:t>
            </a:r>
            <a:endParaRPr/>
          </a:p>
          <a:p>
            <a:pPr indent="-161028" lvl="0" marL="1610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▪"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Stanley Lu</a:t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1028" lvl="0" marL="1610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▪"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Ong Jian Qin</a:t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1028" lvl="0" marL="1610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▪"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Ryan Oh</a:t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Supervisor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Mr. Sean Lim</a:t>
            </a:r>
            <a:endParaRPr/>
          </a:p>
        </p:txBody>
      </p:sp>
      <p:pic>
        <p:nvPicPr>
          <p:cNvPr id="148" name="Google Shape;148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5407" y="2199800"/>
            <a:ext cx="6306193" cy="297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90350"/>
            <a:ext cx="624061" cy="62198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/>
          <p:nvPr/>
        </p:nvSpPr>
        <p:spPr>
          <a:xfrm>
            <a:off x="2579201" y="1116297"/>
            <a:ext cx="61941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VR Escape Room </a:t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1875098" y="2061882"/>
            <a:ext cx="7268901" cy="379490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haroni"/>
              <a:buNone/>
            </a:pPr>
            <a:r>
              <a:rPr lang="en-US" sz="18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Project Background​</a:t>
            </a:r>
            <a:endParaRPr b="0" i="0" sz="2066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114300" y="4743450"/>
            <a:ext cx="16329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Team Members</a:t>
            </a:r>
            <a:endParaRPr/>
          </a:p>
          <a:p>
            <a:pPr indent="-161028" lvl="0" marL="1610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▪"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Stanley Lu</a:t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1028" lvl="0" marL="1610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▪"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Ong Jian Qin</a:t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1028" lvl="0" marL="1610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▪"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Ryan Oh</a:t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Supervisor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Mr. Sean Lim</a:t>
            </a:r>
            <a:endParaRPr/>
          </a:p>
        </p:txBody>
      </p:sp>
      <p:pic>
        <p:nvPicPr>
          <p:cNvPr id="157" name="Google Shape;15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4300" y="2061865"/>
            <a:ext cx="5930500" cy="410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90350"/>
            <a:ext cx="624061" cy="62198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/>
          <p:nvPr/>
        </p:nvSpPr>
        <p:spPr>
          <a:xfrm>
            <a:off x="6019811" y="526825"/>
            <a:ext cx="234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Escaping Reality</a:t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2206800" y="1314354"/>
            <a:ext cx="62922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Key Benefits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Adjective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Interactive and fun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Immersive</a:t>
            </a:r>
            <a:r>
              <a:rPr b="0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– Astonishing gameplay t</a:t>
            </a:r>
            <a:r>
              <a:rPr lang="en-US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hat explores new </a:t>
            </a:r>
            <a:r>
              <a:rPr lang="en-US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r>
              <a:rPr lang="en-US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to intrigue users into trying it out.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i="0" sz="16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Key Technologies Used</a:t>
            </a:r>
            <a:endParaRPr/>
          </a:p>
          <a:p>
            <a:pPr indent="-284400" lvl="0" marL="28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Unity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4400" lvl="0" marL="28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Oculus SDK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Potential Enhancements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This project can be enhanced with the following: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Adding more puzzles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Adding more decorative game objects (such as furniture)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Industry Partner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Temasek Polytechnic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114300" y="4743450"/>
            <a:ext cx="16329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Team Members</a:t>
            </a:r>
            <a:endParaRPr/>
          </a:p>
          <a:p>
            <a:pPr indent="-161028" lvl="0" marL="1610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▪"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Stanley Lu</a:t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1028" lvl="0" marL="1610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▪"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Ong Jian Qin</a:t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1028" lvl="0" marL="1610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▪"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Ryan Oh</a:t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Supervisor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Mr. Sean Lim</a:t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2011-10-04T06:26:08Z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cb20ed-001a-45f4-b2e7-234c5fc91178_Enabled">
    <vt:lpwstr>True</vt:lpwstr>
  </property>
  <property fmtid="{D5CDD505-2E9C-101B-9397-08002B2CF9AE}" pid="3" name="MSIP_Label_4bcb20ed-001a-45f4-b2e7-234c5fc91178_SiteId">
    <vt:lpwstr>25a99bf0-8e72-472a-ae50-adfbdf0df6f1</vt:lpwstr>
  </property>
  <property fmtid="{D5CDD505-2E9C-101B-9397-08002B2CF9AE}" pid="4" name="MSIP_Label_4bcb20ed-001a-45f4-b2e7-234c5fc91178_Owner">
    <vt:lpwstr>njumat@TP.EDU.SG</vt:lpwstr>
  </property>
  <property fmtid="{D5CDD505-2E9C-101B-9397-08002B2CF9AE}" pid="5" name="MSIP_Label_4bcb20ed-001a-45f4-b2e7-234c5fc91178_SetDate">
    <vt:lpwstr>2020-01-20T09:07:57.2933230Z</vt:lpwstr>
  </property>
  <property fmtid="{D5CDD505-2E9C-101B-9397-08002B2CF9AE}" pid="6" name="MSIP_Label_4bcb20ed-001a-45f4-b2e7-234c5fc91178_Name">
    <vt:lpwstr>Official (Closed)</vt:lpwstr>
  </property>
  <property fmtid="{D5CDD505-2E9C-101B-9397-08002B2CF9AE}" pid="7" name="MSIP_Label_4bcb20ed-001a-45f4-b2e7-234c5fc91178_Application">
    <vt:lpwstr>Microsoft Azure Information Protection</vt:lpwstr>
  </property>
  <property fmtid="{D5CDD505-2E9C-101B-9397-08002B2CF9AE}" pid="8" name="MSIP_Label_4bcb20ed-001a-45f4-b2e7-234c5fc91178_ActionId">
    <vt:lpwstr>73b5b065-e4bf-4f2c-aea9-0ca614c7c3e1</vt:lpwstr>
  </property>
  <property fmtid="{D5CDD505-2E9C-101B-9397-08002B2CF9AE}" pid="9" name="MSIP_Label_4bcb20ed-001a-45f4-b2e7-234c5fc91178_Extended_MSFT_Method">
    <vt:lpwstr>Automatic</vt:lpwstr>
  </property>
  <property fmtid="{D5CDD505-2E9C-101B-9397-08002B2CF9AE}" pid="10" name="MSIP_Label_f69d7fc4-da81-42e5-b309-526f71322d86_Enabled">
    <vt:lpwstr>True</vt:lpwstr>
  </property>
  <property fmtid="{D5CDD505-2E9C-101B-9397-08002B2CF9AE}" pid="11" name="MSIP_Label_f69d7fc4-da81-42e5-b309-526f71322d86_SiteId">
    <vt:lpwstr>25a99bf0-8e72-472a-ae50-adfbdf0df6f1</vt:lpwstr>
  </property>
  <property fmtid="{D5CDD505-2E9C-101B-9397-08002B2CF9AE}" pid="12" name="MSIP_Label_f69d7fc4-da81-42e5-b309-526f71322d86_Owner">
    <vt:lpwstr>njumat@TP.EDU.SG</vt:lpwstr>
  </property>
  <property fmtid="{D5CDD505-2E9C-101B-9397-08002B2CF9AE}" pid="13" name="MSIP_Label_f69d7fc4-da81-42e5-b309-526f71322d86_SetDate">
    <vt:lpwstr>2020-01-20T09:07:57.2933230Z</vt:lpwstr>
  </property>
  <property fmtid="{D5CDD505-2E9C-101B-9397-08002B2CF9AE}" pid="14" name="MSIP_Label_f69d7fc4-da81-42e5-b309-526f71322d86_Name">
    <vt:lpwstr>Non-Sensitive</vt:lpwstr>
  </property>
  <property fmtid="{D5CDD505-2E9C-101B-9397-08002B2CF9AE}" pid="15" name="MSIP_Label_f69d7fc4-da81-42e5-b309-526f71322d86_Application">
    <vt:lpwstr>Microsoft Azure Information Protection</vt:lpwstr>
  </property>
  <property fmtid="{D5CDD505-2E9C-101B-9397-08002B2CF9AE}" pid="16" name="MSIP_Label_f69d7fc4-da81-42e5-b309-526f71322d86_ActionId">
    <vt:lpwstr>73b5b065-e4bf-4f2c-aea9-0ca614c7c3e1</vt:lpwstr>
  </property>
  <property fmtid="{D5CDD505-2E9C-101B-9397-08002B2CF9AE}" pid="17" name="MSIP_Label_f69d7fc4-da81-42e5-b309-526f71322d86_Parent">
    <vt:lpwstr>4bcb20ed-001a-45f4-b2e7-234c5fc91178</vt:lpwstr>
  </property>
  <property fmtid="{D5CDD505-2E9C-101B-9397-08002B2CF9AE}" pid="18" name="MSIP_Label_f69d7fc4-da81-42e5-b309-526f71322d86_Extended_MSFT_Method">
    <vt:lpwstr>Automatic</vt:lpwstr>
  </property>
  <property fmtid="{D5CDD505-2E9C-101B-9397-08002B2CF9AE}" pid="19" name="Sensitivity">
    <vt:lpwstr>Official (Closed) Non-Sensitive</vt:lpwstr>
  </property>
  <property fmtid="{D5CDD505-2E9C-101B-9397-08002B2CF9AE}" pid="20" name="ContentTypeId">
    <vt:lpwstr>0x01010081A410DB67869A4DAD6DE586D4777332</vt:lpwstr>
  </property>
</Properties>
</file>