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7" r:id="rId4"/>
    <p:sldId id="259" r:id="rId5"/>
    <p:sldId id="260" r:id="rId6"/>
    <p:sldId id="268" r:id="rId7"/>
    <p:sldId id="269" r:id="rId8"/>
    <p:sldId id="270" r:id="rId9"/>
    <p:sldId id="271" r:id="rId10"/>
    <p:sldId id="272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61DC0-3E59-4D78-BFDE-23F83FA3D313}" type="datetimeFigureOut">
              <a:rPr lang="en-US" smtClean="0"/>
              <a:t>12/29/2023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725FE-333E-4D9A-ACC2-447EF0C31C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725FE-333E-4D9A-ACC2-447EF0C31C1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6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2C75-B5BA-44C7-84C4-1D9D16D92B58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0FE2-C6C3-4C57-8E34-82C4A67F0144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A0E2-69AA-497E-883B-F92D9AC7A247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1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6A68-E1F1-4184-8C20-6B277CFD5E3A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9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229B-5DBC-45BA-8E9F-39B07FAB1C90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5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A65B-E37E-4158-BCF6-91BC49B9E516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5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58A8-E8BD-4C26-B959-6ED3010E0FE0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7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75CB8-EB8C-4F20-990F-3D3E41C987C4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5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3938-FA63-4912-B45B-FA4148462EB5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4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7D87-CD3D-4F50-9EB0-8DCF714504AD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3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2E47-D5AE-454C-8835-7085584EDB30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6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EBC86-EAEB-42F8-BF76-07442E2182B6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20921-3B40-48F9-9480-72E41177CE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91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E09589-3387-4FB6-9BFA-D954CB679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26" y="566330"/>
            <a:ext cx="10920548" cy="3136552"/>
          </a:xfrm>
        </p:spPr>
        <p:txBody>
          <a:bodyPr>
            <a:normAutofit fontScale="90000"/>
          </a:bodyPr>
          <a:lstStyle/>
          <a:p>
            <a:r>
              <a:rPr lang="ru-RU" b="1" i="1" dirty="0"/>
              <a:t>Методы взаимодействия с LLM для </a:t>
            </a:r>
            <a:r>
              <a:rPr lang="ru-RU" b="1" i="1" dirty="0" smtClean="0"/>
              <a:t>управления игровым агентом </a:t>
            </a:r>
            <a:r>
              <a:rPr lang="ru-RU" b="1" i="1" dirty="0"/>
              <a:t>в трехмерном движке </a:t>
            </a:r>
            <a:r>
              <a:rPr lang="en-US" b="1" i="1" dirty="0"/>
              <a:t>Unreal Engine </a:t>
            </a:r>
            <a:r>
              <a:rPr lang="ru-RU" b="1" i="1" dirty="0"/>
              <a:t>5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1147F1B-2CA2-45E2-8D99-3F5A38790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1780"/>
            <a:ext cx="9144000" cy="985611"/>
          </a:xfrm>
        </p:spPr>
        <p:txBody>
          <a:bodyPr/>
          <a:lstStyle/>
          <a:p>
            <a:pPr algn="l"/>
            <a:r>
              <a:rPr lang="ru-RU" dirty="0">
                <a:latin typeface="+mj-lt"/>
              </a:rPr>
              <a:t>Студент: </a:t>
            </a:r>
            <a:r>
              <a:rPr lang="ru-RU" dirty="0" smtClean="0">
                <a:latin typeface="+mj-lt"/>
              </a:rPr>
              <a:t>Больных А.С. РК6-74Б</a:t>
            </a:r>
            <a:endParaRPr lang="ru-RU" dirty="0">
              <a:latin typeface="+mj-lt"/>
            </a:endParaRPr>
          </a:p>
          <a:p>
            <a:pPr algn="l"/>
            <a:r>
              <a:rPr lang="ru-RU" dirty="0">
                <a:latin typeface="+mj-lt"/>
              </a:rPr>
              <a:t>Научный руководитель: Витюков Ф.А.</a:t>
            </a:r>
          </a:p>
        </p:txBody>
      </p:sp>
      <p:pic>
        <p:nvPicPr>
          <p:cNvPr id="4" name="Рисунок 9">
            <a:extLst>
              <a:ext uri="{FF2B5EF4-FFF2-40B4-BE49-F238E27FC236}">
                <a16:creationId xmlns:a16="http://schemas.microsoft.com/office/drawing/2014/main" xmlns="" id="{0F67D4B0-A75F-4B2E-8DCE-6B75BCD29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327" y="3702882"/>
            <a:ext cx="1722673" cy="203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2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FFFA83-1C5B-4DD6-A269-EFBB6008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Анимирование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994CB5-A4F1-4114-8873-0B1767BC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10</a:t>
            </a:fld>
            <a:r>
              <a:rPr lang="en-US" sz="1800" dirty="0"/>
              <a:t> / </a:t>
            </a:r>
            <a:r>
              <a:rPr lang="en-US" sz="1800" dirty="0" smtClean="0"/>
              <a:t>11</a:t>
            </a:r>
            <a:endParaRPr lang="en-US" sz="1800" dirty="0"/>
          </a:p>
        </p:txBody>
      </p:sp>
      <p:sp>
        <p:nvSpPr>
          <p:cNvPr id="6" name="Объект 4"/>
          <p:cNvSpPr>
            <a:spLocks noGrp="1"/>
          </p:cNvSpPr>
          <p:nvPr>
            <p:ph idx="1"/>
          </p:nvPr>
        </p:nvSpPr>
        <p:spPr>
          <a:xfrm>
            <a:off x="545374" y="1433738"/>
            <a:ext cx="11101251" cy="50827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+mj-lt"/>
              </a:rPr>
              <a:t>За анимацию отвечают компоненты </a:t>
            </a:r>
            <a:r>
              <a:rPr lang="en-US" dirty="0" smtClean="0">
                <a:latin typeface="+mj-lt"/>
              </a:rPr>
              <a:t>Animation Blueprint </a:t>
            </a:r>
            <a:r>
              <a:rPr lang="ru-RU" dirty="0" smtClean="0">
                <a:latin typeface="+mj-lt"/>
              </a:rPr>
              <a:t>и </a:t>
            </a:r>
            <a:r>
              <a:rPr lang="en-US" dirty="0" smtClean="0">
                <a:latin typeface="+mj-lt"/>
              </a:rPr>
              <a:t>Blend Space</a:t>
            </a:r>
            <a:endParaRPr lang="ru-RU" dirty="0">
              <a:latin typeface="+mj-lt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1" y="2199958"/>
            <a:ext cx="5295549" cy="297778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965" y="2113758"/>
            <a:ext cx="5448843" cy="3063987"/>
          </a:xfrm>
          <a:prstGeom prst="rect">
            <a:avLst/>
          </a:prstGeom>
        </p:spPr>
      </p:pic>
      <p:sp>
        <p:nvSpPr>
          <p:cNvPr id="9" name="Объект 4"/>
          <p:cNvSpPr txBox="1">
            <a:spLocks/>
          </p:cNvSpPr>
          <p:nvPr/>
        </p:nvSpPr>
        <p:spPr>
          <a:xfrm>
            <a:off x="2144310" y="5374366"/>
            <a:ext cx="1662249" cy="508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latin typeface="+mj-lt"/>
              </a:rPr>
              <a:t>Плавание</a:t>
            </a:r>
            <a:endParaRPr lang="ru-RU" dirty="0">
              <a:latin typeface="+mj-lt"/>
            </a:endParaRPr>
          </a:p>
        </p:txBody>
      </p:sp>
      <p:sp>
        <p:nvSpPr>
          <p:cNvPr id="10" name="Объект 4"/>
          <p:cNvSpPr txBox="1">
            <a:spLocks/>
          </p:cNvSpPr>
          <p:nvPr/>
        </p:nvSpPr>
        <p:spPr>
          <a:xfrm>
            <a:off x="8410127" y="5403257"/>
            <a:ext cx="1662249" cy="508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latin typeface="+mj-lt"/>
              </a:rPr>
              <a:t>Ходьба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19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FFFA83-1C5B-4DD6-A269-EFBB6008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Заключение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95FF78-B6C9-4EBB-B62B-0E126F9FC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7876"/>
            <a:ext cx="10515600" cy="23370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+mj-lt"/>
              </a:rPr>
              <a:t>В результате работы были выполнены следующие задачи:</a:t>
            </a:r>
          </a:p>
          <a:p>
            <a:pPr marL="457200" lvl="1" indent="0">
              <a:buNone/>
            </a:pPr>
            <a:r>
              <a:rPr lang="ru-RU" sz="2800" dirty="0" smtClean="0">
                <a:latin typeface="+mj-lt"/>
              </a:rPr>
              <a:t>1.	Создание игровой модели из ISMC кубов;</a:t>
            </a:r>
          </a:p>
          <a:p>
            <a:pPr marL="457200" lvl="1" indent="0">
              <a:buNone/>
            </a:pPr>
            <a:r>
              <a:rPr lang="ru-RU" sz="2800" dirty="0" smtClean="0">
                <a:latin typeface="+mj-lt"/>
              </a:rPr>
              <a:t>2.	Создание персонажа с различными характеристиками;</a:t>
            </a:r>
          </a:p>
          <a:p>
            <a:pPr marL="457200" lvl="1" indent="0">
              <a:buNone/>
            </a:pPr>
            <a:r>
              <a:rPr lang="ru-RU" sz="2800" dirty="0" smtClean="0">
                <a:latin typeface="+mj-lt"/>
              </a:rPr>
              <a:t>3.	Интеграция LLM модели llama-2-7b в </a:t>
            </a:r>
            <a:r>
              <a:rPr lang="en-US" sz="2800" dirty="0" smtClean="0">
                <a:latin typeface="+mj-lt"/>
              </a:rPr>
              <a:t>UE 5</a:t>
            </a:r>
            <a:r>
              <a:rPr lang="ru-RU" sz="2800" dirty="0" smtClean="0">
                <a:latin typeface="+mj-lt"/>
              </a:rPr>
              <a:t>;</a:t>
            </a:r>
          </a:p>
          <a:p>
            <a:pPr marL="457200" lvl="1" indent="0">
              <a:buNone/>
            </a:pPr>
            <a:r>
              <a:rPr lang="ru-RU" sz="2800" dirty="0" smtClean="0">
                <a:latin typeface="+mj-lt"/>
              </a:rPr>
              <a:t>4.	Работа с анимацией и </a:t>
            </a:r>
            <a:r>
              <a:rPr lang="ru-RU" sz="2800" dirty="0" smtClean="0">
                <a:latin typeface="+mj-lt"/>
              </a:rPr>
              <a:t>деревом поведения</a:t>
            </a:r>
            <a:r>
              <a:rPr lang="ru-RU" sz="2800" dirty="0" smtClean="0">
                <a:latin typeface="+mj-lt"/>
              </a:rPr>
              <a:t>;</a:t>
            </a:r>
            <a:endParaRPr lang="ru-RU" sz="28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994CB5-A4F1-4114-8873-0B1767BC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11</a:t>
            </a:fld>
            <a:r>
              <a:rPr lang="en-US" sz="1800" dirty="0" smtClean="0"/>
              <a:t> / 11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720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6C48CB-16AD-4964-95CF-DAAF21D8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Постановка задачи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819D25-391E-457C-B13E-6A8E6AE47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4425"/>
          </a:xfrm>
        </p:spPr>
        <p:txBody>
          <a:bodyPr>
            <a:normAutofit/>
          </a:bodyPr>
          <a:lstStyle/>
          <a:p>
            <a:r>
              <a:rPr lang="ru-RU" dirty="0"/>
              <a:t>Цель работы: </a:t>
            </a:r>
            <a:r>
              <a:rPr lang="en-US" dirty="0"/>
              <a:t>Разработать игровую </a:t>
            </a:r>
            <a:r>
              <a:rPr lang="en-US" dirty="0" smtClean="0"/>
              <a:t>систему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n-US" dirty="0"/>
              <a:t>моделирующую взаимодействие LLM-модели и игрового </a:t>
            </a:r>
            <a:r>
              <a:rPr lang="en-US" dirty="0" smtClean="0"/>
              <a:t>агента </a:t>
            </a:r>
            <a:r>
              <a:rPr lang="en-US" dirty="0"/>
              <a:t>с </a:t>
            </a:r>
            <a:r>
              <a:rPr lang="en-US" dirty="0" smtClean="0"/>
              <a:t>параметрами</a:t>
            </a:r>
            <a:r>
              <a:rPr lang="ru-RU" dirty="0" smtClean="0"/>
              <a:t> </a:t>
            </a:r>
            <a:r>
              <a:rPr lang="en-US" dirty="0" smtClean="0"/>
              <a:t>здоровье</a:t>
            </a:r>
            <a:r>
              <a:rPr lang="en-US" dirty="0"/>
              <a:t>, температура, усталость, </a:t>
            </a:r>
            <a:r>
              <a:rPr lang="en-US" dirty="0" smtClean="0"/>
              <a:t>сытость. Управляемый </a:t>
            </a:r>
            <a:r>
              <a:rPr lang="en-US" dirty="0"/>
              <a:t>агент должен взаимодействовать с окружающей средой, удовлетворяя свои игровые потребности. </a:t>
            </a:r>
            <a:endParaRPr lang="ru-RU" dirty="0" smtClean="0"/>
          </a:p>
          <a:p>
            <a:r>
              <a:rPr lang="ru-RU" dirty="0" smtClean="0"/>
              <a:t>Задачи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Создать 3D-сцену с объектами, включающие себя различные параметры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/>
              <a:t>Разработать механизм приёма/передачи сообщений между LLM-моделью и игровым агентом/окружающим миром</a:t>
            </a:r>
            <a:r>
              <a:rPr lang="en-US" dirty="0" smtClean="0"/>
              <a:t>; </a:t>
            </a:r>
            <a:endParaRPr lang="en-US" dirty="0"/>
          </a:p>
          <a:p>
            <a:pPr lvl="1"/>
            <a:r>
              <a:rPr lang="ru-RU" dirty="0" smtClean="0"/>
              <a:t>Создать интерфейс с возможность выбора игровых блоков ЛКМ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ru-RU" dirty="0" smtClean="0"/>
              <a:t>Создать управляемое </a:t>
            </a:r>
            <a:r>
              <a:rPr lang="en-US" dirty="0" smtClean="0"/>
              <a:t>LLM </a:t>
            </a:r>
            <a:r>
              <a:rPr lang="ru-RU" dirty="0" smtClean="0"/>
              <a:t>дерево поведения агента</a:t>
            </a:r>
            <a:r>
              <a:rPr lang="ru-RU" dirty="0" smtClean="0">
                <a:latin typeface="+mj-lt"/>
              </a:rPr>
              <a:t>.</a:t>
            </a:r>
            <a:endParaRPr lang="ru-RU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08B0CA3-8402-4518-9B73-6432B190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2</a:t>
            </a:fld>
            <a:r>
              <a:rPr lang="en-US" sz="1800" dirty="0"/>
              <a:t> / </a:t>
            </a:r>
            <a:r>
              <a:rPr lang="en-US" sz="1800" dirty="0" smtClean="0"/>
              <a:t>11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92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FA5201-EE36-437F-93F7-D02EEC9E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Актуальность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D1D7D3-0E9F-4572-BE6B-B17E54F56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Актуальность работы заключается в следующем:</a:t>
            </a:r>
          </a:p>
          <a:p>
            <a:pPr lvl="1"/>
            <a:r>
              <a:rPr lang="en-US" sz="2800" dirty="0" smtClean="0">
                <a:latin typeface="+mj-lt"/>
              </a:rPr>
              <a:t>LLM </a:t>
            </a:r>
            <a:r>
              <a:rPr lang="ru-RU" sz="2800" dirty="0" smtClean="0">
                <a:latin typeface="+mj-lt"/>
              </a:rPr>
              <a:t>является универсальным инструментом, позволяющим сократить написание кода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>
              <a:latin typeface="+mj-lt"/>
            </a:endParaRPr>
          </a:p>
          <a:p>
            <a:pPr lvl="1"/>
            <a:r>
              <a:rPr lang="ru-RU" sz="2800" dirty="0" smtClean="0">
                <a:latin typeface="+mj-lt"/>
              </a:rPr>
              <a:t>На рынке представлено мало решений для интеграций </a:t>
            </a:r>
            <a:r>
              <a:rPr lang="en-US" sz="2800" dirty="0" smtClean="0">
                <a:latin typeface="+mj-lt"/>
              </a:rPr>
              <a:t>LLM</a:t>
            </a:r>
            <a:r>
              <a:rPr lang="ru-RU" sz="2800" dirty="0" smtClean="0">
                <a:latin typeface="+mj-lt"/>
              </a:rPr>
              <a:t>, управляющих какими-либо функциями внутри </a:t>
            </a:r>
            <a:r>
              <a:rPr lang="en-US" sz="2800" dirty="0" smtClean="0">
                <a:latin typeface="+mj-lt"/>
              </a:rPr>
              <a:t>Unreal Engine 5;</a:t>
            </a:r>
            <a:endParaRPr lang="en-US" sz="2800" dirty="0">
              <a:latin typeface="+mj-lt"/>
            </a:endParaRPr>
          </a:p>
          <a:p>
            <a:pPr lvl="1"/>
            <a:r>
              <a:rPr lang="ru-RU" sz="2800" dirty="0" smtClean="0">
                <a:latin typeface="+mj-lt"/>
              </a:rPr>
              <a:t>Данная </a:t>
            </a:r>
            <a:r>
              <a:rPr lang="ru-RU" sz="2800" dirty="0">
                <a:latin typeface="+mj-lt"/>
              </a:rPr>
              <a:t>работа </a:t>
            </a:r>
            <a:r>
              <a:rPr lang="ru-RU" sz="2800" dirty="0" smtClean="0">
                <a:latin typeface="+mj-lt"/>
              </a:rPr>
              <a:t>экспериментальная и позволяет </a:t>
            </a:r>
            <a:r>
              <a:rPr lang="ru-RU" sz="2800" dirty="0">
                <a:latin typeface="+mj-lt"/>
              </a:rPr>
              <a:t>исследовать </a:t>
            </a:r>
            <a:r>
              <a:rPr lang="ru-RU" sz="2800" dirty="0" smtClean="0">
                <a:latin typeface="+mj-lt"/>
              </a:rPr>
              <a:t>оптимальность использования </a:t>
            </a:r>
            <a:r>
              <a:rPr lang="en-US" sz="2800" dirty="0" smtClean="0">
                <a:latin typeface="+mj-lt"/>
              </a:rPr>
              <a:t>LLM</a:t>
            </a:r>
            <a:r>
              <a:rPr lang="ru-RU" sz="2800" dirty="0" smtClean="0">
                <a:latin typeface="+mj-lt"/>
              </a:rPr>
              <a:t> в </a:t>
            </a:r>
            <a:r>
              <a:rPr lang="en-US" sz="2800" dirty="0" smtClean="0">
                <a:latin typeface="+mj-lt"/>
              </a:rPr>
              <a:t>Unreal Engine 5</a:t>
            </a:r>
            <a:r>
              <a:rPr lang="ru-RU" sz="2800" dirty="0" smtClean="0">
                <a:latin typeface="+mj-lt"/>
              </a:rPr>
              <a:t>.</a:t>
            </a:r>
            <a:endParaRPr lang="en-US" sz="28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26DB94-D2EF-4602-B72E-8C60FD08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3</a:t>
            </a:fld>
            <a:r>
              <a:rPr lang="ru-RU" sz="1800" dirty="0"/>
              <a:t> </a:t>
            </a:r>
            <a:r>
              <a:rPr lang="en-US" sz="1800" dirty="0"/>
              <a:t>/ </a:t>
            </a:r>
            <a:r>
              <a:rPr lang="en-US" sz="1800" dirty="0" smtClean="0"/>
              <a:t>11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312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5C62BF-6A34-47C7-AB1B-20596DB5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Принцип работы </a:t>
            </a:r>
            <a:r>
              <a:rPr lang="en-US" b="1" dirty="0" smtClean="0"/>
              <a:t>LLM</a:t>
            </a:r>
            <a:endParaRPr lang="en-US" b="1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xmlns="" id="{1FAC9539-4A16-43FF-A53B-CFBCD9521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17" y="1690688"/>
            <a:ext cx="5277393" cy="42332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Цель модели — предсказать текст, который, скорее всего, будет следующим. </a:t>
            </a:r>
            <a:endParaRPr lang="ru-RU" dirty="0" smtClean="0">
              <a:latin typeface="+mj-lt"/>
            </a:endParaRP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О </a:t>
            </a:r>
            <a:r>
              <a:rPr lang="ru-RU" dirty="0">
                <a:latin typeface="+mj-lt"/>
              </a:rPr>
              <a:t>сложности и производительности модели можно судить по тому, сколько у нее параметров. </a:t>
            </a:r>
            <a:endParaRPr lang="ru-RU" dirty="0" smtClean="0">
              <a:latin typeface="+mj-lt"/>
            </a:endParaRP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Параметры </a:t>
            </a:r>
            <a:r>
              <a:rPr lang="ru-RU" dirty="0">
                <a:latin typeface="+mj-lt"/>
              </a:rPr>
              <a:t>модели — это количество факторов, которые она учитывает при формировании результатов.</a:t>
            </a:r>
            <a:endParaRPr lang="en-US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9372E42-C676-4CAA-A1C4-E9619D22F1B7}"/>
              </a:ext>
            </a:extLst>
          </p:cNvPr>
          <p:cNvSpPr txBox="1"/>
          <p:nvPr/>
        </p:nvSpPr>
        <p:spPr>
          <a:xfrm>
            <a:off x="6891789" y="6171275"/>
            <a:ext cx="386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Рис. </a:t>
            </a:r>
            <a:r>
              <a:rPr lang="ru-RU" dirty="0" smtClean="0">
                <a:latin typeface="+mj-lt"/>
              </a:rPr>
              <a:t>1. Обучение и настройка модели</a:t>
            </a:r>
            <a:endParaRPr lang="en-US" dirty="0">
              <a:latin typeface="+mj-lt"/>
            </a:endParaRP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xmlns="" id="{47B25496-8E82-4259-A465-1E1B7CC9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4</a:t>
            </a:fld>
            <a:r>
              <a:rPr lang="en-US" sz="1800" dirty="0"/>
              <a:t> / </a:t>
            </a:r>
            <a:r>
              <a:rPr lang="en-US" sz="1800" dirty="0" smtClean="0"/>
              <a:t>11</a:t>
            </a:r>
            <a:endParaRPr lang="en-US" sz="1800" dirty="0"/>
          </a:p>
        </p:txBody>
      </p:sp>
      <p:pic>
        <p:nvPicPr>
          <p:cNvPr id="1026" name="Picture 2" descr="1953hDf3lnD0yLLlgSPqqGmKggRD JLFCgttSfrsWSqZDwEYaj4LF6I6wcZvVkdK Ev7MHsD0ykxaYJPBPM4R acD5EKDHRCI9qPvxLykQNpWj6s1s1kxi37sAYbv2 mtUjswY4iO83 FN75e КЁКА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592" y="1451852"/>
            <a:ext cx="5116016" cy="444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67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1B3B63-544E-4F48-BA17-EB63040F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Разработка игрового поля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6412E9-2CC2-4B7C-BA72-24AA3490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5</a:t>
            </a:fld>
            <a:r>
              <a:rPr lang="en-US" sz="1800" dirty="0"/>
              <a:t> / </a:t>
            </a:r>
            <a:r>
              <a:rPr lang="en-US" sz="1800" dirty="0" smtClean="0"/>
              <a:t>11</a:t>
            </a:r>
            <a:endParaRPr lang="en-US" sz="1800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2434000"/>
            <a:ext cx="4496027" cy="34756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9372E42-C676-4CAA-A1C4-E9619D22F1B7}"/>
              </a:ext>
            </a:extLst>
          </p:cNvPr>
          <p:cNvSpPr txBox="1"/>
          <p:nvPr/>
        </p:nvSpPr>
        <p:spPr>
          <a:xfrm>
            <a:off x="7198835" y="6044564"/>
            <a:ext cx="229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j-lt"/>
              </a:rPr>
              <a:t>Рис. </a:t>
            </a:r>
            <a:r>
              <a:rPr lang="ru-RU" dirty="0" smtClean="0">
                <a:latin typeface="+mj-lt"/>
              </a:rPr>
              <a:t>2. Игровое поле</a:t>
            </a:r>
            <a:endParaRPr lang="en-US" dirty="0">
              <a:latin typeface="+mj-lt"/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150223" y="1393506"/>
            <a:ext cx="6433457" cy="11875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ASpawner </a:t>
            </a:r>
            <a:r>
              <a:rPr lang="ru-RU" dirty="0" smtClean="0">
                <a:latin typeface="+mj-lt"/>
              </a:rPr>
              <a:t>порождает различных наследников класса </a:t>
            </a:r>
            <a:r>
              <a:rPr lang="en-US" dirty="0" smtClean="0">
                <a:latin typeface="+mj-lt"/>
              </a:rPr>
              <a:t>ABLOCK</a:t>
            </a:r>
            <a:r>
              <a:rPr lang="ru-RU" dirty="0" smtClean="0">
                <a:latin typeface="+mj-lt"/>
              </a:rPr>
              <a:t>, в зависимости от символа из карты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698863" y="2632325"/>
            <a:ext cx="1713411" cy="14194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ASpawner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11" idx="4"/>
          </p:cNvCxnSpPr>
          <p:nvPr/>
        </p:nvCxnSpPr>
        <p:spPr>
          <a:xfrm flipH="1">
            <a:off x="1555568" y="4051823"/>
            <a:ext cx="1" cy="7640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5097" y="481584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«карта»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 == “g”</a:t>
            </a:r>
            <a:endParaRPr lang="ru-RU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2412274" y="5000506"/>
            <a:ext cx="9192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397432" y="4290757"/>
            <a:ext cx="1713411" cy="14194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AGrassBlock</a:t>
            </a:r>
            <a:endParaRPr lang="ru-R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236595" y="1495259"/>
            <a:ext cx="1283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Пустыня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531481" y="1726091"/>
            <a:ext cx="1283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Трава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212861" y="1726753"/>
            <a:ext cx="1283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Вода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952705" y="1509082"/>
            <a:ext cx="1283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Снег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173368" y="1488106"/>
            <a:ext cx="1283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Гнездо</a:t>
            </a:r>
            <a:endParaRPr lang="ru-R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9154221" y="1713252"/>
            <a:ext cx="710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</p:txBody>
      </p:sp>
      <p:cxnSp>
        <p:nvCxnSpPr>
          <p:cNvPr id="27" name="Прямая со стрелкой 26"/>
          <p:cNvCxnSpPr>
            <a:stCxn id="21" idx="2"/>
          </p:cNvCxnSpPr>
          <p:nvPr/>
        </p:nvCxnSpPr>
        <p:spPr>
          <a:xfrm>
            <a:off x="5878482" y="1956924"/>
            <a:ext cx="402180" cy="14742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6802933" y="2233189"/>
            <a:ext cx="149772" cy="11088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7445323" y="1970747"/>
            <a:ext cx="9036" cy="9204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7905558" y="2196536"/>
            <a:ext cx="17505" cy="9379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8298496" y="2002474"/>
            <a:ext cx="377065" cy="10629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9160374" y="2199931"/>
            <a:ext cx="267686" cy="8654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82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1B3B63-544E-4F48-BA17-EB63040F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Игровой агент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6412E9-2CC2-4B7C-BA72-24AA3490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6</a:t>
            </a:fld>
            <a:r>
              <a:rPr lang="en-US" sz="1800" dirty="0"/>
              <a:t> / </a:t>
            </a:r>
            <a:r>
              <a:rPr lang="en-US" sz="1800" dirty="0" smtClean="0"/>
              <a:t>11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9372E42-C676-4CAA-A1C4-E9619D22F1B7}"/>
              </a:ext>
            </a:extLst>
          </p:cNvPr>
          <p:cNvSpPr txBox="1"/>
          <p:nvPr/>
        </p:nvSpPr>
        <p:spPr>
          <a:xfrm>
            <a:off x="1353330" y="4712152"/>
            <a:ext cx="330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j-lt"/>
              </a:rPr>
              <a:t>Рис. </a:t>
            </a:r>
            <a:r>
              <a:rPr lang="ru-RU" dirty="0" smtClean="0">
                <a:latin typeface="+mj-lt"/>
              </a:rPr>
              <a:t>3. Модель игрового агента</a:t>
            </a:r>
            <a:endParaRPr lang="en-US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84" y="1690688"/>
            <a:ext cx="5725397" cy="2909746"/>
          </a:xfrm>
          <a:prstGeom prst="rect">
            <a:avLst/>
          </a:prstGeom>
        </p:spPr>
      </p:pic>
      <p:sp>
        <p:nvSpPr>
          <p:cNvPr id="28" name="Content Placeholder 28">
            <a:extLst>
              <a:ext uri="{FF2B5EF4-FFF2-40B4-BE49-F238E27FC236}">
                <a16:creationId xmlns:a16="http://schemas.microsoft.com/office/drawing/2014/main" xmlns="" id="{1FAC9539-4A16-43FF-A53B-CFBCD9521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1" y="2004197"/>
            <a:ext cx="2760616" cy="214979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600" dirty="0" smtClean="0">
                <a:latin typeface="+mj-lt"/>
              </a:rPr>
              <a:t>Характеристики</a:t>
            </a:r>
            <a:endParaRPr lang="ru-RU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Здоровье</a:t>
            </a:r>
            <a:r>
              <a:rPr lang="en-US" dirty="0" smtClean="0">
                <a:latin typeface="+mj-lt"/>
              </a:rPr>
              <a:t> (0-100)</a:t>
            </a:r>
            <a:endParaRPr lang="ru-RU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Сытость</a:t>
            </a:r>
            <a:r>
              <a:rPr lang="en-US" dirty="0" smtClean="0">
                <a:latin typeface="+mj-lt"/>
              </a:rPr>
              <a:t> (0-150)</a:t>
            </a:r>
            <a:endParaRPr lang="ru-RU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Усталость</a:t>
            </a:r>
            <a:r>
              <a:rPr lang="en-US" dirty="0" smtClean="0">
                <a:latin typeface="+mj-lt"/>
              </a:rPr>
              <a:t> (0-100)</a:t>
            </a:r>
            <a:endParaRPr lang="ru-RU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Температура</a:t>
            </a:r>
            <a:endParaRPr lang="en-US" dirty="0">
              <a:latin typeface="+mj-lt"/>
            </a:endParaRP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xmlns="" id="{1FAC9539-4A16-43FF-A53B-CFBCD9521E4F}"/>
              </a:ext>
            </a:extLst>
          </p:cNvPr>
          <p:cNvSpPr txBox="1">
            <a:spLocks/>
          </p:cNvSpPr>
          <p:nvPr/>
        </p:nvSpPr>
        <p:spPr>
          <a:xfrm>
            <a:off x="9117393" y="1934528"/>
            <a:ext cx="2935877" cy="3077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>
                <a:latin typeface="+mj-lt"/>
              </a:rPr>
              <a:t>Функции</a:t>
            </a:r>
          </a:p>
          <a:p>
            <a:r>
              <a:rPr lang="en-US" sz="2400" dirty="0" smtClean="0">
                <a:latin typeface="+mj-lt"/>
              </a:rPr>
              <a:t>go_near_&lt;area&gt;</a:t>
            </a:r>
          </a:p>
          <a:p>
            <a:r>
              <a:rPr lang="en-US" sz="2400" dirty="0" smtClean="0">
                <a:latin typeface="+mj-lt"/>
              </a:rPr>
              <a:t>go_random</a:t>
            </a:r>
          </a:p>
          <a:p>
            <a:r>
              <a:rPr lang="en-US" sz="2400" dirty="0" smtClean="0">
                <a:latin typeface="+mj-lt"/>
              </a:rPr>
              <a:t>go_maxforest</a:t>
            </a:r>
          </a:p>
          <a:p>
            <a:r>
              <a:rPr lang="en-US" sz="2400" dirty="0" smtClean="0">
                <a:latin typeface="+mj-lt"/>
              </a:rPr>
              <a:t>eat</a:t>
            </a:r>
          </a:p>
          <a:p>
            <a:r>
              <a:rPr lang="en-US" sz="2400" dirty="0" smtClean="0">
                <a:latin typeface="+mj-lt"/>
              </a:rPr>
              <a:t>rest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852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1B3B63-544E-4F48-BA17-EB63040F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Правила игры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6412E9-2CC2-4B7C-BA72-24AA3490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7</a:t>
            </a:fld>
            <a:r>
              <a:rPr lang="en-US" sz="1800" dirty="0"/>
              <a:t> / </a:t>
            </a:r>
            <a:r>
              <a:rPr lang="en-US" sz="1800" dirty="0" smtClean="0"/>
              <a:t>11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9372E42-C676-4CAA-A1C4-E9619D22F1B7}"/>
              </a:ext>
            </a:extLst>
          </p:cNvPr>
          <p:cNvSpPr txBox="1"/>
          <p:nvPr/>
        </p:nvSpPr>
        <p:spPr>
          <a:xfrm>
            <a:off x="1353330" y="4712152"/>
            <a:ext cx="330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j-lt"/>
              </a:rPr>
              <a:t>Рис. </a:t>
            </a:r>
            <a:r>
              <a:rPr lang="ru-RU" dirty="0" smtClean="0">
                <a:latin typeface="+mj-lt"/>
              </a:rPr>
              <a:t>3. Модель игрового агента</a:t>
            </a:r>
            <a:endParaRPr lang="en-US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84" y="1690688"/>
            <a:ext cx="5725397" cy="2909746"/>
          </a:xfrm>
          <a:prstGeom prst="rect">
            <a:avLst/>
          </a:prstGeom>
        </p:spPr>
      </p:pic>
      <p:sp>
        <p:nvSpPr>
          <p:cNvPr id="10" name="Content Placeholder 28">
            <a:extLst>
              <a:ext uri="{FF2B5EF4-FFF2-40B4-BE49-F238E27FC236}">
                <a16:creationId xmlns:a16="http://schemas.microsoft.com/office/drawing/2014/main" xmlns="" id="{1FAC9539-4A16-43FF-A53B-CFBCD9521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597" y="1543458"/>
            <a:ext cx="4476205" cy="3168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+mj-lt"/>
              </a:rPr>
              <a:t>Здоровье уменьшается если:</a:t>
            </a:r>
            <a:endParaRPr lang="en-US" sz="2400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latin typeface="+mj-lt"/>
              </a:rPr>
              <a:t>усталость </a:t>
            </a:r>
            <a:r>
              <a:rPr lang="en-US" sz="2400" dirty="0" smtClean="0">
                <a:latin typeface="+mj-lt"/>
              </a:rPr>
              <a:t>&lt;</a:t>
            </a:r>
            <a:r>
              <a:rPr lang="ru-RU" sz="2400" dirty="0" smtClean="0">
                <a:latin typeface="+mj-lt"/>
              </a:rPr>
              <a:t> 0,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latin typeface="+mj-lt"/>
              </a:rPr>
              <a:t>температура </a:t>
            </a:r>
            <a:r>
              <a:rPr lang="en-US" sz="2400" dirty="0" smtClean="0">
                <a:latin typeface="+mj-lt"/>
              </a:rPr>
              <a:t>&gt; 40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+mj-lt"/>
              </a:rPr>
              <a:t>температура </a:t>
            </a:r>
            <a:r>
              <a:rPr lang="en-US" sz="2400" dirty="0" smtClean="0">
                <a:latin typeface="+mj-lt"/>
              </a:rPr>
              <a:t>&lt; 15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latin typeface="+mj-lt"/>
              </a:rPr>
              <a:t>сытость </a:t>
            </a:r>
            <a:r>
              <a:rPr lang="en-US" sz="2400" dirty="0" smtClean="0">
                <a:latin typeface="+mj-lt"/>
              </a:rPr>
              <a:t>&lt; 0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11" name="Content Placeholder 28">
            <a:extLst>
              <a:ext uri="{FF2B5EF4-FFF2-40B4-BE49-F238E27FC236}">
                <a16:creationId xmlns:a16="http://schemas.microsoft.com/office/drawing/2014/main" xmlns="" id="{1FAC9539-4A16-43FF-A53B-CFBCD9521E4F}"/>
              </a:ext>
            </a:extLst>
          </p:cNvPr>
          <p:cNvSpPr txBox="1">
            <a:spLocks/>
          </p:cNvSpPr>
          <p:nvPr/>
        </p:nvSpPr>
        <p:spPr>
          <a:xfrm>
            <a:off x="6563597" y="4026409"/>
            <a:ext cx="4476205" cy="17408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>
                <a:latin typeface="+mj-lt"/>
              </a:rPr>
              <a:t>В гнезде восстанавливается здоровье и усталость.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>
                <a:latin typeface="+mj-lt"/>
              </a:rPr>
              <a:t/>
            </a:r>
            <a:br>
              <a:rPr lang="ru-RU" sz="2400" dirty="0" smtClean="0">
                <a:latin typeface="+mj-lt"/>
              </a:rPr>
            </a:br>
            <a:r>
              <a:rPr lang="ru-RU" sz="2400" dirty="0" smtClean="0">
                <a:latin typeface="+mj-lt"/>
              </a:rPr>
              <a:t>Восстанавливать сытость можно только находясь в лесу.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3000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83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1B3B63-544E-4F48-BA17-EB63040F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59"/>
            <a:ext cx="10515600" cy="1325563"/>
          </a:xfrm>
        </p:spPr>
        <p:txBody>
          <a:bodyPr/>
          <a:lstStyle/>
          <a:p>
            <a:r>
              <a:rPr lang="ru-RU" b="1" dirty="0" smtClean="0"/>
              <a:t>Дерево поведения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6412E9-2CC2-4B7C-BA72-24AA3490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8</a:t>
            </a:fld>
            <a:r>
              <a:rPr lang="en-US" sz="1800" dirty="0"/>
              <a:t> / </a:t>
            </a:r>
            <a:r>
              <a:rPr lang="en-US" sz="1800" dirty="0" smtClean="0"/>
              <a:t>11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9372E42-C676-4CAA-A1C4-E9619D22F1B7}"/>
              </a:ext>
            </a:extLst>
          </p:cNvPr>
          <p:cNvSpPr txBox="1"/>
          <p:nvPr/>
        </p:nvSpPr>
        <p:spPr>
          <a:xfrm>
            <a:off x="4312130" y="6020730"/>
            <a:ext cx="356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j-lt"/>
              </a:rPr>
              <a:t>Рис. </a:t>
            </a:r>
            <a:r>
              <a:rPr lang="ru-RU" dirty="0" smtClean="0">
                <a:latin typeface="+mj-lt"/>
              </a:rPr>
              <a:t>4. Дерево поведения агента</a:t>
            </a:r>
            <a:endParaRPr lang="en-US" dirty="0">
              <a:latin typeface="+mj-lt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346658" y="936378"/>
            <a:ext cx="9498683" cy="486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Скругленная соединительная линия 70"/>
          <p:cNvCxnSpPr>
            <a:stCxn id="37" idx="0"/>
            <a:endCxn id="14" idx="6"/>
          </p:cNvCxnSpPr>
          <p:nvPr/>
        </p:nvCxnSpPr>
        <p:spPr>
          <a:xfrm rot="16200000" flipV="1">
            <a:off x="5903018" y="-442580"/>
            <a:ext cx="1457132" cy="7963991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1B3B63-544E-4F48-BA17-EB63040F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209"/>
            <a:ext cx="10515600" cy="1325563"/>
          </a:xfrm>
        </p:spPr>
        <p:txBody>
          <a:bodyPr/>
          <a:lstStyle/>
          <a:p>
            <a:r>
              <a:rPr lang="ru-RU" b="1" dirty="0" smtClean="0"/>
              <a:t>Взаимодействие с </a:t>
            </a:r>
            <a:r>
              <a:rPr lang="en-US" b="1" dirty="0" smtClean="0"/>
              <a:t>LLM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6412E9-2CC2-4B7C-BA72-24AA3490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9</a:t>
            </a:fld>
            <a:r>
              <a:rPr lang="en-US" sz="1800" dirty="0"/>
              <a:t> / </a:t>
            </a:r>
            <a:r>
              <a:rPr lang="en-US" sz="1800" dirty="0" smtClean="0"/>
              <a:t>11</a:t>
            </a:r>
            <a:endParaRPr lang="en-US" sz="1800" dirty="0"/>
          </a:p>
        </p:txBody>
      </p:sp>
      <p:sp>
        <p:nvSpPr>
          <p:cNvPr id="12" name="Овал 11"/>
          <p:cNvSpPr/>
          <p:nvPr/>
        </p:nvSpPr>
        <p:spPr>
          <a:xfrm>
            <a:off x="3126382" y="2160043"/>
            <a:ext cx="1713411" cy="14194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BP_HUD</a:t>
            </a:r>
            <a:endParaRPr lang="ru-RU" sz="16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1792881" y="3520599"/>
            <a:ext cx="1" cy="7640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936177" y="2101101"/>
            <a:ext cx="1713411" cy="14194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BP_Animal</a:t>
            </a:r>
            <a:endParaRPr lang="ru-RU" sz="1600" dirty="0"/>
          </a:p>
        </p:txBody>
      </p:sp>
      <p:sp>
        <p:nvSpPr>
          <p:cNvPr id="15" name="Овал 14"/>
          <p:cNvSpPr/>
          <p:nvPr/>
        </p:nvSpPr>
        <p:spPr>
          <a:xfrm>
            <a:off x="4660179" y="4267982"/>
            <a:ext cx="1713411" cy="14194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AI_Controller</a:t>
            </a:r>
            <a:endParaRPr lang="ru-RU" sz="1600" dirty="0"/>
          </a:p>
        </p:txBody>
      </p:sp>
      <p:sp>
        <p:nvSpPr>
          <p:cNvPr id="16" name="Овал 15"/>
          <p:cNvSpPr/>
          <p:nvPr/>
        </p:nvSpPr>
        <p:spPr>
          <a:xfrm>
            <a:off x="936177" y="4284616"/>
            <a:ext cx="1713411" cy="14194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Spawner</a:t>
            </a:r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649586" y="3579541"/>
            <a:ext cx="1333502" cy="11927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0198" y="3491578"/>
            <a:ext cx="147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answer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033457" y="3496836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 Generated</a:t>
            </a:r>
            <a:endParaRPr lang="ru-RU" dirty="0"/>
          </a:p>
        </p:txBody>
      </p:sp>
      <p:cxnSp>
        <p:nvCxnSpPr>
          <p:cNvPr id="20" name="Скругленная соединительная линия 19"/>
          <p:cNvCxnSpPr>
            <a:stCxn id="16" idx="4"/>
            <a:endCxn id="16" idx="2"/>
          </p:cNvCxnSpPr>
          <p:nvPr/>
        </p:nvCxnSpPr>
        <p:spPr>
          <a:xfrm rot="5400000" flipH="1">
            <a:off x="1009655" y="4920887"/>
            <a:ext cx="709749" cy="856706"/>
          </a:xfrm>
          <a:prstGeom prst="curvedConnector4">
            <a:avLst>
              <a:gd name="adj1" fmla="val -92332"/>
              <a:gd name="adj2" fmla="val 169378"/>
            </a:avLst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6" idx="6"/>
            <a:endCxn id="15" idx="2"/>
          </p:cNvCxnSpPr>
          <p:nvPr/>
        </p:nvCxnSpPr>
        <p:spPr>
          <a:xfrm flipV="1">
            <a:off x="2649588" y="4977731"/>
            <a:ext cx="2010591" cy="16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16337" y="4608399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Action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5" idx="6"/>
            <a:endCxn id="29" idx="2"/>
          </p:cNvCxnSpPr>
          <p:nvPr/>
        </p:nvCxnSpPr>
        <p:spPr>
          <a:xfrm>
            <a:off x="6373590" y="4977731"/>
            <a:ext cx="9916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7365279" y="4267982"/>
            <a:ext cx="1713411" cy="14194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Blackboard</a:t>
            </a:r>
            <a:endParaRPr lang="ru-RU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397538" y="4587631"/>
            <a:ext cx="96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</a:t>
            </a:r>
            <a:endParaRPr lang="ru-RU" dirty="0"/>
          </a:p>
        </p:txBody>
      </p:sp>
      <p:cxnSp>
        <p:nvCxnSpPr>
          <p:cNvPr id="36" name="Прямая со стрелкой 35"/>
          <p:cNvCxnSpPr>
            <a:stCxn id="29" idx="6"/>
            <a:endCxn id="37" idx="2"/>
          </p:cNvCxnSpPr>
          <p:nvPr/>
        </p:nvCxnSpPr>
        <p:spPr>
          <a:xfrm>
            <a:off x="9078690" y="4977731"/>
            <a:ext cx="67818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9756873" y="4267982"/>
            <a:ext cx="1713411" cy="14194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Behavior Tree</a:t>
            </a:r>
            <a:endParaRPr lang="ru-RU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00198" y="5687480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 seconds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 rot="704481">
            <a:off x="8085642" y="2983129"/>
            <a:ext cx="152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 == idle</a:t>
            </a:r>
            <a:endParaRPr lang="ru-RU" dirty="0"/>
          </a:p>
        </p:txBody>
      </p:sp>
      <p:sp>
        <p:nvSpPr>
          <p:cNvPr id="78" name="Овал 77"/>
          <p:cNvSpPr/>
          <p:nvPr/>
        </p:nvSpPr>
        <p:spPr>
          <a:xfrm>
            <a:off x="5259144" y="1127656"/>
            <a:ext cx="2106135" cy="154204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 dirty="0"/>
          </a:p>
        </p:txBody>
      </p:sp>
      <p:pic>
        <p:nvPicPr>
          <p:cNvPr id="2050" name="Picture 2" descr="Meta Teams Up with Microsoft for its Open-Source AI Model Lla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076" y="1448658"/>
            <a:ext cx="1669499" cy="9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Прямая со стрелкой 75"/>
          <p:cNvCxnSpPr/>
          <p:nvPr/>
        </p:nvCxnSpPr>
        <p:spPr>
          <a:xfrm flipH="1">
            <a:off x="4622861" y="1979490"/>
            <a:ext cx="723666" cy="536223"/>
          </a:xfrm>
          <a:prstGeom prst="straightConnector1">
            <a:avLst/>
          </a:prstGeom>
          <a:ln w="762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423001" y="2363145"/>
            <a:ext cx="72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Start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8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1203</TotalTime>
  <Words>370</Words>
  <Application>Microsoft Office PowerPoint</Application>
  <PresentationFormat>Широкоэкранный</PresentationFormat>
  <Paragraphs>94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Методы взаимодействия с LLM для управления игровым агентом в трехмерном движке Unreal Engine 5</vt:lpstr>
      <vt:lpstr>Постановка задачи</vt:lpstr>
      <vt:lpstr>Актуальность</vt:lpstr>
      <vt:lpstr>Принцип работы LLM</vt:lpstr>
      <vt:lpstr>Разработка игрового поля</vt:lpstr>
      <vt:lpstr>Игровой агент</vt:lpstr>
      <vt:lpstr>Правила игры</vt:lpstr>
      <vt:lpstr>Дерево поведения</vt:lpstr>
      <vt:lpstr>Взаимодействие с LLM</vt:lpstr>
      <vt:lpstr>Анимирование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Elizaveta Kotelnikova</dc:creator>
  <cp:lastModifiedBy>Учетная запись Майкрософт</cp:lastModifiedBy>
  <cp:revision>140</cp:revision>
  <dcterms:created xsi:type="dcterms:W3CDTF">2022-03-09T06:59:58Z</dcterms:created>
  <dcterms:modified xsi:type="dcterms:W3CDTF">2023-12-29T00:09:45Z</dcterms:modified>
</cp:coreProperties>
</file>