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8" r:id="rId3"/>
    <p:sldId id="260" r:id="rId4"/>
    <p:sldId id="261" r:id="rId5"/>
    <p:sldId id="262" r:id="rId6"/>
    <p:sldId id="312" r:id="rId7"/>
    <p:sldId id="313" r:id="rId8"/>
    <p:sldId id="333" r:id="rId9"/>
    <p:sldId id="334" r:id="rId10"/>
    <p:sldId id="335" r:id="rId11"/>
    <p:sldId id="336" r:id="rId12"/>
    <p:sldId id="279" r:id="rId13"/>
    <p:sldId id="317" r:id="rId14"/>
    <p:sldId id="314" r:id="rId15"/>
    <p:sldId id="318" r:id="rId16"/>
    <p:sldId id="308" r:id="rId17"/>
    <p:sldId id="322" r:id="rId18"/>
    <p:sldId id="315" r:id="rId19"/>
    <p:sldId id="323" r:id="rId20"/>
    <p:sldId id="324" r:id="rId21"/>
    <p:sldId id="325" r:id="rId22"/>
    <p:sldId id="326" r:id="rId23"/>
    <p:sldId id="327" r:id="rId24"/>
    <p:sldId id="309" r:id="rId25"/>
    <p:sldId id="316" r:id="rId26"/>
    <p:sldId id="328" r:id="rId27"/>
    <p:sldId id="329" r:id="rId28"/>
    <p:sldId id="330" r:id="rId29"/>
    <p:sldId id="331" r:id="rId30"/>
    <p:sldId id="332" r:id="rId31"/>
    <p:sldId id="289" r:id="rId3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EB8B7-08FE-4DC7-ACF5-A25FDA2DE7B5}">
  <a:tblStyle styleId="{B0AEB8B7-08FE-4DC7-ACF5-A25FDA2DE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7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80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6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67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6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9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54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44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2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36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00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7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32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35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0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72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69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171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6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622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1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7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30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6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.info.uaic.ro/~vidrascu/CSSO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learn.microsoft.com/en-us/window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Tema</a:t>
            </a:r>
            <a:r>
              <a:rPr lang="en-US" dirty="0">
                <a:solidFill>
                  <a:schemeClr val="accent1"/>
                </a:solidFill>
              </a:rPr>
              <a:t> 6 CSSO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Rotaru Sebastian-Gabriel, 3B4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632739" y="11942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br>
              <a:rPr lang="en-US" dirty="0"/>
            </a:br>
            <a:r>
              <a:rPr lang="en-US" dirty="0" err="1"/>
              <a:t>componentelor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0AE7-3555-F596-51DC-EDA5210EF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ABD27-2DC5-F95C-E40E-B03D98BD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86" y="0"/>
            <a:ext cx="4446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632739" y="11942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br>
              <a:rPr lang="en-US" dirty="0"/>
            </a:br>
            <a:r>
              <a:rPr lang="en-US" dirty="0" err="1"/>
              <a:t>componentelor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0AE7-3555-F596-51DC-EDA5210EF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B9F8CB-6E9B-82E0-1BD4-B1EC45B5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31" y="0"/>
            <a:ext cx="178245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5EE4E-6D22-FD29-46F9-3F4965E4D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39" y="57150"/>
            <a:ext cx="2743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8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225" y="2624475"/>
            <a:ext cx="52479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Mediul de lucru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225" y="16931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lucru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1" y="1442552"/>
            <a:ext cx="4804042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iteratie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programul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aloca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matrici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numere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intregi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dimensiune</a:t>
            </a:r>
            <a:r>
              <a:rPr lang="en-US" dirty="0">
                <a:solidFill>
                  <a:schemeClr val="tx1"/>
                </a:solidFill>
              </a:rPr>
              <a:t> 10^k,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apoi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initializeaza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primele</a:t>
            </a:r>
            <a:r>
              <a:rPr lang="en-US" dirty="0">
                <a:solidFill>
                  <a:schemeClr val="tx1"/>
                </a:solidFill>
              </a:rPr>
              <a:t> 2 cu </a:t>
            </a:r>
            <a:r>
              <a:rPr lang="en-US" dirty="0" err="1">
                <a:solidFill>
                  <a:schemeClr val="tx1"/>
                </a:solidFill>
              </a:rPr>
              <a:t>valori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intregi</a:t>
            </a:r>
            <a:r>
              <a:rPr lang="en-US" dirty="0">
                <a:solidFill>
                  <a:schemeClr val="tx1"/>
                </a:solidFill>
              </a:rPr>
              <a:t> random.</a:t>
            </a:r>
          </a:p>
        </p:txBody>
      </p:sp>
    </p:spTree>
    <p:extLst>
      <p:ext uri="{BB962C8B-B14F-4D97-AF65-F5344CB8AC3E}">
        <p14:creationId xmlns:p14="http://schemas.microsoft.com/office/powerpoint/2010/main" val="427070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56079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generare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E1A4-1FA2-050D-E824-86AC6378F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1C6AB-F58C-7617-381B-613EC9A0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7" y="1118950"/>
            <a:ext cx="161925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817A8-B598-12CE-8743-1A9CEC93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37" y="1318974"/>
            <a:ext cx="1647825" cy="3457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94BD1-D50F-9DA1-F5FC-F4D4D59AC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02" y="1309450"/>
            <a:ext cx="1638300" cy="3476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9A8D1-6DBD-2329-0CC0-8E079A80D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943" y="1318974"/>
            <a:ext cx="1647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56079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generare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E1A4-1FA2-050D-E824-86AC6378F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8ABD9-E391-DD48-6981-4878DF78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9" y="1419225"/>
            <a:ext cx="34099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225" y="2624475"/>
            <a:ext cx="52479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Testarea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225" y="16931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03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performanta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procesorului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programul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calcula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produsul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primelor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matrici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numere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intregi</a:t>
            </a:r>
            <a:r>
              <a:rPr lang="en-US" dirty="0">
                <a:solidFill>
                  <a:schemeClr val="tx1"/>
                </a:solidFill>
              </a:rPr>
              <a:t> generate </a:t>
            </a:r>
            <a:r>
              <a:rPr lang="en-US" dirty="0" err="1">
                <a:solidFill>
                  <a:schemeClr val="tx1"/>
                </a:solidFill>
              </a:rPr>
              <a:t>aleator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moduri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Secvential</a:t>
            </a:r>
            <a:r>
              <a:rPr lang="en-US" dirty="0">
                <a:solidFill>
                  <a:schemeClr val="tx1"/>
                </a:solidFill>
              </a:rPr>
              <a:t>, pe un </a:t>
            </a:r>
            <a:r>
              <a:rPr lang="en-US" dirty="0" err="1">
                <a:solidFill>
                  <a:schemeClr val="tx1"/>
                </a:solidFill>
              </a:rPr>
              <a:t>singur</a:t>
            </a:r>
            <a:r>
              <a:rPr lang="en-US" dirty="0">
                <a:solidFill>
                  <a:schemeClr val="tx1"/>
                </a:solidFill>
              </a:rPr>
              <a:t> fir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Pe 1 – 2*P fire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unde</a:t>
            </a: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numarul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procesoare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fizice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aflat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primul</a:t>
            </a:r>
            <a:r>
              <a:rPr lang="en-US" dirty="0">
                <a:solidFill>
                  <a:schemeClr val="tx1"/>
                </a:solidFill>
              </a:rPr>
              <a:t> sub-program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inregistrat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</a:t>
            </a:r>
            <a:r>
              <a:rPr lang="en-US" dirty="0">
                <a:solidFill>
                  <a:schemeClr val="tx1"/>
                </a:solidFill>
              </a:rPr>
              <a:t>-un </a:t>
            </a:r>
            <a:r>
              <a:rPr lang="en-US" dirty="0" err="1">
                <a:solidFill>
                  <a:schemeClr val="tx1"/>
                </a:solidFill>
              </a:rPr>
              <a:t>fisier</a:t>
            </a:r>
            <a:r>
              <a:rPr lang="en-US" dirty="0">
                <a:solidFill>
                  <a:schemeClr val="tx1"/>
                </a:solidFill>
              </a:rPr>
              <a:t> .</a:t>
            </a:r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9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Calculul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fire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realizat</a:t>
            </a:r>
            <a:r>
              <a:rPr lang="en-US" dirty="0">
                <a:solidFill>
                  <a:schemeClr val="tx1"/>
                </a:solidFill>
              </a:rPr>
              <a:t> prima data in mod static –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fir </a:t>
            </a:r>
            <a:r>
              <a:rPr lang="en-US" dirty="0" err="1">
                <a:solidFill>
                  <a:schemeClr val="tx1"/>
                </a:solidFill>
              </a:rPr>
              <a:t>primeste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iteratii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inceputul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rularii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Apoi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executat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in mod </a:t>
            </a:r>
            <a:r>
              <a:rPr lang="en-US" dirty="0" err="1">
                <a:solidFill>
                  <a:schemeClr val="tx1"/>
                </a:solidFill>
              </a:rPr>
              <a:t>dinamic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fir </a:t>
            </a:r>
            <a:r>
              <a:rPr lang="en-US" dirty="0" err="1">
                <a:solidFill>
                  <a:schemeClr val="tx1"/>
                </a:solidFill>
              </a:rPr>
              <a:t>primeste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nr_iteratii_ramase</a:t>
            </a:r>
            <a:r>
              <a:rPr lang="en-US" dirty="0">
                <a:solidFill>
                  <a:schemeClr val="tx1"/>
                </a:solidFill>
              </a:rPr>
              <a:t> / 2 * </a:t>
            </a:r>
            <a:r>
              <a:rPr lang="en-US" dirty="0" err="1">
                <a:solidFill>
                  <a:schemeClr val="tx1"/>
                </a:solidFill>
              </a:rPr>
              <a:t>nr_fire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iteratii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data cand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liber, </a:t>
            </a:r>
            <a:r>
              <a:rPr lang="en-US" dirty="0" err="1">
                <a:solidFill>
                  <a:schemeClr val="tx1"/>
                </a:solidFill>
              </a:rPr>
              <a:t>pana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finalul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calculului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62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obtine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concluzive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k de la 1 la 3 </a:t>
            </a:r>
            <a:r>
              <a:rPr lang="en-US" dirty="0" err="1">
                <a:solidFill>
                  <a:schemeClr val="tx1"/>
                </a:solidFill>
              </a:rPr>
              <a:t>acest</a:t>
            </a:r>
            <a:r>
              <a:rPr lang="en-US" dirty="0">
                <a:solidFill>
                  <a:schemeClr val="tx1"/>
                </a:solidFill>
              </a:rPr>
              <a:t> process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repetat</a:t>
            </a:r>
            <a:r>
              <a:rPr lang="en-US" dirty="0">
                <a:solidFill>
                  <a:schemeClr val="tx1"/>
                </a:solidFill>
              </a:rPr>
              <a:t> de 15 </a:t>
            </a:r>
            <a:r>
              <a:rPr lang="en-US" dirty="0" err="1">
                <a:solidFill>
                  <a:schemeClr val="tx1"/>
                </a:solidFill>
              </a:rPr>
              <a:t>ori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Din </a:t>
            </a:r>
            <a:r>
              <a:rPr lang="en-US" dirty="0" err="1">
                <a:solidFill>
                  <a:schemeClr val="tx1"/>
                </a:solidFill>
              </a:rPr>
              <a:t>cauza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timpului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extrem</a:t>
            </a:r>
            <a:r>
              <a:rPr lang="en-US" dirty="0">
                <a:solidFill>
                  <a:schemeClr val="tx1"/>
                </a:solidFill>
              </a:rPr>
              <a:t> de mare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memoriei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k = 4 am </a:t>
            </a:r>
            <a:r>
              <a:rPr lang="en-US" dirty="0" err="1">
                <a:solidFill>
                  <a:schemeClr val="tx1"/>
                </a:solidFill>
              </a:rPr>
              <a:t>facut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calculul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doar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perechi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matrici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am </a:t>
            </a:r>
            <a:r>
              <a:rPr lang="en-US" dirty="0" err="1">
                <a:solidFill>
                  <a:schemeClr val="tx1"/>
                </a:solidFill>
              </a:rPr>
              <a:t>omis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calcululele</a:t>
            </a:r>
            <a:r>
              <a:rPr lang="en-US" dirty="0">
                <a:solidFill>
                  <a:schemeClr val="tx1"/>
                </a:solidFill>
              </a:rPr>
              <a:t> statice/</a:t>
            </a:r>
            <a:r>
              <a:rPr lang="en-US" dirty="0" err="1">
                <a:solidFill>
                  <a:schemeClr val="tx1"/>
                </a:solidFill>
              </a:rPr>
              <a:t>dinamice</a:t>
            </a:r>
            <a:r>
              <a:rPr lang="en-US" dirty="0">
                <a:solidFill>
                  <a:schemeClr val="tx1"/>
                </a:solidFill>
              </a:rPr>
              <a:t> pe un </a:t>
            </a:r>
            <a:r>
              <a:rPr lang="en-US" dirty="0" err="1">
                <a:solidFill>
                  <a:schemeClr val="tx1"/>
                </a:solidFill>
              </a:rPr>
              <a:t>singur</a:t>
            </a:r>
            <a:r>
              <a:rPr lang="en-US" dirty="0">
                <a:solidFill>
                  <a:schemeClr val="tx1"/>
                </a:solidFill>
              </a:rPr>
              <a:t> fir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deoarece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timpul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en-US" dirty="0" err="1">
                <a:solidFill>
                  <a:schemeClr val="tx1"/>
                </a:solidFill>
              </a:rPr>
              <a:t>fost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apropiat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cel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calculului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secvential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k = 5 nu am </a:t>
            </a:r>
            <a:r>
              <a:rPr lang="en-US" dirty="0" err="1">
                <a:solidFill>
                  <a:schemeClr val="tx1"/>
                </a:solidFill>
              </a:rPr>
              <a:t>rulat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testul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5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Capitole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26165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Descrierea temei, scopul acesteia si analiza componentelor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Mediul de lucru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Pregatirea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matricilor</a:t>
            </a:r>
            <a:r>
              <a:rPr lang="en-US" dirty="0"/>
              <a:t>, etc.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26165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interpretarea</a:t>
            </a:r>
            <a:r>
              <a:rPr lang="en-US" dirty="0"/>
              <a:t> lor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secvential</a:t>
            </a:r>
            <a:r>
              <a:rPr lang="en-US" dirty="0"/>
              <a:t> vs static vs </a:t>
            </a:r>
            <a:r>
              <a:rPr lang="en-US" dirty="0" err="1"/>
              <a:t>dinamic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70257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k=1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986B-B674-6099-F112-70FCDB7D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51" y="893135"/>
            <a:ext cx="2562324" cy="42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70257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k=2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E1DF2-822C-F452-52A9-86433817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8" y="964019"/>
            <a:ext cx="2638628" cy="4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70257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k=3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E8F21-9081-34F5-13FD-DEC3CA06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1" y="894795"/>
            <a:ext cx="2834402" cy="42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799" y="383175"/>
            <a:ext cx="8270257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k=4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FE894-0E49-9533-4562-81C72FD7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52" y="934174"/>
            <a:ext cx="3480095" cy="42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225" y="2624475"/>
            <a:ext cx="52479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225" y="16931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5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calculelor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Rezultatul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calculelor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fire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identic cu </a:t>
            </a:r>
            <a:r>
              <a:rPr lang="en-US" dirty="0" err="1">
                <a:solidFill>
                  <a:schemeClr val="tx1"/>
                </a:solidFill>
              </a:rPr>
              <a:t>cel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secvential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Intrucat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ambele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folosesc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aceeasi</a:t>
            </a:r>
            <a:r>
              <a:rPr lang="en-US" dirty="0">
                <a:solidFill>
                  <a:schemeClr val="tx1"/>
                </a:solidFill>
              </a:rPr>
              <a:t> formula de </a:t>
            </a:r>
            <a:r>
              <a:rPr lang="en-US" dirty="0" err="1">
                <a:solidFill>
                  <a:schemeClr val="tx1"/>
                </a:solidFill>
              </a:rPr>
              <a:t>calcul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probabil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existe</a:t>
            </a:r>
            <a:r>
              <a:rPr lang="en-US" dirty="0">
                <a:solidFill>
                  <a:schemeClr val="tx1"/>
                </a:solidFill>
              </a:rPr>
              <a:t> bug-</a:t>
            </a:r>
            <a:r>
              <a:rPr lang="en-US" dirty="0" err="1">
                <a:solidFill>
                  <a:schemeClr val="tx1"/>
                </a:solidFill>
              </a:rPr>
              <a:t>uri</a:t>
            </a:r>
            <a:r>
              <a:rPr lang="en-US" dirty="0">
                <a:solidFill>
                  <a:schemeClr val="tx1"/>
                </a:solidFill>
              </a:rPr>
              <a:t> de tip data-race,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erori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asignarea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corecta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sarcinilor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firelor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bg2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1F8BE-05AA-7071-3195-73F623E3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133"/>
            <a:ext cx="5351721" cy="3078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CC3C1-F23F-EDEE-C1AF-9DB00C6E5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24" y="2952487"/>
            <a:ext cx="4378510" cy="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900" y="38237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grafic</a:t>
            </a:r>
            <a:r>
              <a:rPr lang="en-US" dirty="0"/>
              <a:t> k = 1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DDA99-33A9-E7D1-D4C3-249979AE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737"/>
            <a:ext cx="9144000" cy="45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50022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grafic</a:t>
            </a:r>
            <a:r>
              <a:rPr lang="en-US" dirty="0"/>
              <a:t> k = 2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AFD5A-7807-AEC0-1CC5-AD66449C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264"/>
            <a:ext cx="9144000" cy="45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8000" y="64198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grafic</a:t>
            </a:r>
            <a:r>
              <a:rPr lang="en-US" dirty="0"/>
              <a:t> k = 3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ED4E3-8CD3-914D-E715-8767A4EC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976"/>
            <a:ext cx="9144000" cy="45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7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54328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grafic</a:t>
            </a:r>
            <a:r>
              <a:rPr lang="en-US" dirty="0"/>
              <a:t> k = 4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DBB7D-DE34-FE4B-D170-BC47CB94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" y="581207"/>
            <a:ext cx="9144000" cy="4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A0B6D-309C-337E-D12B-ED79F73EC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r>
              <a:rPr lang="en-US" dirty="0"/>
              <a:t> – </a:t>
            </a:r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872700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un k = 1, 2; </a:t>
            </a:r>
            <a:r>
              <a:rPr lang="en-US" dirty="0" err="1">
                <a:solidFill>
                  <a:schemeClr val="tx1"/>
                </a:solidFill>
              </a:rPr>
              <a:t>calculul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propriu-zis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rapid </a:t>
            </a:r>
            <a:r>
              <a:rPr lang="en-US" dirty="0" err="1">
                <a:solidFill>
                  <a:schemeClr val="tx1"/>
                </a:solidFill>
              </a:rPr>
              <a:t>decat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crearea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firelor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care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secventiala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statica</a:t>
            </a:r>
            <a:r>
              <a:rPr lang="en-US" dirty="0">
                <a:solidFill>
                  <a:schemeClr val="tx1"/>
                </a:solidFill>
              </a:rPr>
              <a:t>, care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Timpul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odata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numarul</a:t>
            </a:r>
            <a:r>
              <a:rPr lang="en-US" dirty="0">
                <a:solidFill>
                  <a:schemeClr val="tx1"/>
                </a:solidFill>
              </a:rPr>
              <a:t> de fire.</a:t>
            </a:r>
          </a:p>
          <a:p>
            <a:pPr marL="285750" indent="-285750">
              <a:buClr>
                <a:schemeClr val="bg2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k = 3; </a:t>
            </a:r>
            <a:r>
              <a:rPr lang="en-US" dirty="0" err="1">
                <a:solidFill>
                  <a:schemeClr val="tx1"/>
                </a:solidFill>
              </a:rPr>
              <a:t>timpul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castigat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impartirea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sarcinii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suficient</a:t>
            </a:r>
            <a:r>
              <a:rPr lang="en-US" dirty="0">
                <a:solidFill>
                  <a:schemeClr val="tx1"/>
                </a:solidFill>
              </a:rPr>
              <a:t> de mare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compensa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pierdut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crearea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firelor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intrece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secventiala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deoarece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un N 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r>
              <a:rPr lang="en-US" dirty="0">
                <a:solidFill>
                  <a:schemeClr val="tx1"/>
                </a:solidFill>
              </a:rPr>
              <a:t> de mic, </a:t>
            </a:r>
            <a:r>
              <a:rPr lang="en-US" dirty="0" err="1">
                <a:solidFill>
                  <a:schemeClr val="tx1"/>
                </a:solidFill>
              </a:rPr>
              <a:t>firele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incheie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executia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momente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apropiate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reimpartirea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sarcinilor</a:t>
            </a:r>
            <a:r>
              <a:rPr lang="en-US" dirty="0">
                <a:solidFill>
                  <a:schemeClr val="tx1"/>
                </a:solidFill>
              </a:rPr>
              <a:t> nu </a:t>
            </a:r>
            <a:r>
              <a:rPr lang="en-US" dirty="0" err="1">
                <a:solidFill>
                  <a:schemeClr val="tx1"/>
                </a:solidFill>
              </a:rPr>
              <a:t>si-ar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rostul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Primul</a:t>
            </a:r>
            <a:r>
              <a:rPr lang="en-US" dirty="0">
                <a:solidFill>
                  <a:schemeClr val="tx1"/>
                </a:solidFill>
              </a:rPr>
              <a:t> fir care </a:t>
            </a:r>
            <a:r>
              <a:rPr lang="en-US" dirty="0" err="1">
                <a:solidFill>
                  <a:schemeClr val="tx1"/>
                </a:solidFill>
              </a:rPr>
              <a:t>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incheie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iteratii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celelalte</a:t>
            </a:r>
            <a:r>
              <a:rPr lang="en-US" dirty="0">
                <a:solidFill>
                  <a:schemeClr val="tx1"/>
                </a:solidFill>
              </a:rPr>
              <a:t> fire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incheia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executia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ultimul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bg2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k = 4+;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incepe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statica</a:t>
            </a:r>
            <a:r>
              <a:rPr lang="en-US" dirty="0">
                <a:solidFill>
                  <a:schemeClr val="tx1"/>
                </a:solidFill>
              </a:rPr>
              <a:t>. Pot </a:t>
            </a:r>
            <a:r>
              <a:rPr lang="en-US" dirty="0" err="1">
                <a:solidFill>
                  <a:schemeClr val="tx1"/>
                </a:solidFill>
              </a:rPr>
              <a:t>aparea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diferente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suficient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timpurile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executie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firelor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justifica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reimpartirea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sarcinilor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57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Bibliografie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255775"/>
            <a:ext cx="51230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3"/>
              </a:rPr>
              <a:t>https://profs.info.uaic.ro/~vidrascu/CSSO.html</a:t>
            </a:r>
            <a:endParaRPr lang="en-US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4"/>
              </a:rPr>
              <a:t>https://learn.microsoft.com/en-us/windows/</a:t>
            </a:r>
            <a:endParaRPr lang="en-US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uFill>
                  <a:noFill/>
                </a:uFill>
              </a:rPr>
              <a:t>https://openpyxl.readthedocs.io/en/stable/</a:t>
            </a: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5"/>
              </a:rPr>
              <a:t>https://stackoverflow.com/</a:t>
            </a:r>
            <a:endParaRPr lang="en-US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Scopul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Scopul temei este realizarea unei aplicatii de evaluare a performantelor calculatorului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Componentele temei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139633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Analiza componente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2098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Primul program preia specificatiile componentelor calculatorului si le inregistreaza intr-un fisier .txt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050" y="139633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Calcule aritmetice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050" y="22098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 doilea program testeaza viteza de calcul (adunare si inmultire) pe zone mari de memorie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000" y="139633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Interpretare rezultate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000" y="22098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cu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Programul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urmatoarele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functii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(A) </a:t>
            </a:r>
            <a:r>
              <a:rPr lang="en-US" dirty="0" err="1">
                <a:solidFill>
                  <a:schemeClr val="tx1"/>
                </a:solidFill>
              </a:rPr>
              <a:t>GetLogicalProcessorInformation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(B) </a:t>
            </a:r>
            <a:r>
              <a:rPr lang="en-US" dirty="0" err="1">
                <a:solidFill>
                  <a:schemeClr val="tx1"/>
                </a:solidFill>
              </a:rPr>
              <a:t>GetProcessAffinityMask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GetNumaProcessorNode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bg2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(C) </a:t>
            </a:r>
            <a:r>
              <a:rPr lang="en-US" dirty="0" err="1">
                <a:solidFill>
                  <a:schemeClr val="tx1"/>
                </a:solidFill>
              </a:rPr>
              <a:t>GetProcessDefaultCpuSets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GetSystemCpuSetInformation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(A) - </a:t>
            </a:r>
            <a:r>
              <a:rPr lang="en-US" dirty="0" err="1">
                <a:solidFill>
                  <a:schemeClr val="tx1"/>
                </a:solidFill>
              </a:rPr>
              <a:t>GetLogicalProcessorInformation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informatii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despre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procesoarele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Informatiile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retinute</a:t>
            </a:r>
            <a:r>
              <a:rPr lang="en-US" dirty="0">
                <a:solidFill>
                  <a:schemeClr val="tx1"/>
                </a:solidFill>
              </a:rPr>
              <a:t> sunt: </a:t>
            </a:r>
            <a:r>
              <a:rPr lang="en-US" dirty="0" err="1">
                <a:solidFill>
                  <a:schemeClr val="tx1"/>
                </a:solidFill>
              </a:rPr>
              <a:t>numarul</a:t>
            </a:r>
            <a:r>
              <a:rPr lang="en-US" dirty="0">
                <a:solidFill>
                  <a:schemeClr val="tx1"/>
                </a:solidFill>
              </a:rPr>
              <a:t> lor, cu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logice</a:t>
            </a:r>
            <a:r>
              <a:rPr lang="en-US" dirty="0">
                <a:solidFill>
                  <a:schemeClr val="tx1"/>
                </a:solidFill>
              </a:rPr>
              <a:t> impart </a:t>
            </a:r>
            <a:r>
              <a:rPr lang="en-US" dirty="0" err="1">
                <a:solidFill>
                  <a:schemeClr val="tx1"/>
                </a:solidFill>
              </a:rPr>
              <a:t>nuclee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fizice</a:t>
            </a:r>
            <a:r>
              <a:rPr lang="en-US" dirty="0">
                <a:solidFill>
                  <a:schemeClr val="tx1"/>
                </a:solidFill>
              </a:rPr>
              <a:t>, cache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formeaza</a:t>
            </a:r>
            <a:r>
              <a:rPr lang="en-US" dirty="0">
                <a:solidFill>
                  <a:schemeClr val="tx1"/>
                </a:solidFill>
              </a:rPr>
              <a:t> un nod NUMA.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(B) – </a:t>
            </a:r>
            <a:r>
              <a:rPr lang="en-US" dirty="0" err="1">
                <a:solidFill>
                  <a:schemeClr val="tx1"/>
                </a:solidFill>
              </a:rPr>
              <a:t>GetProcessAffinityMask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apelata</a:t>
            </a:r>
            <a:r>
              <a:rPr lang="en-US" dirty="0">
                <a:solidFill>
                  <a:schemeClr val="tx1"/>
                </a:solidFill>
              </a:rPr>
              <a:t> cu un handle </a:t>
            </a:r>
            <a:r>
              <a:rPr lang="en-US" dirty="0" err="1">
                <a:solidFill>
                  <a:schemeClr val="tx1"/>
                </a:solidFill>
              </a:rPr>
              <a:t>catre</a:t>
            </a:r>
            <a:r>
              <a:rPr lang="en-US" dirty="0">
                <a:solidFill>
                  <a:schemeClr val="tx1"/>
                </a:solidFill>
              </a:rPr>
              <a:t> un process ca </a:t>
            </a:r>
            <a:r>
              <a:rPr lang="en-US" dirty="0" err="1">
                <a:solidFill>
                  <a:schemeClr val="tx1"/>
                </a:solidFill>
              </a:rPr>
              <a:t>parametru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returneaza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procesoarele</a:t>
            </a:r>
            <a:r>
              <a:rPr lang="en-US" dirty="0">
                <a:solidFill>
                  <a:schemeClr val="tx1"/>
                </a:solidFill>
              </a:rPr>
              <a:t> pe care </a:t>
            </a:r>
            <a:r>
              <a:rPr lang="en-US" dirty="0" err="1">
                <a:solidFill>
                  <a:schemeClr val="tx1"/>
                </a:solidFill>
              </a:rPr>
              <a:t>poate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procesul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26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6342219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GetNumaProcessorNode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primeste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parametru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indicele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processor (&lt;64)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spune</a:t>
            </a:r>
            <a:r>
              <a:rPr lang="en-US" dirty="0">
                <a:solidFill>
                  <a:schemeClr val="tx1"/>
                </a:solidFill>
              </a:rPr>
              <a:t> din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nod NUMA face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acesta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Apeland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intr</a:t>
            </a:r>
            <a:r>
              <a:rPr lang="en-US" dirty="0">
                <a:solidFill>
                  <a:schemeClr val="tx1"/>
                </a:solidFill>
              </a:rPr>
              <a:t>-o </a:t>
            </a:r>
            <a:r>
              <a:rPr lang="en-US" dirty="0" err="1">
                <a:solidFill>
                  <a:schemeClr val="tx1"/>
                </a:solidFill>
              </a:rPr>
              <a:t>bucla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numarul</a:t>
            </a:r>
            <a:r>
              <a:rPr lang="en-US" dirty="0">
                <a:solidFill>
                  <a:schemeClr val="tx1"/>
                </a:solidFill>
              </a:rPr>
              <a:t> total de </a:t>
            </a:r>
            <a:r>
              <a:rPr lang="en-US" dirty="0" err="1">
                <a:solidFill>
                  <a:schemeClr val="tx1"/>
                </a:solidFill>
              </a:rPr>
              <a:t>noduri</a:t>
            </a:r>
            <a:r>
              <a:rPr lang="en-US" dirty="0">
                <a:solidFill>
                  <a:schemeClr val="tx1"/>
                </a:solidFill>
              </a:rPr>
              <a:t> de pe calculator.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(C) – </a:t>
            </a:r>
            <a:r>
              <a:rPr lang="en-US" dirty="0" err="1">
                <a:solidFill>
                  <a:schemeClr val="tx1"/>
                </a:solidFill>
              </a:rPr>
              <a:t>GetProcessDefaultCpuSets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returneaza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seturilor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procesoare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implicite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procesul</a:t>
            </a:r>
            <a:r>
              <a:rPr lang="en-US" dirty="0">
                <a:solidFill>
                  <a:schemeClr val="tx1"/>
                </a:solidFill>
              </a:rPr>
              <a:t> dat.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 err="1">
                <a:solidFill>
                  <a:schemeClr val="tx1"/>
                </a:solidFill>
              </a:rPr>
              <a:t>GetSystemCpuSetInformation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obtine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structura</a:t>
            </a:r>
            <a:r>
              <a:rPr lang="en-US" dirty="0">
                <a:solidFill>
                  <a:schemeClr val="tx1"/>
                </a:solidFill>
              </a:rPr>
              <a:t> SYSTEM_CPU_SET_INFORMATION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cpu</a:t>
            </a:r>
            <a:r>
              <a:rPr lang="en-US" dirty="0">
                <a:solidFill>
                  <a:schemeClr val="tx1"/>
                </a:solidFill>
              </a:rPr>
              <a:t> set dat.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SYSTEM_CPU_SET_INFORMATION </a:t>
            </a:r>
            <a:r>
              <a:rPr lang="en-US" dirty="0" err="1">
                <a:solidFill>
                  <a:schemeClr val="tx1"/>
                </a:solidFill>
              </a:rPr>
              <a:t>contine</a:t>
            </a:r>
            <a:r>
              <a:rPr lang="en-US" dirty="0">
                <a:solidFill>
                  <a:schemeClr val="tx1"/>
                </a:solidFill>
              </a:rPr>
              <a:t> id, id </a:t>
            </a:r>
            <a:r>
              <a:rPr lang="en-US" dirty="0" err="1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indice</a:t>
            </a:r>
            <a:r>
              <a:rPr lang="en-US" dirty="0">
                <a:solidFill>
                  <a:schemeClr val="tx1"/>
                </a:solidFill>
              </a:rPr>
              <a:t> processor logic, </a:t>
            </a:r>
            <a:r>
              <a:rPr lang="en-US" dirty="0" err="1">
                <a:solidFill>
                  <a:schemeClr val="tx1"/>
                </a:solidFill>
              </a:rPr>
              <a:t>indice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nucleu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indice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ultimul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nivel</a:t>
            </a:r>
            <a:r>
              <a:rPr lang="en-US" dirty="0">
                <a:solidFill>
                  <a:schemeClr val="tx1"/>
                </a:solidFill>
              </a:rPr>
              <a:t> cache (L3), </a:t>
            </a:r>
            <a:r>
              <a:rPr lang="en-US" dirty="0" err="1">
                <a:solidFill>
                  <a:schemeClr val="tx1"/>
                </a:solidFill>
              </a:rPr>
              <a:t>indice</a:t>
            </a:r>
            <a:r>
              <a:rPr lang="en-US" dirty="0">
                <a:solidFill>
                  <a:schemeClr val="tx1"/>
                </a:solidFill>
              </a:rPr>
              <a:t> nod NUMA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eficienta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bg2"/>
              </a:buClr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632739" y="11942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0AE7-3555-F596-51DC-EDA5210EF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3E92D-DA9D-2EC5-767D-B532D362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" y="713090"/>
            <a:ext cx="9144000" cy="44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632739" y="11942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0AE7-3555-F596-51DC-EDA5210EF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1B203-BC5A-1B1A-7D3E-F85990DE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54"/>
            <a:ext cx="9144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2866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915</Words>
  <Application>Microsoft Office PowerPoint</Application>
  <PresentationFormat>On-screen Show (16:9)</PresentationFormat>
  <Paragraphs>114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Montserrat</vt:lpstr>
      <vt:lpstr>Fira Sans Extra Condensed Medium</vt:lpstr>
      <vt:lpstr>Management Consulting Toolkit by Slidesgo</vt:lpstr>
      <vt:lpstr>Tema 6 CSSO</vt:lpstr>
      <vt:lpstr>Capitole</vt:lpstr>
      <vt:lpstr>Introducere</vt:lpstr>
      <vt:lpstr>Scopul</vt:lpstr>
      <vt:lpstr>Componentele temei</vt:lpstr>
      <vt:lpstr>Analiza componentelor</vt:lpstr>
      <vt:lpstr>Analiza componentelor</vt:lpstr>
      <vt:lpstr>Analiza componentelor</vt:lpstr>
      <vt:lpstr>Analiza componentelor</vt:lpstr>
      <vt:lpstr>Analiza componentelor</vt:lpstr>
      <vt:lpstr>Analiza componentelor</vt:lpstr>
      <vt:lpstr>Mediul de lucru</vt:lpstr>
      <vt:lpstr>Mediul de lucru</vt:lpstr>
      <vt:lpstr>Mediul de lucru – timp generare</vt:lpstr>
      <vt:lpstr>Mediul de lucru – timp generare</vt:lpstr>
      <vt:lpstr>Testarea</vt:lpstr>
      <vt:lpstr>Testarea procesorului</vt:lpstr>
      <vt:lpstr>Testarea procesorului</vt:lpstr>
      <vt:lpstr>Testarea procesorului</vt:lpstr>
      <vt:lpstr>Testarea procesorului – timp de executie k=1</vt:lpstr>
      <vt:lpstr>Testarea procesorului – timp de executie k=2</vt:lpstr>
      <vt:lpstr>Testarea procesorului – timp de executie k=3</vt:lpstr>
      <vt:lpstr>Testarea procesorului – timp de executie k=4</vt:lpstr>
      <vt:lpstr>Concluzii</vt:lpstr>
      <vt:lpstr>Concluzii – corectitudinea calculelor</vt:lpstr>
      <vt:lpstr>Concluzii – grafic k = 1</vt:lpstr>
      <vt:lpstr>Concluzii – grafic k = 2</vt:lpstr>
      <vt:lpstr>Concluzii – grafic k = 3</vt:lpstr>
      <vt:lpstr>Concluzii – grafic k = 4</vt:lpstr>
      <vt:lpstr>Concluzii – comparatie metode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 CSSO</dc:title>
  <dc:creator>Rotaru</dc:creator>
  <cp:lastModifiedBy>Rotaru Sebastian</cp:lastModifiedBy>
  <cp:revision>15</cp:revision>
  <dcterms:modified xsi:type="dcterms:W3CDTF">2023-01-08T17:54:25Z</dcterms:modified>
</cp:coreProperties>
</file>