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6" r:id="rId4"/>
    <p:sldId id="261" r:id="rId5"/>
    <p:sldId id="259" r:id="rId6"/>
    <p:sldId id="262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72" r:id="rId15"/>
    <p:sldId id="277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3C"/>
    <a:srgbClr val="03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7D287-1274-45E6-8A6E-A66A1ADF2F11}" v="287" dt="2022-01-18T19:39:2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962-2424-4719-BBD7-A43FE884CB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Ada-STFT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1D86-B54B-4E3F-B9F3-D179F5E023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Deep Learning course final project</a:t>
            </a:r>
          </a:p>
          <a:p>
            <a:r>
              <a:rPr lang="en-US" dirty="0"/>
              <a:t>By: Noam Elata and Rotem Idelson</a:t>
            </a:r>
            <a:endParaRPr lang="en-IL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090B752-1B85-4F90-81EB-2FCF84179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1" y="232248"/>
            <a:ext cx="3713349" cy="729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406DF-5EDE-4ADB-8F1A-04F56FBF98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0" y="95279"/>
            <a:ext cx="1922315" cy="866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1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AB37B31-6BD7-4666-8DB1-078B0D7AB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43" y="6023114"/>
            <a:ext cx="3216954" cy="63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8745-CF9D-4C12-A17A-2A80110B7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36" y="5898814"/>
            <a:ext cx="1677856" cy="756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41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94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7E9F"/>
            </a:gs>
            <a:gs pos="28000">
              <a:srgbClr val="034B5E"/>
            </a:gs>
            <a:gs pos="66000">
              <a:schemeClr val="accent2">
                <a:lumMod val="50000"/>
              </a:schemeClr>
            </a:gs>
            <a:gs pos="95000">
              <a:srgbClr val="02303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ADEF2-1561-4DB3-B2FE-B16B1C7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6D80-011B-42C4-9B51-60AC87CA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09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ACA8-8BDD-4111-BEB7-34E6C8501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Ada-STFT</a:t>
            </a:r>
            <a:endParaRPr lang="en-IL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691E-FEDD-4AD7-A588-A6A812D52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deep learning course final project</a:t>
            </a:r>
          </a:p>
          <a:p>
            <a:r>
              <a:rPr lang="en-US" sz="2800" dirty="0"/>
              <a:t>By Noam Elata and Rotem Idelson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1363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settings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We split each sample to </a:t>
            </a:r>
            <a:r>
              <a:rPr lang="en-US" b="1" dirty="0"/>
              <a:t>12</a:t>
            </a:r>
            <a:r>
              <a:rPr lang="en-US" dirty="0"/>
              <a:t> </a:t>
            </a:r>
            <a:r>
              <a:rPr lang="en-US" b="1" dirty="0"/>
              <a:t>parts</a:t>
            </a:r>
          </a:p>
          <a:p>
            <a:r>
              <a:rPr lang="en-US" dirty="0"/>
              <a:t>We used </a:t>
            </a:r>
            <a:r>
              <a:rPr lang="en-US" b="1" dirty="0"/>
              <a:t>audio</a:t>
            </a:r>
            <a:r>
              <a:rPr lang="en-US" dirty="0"/>
              <a:t> </a:t>
            </a:r>
            <a:r>
              <a:rPr lang="en-US" b="1" dirty="0"/>
              <a:t>augmentations</a:t>
            </a:r>
          </a:p>
          <a:p>
            <a:r>
              <a:rPr lang="en-US" dirty="0"/>
              <a:t>We used</a:t>
            </a:r>
            <a:r>
              <a:rPr lang="en-US" b="1" dirty="0"/>
              <a:t> </a:t>
            </a:r>
            <a:r>
              <a:rPr lang="en-US" b="1" dirty="0" err="1"/>
              <a:t>AdamW</a:t>
            </a:r>
            <a:r>
              <a:rPr lang="en-US" b="1" dirty="0"/>
              <a:t> optimizer</a:t>
            </a:r>
            <a:r>
              <a:rPr lang="en-US" dirty="0"/>
              <a:t> and an </a:t>
            </a:r>
            <a:r>
              <a:rPr lang="en-US" sz="2800" b="1" dirty="0"/>
              <a:t>exponential decay scheduler’s </a:t>
            </a:r>
            <a:endParaRPr lang="en-US" b="1" dirty="0"/>
          </a:p>
          <a:p>
            <a:r>
              <a:rPr lang="en-US" dirty="0"/>
              <a:t>We used </a:t>
            </a:r>
            <a:r>
              <a:rPr lang="en-US" b="1" dirty="0"/>
              <a:t>Cross Entropy loss</a:t>
            </a:r>
            <a:r>
              <a:rPr lang="en-US" dirty="0"/>
              <a:t> as our criterion</a:t>
            </a:r>
          </a:p>
          <a:p>
            <a:r>
              <a:rPr lang="en-US" dirty="0"/>
              <a:t>We kept track on our trials using the </a:t>
            </a:r>
            <a:r>
              <a:rPr lang="en-US" b="1" dirty="0" err="1"/>
              <a:t>tensorboard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4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Trials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To test our learnable STFT module performance, we conducted the following trials:</a:t>
            </a:r>
          </a:p>
          <a:p>
            <a:pPr lvl="1"/>
            <a:r>
              <a:rPr lang="en-US" dirty="0"/>
              <a:t>Basic run – with no STFT learning</a:t>
            </a:r>
          </a:p>
          <a:p>
            <a:pPr lvl="1"/>
            <a:r>
              <a:rPr lang="en-US" dirty="0"/>
              <a:t>Learning the STFT’s window coefficients</a:t>
            </a:r>
          </a:p>
          <a:p>
            <a:pPr lvl="1"/>
            <a:r>
              <a:rPr lang="en-US" dirty="0"/>
              <a:t>Learning the STFT’s DFT’s kernel coefficients</a:t>
            </a:r>
          </a:p>
          <a:p>
            <a:pPr lvl="1"/>
            <a:r>
              <a:rPr lang="en-US" dirty="0"/>
              <a:t>Learning both the DFT’s kernel and window coefficients</a:t>
            </a:r>
          </a:p>
          <a:p>
            <a:pPr lvl="1"/>
            <a:r>
              <a:rPr lang="en-US" dirty="0"/>
              <a:t>Learning 3 different STFT’s: window coefficients only</a:t>
            </a:r>
          </a:p>
          <a:p>
            <a:pPr lvl="1"/>
            <a:r>
              <a:rPr lang="en-US" dirty="0"/>
              <a:t>Learning 3 different STFT’s: DFT’s kernel coefficients</a:t>
            </a:r>
          </a:p>
          <a:p>
            <a:pPr lvl="1"/>
            <a:r>
              <a:rPr lang="en-US" dirty="0"/>
              <a:t>Learning 3 different STFT’s: both DFT’s kernel and window coefficients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- Train Loss</a:t>
            </a:r>
            <a:endParaRPr lang="en-IL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D448773-FFB6-436A-8667-F09CDBCB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51" y="1691594"/>
            <a:ext cx="9869249" cy="3924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E7AFD-5490-4C64-AEB2-B4F3A0F2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034" y="1691594"/>
            <a:ext cx="2002766" cy="19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Results - Validation Accuracy</a:t>
            </a:r>
            <a:endParaRPr lang="en-IL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45D3806-D9A9-4127-BDC6-D364C2275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3" y="1572931"/>
            <a:ext cx="9922810" cy="3913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FDEA09-C564-4379-8434-8B616F72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147" y="2597777"/>
            <a:ext cx="1709274" cy="16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9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Results - Validation Accuracy (best)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DFB46-79FB-48A6-A01B-9B821D3E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4" y="1797351"/>
            <a:ext cx="2254366" cy="215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C5626-2B47-4D37-9124-50BE2D825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4" b="1"/>
          <a:stretch/>
        </p:blipFill>
        <p:spPr>
          <a:xfrm>
            <a:off x="3284482" y="1797349"/>
            <a:ext cx="2267066" cy="2159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A28D89-4681-4445-98D1-52DAB0E29402}"/>
              </a:ext>
            </a:extLst>
          </p:cNvPr>
          <p:cNvSpPr txBox="1"/>
          <p:nvPr/>
        </p:nvSpPr>
        <p:spPr>
          <a:xfrm>
            <a:off x="810057" y="144527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run – 0.59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15EC6-F007-4C44-9596-4402CB940ECB}"/>
              </a:ext>
            </a:extLst>
          </p:cNvPr>
          <p:cNvSpPr txBox="1"/>
          <p:nvPr/>
        </p:nvSpPr>
        <p:spPr>
          <a:xfrm>
            <a:off x="3305884" y="1428017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– 0.59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E2238A-F715-4DC0-A9C3-47442CEF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51" y="1797349"/>
            <a:ext cx="2256954" cy="2159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AEB4BC-1DC3-4B4F-9BDB-AA08ACF3EB7E}"/>
              </a:ext>
            </a:extLst>
          </p:cNvPr>
          <p:cNvSpPr txBox="1"/>
          <p:nvPr/>
        </p:nvSpPr>
        <p:spPr>
          <a:xfrm>
            <a:off x="6286972" y="142801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DFT – 0.62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31DA35-AB0F-444B-B988-0AB787833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008" y="1797349"/>
            <a:ext cx="2276522" cy="2159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7913DF-BDF3-4A7F-A0F7-18932269A05D}"/>
              </a:ext>
            </a:extLst>
          </p:cNvPr>
          <p:cNvSpPr txBox="1"/>
          <p:nvPr/>
        </p:nvSpPr>
        <p:spPr>
          <a:xfrm>
            <a:off x="8558857" y="1441305"/>
            <a:ext cx="300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and DFT – 0.64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335F8-C295-495A-BF4D-A30828EC88C9}"/>
              </a:ext>
            </a:extLst>
          </p:cNvPr>
          <p:cNvSpPr txBox="1"/>
          <p:nvPr/>
        </p:nvSpPr>
        <p:spPr>
          <a:xfrm>
            <a:off x="1787342" y="4182182"/>
            <a:ext cx="231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windows – 0.6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40AE4-2B71-42E8-8C7E-B16D3FD8C18B}"/>
              </a:ext>
            </a:extLst>
          </p:cNvPr>
          <p:cNvSpPr txBox="1"/>
          <p:nvPr/>
        </p:nvSpPr>
        <p:spPr>
          <a:xfrm>
            <a:off x="4840765" y="4180553"/>
            <a:ext cx="201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DFTs – 0.65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F8E61-AD06-408D-AC0E-5C75DBC4A7A4}"/>
              </a:ext>
            </a:extLst>
          </p:cNvPr>
          <p:cNvSpPr txBox="1"/>
          <p:nvPr/>
        </p:nvSpPr>
        <p:spPr>
          <a:xfrm>
            <a:off x="7345854" y="4180553"/>
            <a:ext cx="333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windows and DFTs – 0.63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A9774A-0109-4AB1-8048-70A3F7703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542" y="4546856"/>
            <a:ext cx="2216264" cy="21718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9DB883-FB49-4313-B353-08505A715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687" y="4549885"/>
            <a:ext cx="2267066" cy="21687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324A59-08ED-4B4D-9F0F-6D237270F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765" y="4540506"/>
            <a:ext cx="2197213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- Test Accuracy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7913DF-BDF3-4A7F-A0F7-18932269A05D}"/>
              </a:ext>
            </a:extLst>
          </p:cNvPr>
          <p:cNvSpPr txBox="1"/>
          <p:nvPr/>
        </p:nvSpPr>
        <p:spPr>
          <a:xfrm>
            <a:off x="4445334" y="1709885"/>
            <a:ext cx="300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and DFT – 0.66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EF295-90F9-4902-A211-981752CE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561" y="2079217"/>
            <a:ext cx="4185446" cy="40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Results  - learned windows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46440-35E6-44FF-A75C-3F953933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87" y="1841965"/>
            <a:ext cx="2100186" cy="2138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F8500-2A0E-4B2C-A7AC-EEBE265F8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8" t="4772" r="8512"/>
          <a:stretch/>
        </p:blipFill>
        <p:spPr>
          <a:xfrm>
            <a:off x="9206913" y="1831095"/>
            <a:ext cx="2146887" cy="214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02F09-8230-4599-BDBA-CB0FA959C0BB}"/>
              </a:ext>
            </a:extLst>
          </p:cNvPr>
          <p:cNvSpPr txBox="1"/>
          <p:nvPr/>
        </p:nvSpPr>
        <p:spPr>
          <a:xfrm>
            <a:off x="415154" y="1444168"/>
            <a:ext cx="2492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Initiated with Hann window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98F59-9F8D-4279-ABA6-2EC59BB737A9}"/>
              </a:ext>
            </a:extLst>
          </p:cNvPr>
          <p:cNvSpPr txBox="1"/>
          <p:nvPr/>
        </p:nvSpPr>
        <p:spPr>
          <a:xfrm>
            <a:off x="3266629" y="1444168"/>
            <a:ext cx="2995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Learn window without DFT kernel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47049-4158-40FE-A026-09B7E99AF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502" y="1846198"/>
            <a:ext cx="2072389" cy="2144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DDA399-687E-4F76-9962-75B4B0EA3ACE}"/>
              </a:ext>
            </a:extLst>
          </p:cNvPr>
          <p:cNvSpPr txBox="1"/>
          <p:nvPr/>
        </p:nvSpPr>
        <p:spPr>
          <a:xfrm>
            <a:off x="7494534" y="1456351"/>
            <a:ext cx="2709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Learn window with DFT kernel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CFFB0-F3EA-4CB5-97AA-1F1B82503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463" y="1841965"/>
            <a:ext cx="2175175" cy="2149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44DCFD-4B84-4618-85D1-1082108217DB}"/>
              </a:ext>
            </a:extLst>
          </p:cNvPr>
          <p:cNvSpPr txBox="1"/>
          <p:nvPr/>
        </p:nvSpPr>
        <p:spPr>
          <a:xfrm>
            <a:off x="2206108" y="4305944"/>
            <a:ext cx="2876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DFT’s kernel coefficients change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44AD5-4FA3-4190-8D95-E08CC36E070E}"/>
              </a:ext>
            </a:extLst>
          </p:cNvPr>
          <p:cNvSpPr txBox="1"/>
          <p:nvPr/>
        </p:nvSpPr>
        <p:spPr>
          <a:xfrm>
            <a:off x="7146535" y="4305944"/>
            <a:ext cx="265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Window’s coefficients change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9E84B6-283C-4AC5-AB0F-69122CEF4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652" y="4648811"/>
            <a:ext cx="2764428" cy="1941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F82CE3-44C5-4F7A-B4AB-D2D5431B5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534" y="4633628"/>
            <a:ext cx="2851341" cy="19569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710F0F-76BD-49BF-971D-9D168910BC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3670" y="4780881"/>
            <a:ext cx="1709274" cy="16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pPr lvl="1"/>
            <a:r>
              <a:rPr lang="en-US" sz="2800" dirty="0"/>
              <a:t>Ada-STFT might be useful in those type’s of </a:t>
            </a:r>
            <a:r>
              <a:rPr lang="en-US" sz="2800"/>
              <a:t>1D tasks</a:t>
            </a:r>
          </a:p>
          <a:p>
            <a:pPr lvl="1"/>
            <a:r>
              <a:rPr lang="en-US" sz="2800" dirty="0"/>
              <a:t>In order to further explore the capabilities of Ada-STFT, it would be interesting to test this method on other compatible 1D datasets with more samples</a:t>
            </a:r>
          </a:p>
          <a:p>
            <a:pPr lvl="1"/>
            <a:r>
              <a:rPr lang="en-US" sz="2800" dirty="0"/>
              <a:t>It would be interesting to mathematically analyze the learned window and kernel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8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B130F-D68F-40E5-A79E-1A53A0B42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Thanks for listening!</a:t>
            </a:r>
            <a:endParaRPr lang="en-IL" sz="8000" dirty="0"/>
          </a:p>
        </p:txBody>
      </p:sp>
    </p:spTree>
    <p:extLst>
      <p:ext uri="{BB962C8B-B14F-4D97-AF65-F5344CB8AC3E}">
        <p14:creationId xmlns:p14="http://schemas.microsoft.com/office/powerpoint/2010/main" val="22723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3DD9-40F5-4051-9169-59A3C4D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DDBF-8768-49FC-8712-81C0FB1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audio files to 10 music genres</a:t>
            </a:r>
          </a:p>
          <a:p>
            <a:r>
              <a:rPr lang="en-US" dirty="0"/>
              <a:t>Dataset: GTZAN</a:t>
            </a:r>
          </a:p>
          <a:p>
            <a:pPr lvl="1"/>
            <a:r>
              <a:rPr lang="en-US" dirty="0"/>
              <a:t>10 classes, 100 audio samples per class</a:t>
            </a:r>
          </a:p>
          <a:p>
            <a:r>
              <a:rPr lang="en-US" dirty="0"/>
              <a:t>Genres:</a:t>
            </a:r>
            <a:r>
              <a:rPr lang="en-US" dirty="0">
                <a:solidFill>
                  <a:srgbClr val="6A8759"/>
                </a:solidFill>
                <a:latin typeface="JetBrains Mono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classical, country, disco, hip-hop, jazz, metal, pop, reggae, rock, blues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55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4DFC-7F77-4BF3-AB8B-C5FED35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071F-8A41-44D5-ACA9-DF40A073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IL" dirty="0">
                <a:latin typeface="JetBrains Mono"/>
              </a:rPr>
              <a:t>Since 1D music classifying is a tough assignments, many have approached this task with 2D image classifiers, on the audio file spectrogram</a:t>
            </a:r>
          </a:p>
          <a:p>
            <a:r>
              <a:rPr kumimoji="0" lang="en-US" altLang="en-IL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Many solutions to genre classification use a variety of 2D features and augmentation.</a:t>
            </a:r>
          </a:p>
          <a:p>
            <a:r>
              <a:rPr lang="en-US" altLang="en-IL" dirty="0">
                <a:latin typeface="JetBrains Mono"/>
              </a:rPr>
              <a:t>We have decided to focus on improving the STFT feature and use only augmentations that do not drastically change the STFT.</a:t>
            </a:r>
            <a:endParaRPr kumimoji="0" lang="en-IL" altLang="en-I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378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spectrogram is a visual representation of the spectrum of frequencies of a signal as it varies with time</a:t>
                </a:r>
              </a:p>
              <a:p>
                <a:r>
                  <a:rPr lang="en-US" dirty="0"/>
                  <a:t>A Spectrogram is computed using the short-time Fourier transform: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𝑆𝑝𝑒𝑐𝑡𝑟𝑜𝑔𝑟𝑎𝑚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𝑆𝑇𝐹𝑇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966A1C-BDE2-457E-AA6E-55F755B23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47" t="45377" r="10124" b="44871"/>
          <a:stretch/>
        </p:blipFill>
        <p:spPr>
          <a:xfrm rot="10800000">
            <a:off x="5771071" y="4710018"/>
            <a:ext cx="6110698" cy="577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03B17-0D16-4E75-B591-879136291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9" t="13125" r="14576" b="15000"/>
          <a:stretch/>
        </p:blipFill>
        <p:spPr>
          <a:xfrm>
            <a:off x="310231" y="4710018"/>
            <a:ext cx="4693090" cy="5779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E13FA1-661D-43E6-A92D-A8384F678C12}"/>
              </a:ext>
            </a:extLst>
          </p:cNvPr>
          <p:cNvCxnSpPr>
            <a:cxnSpLocks/>
          </p:cNvCxnSpPr>
          <p:nvPr/>
        </p:nvCxnSpPr>
        <p:spPr>
          <a:xfrm>
            <a:off x="5080958" y="4977438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C42F7-9DFC-4DBC-8C10-6EB1E878108C}"/>
              </a:ext>
            </a:extLst>
          </p:cNvPr>
          <p:cNvSpPr txBox="1"/>
          <p:nvPr/>
        </p:nvSpPr>
        <p:spPr>
          <a:xfrm>
            <a:off x="1958036" y="431246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57C34-6593-480C-B14B-C791B0416660}"/>
              </a:ext>
            </a:extLst>
          </p:cNvPr>
          <p:cNvSpPr txBox="1"/>
          <p:nvPr/>
        </p:nvSpPr>
        <p:spPr>
          <a:xfrm>
            <a:off x="7971652" y="432385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𝑆𝑇𝐹𝑇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𝑗𝑤𝑛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the window coefficients,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</m:oMath>
                </a14:m>
                <a:r>
                  <a:rPr lang="en-US" dirty="0"/>
                  <a:t> are the DFT kernel coefficients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0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Method: Adaptive STFT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a classifier on the audio files spectrogram</a:t>
            </a:r>
          </a:p>
          <a:p>
            <a:pPr lvl="1"/>
            <a:r>
              <a:rPr lang="en-US" dirty="0"/>
              <a:t>we used resnet-18 as our classifier</a:t>
            </a:r>
          </a:p>
          <a:p>
            <a:r>
              <a:rPr lang="en-US" dirty="0"/>
              <a:t>Then, we tried to learn the STFT window coefficients and DFT kernel coefficients (together and apart) to see if our accuracy improves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267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78885D-848C-4197-84F6-3B80ADEA26E0}"/>
              </a:ext>
            </a:extLst>
          </p:cNvPr>
          <p:cNvSpPr/>
          <p:nvPr/>
        </p:nvSpPr>
        <p:spPr>
          <a:xfrm>
            <a:off x="2398143" y="2592780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STFT Layer</a:t>
            </a:r>
            <a:endParaRPr lang="en-IL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7F98AD-987E-4D6F-81CB-8652A7DC263A}"/>
              </a:ext>
            </a:extLst>
          </p:cNvPr>
          <p:cNvCxnSpPr>
            <a:cxnSpLocks/>
          </p:cNvCxnSpPr>
          <p:nvPr/>
        </p:nvCxnSpPr>
        <p:spPr>
          <a:xfrm>
            <a:off x="1708030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3B112-2FEC-429F-B2C0-3A76B0C5FB60}"/>
              </a:ext>
            </a:extLst>
          </p:cNvPr>
          <p:cNvCxnSpPr>
            <a:cxnSpLocks/>
          </p:cNvCxnSpPr>
          <p:nvPr/>
        </p:nvCxnSpPr>
        <p:spPr>
          <a:xfrm>
            <a:off x="4681267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570B2-6BFA-48F0-A2EC-2F476DF66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3" t="15754" r="13301" b="15189"/>
          <a:stretch/>
        </p:blipFill>
        <p:spPr>
          <a:xfrm>
            <a:off x="411198" y="2853251"/>
            <a:ext cx="1207697" cy="882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012E4-C878-439E-B6D0-B2655BAD9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7" t="19529" r="10047" b="18773"/>
          <a:stretch/>
        </p:blipFill>
        <p:spPr>
          <a:xfrm rot="10800000">
            <a:off x="5377128" y="2818204"/>
            <a:ext cx="1696525" cy="10231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2C856-36CF-459F-928C-20BAF6EE7DC9}"/>
              </a:ext>
            </a:extLst>
          </p:cNvPr>
          <p:cNvCxnSpPr>
            <a:cxnSpLocks/>
          </p:cNvCxnSpPr>
          <p:nvPr/>
        </p:nvCxnSpPr>
        <p:spPr>
          <a:xfrm>
            <a:off x="7171425" y="3329791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16C23-6BDD-4A75-8CFE-266710866989}"/>
              </a:ext>
            </a:extLst>
          </p:cNvPr>
          <p:cNvSpPr/>
          <p:nvPr/>
        </p:nvSpPr>
        <p:spPr>
          <a:xfrm>
            <a:off x="7852901" y="2600858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Resnet</a:t>
            </a:r>
            <a:endParaRPr lang="en-IL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338AC8-73DB-4427-8878-A2BE84F1433E}"/>
              </a:ext>
            </a:extLst>
          </p:cNvPr>
          <p:cNvCxnSpPr>
            <a:cxnSpLocks/>
          </p:cNvCxnSpPr>
          <p:nvPr/>
        </p:nvCxnSpPr>
        <p:spPr>
          <a:xfrm>
            <a:off x="10127410" y="3329790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25FA7-E725-414E-B627-DFBB978543B5}"/>
              </a:ext>
            </a:extLst>
          </p:cNvPr>
          <p:cNvSpPr txBox="1"/>
          <p:nvPr/>
        </p:nvSpPr>
        <p:spPr>
          <a:xfrm>
            <a:off x="10831885" y="3068180"/>
            <a:ext cx="107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Genre</a:t>
            </a:r>
            <a:endParaRPr lang="en-IL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1094D-8684-4636-A0C2-E61E90ED8680}"/>
              </a:ext>
            </a:extLst>
          </p:cNvPr>
          <p:cNvSpPr txBox="1"/>
          <p:nvPr/>
        </p:nvSpPr>
        <p:spPr>
          <a:xfrm>
            <a:off x="318381" y="248391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FC1D2-C2E9-40ED-81F4-91238C393569}"/>
              </a:ext>
            </a:extLst>
          </p:cNvPr>
          <p:cNvSpPr txBox="1"/>
          <p:nvPr/>
        </p:nvSpPr>
        <p:spPr>
          <a:xfrm>
            <a:off x="5377127" y="2448871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GTZAN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enlarge the data set, each sample was split into equal parts</a:t>
            </a:r>
          </a:p>
          <a:p>
            <a:pPr lvl="1"/>
            <a:r>
              <a:rPr lang="en-US" dirty="0"/>
              <a:t>Each epoch, we cut a random part from each sample</a:t>
            </a:r>
          </a:p>
          <a:p>
            <a:r>
              <a:rPr lang="en-US" dirty="0"/>
              <a:t>For evaluation, the prediction for the complete sample was decided by major vote for each part’s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Audio augmentations: Noise, Gain, Delay</a:t>
            </a:r>
            <a:endParaRPr lang="en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682E99-6060-4469-A75B-71CDD89080C8}"/>
              </a:ext>
            </a:extLst>
          </p:cNvPr>
          <p:cNvGrpSpPr/>
          <p:nvPr/>
        </p:nvGrpSpPr>
        <p:grpSpPr>
          <a:xfrm>
            <a:off x="1205924" y="3623095"/>
            <a:ext cx="8481540" cy="947387"/>
            <a:chOff x="1406714" y="4352826"/>
            <a:chExt cx="9383333" cy="11550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F31B6-AF79-4F26-9AF4-C24C54D7A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59" t="13125" r="14576" b="15000"/>
            <a:stretch/>
          </p:blipFill>
          <p:spPr>
            <a:xfrm>
              <a:off x="1406714" y="4352830"/>
              <a:ext cx="9378571" cy="115500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302A0B-2E25-48EC-97A9-76E51D2AE1A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096000" y="4352830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85D510-297B-4992-B07A-1B3BD2010DF8}"/>
                </a:ext>
              </a:extLst>
            </p:cNvPr>
            <p:cNvCxnSpPr/>
            <p:nvPr/>
          </p:nvCxnSpPr>
          <p:spPr>
            <a:xfrm>
              <a:off x="10790047" y="4352829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3533FF-1181-49B0-9EAE-3F1848DD068B}"/>
                </a:ext>
              </a:extLst>
            </p:cNvPr>
            <p:cNvCxnSpPr/>
            <p:nvPr/>
          </p:nvCxnSpPr>
          <p:spPr>
            <a:xfrm>
              <a:off x="8353248" y="4352828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241B77-0F55-4E0E-A717-0474C173316A}"/>
                </a:ext>
              </a:extLst>
            </p:cNvPr>
            <p:cNvCxnSpPr/>
            <p:nvPr/>
          </p:nvCxnSpPr>
          <p:spPr>
            <a:xfrm>
              <a:off x="1406714" y="4352827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C26C81-A502-4067-91AE-6A4EBAD3C24D}"/>
                </a:ext>
              </a:extLst>
            </p:cNvPr>
            <p:cNvCxnSpPr/>
            <p:nvPr/>
          </p:nvCxnSpPr>
          <p:spPr>
            <a:xfrm>
              <a:off x="3810658" y="4352826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0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We used the Optuna library to tune the following hyper-parameters: </a:t>
            </a:r>
            <a:r>
              <a:rPr lang="en-US" sz="2400" dirty="0"/>
              <a:t>optimizer algorithm, learning rate, exponential decay scheduler’s gamma, number of parts to split each sample, whether to use augmentations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E9012DF-6038-43F3-A508-8FAF45886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2FCB07-487A-4358-AA0E-C1CE0A908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3"/>
          <a:stretch/>
        </p:blipFill>
        <p:spPr>
          <a:xfrm>
            <a:off x="1957073" y="2894508"/>
            <a:ext cx="8277854" cy="29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272"/>
      </p:ext>
    </p:extLst>
  </p:cSld>
  <p:clrMapOvr>
    <a:masterClrMapping/>
  </p:clrMapOvr>
</p:sld>
</file>

<file path=ppt/theme/theme1.xml><?xml version="1.0" encoding="utf-8"?>
<a:theme xmlns:a="http://schemas.openxmlformats.org/drawingml/2006/main" name="CGM">
  <a:themeElements>
    <a:clrScheme name="Custom 4">
      <a:dk1>
        <a:sysClr val="windowText" lastClr="000000"/>
      </a:dk1>
      <a:lt1>
        <a:sysClr val="window" lastClr="FFFFFF"/>
      </a:lt1>
      <a:dk2>
        <a:srgbClr val="034B5E"/>
      </a:dk2>
      <a:lt2>
        <a:srgbClr val="057E9F"/>
      </a:lt2>
      <a:accent1>
        <a:srgbClr val="034B5E"/>
      </a:accent1>
      <a:accent2>
        <a:srgbClr val="057E9F"/>
      </a:accent2>
      <a:accent3>
        <a:srgbClr val="3AD8FF"/>
      </a:accent3>
      <a:accent4>
        <a:srgbClr val="FF832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M" id="{34F6D5AD-E99C-4F79-8728-0DEAFA14C4AA}" vid="{5A0CFEFE-5063-4231-999C-F11FAA8D64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CGM</Template>
  <TotalTime>367</TotalTime>
  <Words>578</Words>
  <Application>Microsoft Office PowerPoint</Application>
  <PresentationFormat>Widescreen</PresentationFormat>
  <Paragraphs>83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JetBrains Mono</vt:lpstr>
      <vt:lpstr>CGM</vt:lpstr>
      <vt:lpstr>Ada-STFT</vt:lpstr>
      <vt:lpstr>The Mission</vt:lpstr>
      <vt:lpstr>Previous work</vt:lpstr>
      <vt:lpstr>Spectrogram</vt:lpstr>
      <vt:lpstr>STFT</vt:lpstr>
      <vt:lpstr>Our Method: Adaptive STFT</vt:lpstr>
      <vt:lpstr>Our Model</vt:lpstr>
      <vt:lpstr>Data set: GTZAN</vt:lpstr>
      <vt:lpstr>Hyper-parameter tuning</vt:lpstr>
      <vt:lpstr>Train settings</vt:lpstr>
      <vt:lpstr>Our Trials</vt:lpstr>
      <vt:lpstr>Our Results - Train Loss</vt:lpstr>
      <vt:lpstr>Our Results - Validation Accuracy</vt:lpstr>
      <vt:lpstr>Our Results - Validation Accuracy (best)</vt:lpstr>
      <vt:lpstr>Our Results - Test Accuracy</vt:lpstr>
      <vt:lpstr>Our Results  - learned windows</vt:lpstr>
      <vt:lpstr>Conclusion and future work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Idelson</dc:creator>
  <cp:lastModifiedBy>Rotem Idelson</cp:lastModifiedBy>
  <cp:revision>46</cp:revision>
  <dcterms:created xsi:type="dcterms:W3CDTF">2022-01-18T17:57:42Z</dcterms:created>
  <dcterms:modified xsi:type="dcterms:W3CDTF">2022-01-22T20:35:42Z</dcterms:modified>
</cp:coreProperties>
</file>