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94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By: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split each sample to </a:t>
            </a:r>
            <a:r>
              <a:rPr lang="en-US" b="1" dirty="0"/>
              <a:t>12</a:t>
            </a:r>
            <a:r>
              <a:rPr lang="en-US" dirty="0"/>
              <a:t> </a:t>
            </a:r>
            <a:r>
              <a:rPr lang="en-US" b="1" dirty="0"/>
              <a:t>parts</a:t>
            </a:r>
          </a:p>
          <a:p>
            <a:r>
              <a:rPr lang="en-US" dirty="0"/>
              <a:t>We used </a:t>
            </a:r>
            <a:r>
              <a:rPr lang="en-US" b="1" dirty="0"/>
              <a:t>audio</a:t>
            </a:r>
            <a:r>
              <a:rPr lang="en-US" dirty="0"/>
              <a:t> </a:t>
            </a:r>
            <a:r>
              <a:rPr lang="en-US" b="1" dirty="0"/>
              <a:t>augmentations</a:t>
            </a:r>
          </a:p>
          <a:p>
            <a:r>
              <a:rPr lang="en-US" dirty="0"/>
              <a:t>We used</a:t>
            </a:r>
            <a:r>
              <a:rPr lang="en-US" b="1" dirty="0"/>
              <a:t> </a:t>
            </a:r>
            <a:r>
              <a:rPr lang="en-US" b="1" dirty="0" err="1"/>
              <a:t>AdamW</a:t>
            </a:r>
            <a:r>
              <a:rPr lang="en-US" b="1" dirty="0"/>
              <a:t> optimizer</a:t>
            </a:r>
            <a:r>
              <a:rPr lang="en-US" dirty="0"/>
              <a:t> and an </a:t>
            </a:r>
            <a:r>
              <a:rPr lang="en-US" sz="2800" b="1" dirty="0"/>
              <a:t>exponential decay scheduler’s </a:t>
            </a:r>
            <a:endParaRPr lang="en-US" b="1" dirty="0"/>
          </a:p>
          <a:p>
            <a:r>
              <a:rPr lang="en-US" dirty="0"/>
              <a:t>We used </a:t>
            </a:r>
            <a:r>
              <a:rPr lang="en-US" b="1" dirty="0"/>
              <a:t>Cross Entropy loss</a:t>
            </a:r>
            <a:r>
              <a:rPr lang="en-US" dirty="0"/>
              <a:t> as our criterion</a:t>
            </a:r>
          </a:p>
          <a:p>
            <a:r>
              <a:rPr lang="en-US" dirty="0"/>
              <a:t>We kept track on our trials using the </a:t>
            </a:r>
            <a:r>
              <a:rPr lang="en-US" b="1" dirty="0" err="1"/>
              <a:t>tensorboard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Trials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To test our learnable STFT module performance, we conducted the following trials:</a:t>
            </a:r>
          </a:p>
          <a:p>
            <a:pPr lvl="1"/>
            <a:r>
              <a:rPr lang="en-US" dirty="0"/>
              <a:t>Basic run – with no STFT learning</a:t>
            </a:r>
          </a:p>
          <a:p>
            <a:pPr lvl="1"/>
            <a:r>
              <a:rPr lang="en-US" dirty="0"/>
              <a:t>Learning the STFT’s window coefficients</a:t>
            </a:r>
          </a:p>
          <a:p>
            <a:pPr lvl="1"/>
            <a:r>
              <a:rPr lang="en-US" dirty="0"/>
              <a:t>Learning the STFT’s DFT’s kernel coefficients</a:t>
            </a:r>
          </a:p>
          <a:p>
            <a:pPr lvl="1"/>
            <a:r>
              <a:rPr lang="en-US" dirty="0"/>
              <a:t>Learning both the DFT’s kernel and window coefficients</a:t>
            </a:r>
          </a:p>
          <a:p>
            <a:pPr lvl="1"/>
            <a:r>
              <a:rPr lang="en-US" dirty="0"/>
              <a:t>Learning 3 different STFT’s: window coefficients only</a:t>
            </a:r>
          </a:p>
          <a:p>
            <a:pPr lvl="1"/>
            <a:r>
              <a:rPr lang="en-US" dirty="0"/>
              <a:t>Learning 3 different STFT’s: DFT’s kernel coefficients</a:t>
            </a:r>
          </a:p>
          <a:p>
            <a:pPr lvl="1"/>
            <a:r>
              <a:rPr lang="en-US" dirty="0"/>
              <a:t>Learning 3 different STFT’s: both DFT’s kernel and window coefficients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Train Loss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0833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Validation Accuracy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63939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Validation Accuracy - best</a:t>
            </a:r>
            <a:endParaRPr lang="en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DFB46-79FB-48A6-A01B-9B821D3E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4" y="1797351"/>
            <a:ext cx="2254366" cy="215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C5626-2B47-4D37-9124-50BE2D82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" b="1"/>
          <a:stretch/>
        </p:blipFill>
        <p:spPr>
          <a:xfrm>
            <a:off x="3284482" y="1797349"/>
            <a:ext cx="2267066" cy="215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28D89-4681-4445-98D1-52DAB0E29402}"/>
              </a:ext>
            </a:extLst>
          </p:cNvPr>
          <p:cNvSpPr txBox="1"/>
          <p:nvPr/>
        </p:nvSpPr>
        <p:spPr>
          <a:xfrm>
            <a:off x="810057" y="144527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run – 0.59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15EC6-F007-4C44-9596-4402CB940ECB}"/>
              </a:ext>
            </a:extLst>
          </p:cNvPr>
          <p:cNvSpPr txBox="1"/>
          <p:nvPr/>
        </p:nvSpPr>
        <p:spPr>
          <a:xfrm>
            <a:off x="3305884" y="1428017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– 0.59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E2238A-F715-4DC0-A9C3-47442CEF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51" y="1797349"/>
            <a:ext cx="2256954" cy="2159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AEB4BC-1DC3-4B4F-9BDB-AA08ACF3EB7E}"/>
              </a:ext>
            </a:extLst>
          </p:cNvPr>
          <p:cNvSpPr txBox="1"/>
          <p:nvPr/>
        </p:nvSpPr>
        <p:spPr>
          <a:xfrm>
            <a:off x="6286972" y="142801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DFT – 0.62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1DA35-AB0F-444B-B988-0AB787833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008" y="1797349"/>
            <a:ext cx="2276522" cy="2159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8558857" y="144130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0.64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335F8-C295-495A-BF4D-A30828EC88C9}"/>
              </a:ext>
            </a:extLst>
          </p:cNvPr>
          <p:cNvSpPr txBox="1"/>
          <p:nvPr/>
        </p:nvSpPr>
        <p:spPr>
          <a:xfrm>
            <a:off x="1787342" y="4182182"/>
            <a:ext cx="24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– 0.63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40AE4-2B71-42E8-8C7E-B16D3FD8C18B}"/>
              </a:ext>
            </a:extLst>
          </p:cNvPr>
          <p:cNvSpPr txBox="1"/>
          <p:nvPr/>
        </p:nvSpPr>
        <p:spPr>
          <a:xfrm>
            <a:off x="5181304" y="4182182"/>
            <a:ext cx="13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DFTs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F8E61-AD06-408D-AC0E-5C75DBC4A7A4}"/>
              </a:ext>
            </a:extLst>
          </p:cNvPr>
          <p:cNvSpPr txBox="1"/>
          <p:nvPr/>
        </p:nvSpPr>
        <p:spPr>
          <a:xfrm>
            <a:off x="7656404" y="4180553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and DFTs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A9774A-0109-4AB1-8048-70A3F7703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088" y="4551514"/>
            <a:ext cx="2216264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Some of the learnable windows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6440-35E6-44FF-A75C-3F953933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5" y="2613948"/>
            <a:ext cx="2417112" cy="2460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8500-2A0E-4B2C-A7AC-EEBE265F8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" t="4772" r="8512"/>
          <a:stretch/>
        </p:blipFill>
        <p:spPr>
          <a:xfrm>
            <a:off x="9259452" y="2609716"/>
            <a:ext cx="2466818" cy="2469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02F09-8230-4599-BDBA-CB0FA959C0BB}"/>
              </a:ext>
            </a:extLst>
          </p:cNvPr>
          <p:cNvSpPr txBox="1"/>
          <p:nvPr/>
        </p:nvSpPr>
        <p:spPr>
          <a:xfrm>
            <a:off x="510044" y="2211919"/>
            <a:ext cx="2492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Initiated with Hann window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98F59-9F8D-4279-ABA6-2EC59BB737A9}"/>
              </a:ext>
            </a:extLst>
          </p:cNvPr>
          <p:cNvSpPr txBox="1"/>
          <p:nvPr/>
        </p:nvSpPr>
        <p:spPr>
          <a:xfrm>
            <a:off x="3361519" y="2211919"/>
            <a:ext cx="2995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without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47049-4158-40FE-A026-09B7E99A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950" y="2613948"/>
            <a:ext cx="2385917" cy="2469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DA399-687E-4F76-9962-75B4B0EA3ACE}"/>
              </a:ext>
            </a:extLst>
          </p:cNvPr>
          <p:cNvSpPr txBox="1"/>
          <p:nvPr/>
        </p:nvSpPr>
        <p:spPr>
          <a:xfrm>
            <a:off x="7589424" y="2224102"/>
            <a:ext cx="2709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CFFB0-F3EA-4CB5-97AA-1F1B8250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919" y="2609716"/>
            <a:ext cx="2499321" cy="24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pPr lvl="1"/>
            <a:r>
              <a:rPr lang="en-US" sz="2800" dirty="0"/>
              <a:t>Ada-STFT might be useful in those type’s of 1D tasks</a:t>
            </a:r>
          </a:p>
          <a:p>
            <a:pPr lvl="1"/>
            <a:r>
              <a:rPr lang="en-US" sz="2800" dirty="0"/>
              <a:t>I</a:t>
            </a:r>
            <a:r>
              <a:rPr lang="en-US" sz="2800" dirty="0">
                <a:solidFill>
                  <a:schemeClr val="bg1"/>
                </a:solidFill>
              </a:rPr>
              <a:t>f we have had more time for this project, we would have worked more on hyper-parameter tuning</a:t>
            </a:r>
            <a:endParaRPr lang="en-IL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/>
              <a:t>In order to further explore the capabilities of Ada-STFT, it would be interesting to test this method on other compatible 1D datasets with more samples</a:t>
            </a:r>
          </a:p>
          <a:p>
            <a:pPr lvl="1"/>
            <a:r>
              <a:rPr lang="en-US" sz="2800" dirty="0"/>
              <a:t>It would be interesting to mathematically analyze the learned window and kernel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8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pPr lvl="1"/>
            <a:r>
              <a:rPr lang="en-US" dirty="0"/>
              <a:t>10 classes, 100 audio samples per class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4DFC-7F77-4BF3-AB8B-C5FED3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071F-8A41-44D5-ACA9-DF40A073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IL" dirty="0">
                <a:latin typeface="JetBrains Mono"/>
              </a:rPr>
              <a:t>Since 1D music classifying is a tough assignments, many have approached this task with 2D image classifiers, on the audio file spectrogram</a:t>
            </a:r>
          </a:p>
          <a:p>
            <a:r>
              <a:rPr kumimoji="0" lang="en-US" altLang="en-IL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Many solutions to genre classification use a variety of 2D features and augmentation.</a:t>
            </a:r>
          </a:p>
          <a:p>
            <a:r>
              <a:rPr lang="en-US" altLang="en-IL" dirty="0">
                <a:latin typeface="JetBrains Mono"/>
              </a:rPr>
              <a:t>We have decided to focus on improving the STFT feature and use only augmentations that do not drastically change the STFT.</a:t>
            </a:r>
            <a:endParaRPr kumimoji="0" lang="en-IL" altLang="en-I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37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8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GTZAN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enlarge the data set, each sample was split into equal parts</a:t>
            </a:r>
          </a:p>
          <a:p>
            <a:pPr lvl="1"/>
            <a:r>
              <a:rPr lang="en-US" dirty="0"/>
              <a:t>Each epoch, we cut a random part from each sample</a:t>
            </a:r>
          </a:p>
          <a:p>
            <a:r>
              <a:rPr lang="en-US" dirty="0"/>
              <a:t>For evaluation, the prediction for the complete sample was decided by major vote for each part’s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augmentations: Noise, Gain, Delay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82E99-6060-4469-A75B-71CDD89080C8}"/>
              </a:ext>
            </a:extLst>
          </p:cNvPr>
          <p:cNvGrpSpPr/>
          <p:nvPr/>
        </p:nvGrpSpPr>
        <p:grpSpPr>
          <a:xfrm>
            <a:off x="1205924" y="3623095"/>
            <a:ext cx="8481540" cy="947387"/>
            <a:chOff x="1406714" y="4352826"/>
            <a:chExt cx="9383333" cy="1155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F31B6-AF79-4F26-9AF4-C24C54D7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59" t="13125" r="14576" b="15000"/>
            <a:stretch/>
          </p:blipFill>
          <p:spPr>
            <a:xfrm>
              <a:off x="1406714" y="4352830"/>
              <a:ext cx="9378571" cy="115500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302A0B-2E25-48EC-97A9-76E51D2AE1A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096000" y="4352830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85D510-297B-4992-B07A-1B3BD2010DF8}"/>
                </a:ext>
              </a:extLst>
            </p:cNvPr>
            <p:cNvCxnSpPr/>
            <p:nvPr/>
          </p:nvCxnSpPr>
          <p:spPr>
            <a:xfrm>
              <a:off x="10790047" y="4352829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533FF-1181-49B0-9EAE-3F1848DD068B}"/>
                </a:ext>
              </a:extLst>
            </p:cNvPr>
            <p:cNvCxnSpPr/>
            <p:nvPr/>
          </p:nvCxnSpPr>
          <p:spPr>
            <a:xfrm>
              <a:off x="8353248" y="4352828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41B77-0F55-4E0E-A717-0474C173316A}"/>
                </a:ext>
              </a:extLst>
            </p:cNvPr>
            <p:cNvCxnSpPr/>
            <p:nvPr/>
          </p:nvCxnSpPr>
          <p:spPr>
            <a:xfrm>
              <a:off x="1406714" y="4352827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C26C81-A502-4067-91AE-6A4EBAD3C24D}"/>
                </a:ext>
              </a:extLst>
            </p:cNvPr>
            <p:cNvCxnSpPr/>
            <p:nvPr/>
          </p:nvCxnSpPr>
          <p:spPr>
            <a:xfrm>
              <a:off x="3810658" y="4352826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0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used the Optuna library to tune the following hyper-parameters: </a:t>
            </a:r>
            <a:r>
              <a:rPr lang="en-US" sz="2400" dirty="0"/>
              <a:t>optimizer algorithm, learning rate, exponential decay scheduler’s gamma, number of parts to split each sample, whether to use augmentations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E9012DF-6038-43F3-A508-8FAF45886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2FCB07-487A-4358-AA0E-C1CE0A90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3"/>
          <a:stretch/>
        </p:blipFill>
        <p:spPr>
          <a:xfrm>
            <a:off x="1957073" y="2894508"/>
            <a:ext cx="8277854" cy="2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212</TotalTime>
  <Words>568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JetBrains Mono</vt:lpstr>
      <vt:lpstr>CGM</vt:lpstr>
      <vt:lpstr>PowerPoint Presentation</vt:lpstr>
      <vt:lpstr>The Mission</vt:lpstr>
      <vt:lpstr>Previous work</vt:lpstr>
      <vt:lpstr>Spectrogram</vt:lpstr>
      <vt:lpstr>STFT</vt:lpstr>
      <vt:lpstr>Our Method: Adaptive STFT</vt:lpstr>
      <vt:lpstr>Our Model</vt:lpstr>
      <vt:lpstr>Data set: GTZAN</vt:lpstr>
      <vt:lpstr>Hyper-parameter tuning</vt:lpstr>
      <vt:lpstr>Train settings</vt:lpstr>
      <vt:lpstr>Our Trials</vt:lpstr>
      <vt:lpstr>Our Results Train Loss</vt:lpstr>
      <vt:lpstr>Our Results Validation Accuracy</vt:lpstr>
      <vt:lpstr>Our Results Validation Accuracy - best</vt:lpstr>
      <vt:lpstr>Our Results Some of the learnable windows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Rotem Idelson</cp:lastModifiedBy>
  <cp:revision>33</cp:revision>
  <dcterms:created xsi:type="dcterms:W3CDTF">2022-01-18T17:57:42Z</dcterms:created>
  <dcterms:modified xsi:type="dcterms:W3CDTF">2022-01-22T16:30:57Z</dcterms:modified>
</cp:coreProperties>
</file>