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81" r:id="rId2"/>
    <p:sldId id="258" r:id="rId3"/>
    <p:sldId id="280" r:id="rId4"/>
    <p:sldId id="282" r:id="rId5"/>
    <p:sldId id="285" r:id="rId6"/>
    <p:sldId id="286" r:id="rId7"/>
    <p:sldId id="283" r:id="rId8"/>
    <p:sldId id="284" r:id="rId9"/>
    <p:sldId id="287" r:id="rId10"/>
    <p:sldId id="288" r:id="rId11"/>
    <p:sldId id="289" r:id="rId12"/>
    <p:sldId id="290"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95" autoAdjust="0"/>
    <p:restoredTop sz="86983" autoAdjust="0"/>
  </p:normalViewPr>
  <p:slideViewPr>
    <p:cSldViewPr snapToGrid="0">
      <p:cViewPr varScale="1">
        <p:scale>
          <a:sx n="64" d="100"/>
          <a:sy n="64" d="100"/>
        </p:scale>
        <p:origin x="110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58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7T12:21:54"/>
    </inkml:context>
    <inkml:brush xml:id="br0">
      <inkml:brushProperty name="width" value="0.035" units="cm"/>
      <inkml:brushProperty name="height" value="0.035" units="cm"/>
    </inkml:brush>
  </inkml:definitions>
  <inkml:trace contextRef="#ctx0" brushRef="#br0">842 544 24575,'-36'0'0,"33"0"0,22 0 0,202 0 0,-290-2 0,-87-14 0,-69-23 0,180 30 0,-111-20 0,131 29 0,18 5 0,7-5 0,0 1 0,0-1 0,0 1 0,0-1 0,1 0 0,-1 1 0,0-1 0,0 1 0,0-1 0,1 0 0,-1 1 0,0-1 0,0 0 0,1 1 0,-1-1 0,0 0 0,1 1 0,-1-1 0,0 0 0,1 0 0,-1 0 0,1 1 0,-1-1 0,1 0 0,11 6 0,0 0 0,0-1 0,1 0 0,16 3 0,0 0 0,90 23 0,6 1 0,-105-25 0,-1 0 0,0 1 0,0 1 0,19 12 0,-37-20 0,1 0 0,-1 0 0,1 0 0,-1 0 0,0 0 0,1 0 0,-1 0 0,0 1 0,0-1 0,0 1 0,0-1 0,2 3 0,-3-3 0,0-1 0,0 1 0,0-1 0,0 1 0,0-1 0,0 0 0,0 1 0,0-1 0,0 1 0,0-1 0,0 1 0,0-1 0,-1 0 0,1 1 0,0-1 0,0 1 0,0-1 0,-1 0 0,1 1 0,0-1 0,0 0 0,-1 1 0,1-1 0,0 0 0,-1 1 0,1-1 0,0 0 0,-1 0 0,1 1 0,-1-1 0,0 0 0,-4 2 0,0 0 0,-1 0 0,1-1 0,-1 0 0,1 0 0,-10 0 0,-35 1 0,0-3 0,-76-10 0,-98-27 0,198 33 0,22 4 0,1 1 0,-1-1 0,0 0 0,1 1 0,-1-2 0,0 1 0,1 0 0,-1-1 0,1 1 0,-6-5 0,9 6 0,-1-1 0,1 1 0,0 0 0,0-1 0,0 1 0,0 0 0,0-1 0,0 1 0,0 0 0,0-1 0,0 1 0,0 0 0,1-1 0,-1 1 0,0-1 0,0 1 0,0 0 0,0 0 0,0-1 0,1 1 0,-1 0 0,0-1 0,0 1 0,1 0 0,-1 0 0,0-1 0,0 1 0,1 0 0,-1 0 0,0-1 0,1 1 0,-1 0 0,0 0 0,1 0 0,-1 0 0,0 0 0,1 0 0,-1-1 0,0 1 0,1 0 0,-1 0 0,1 0 0,20-7 0,-19 6 0,114-25 0,-44 11 0,-52 11 0,1 2 0,-1 0 0,26 1 0,-24 1 0,-1-1 0,31-5 0,-47 5 0,-1 0 0,0 0 0,0-1 0,0 1 0,0-1 0,0 0 0,-1 0 0,1-1 0,-1 1 0,1-1 0,-1 0 0,0 0 0,0 0 0,5-6 0,-1 1 0,-5 6 0,-1 1 0,1-1 0,-1 1 0,1-1 0,0 1 0,-1 0 0,1-1 0,0 1 0,0 0 0,0 0 0,0 0 0,0 1 0,0-1 0,0 0 0,0 1 0,0-1 0,0 1 0,0 0 0,0 0 0,0-1 0,1 2 0,-1-1 0,0 0 0,0 0 0,0 1 0,0-1 0,0 1 0,0-1 0,0 1 0,0 0 0,2 1 0,1 1 0,0 1 0,0-1 0,-1 1 0,0 0 0,0 0 0,0 1 0,0-1 0,-1 1 0,0 0 0,5 8 0,-7-12 0,-1 0 0,1 0 0,-1 0 0,1-1 0,-1 1 0,0 0 0,1 0 0,-1 0 0,0 0 0,0 0 0,1 0 0,-1 0 0,0 0 0,0 0 0,0 0 0,0 0 0,-1 0 0,1 0 0,0 0 0,0 0 0,0 0 0,-1 0 0,1-1 0,0 1 0,-2 2 0,1-2 0,0 0 0,-1 0 0,1 0 0,0 0 0,-1 0 0,1 0 0,-1 0 0,1-1 0,-1 1 0,1 0 0,-1-1 0,0 1 0,-2-1 0,-4 2 0,0-2 0,0 1 0,0-1 0,-16-2 0,20 1 0,1 1 0,-1 0 0,1-1 0,-1 1 0,1 0 0,-1 1 0,1-1 0,-1 0 0,1 1 0,-1 0 0,1 0 0,0 0 0,-6 3 0,4-1 0,0 1 0,1-1 0,0 1 0,0 0 0,0 1 0,-7 8 0,11-13 0,0 1 0,0-1 0,0 0 0,0 0 0,0 0 0,0 0 0,0 0 0,0 0 0,0 0 0,0 0 0,0 0 0,0 0 0,0 1 0,0-1 0,-1 0 0,1 0 0,0 0 0,0 0 0,0 0 0,0 0 0,0 0 0,0 0 0,0 0 0,0 0 0,-1 0 0,1 0 0,0 0 0,0 0 0,0 0 0,0 0 0,0 0 0,0 0 0,0 0 0,0 0 0,-1 0 0,1 0 0,0 0 0,0 0 0,0 0 0,0 0 0,0 0 0,0 0 0,0 0 0,0 0 0,-1 0 0,1 0 0,0-1 0,0 1 0,0 0 0,0 0 0,0 0 0,0 0 0,0 0 0,0 0 0,0 0 0,0 0 0,0 0 0,0 0 0,0-1 0,0 1 0,0 0 0,-3-12 0,3-14 0,0 19 0,0 0 0,1-1 0,0 1 0,0 0 0,0 0 0,1 0 0,0-1 0,1 2 0,5-13 0,-4 17 0,-4 9 0,-4 10 0,-6 6 0,-1-1 0,-21 34 0,12-22 0,19-31 0,-1 0 0,0 0 0,1-1 0,-1 1 0,0-1 0,0 0 0,-3 3 0,4-5 0,1 0 0,0 1 0,0-1 0,0 0 0,0 0 0,-1 0 0,1 0 0,0 0 0,0 0 0,0 0 0,-1 0 0,1 0 0,0 0 0,0 0 0,0 0 0,-1 0 0,1 0 0,0 0 0,0 0 0,0 0 0,-1 0 0,1 0 0,0 0 0,0 0 0,0 0 0,-1 0 0,1 0 0,0 0 0,0 0 0,0-1 0,-1 1 0,1 0 0,0 0 0,0 0 0,0-1 0,-4-14 0,4 0 0,0 0 0,2 0 0,0 0 0,6-25 0,3-14 0,-11 49 0,3-15 0,0 0 0,1 0 0,11-30 0,-12 44 0,-2 14 0,-6 16 0,-41 99 0,45-122 0,1 0 0,-1-1 0,1 1 0,0 0 0,-1 0 0,1 0 0,0 0 0,0 0 0,0-1 0,-1 1 0,1 0 0,0 0 0,0 0 0,0 0 0,1 0 0,-1 0 0,0 0 0,0 0 0,0-1 0,1 1 0,-1 0 0,1 1 0,0-2 0,0 0 0,-1-1 0,1 1 0,0 0 0,0-1 0,-1 1 0,1 0 0,0-1 0,-1 1 0,1-1 0,0 1 0,-1-1 0,1 0 0,-1 1 0,1-1 0,-1 1 0,1-1 0,-1 0 0,1 0 0,-1 1 0,0-1 0,1 0 0,-1 0 0,1-1 0,0-1 0,3-5 0,0 0 0,1 0 0,-1 1 0,2-1 0,-1 1 0,1 0 0,12-11 0,-18 17 0,1 1 0,-1 0 0,0 0 0,1 0 0,-1 0 0,0 0 0,0 0 0,1-1 0,-1 1 0,0 0 0,1 0 0,-1 0 0,0 0 0,0 0 0,1 0 0,-1 0 0,0 0 0,1 0 0,-1 1 0,0-1 0,1 0 0,-1 0 0,0 0 0,0 0 0,1 0 0,-1 0 0,0 1 0,0-1 0,1 0 0,-1 0 0,0 0 0,0 1 0,1-1 0,-1 0 0,0 0 0,0 1 0,0-1 0,0 0 0,1 0 0,-1 1 0,0-1 0,0 0 0,0 1 0,3 14 0,-3-1 0,0 1 0,-1 0 0,-1-1 0,-1 1 0,0-1 0,-1 0 0,0 0 0,-1 0 0,-12 22 0,18-37 0,23-43 0,-2-1 0,17-50 0,-40 94 0,-4 4 0,-73 67 0,58-51 0,-157 147 0,-156 149 0,286-266 0,25-25 0,-34 27 0,47-47 0,9-11 0,11-17 0,-9 21 0,9-21 0,1 0 0,0 1 0,2 1 0,1 0 0,1 1 0,25-27 0,0 8 0,68-61 0,-87 81 0,37-42 0,-43 43 0,1 1 0,1 0 0,28-20 0,-45 37 0,0 0 0,0 0 0,1 0 0,-1 0 0,1 0 0,-1 0 0,1 1 0,-1-1 0,1 0 0,-1 1 0,1 0 0,-1-1 0,1 1 0,0 0 0,-1 0 0,1 0 0,0 0 0,-1 0 0,3 0 0,-2 1 0,0 0 0,1 1 0,-1-1 0,0 1 0,0 0 0,0-1 0,0 1 0,0 0 0,0 0 0,2 3 0,-3-4 0,0 0 0,-1 0 0,1 0 0,0 0 0,0 0 0,0 0 0,0-1 0,1 1 0,-1 0 0,0-1 0,0 1 0,0 0 0,0-1 0,1 0 0,-1 1 0,0-1 0,1 0 0,-1 0 0,0 1 0,0-1 0,1 0 0,-1 0 0,2-1 0,1 0 0,0 0 0,1-1 0,-1 1 0,0-1 0,0 0 0,6-5 0,70-48 0,105-95 0,-111 88 0,-66 55 0,199-161 0,14 15 0,-190 137 0,-31 16 0,1 0 0,-1-1 0,0 1 0,0 0 0,1 0 0,-1 0 0,0 0 0,1-1 0,-1 1 0,0 0 0,1 0 0,-1 0 0,0 0 0,1 0 0,-1 0 0,0 0 0,1 0 0,-1 0 0,0 0 0,1 0 0,-1 0 0,0 0 0,0 0 0,1 0 0,-1 1 0,0-1 0,1 0 0,-1 0 0,0 0 0,1 0 0,-1 1 0,0-1 0,-3 10 0,-14 13 0,-3 0 0,0 0 0,-2-2 0,-1 0 0,-44 30 0,31-28 0,-55 45 0,67-48 0,-32 19 0,0 0 0,37-28 0,28-18 0,-7 6 0,7-2 0,-9 3 0,0 0 0,1 0 0,-1 0 0,0 0 0,0 0 0,0 0 0,0 0 0,0 0 0,1 0 0,-1 0 0,0 0 0,0 0 0,0 0 0,0 0 0,0 1 0,0-1 0,0 0 0,1 0 0,-1 0 0,0 0 0,0 0 0,0 0 0,0 0 0,0 1 0,0-1 0,0 0 0,0 0 0,0 0 0,0 0 0,0 0 0,0 1 0,0-1 0,0 0 0,0 0 0,0 0 0,0 0 0,0 0 0,0 1 0,0-1 0,0 0 0,0 0 0,0 0 0,0 0 0,0 0 0,0 1 0,0-1 0,0 0 0,0 0 0,0 0 0,0 0 0,0 0 0,-1 0 0,1 1 0,0-1-26,0 0 1,0 0-1,0 0 0,0 1 0,0-1 1,0 0-1,0 0 0,0 0 0,0 0 1,0 1-1,0-1 0,0 0 0,0 0 1,0 0-1,0 0 0,0 0 0,-1 1 1,1-1-1,0 0 0,0 0 0,0 0 1,0 0-1,0 0 0,0 0 0,0 1 1,-1-1-1,1 0 0,0 0 0,0 0 0,0 0 1,0 0-1,-1 0 0,1 0 0,0 0 1,0 0-1,0 0 0,0 0 0,-1 0 1,1 0-1,0 0 0,0 0 0,0 0 1,0 0-1,-1 0 0,1 0 0,0 0 1,0 0-1,0 0 0,0 0 0,-1 0 1,1 0-1,0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7T12:26:48.526"/>
    </inkml:context>
    <inkml:brush xml:id="br0">
      <inkml:brushProperty name="width" value="0.035" units="cm"/>
      <inkml:brushProperty name="height" value="0.035" units="cm"/>
    </inkml:brush>
  </inkml:definitions>
  <inkml:trace contextRef="#ctx0" brushRef="#br0">224 193 24575,'37'-3'0,"0"-1"0,-1-2 0,1-1 0,49-17 0,-24 7 0,470-100 0,-508 113 0,33-5 0,-52 8 0,-1 1 0,1 0 0,0 0 0,0 0 0,-1 1 0,1-1 0,0 1 0,7 3 0,-12-4 0,0 0 0,1 0 0,-1 0 0,0 0 0,0 0 0,0 0 0,0 0 0,0 0 0,0 0 0,0 0 0,0 0 0,1 0 0,-1 1 0,0-1 0,0 0 0,0 0 0,0 0 0,0 0 0,0 0 0,0 0 0,0 0 0,0 1 0,0-1 0,0 0 0,0 0 0,0 0 0,0 0 0,0 0 0,0 0 0,0 1 0,0-1 0,0 0 0,0 0 0,0 0 0,0 0 0,0 0 0,0 0 0,0 1 0,0-1 0,0 0 0,0 0 0,0 0 0,0 0 0,0 0 0,0 0 0,0 0 0,0 0 0,-1 1 0,1-1 0,0 0 0,0 0 0,0 0 0,0 0 0,0 0 0,0 0 0,0 0 0,-1 0 0,1 0 0,0 0 0,0 0 0,0 0 0,0 0 0,0 0 0,0 0 0,-1 0 0,-7 5 0,0 0 0,-1-1 0,0 0 0,0 0 0,0-1 0,0 0 0,-15 2 0,-6-1 0,-35 2 0,-5-3 0,30-2 0,0 1 0,-69 13 0,90-9 0,-35 15 0,39-14 0,-1-1 0,1-1 0,-26 6 0,-23-5 0,0-2 0,-75-6 0,58 0 0,126 0 0,-28 1 0,0 0 0,0 2 0,0-1 0,0 2 0,21 4 0,-36-5 0,0 0 0,0-1 0,0 1 0,0 0 0,0 0 0,-1 0 0,1 0 0,0 0 0,-1 0 0,1 1 0,0-1 0,-1 0 0,0 1 0,3 3 0,-4-5 0,0 0 0,1 1 0,-1-1 0,0 1 0,0-1 0,0 1 0,0-1 0,0 0 0,0 1 0,0-1 0,0 1 0,0-1 0,0 1 0,0-1 0,0 1 0,0-1 0,0 1 0,0-1 0,0 1 0,0-1 0,-1 0 0,1 1 0,0-1 0,-1 1 0,0 0 0,0 0 0,0 0 0,0 0 0,0 0 0,0-1 0,0 1 0,0 0 0,-1-1 0,1 1 0,0-1 0,-1 1 0,-1 0 0,-26 4 0,0-1 0,0-1 0,-1-1 0,-42-4 0,20 1 0,15 1 0,23 2 0,-1-2 0,1 0 0,-1-1 0,1 0 0,0-1 0,0 0 0,-20-7 0,34 9 0,1 0 0,-1 0 0,0 0 0,0 0 0,0 0 0,1-1 0,-1 1 0,0 0 0,0 0 0,0 0 0,1 0 0,-1 0 0,0 0 0,0-1 0,0 1 0,0 0 0,1 0 0,-1 0 0,0 0 0,0-1 0,0 1 0,0 0 0,0 0 0,0 0 0,0-1 0,0 1 0,0 0 0,1 0 0,-1-1 0,0 1 0,0 0 0,0 0 0,0 0 0,0-1 0,0 1 0,0 0 0,-1 0 0,1-1 0,0 1 0,0 0 0,0 0 0,0 0 0,0-1 0,0 1 0,0 0 0,0 0 0,0 0 0,-1-1 0,1 1 0,0 0 0,0 0 0,0 0 0,0 0 0,-1-1 0,1 1 0,0 0 0,0 0 0,0 0 0,-1 0 0,1 0 0,0 0 0,-1 0 0,21-5 0,17 2 0,1 1 0,61 5 0,73 17 0,-136-14 0,-29-6 0,1 1 0,-1 0 0,1 1 0,-1 0 0,0 0 0,0 0 0,0 1 0,0 0 0,8 6 0,-14-9 0,0 0 0,-1 1 0,1-1 0,-1 1 0,1-1 0,0 1 0,-1-1 0,1 1 0,-1-1 0,0 1 0,1 0 0,-1-1 0,1 1 0,-1-1 0,0 1 0,0 0 0,1-1 0,-1 1 0,0 0 0,0 0 0,0-1 0,0 1 0,0 0 0,0-1 0,0 1 0,0 0 0,0 0 0,0 1 0,-1-1 0,0 1 0,0-1 0,0 0 0,0 0 0,0 1 0,0-1 0,0 0 0,0 0 0,0 0 0,-1 0 0,1 0 0,-2 1 0,-6 3 0,0-1 0,0 0 0,-11 3 0,19-7 0,-2 1 0,-25 11 0,27-12 0,1 0 0,-1 0 0,1 1 0,0-1 0,-1 0 0,1 0 0,0 1 0,-1-1 0,1 0 0,0 1 0,-1-1 0,1 0 0,0 1 0,0-1 0,-1 1 0,1-1 0,0 0 0,0 1 0,0-1 0,-1 1 0,1-1 0,0 1 0,0-1 0,0 1 0,0-1 0,0 1 0,0-1 0,0 0 0,0 1 0,0-1 0,0 1 0,0-1 0,1 1 0,-1-1 0,0 1 0,0-1 0,0 0 0,1 1 0,-1-1 0,0 1 0,0-1 0,1 0 0,-1 1 0,0-1 0,1 0 0,-1 1 0,0-1 0,1 0 0,-1 1 0,0-1 0,1 0 0,-1 0 0,1 0 0,0 1 0,7 3 0,0 1 0,1-2 0,0 1 0,-1-1 0,1 0 0,10 1 0,24 8 0,-32-6 0,-10-2 0,-18 1 0,-29-2 0,46-3 0,-9 0 0,-55-2 0,60 2 0,-1-1 0,0 0 0,1 0 0,-1 0 0,0-1 0,1 0 0,0 0 0,-1 0 0,1 0 0,-7-5 0,10 6 0,1 1 0,-1 0 0,1-1 0,-1 1 0,1-1 0,-1 0 0,1 1 0,-1-1 0,1 1 0,-1-1 0,1 0 0,0 1 0,-1-1 0,1 0 0,0 1 0,0-1 0,0 0 0,-1 0 0,1 1 0,0-1 0,0 0 0,0 0 0,0 1 0,0-1 0,0 0 0,0 0 0,1 1 0,-1-1 0,0 0 0,0 0 0,1 1 0,-1-1 0,0 0 0,1 1 0,-1-1 0,0 0 0,1 1 0,-1-1 0,1 1 0,-1-1 0,1 1 0,-1-1 0,1 1 0,0-1 0,-1 1 0,1-1 0,-1 1 0,1 0 0,1-1 0,5-3 0,1 0 0,-1 0 0,13-3 0,-15 5 0,80-31 0,-86 33 0,1 0 0,0 0 0,0 0 0,0 0 0,0 0 0,0 0 0,0 0 0,0 0 0,0 0 0,0 0 0,0 0 0,0 0 0,0 0 0,0 0 0,-1 0 0,1 0 0,0 0 0,0 0 0,0 0 0,0 0 0,0 0 0,0-1 0,0 1 0,0 0 0,0 0 0,0 0 0,0 0 0,0 0 0,0 0 0,0 0 0,0 0 0,0 0 0,0 0 0,0 0 0,-1 0 0,1 0 0,0 0 0,0 0 0,0 0 0,0 0 0,0-1 0,0 1 0,0 0 0,0 0 0,0 0 0,0 0 0,0 0 0,0 0 0,0 0 0,0 0 0,0 0 0,0 0 0,0 0 0,0 0 0,0 0 0,1 0 0,-1-1 0,0 1 0,0 0 0,0 0 0,0 0 0,0 0 0,-12-2 0,-16 0 0,14 3 0,0-2 0,0 0 0,1 0 0,-1-2 0,-24-6 0,38 9 0,0 0 0,-1 0 0,1 0 0,0 0 0,0 0 0,0 0 0,0 0 0,0 0 0,0 0 0,0 0 0,-1 0 0,1 0 0,0 0 0,0 0 0,0 0 0,0 0 0,0 0 0,0 0 0,-1 0 0,1 0 0,0 0 0,0 0 0,0 0 0,0 0 0,0 0 0,0-1 0,0 1 0,0 0 0,0 0 0,-1 0 0,1 0 0,0 0 0,0 0 0,0 0 0,0 0 0,0 0 0,0-1 0,0 1 0,0 0 0,0 0 0,0 0 0,0 0 0,0 0 0,0 0 0,0-1 0,0 1 0,0 0 0,0 0 0,0 0 0,0 0 0,0 0 0,0 0 0,0 0 0,0-1 0,0 1 0,0 0 0,0 0 0,0 0 0,0 0 0,0 0 0,0 0 0,1 0 0,-1 0 0,0-1 0,12-2 0,14 0 0,-12 2 0,-26-1 0,-9 0 0,-176-22 0,221 23 0,1-1 0,34-8 0,5-2 0,-45 10 0,0-2 0,1 0 0,-1-1 0,-1-1 0,1-1 0,-1-1 0,30-16 0,-45 22 0,-1 0 0,1 0 0,0 0 0,-1 0 0,1-1 0,-1 1 0,0-1 0,3-3 0,-5 6 0,0-1 0,1 0 0,-1 1 0,0-1 0,0 0 0,0 1 0,1-1 0,-1 1 0,0-1 0,0 0 0,0 1 0,0-1 0,0 0 0,0 1 0,0-1 0,0 0 0,-1 1 0,1-1 0,0 0 0,0 1 0,0-1 0,-1 1 0,1-1 0,0 0 0,-1 1 0,1-1 0,0 1 0,-1-1 0,1 1 0,-1-1 0,1 1 0,-1-1 0,1 1 0,-1 0 0,1-1 0,-1 1 0,1 0 0,-1-1 0,0 1 0,1 0 0,-1 0 0,0-1 0,1 1 0,-1 0 0,0 0 0,0 0 0,-17-4 0,0 2 0,0 0 0,0 1 0,0 0 0,0 2 0,-23 2 0,38-2 0,-1-1 0,1 0 0,0 1 0,0 0 0,0 0 0,-1 0 0,-2 1 0,6-1 0,-1-1 0,1 0 0,0 0 0,-1 0 0,1 1 0,0-1 0,0 0 0,-1 0 0,1 1 0,0-1 0,0 0 0,0 0 0,-1 1 0,1-1 0,0 0 0,0 1 0,0-1 0,0 0 0,0 1 0,0-1 0,-1 0 0,1 1 0,0-1 0,0 0 0,0 1 0,0-1 0,10 12 0,-5-8 0,0 0 0,0-1 0,0 0 0,1 0 0,-1-1 0,1 1 0,0-1 0,0 0 0,-1-1 0,11 2 0,-15-3 0,1 1 0,-1-1 0,0 0 0,0 0 0,0 0 0,0 1 0,0-1 0,0 1 0,0-1 0,0 1 0,0-1 0,-1 1 0,1-1 0,0 1 0,0 0 0,0-1 0,-1 1 0,1 0 0,0 0 0,-1 0 0,1 0 0,0 0 0,-1-1 0,1 1 0,-1 0 0,0 0 0,1 2 0,11 14 0,-12-17 0,0 0 0,1 1 0,-1-1 0,1 0 0,-1 0 0,0 1 0,1-1 0,-1 0 0,0 0 0,0 1 0,1-1 0,-1 0 0,0 1 0,0-1 0,1 0 0,-1 1 0,0-1 0,0 1 0,0-1 0,0 0 0,1 1 0,-1-1 0,0 1 0,0-1 0,0 1 0,0-1 0,0 0 0,0 1 0,0-1 0,0 1 0,0-1 0,0 0 0,-1 1 0,1-1 0,0 1 0,-14 6 0,13-7 0,-1 1 0,1-1 0,0 0 0,-1 1 0,1 0 0,0-1 0,-1 1 0,1 0 0,0 0 0,0-1 0,-1 1 0,1 0 0,-1 2 0,-16 29 0,18-32 3,-1 0 0,1 0-1,0 0 1,-1 0 0,1 0 0,0 1-1,-1-1 1,1 0 0,-1 0 0,1 0-1,0 0 1,-1 0 0,1 0 0,0 0-1,-1 0 1,1 0 0,0 0 0,-1-1-1,1 1 1,0 0 0,-1 0-1,1 0 1,0 0 0,-1 0 0,1-1-1,0 1 1,-1 0 0,1 0 0,0-1-1,0 1 1,-1 0 0,1 0 0,0-1-1,0 1 1,-1-1 0,-8-9-1467,5 1-5362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2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0F362-A761-429F-A518-95033F19C564}" type="datetimeFigureOut">
              <a:rPr lang="en-IN" smtClean="0"/>
              <a:pPr/>
              <a:t>07-04-2024</a:t>
            </a:fld>
            <a:endParaRPr lang="en-IN"/>
          </a:p>
        </p:txBody>
      </p:sp>
      <p:sp>
        <p:nvSpPr>
          <p:cNvPr id="104883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3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3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B28E-05AE-4493-BB71-E6F58AA1D040}" type="slidenum">
              <a:rPr lang="en-IN" smtClean="0"/>
              <a:pPr/>
              <a:t>‹#›</a:t>
            </a:fld>
            <a:endParaRPr lang="en-IN"/>
          </a:p>
        </p:txBody>
      </p:sp>
    </p:spTree>
    <p:extLst>
      <p:ext uri="{BB962C8B-B14F-4D97-AF65-F5344CB8AC3E}">
        <p14:creationId xmlns:p14="http://schemas.microsoft.com/office/powerpoint/2010/main" val="38171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AE7B28E-05AE-4493-BB71-E6F58AA1D040}" type="slidenum">
              <a:rPr lang="en-IN" smtClean="0"/>
              <a:pPr/>
              <a:t>4</a:t>
            </a:fld>
            <a:endParaRPr lang="en-IN"/>
          </a:p>
        </p:txBody>
      </p:sp>
    </p:spTree>
    <p:extLst>
      <p:ext uri="{BB962C8B-B14F-4D97-AF65-F5344CB8AC3E}">
        <p14:creationId xmlns:p14="http://schemas.microsoft.com/office/powerpoint/2010/main" val="72739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37AE4-E0EB-4328-AF43-69D401D3C888}"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3440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492606416"/>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206614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80302582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153502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015061659"/>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10AA-FA7E-49F8-B00C-57292CD2DBBA}"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588105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55A2-E625-46B3-8FE2-80F3445F0A51}"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70519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4CFC-3B2C-44D7-8B8B-08A72C136A16}"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46647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F8727-16FA-41E7-8EA1-39AA40D363EC}"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35750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DD81B-B90B-4FA8-91A9-DF30CB6010B0}"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1873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2C880-E5E2-4E57-B48F-76CD5D972AA2}" type="datetime1">
              <a:rPr lang="en-IN" smtClean="0"/>
              <a:pPr/>
              <a:t>07-04-2024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9522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7228E-4DD3-4D08-892E-FF0C1CA15D86}" type="datetime1">
              <a:rPr lang="en-IN" smtClean="0"/>
              <a:pPr/>
              <a:t>07-04-2024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6769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D015D-2719-4763-8E10-47285FB65E83}" type="datetime1">
              <a:rPr lang="en-IN" smtClean="0"/>
              <a:pPr/>
              <a:t>07-04-2024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27850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EAD9A-0F0C-4633-90D4-342EE9E836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4831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EA202-E659-4DDF-A807-0AC805D63DCA}"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6367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13CDA5-D545-4675-A882-5DC73767E80D}" type="datetime1">
              <a:rPr lang="en-IN" smtClean="0"/>
              <a:pPr/>
              <a:t>07-04-2024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05176-A6D8-4956-B1CD-0AF285E2570E}" type="slidenum">
              <a:rPr lang="en-IN" smtClean="0"/>
              <a:pPr/>
              <a:t>‹#›</a:t>
            </a:fld>
            <a:endParaRPr lang="en-IN"/>
          </a:p>
        </p:txBody>
      </p:sp>
    </p:spTree>
    <p:extLst>
      <p:ext uri="{BB962C8B-B14F-4D97-AF65-F5344CB8AC3E}">
        <p14:creationId xmlns:p14="http://schemas.microsoft.com/office/powerpoint/2010/main" val="2211439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22348-0D2E-5043-C9B4-21B8D3C32DC3}"/>
              </a:ext>
            </a:extLst>
          </p:cNvPr>
          <p:cNvSpPr>
            <a:spLocks noGrp="1"/>
          </p:cNvSpPr>
          <p:nvPr>
            <p:ph type="dt" sz="half" idx="10"/>
          </p:nvPr>
        </p:nvSpPr>
        <p:spPr/>
        <p:txBody>
          <a:bodyPr/>
          <a:lstStyle/>
          <a:p>
            <a:fld id="{357D015D-2719-4763-8E10-47285FB65E83}" type="datetime1">
              <a:rPr lang="en-IN" smtClean="0"/>
              <a:pPr/>
              <a:t>07-04-2024</a:t>
            </a:fld>
            <a:endParaRPr lang="en-IN" dirty="0"/>
          </a:p>
        </p:txBody>
      </p:sp>
      <p:pic>
        <p:nvPicPr>
          <p:cNvPr id="4" name="Picture 3" descr="A close up of a document&#10;&#10;Description automatically generated">
            <a:extLst>
              <a:ext uri="{FF2B5EF4-FFF2-40B4-BE49-F238E27FC236}">
                <a16:creationId xmlns:a16="http://schemas.microsoft.com/office/drawing/2014/main" id="{ECE660F4-6781-DB66-E8F3-003FB52A3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336" y="72503"/>
            <a:ext cx="9600881" cy="1112516"/>
          </a:xfrm>
          <a:prstGeom prst="rect">
            <a:avLst/>
          </a:prstGeom>
          <a:noFill/>
          <a:ln>
            <a:noFill/>
          </a:ln>
        </p:spPr>
      </p:pic>
      <p:sp>
        <p:nvSpPr>
          <p:cNvPr id="6" name="TextBox 5">
            <a:extLst>
              <a:ext uri="{FF2B5EF4-FFF2-40B4-BE49-F238E27FC236}">
                <a16:creationId xmlns:a16="http://schemas.microsoft.com/office/drawing/2014/main" id="{BFF92390-3B80-1FF0-3890-3645A715E494}"/>
              </a:ext>
            </a:extLst>
          </p:cNvPr>
          <p:cNvSpPr txBox="1"/>
          <p:nvPr/>
        </p:nvSpPr>
        <p:spPr>
          <a:xfrm>
            <a:off x="1504258" y="1356647"/>
            <a:ext cx="9600880" cy="504625"/>
          </a:xfrm>
          <a:prstGeom prst="rect">
            <a:avLst/>
          </a:prstGeom>
          <a:noFill/>
        </p:spPr>
        <p:txBody>
          <a:bodyPr wrap="square">
            <a:spAutoFit/>
          </a:bodyPr>
          <a:lstStyle/>
          <a:p>
            <a:pPr algn="ctr">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ARTIFICIAL INTELLIGENCE AND DATA SCIENCE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60F01BB-73DE-589D-32E0-DA86AC84F9E5}"/>
              </a:ext>
            </a:extLst>
          </p:cNvPr>
          <p:cNvSpPr txBox="1"/>
          <p:nvPr/>
        </p:nvSpPr>
        <p:spPr>
          <a:xfrm>
            <a:off x="3241962" y="2169248"/>
            <a:ext cx="7119649" cy="687368"/>
          </a:xfrm>
          <a:prstGeom prst="rect">
            <a:avLst/>
          </a:prstGeom>
          <a:noFill/>
        </p:spPr>
        <p:txBody>
          <a:bodyPr wrap="square">
            <a:spAutoFit/>
          </a:bodyPr>
          <a:lstStyle/>
          <a:p>
            <a:pPr marL="1052195" marR="5080" indent="-1040130" algn="ctr">
              <a:lnSpc>
                <a:spcPct val="80000"/>
              </a:lnSpc>
              <a:spcBef>
                <a:spcPts val="760"/>
              </a:spcBef>
            </a:pPr>
            <a:r>
              <a:rPr lang="en-US" sz="2000" b="1" spc="5" dirty="0">
                <a:solidFill>
                  <a:srgbClr val="FF0000"/>
                </a:solidFill>
                <a:latin typeface="Times New Roman"/>
                <a:cs typeface="Times New Roman"/>
              </a:rPr>
              <a:t>Artificial Neural Networks and Deep Learning: 21ADG64</a:t>
            </a:r>
          </a:p>
          <a:p>
            <a:pPr marL="1052195" marR="5080" indent="-1040130" algn="ctr">
              <a:lnSpc>
                <a:spcPct val="80000"/>
              </a:lnSpc>
              <a:spcBef>
                <a:spcPts val="760"/>
              </a:spcBef>
            </a:pPr>
            <a:r>
              <a:rPr lang="en-US" sz="2000" b="1" spc="5" dirty="0">
                <a:solidFill>
                  <a:srgbClr val="FF0000"/>
                </a:solidFill>
                <a:latin typeface="Times New Roman"/>
                <a:cs typeface="Times New Roman"/>
              </a:rPr>
              <a:t>LA1 - Seminar </a:t>
            </a:r>
            <a:endParaRPr lang="en-US" sz="2000" dirty="0">
              <a:solidFill>
                <a:srgbClr val="FF0000"/>
              </a:solidFill>
              <a:latin typeface="Times New Roman"/>
              <a:cs typeface="Times New Roman"/>
            </a:endParaRPr>
          </a:p>
        </p:txBody>
      </p:sp>
      <p:sp>
        <p:nvSpPr>
          <p:cNvPr id="10" name="TextBox 9">
            <a:extLst>
              <a:ext uri="{FF2B5EF4-FFF2-40B4-BE49-F238E27FC236}">
                <a16:creationId xmlns:a16="http://schemas.microsoft.com/office/drawing/2014/main" id="{85702FBC-980D-320D-6F0A-680362F85E07}"/>
              </a:ext>
            </a:extLst>
          </p:cNvPr>
          <p:cNvSpPr txBox="1"/>
          <p:nvPr/>
        </p:nvSpPr>
        <p:spPr>
          <a:xfrm>
            <a:off x="4621767" y="3148021"/>
            <a:ext cx="3495538" cy="369332"/>
          </a:xfrm>
          <a:prstGeom prst="rect">
            <a:avLst/>
          </a:prstGeom>
          <a:noFill/>
        </p:spPr>
        <p:txBody>
          <a:bodyPr wrap="square">
            <a:spAutoFit/>
          </a:bodyPr>
          <a:lstStyle/>
          <a:p>
            <a:pPr algn="ctr"/>
            <a:r>
              <a:rPr lang="en-US" sz="1800" b="1" dirty="0">
                <a:solidFill>
                  <a:schemeClr val="dk1"/>
                </a:solidFill>
              </a:rPr>
              <a:t>“BERT”</a:t>
            </a:r>
            <a:endParaRPr lang="en-IN" dirty="0"/>
          </a:p>
        </p:txBody>
      </p:sp>
      <p:sp>
        <p:nvSpPr>
          <p:cNvPr id="14" name="TextBox 13">
            <a:extLst>
              <a:ext uri="{FF2B5EF4-FFF2-40B4-BE49-F238E27FC236}">
                <a16:creationId xmlns:a16="http://schemas.microsoft.com/office/drawing/2014/main" id="{90C8DD4E-DF07-E20F-4439-753A7008841F}"/>
              </a:ext>
            </a:extLst>
          </p:cNvPr>
          <p:cNvSpPr txBox="1"/>
          <p:nvPr/>
        </p:nvSpPr>
        <p:spPr>
          <a:xfrm>
            <a:off x="4997936" y="3860436"/>
            <a:ext cx="2743200" cy="1087477"/>
          </a:xfrm>
          <a:prstGeom prst="rect">
            <a:avLst/>
          </a:prstGeom>
          <a:noFill/>
        </p:spPr>
        <p:txBody>
          <a:bodyPr wrap="square">
            <a:spAutoFit/>
          </a:bodyPr>
          <a:lstStyle/>
          <a:p>
            <a:pPr marL="12700" algn="ctr">
              <a:lnSpc>
                <a:spcPct val="150000"/>
              </a:lnSpc>
              <a:spcBef>
                <a:spcPts val="100"/>
              </a:spcBef>
            </a:pPr>
            <a:r>
              <a:rPr lang="en-US" b="1" spc="-15" dirty="0">
                <a:solidFill>
                  <a:srgbClr val="002060"/>
                </a:solidFill>
                <a:latin typeface="Times New Roman" pitchFamily="18" charset="0"/>
                <a:cs typeface="Times New Roman" pitchFamily="18" charset="0"/>
              </a:rPr>
              <a:t>Presented By</a:t>
            </a:r>
          </a:p>
          <a:p>
            <a:pPr marL="12700" algn="ctr">
              <a:spcBef>
                <a:spcPts val="100"/>
              </a:spcBef>
            </a:pPr>
            <a:r>
              <a:rPr lang="en-US" sz="1800" dirty="0">
                <a:latin typeface="Times New Roman" pitchFamily="18" charset="0"/>
                <a:cs typeface="Times New Roman" pitchFamily="18" charset="0"/>
              </a:rPr>
              <a:t>Rotem Cohen</a:t>
            </a:r>
          </a:p>
          <a:p>
            <a:pPr marL="12700" algn="ctr">
              <a:spcBef>
                <a:spcPts val="100"/>
              </a:spcBef>
            </a:pPr>
            <a:r>
              <a:rPr lang="en-US" sz="1800" dirty="0">
                <a:latin typeface="Times New Roman" pitchFamily="18" charset="0"/>
                <a:cs typeface="Times New Roman" pitchFamily="18" charset="0"/>
              </a:rPr>
              <a:t>[</a:t>
            </a:r>
            <a:r>
              <a:rPr lang="en-US" dirty="0">
                <a:latin typeface="Times New Roman" pitchFamily="18" charset="0"/>
                <a:cs typeface="Times New Roman" pitchFamily="18" charset="0"/>
              </a:rPr>
              <a:t>1NT21AD043</a:t>
            </a:r>
            <a:r>
              <a:rPr lang="en-US" sz="1800" dirty="0">
                <a:latin typeface="Times New Roman" pitchFamily="18" charset="0"/>
                <a:cs typeface="Times New Roman" pitchFamily="18" charset="0"/>
              </a:rPr>
              <a:t>]</a:t>
            </a:r>
          </a:p>
        </p:txBody>
      </p:sp>
      <p:sp>
        <p:nvSpPr>
          <p:cNvPr id="16" name="TextBox 15">
            <a:extLst>
              <a:ext uri="{FF2B5EF4-FFF2-40B4-BE49-F238E27FC236}">
                <a16:creationId xmlns:a16="http://schemas.microsoft.com/office/drawing/2014/main" id="{5503E9DA-CFCD-1FF0-4E68-A332FF4591C6}"/>
              </a:ext>
            </a:extLst>
          </p:cNvPr>
          <p:cNvSpPr txBox="1"/>
          <p:nvPr/>
        </p:nvSpPr>
        <p:spPr>
          <a:xfrm>
            <a:off x="3321536" y="5290996"/>
            <a:ext cx="6096000" cy="873572"/>
          </a:xfrm>
          <a:prstGeom prst="rect">
            <a:avLst/>
          </a:prstGeom>
          <a:noFill/>
        </p:spPr>
        <p:txBody>
          <a:bodyPr wrap="square">
            <a:spAutoFit/>
          </a:bodyPr>
          <a:lstStyle/>
          <a:p>
            <a:pPr marL="12700" algn="ctr">
              <a:lnSpc>
                <a:spcPct val="150000"/>
              </a:lnSpc>
              <a:spcBef>
                <a:spcPts val="100"/>
              </a:spcBef>
            </a:pPr>
            <a:r>
              <a:rPr lang="en-US" b="1" spc="-5" dirty="0">
                <a:solidFill>
                  <a:srgbClr val="002060"/>
                </a:solidFill>
                <a:latin typeface="Times New Roman" pitchFamily="18" charset="0"/>
                <a:cs typeface="Times New Roman" pitchFamily="18" charset="0"/>
              </a:rPr>
              <a:t>Name of the Course Instructor</a:t>
            </a:r>
            <a:br>
              <a:rPr lang="en-US" spc="-5" dirty="0">
                <a:solidFill>
                  <a:schemeClr val="accent3">
                    <a:lumMod val="50000"/>
                  </a:schemeClr>
                </a:solidFill>
                <a:latin typeface="Times New Roman" pitchFamily="18" charset="0"/>
                <a:cs typeface="Times New Roman" pitchFamily="18" charset="0"/>
              </a:rPr>
            </a:br>
            <a:r>
              <a:rPr lang="en-US" dirty="0">
                <a:solidFill>
                  <a:schemeClr val="dk1"/>
                </a:solidFill>
                <a:latin typeface="Times New Roman" pitchFamily="18" charset="0"/>
                <a:ea typeface="Times New Roman"/>
                <a:cs typeface="Times New Roman" pitchFamily="18" charset="0"/>
                <a:sym typeface="Times New Roman"/>
              </a:rPr>
              <a:t>Dr Meenakshi</a:t>
            </a:r>
            <a:endParaRPr lang="en-US" dirty="0">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368677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B667C-2AF6-F58F-B56B-2C7FA971BE96}"/>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4" name="TextBox 3">
            <a:extLst>
              <a:ext uri="{FF2B5EF4-FFF2-40B4-BE49-F238E27FC236}">
                <a16:creationId xmlns:a16="http://schemas.microsoft.com/office/drawing/2014/main" id="{A0C4F450-E6FC-CB48-F9CA-92F448E9FB34}"/>
              </a:ext>
            </a:extLst>
          </p:cNvPr>
          <p:cNvSpPr txBox="1"/>
          <p:nvPr/>
        </p:nvSpPr>
        <p:spPr>
          <a:xfrm>
            <a:off x="1888435" y="357809"/>
            <a:ext cx="8975035" cy="3539430"/>
          </a:xfrm>
          <a:prstGeom prst="rect">
            <a:avLst/>
          </a:prstGeom>
          <a:noFill/>
        </p:spPr>
        <p:txBody>
          <a:bodyPr wrap="square">
            <a:spAutoFit/>
          </a:bodyPr>
          <a:lstStyle/>
          <a:p>
            <a:pPr algn="l"/>
            <a:endParaRPr lang="en-US" sz="1600" b="0" i="0" dirty="0">
              <a:solidFill>
                <a:srgbClr val="383838"/>
              </a:solidFill>
              <a:effectLst/>
            </a:endParaRPr>
          </a:p>
          <a:p>
            <a:pPr algn="l"/>
            <a:r>
              <a:rPr lang="en-US" sz="1600" b="1" i="0" dirty="0">
                <a:solidFill>
                  <a:srgbClr val="383838"/>
                </a:solidFill>
                <a:effectLst/>
              </a:rPr>
              <a:t>Model Input </a:t>
            </a:r>
          </a:p>
          <a:p>
            <a:pPr algn="l"/>
            <a:r>
              <a:rPr lang="en-US" sz="1600" b="0" i="0" dirty="0">
                <a:solidFill>
                  <a:srgbClr val="383838"/>
                </a:solidFill>
                <a:effectLst/>
              </a:rPr>
              <a:t>The input to the encoder for BERT is a sequence of tokens, which are first converted into vectors and then processed in the neural network. But before processing can start, BERT needs the input to be massaged and decorated with some extra metadata:</a:t>
            </a:r>
          </a:p>
          <a:p>
            <a:pPr algn="l"/>
            <a:endParaRPr lang="en-US" sz="1600" b="0" i="0" dirty="0">
              <a:solidFill>
                <a:srgbClr val="383838"/>
              </a:solidFill>
              <a:effectLst/>
            </a:endParaRPr>
          </a:p>
          <a:p>
            <a:pPr algn="l">
              <a:buFont typeface="+mj-lt"/>
              <a:buAutoNum type="arabicPeriod"/>
            </a:pPr>
            <a:r>
              <a:rPr lang="en-US" sz="1600" b="1" i="0" dirty="0">
                <a:solidFill>
                  <a:srgbClr val="383838"/>
                </a:solidFill>
                <a:effectLst/>
              </a:rPr>
              <a:t>Token embeddings</a:t>
            </a:r>
            <a:r>
              <a:rPr lang="en-US" sz="1600" b="0" i="0" dirty="0">
                <a:solidFill>
                  <a:srgbClr val="383838"/>
                </a:solidFill>
                <a:effectLst/>
              </a:rPr>
              <a:t>: A [CLS] token is added to the input word tokens at the beginning of the first sentence and a [SEP] token is inserted at the end of each sentence.</a:t>
            </a:r>
          </a:p>
          <a:p>
            <a:pPr algn="l"/>
            <a:endParaRPr lang="en-US" sz="1600" b="0" i="0" dirty="0">
              <a:solidFill>
                <a:srgbClr val="383838"/>
              </a:solidFill>
              <a:effectLst/>
            </a:endParaRPr>
          </a:p>
          <a:p>
            <a:pPr algn="l"/>
            <a:r>
              <a:rPr lang="en-US" sz="1600" b="1" i="0" dirty="0">
                <a:solidFill>
                  <a:srgbClr val="383838"/>
                </a:solidFill>
                <a:effectLst/>
              </a:rPr>
              <a:t>2.Segment embeddings</a:t>
            </a:r>
            <a:r>
              <a:rPr lang="en-US" sz="1600" b="0" i="0" dirty="0">
                <a:solidFill>
                  <a:srgbClr val="383838"/>
                </a:solidFill>
                <a:effectLst/>
              </a:rPr>
              <a:t>: A marker indicating Sentence A or Sentence B is added to each token. This allows the encoder to distinguish between sentences.</a:t>
            </a:r>
          </a:p>
          <a:p>
            <a:pPr algn="l"/>
            <a:endParaRPr lang="en-US" sz="1600" b="0" i="0" dirty="0">
              <a:solidFill>
                <a:srgbClr val="383838"/>
              </a:solidFill>
              <a:effectLst/>
            </a:endParaRPr>
          </a:p>
          <a:p>
            <a:pPr algn="l"/>
            <a:r>
              <a:rPr lang="en-US" sz="1600" b="1" i="0" dirty="0">
                <a:solidFill>
                  <a:srgbClr val="383838"/>
                </a:solidFill>
                <a:effectLst/>
              </a:rPr>
              <a:t>3.Positional embeddings</a:t>
            </a:r>
            <a:r>
              <a:rPr lang="en-US" sz="1600" b="0" i="0" dirty="0">
                <a:solidFill>
                  <a:srgbClr val="383838"/>
                </a:solidFill>
                <a:effectLst/>
              </a:rPr>
              <a:t>: A positional embedding is added to each token to indicate its position in the sentence.</a:t>
            </a:r>
          </a:p>
        </p:txBody>
      </p:sp>
      <p:pic>
        <p:nvPicPr>
          <p:cNvPr id="6" name="Picture 5">
            <a:extLst>
              <a:ext uri="{FF2B5EF4-FFF2-40B4-BE49-F238E27FC236}">
                <a16:creationId xmlns:a16="http://schemas.microsoft.com/office/drawing/2014/main" id="{A0C2BA62-B456-C288-245C-D0C16C80E932}"/>
              </a:ext>
            </a:extLst>
          </p:cNvPr>
          <p:cNvPicPr>
            <a:picLocks noChangeAspect="1"/>
          </p:cNvPicPr>
          <p:nvPr/>
        </p:nvPicPr>
        <p:blipFill>
          <a:blip r:embed="rId2"/>
          <a:stretch>
            <a:fillRect/>
          </a:stretch>
        </p:blipFill>
        <p:spPr>
          <a:xfrm>
            <a:off x="2800180" y="3897239"/>
            <a:ext cx="6591639" cy="2233198"/>
          </a:xfrm>
          <a:prstGeom prst="rect">
            <a:avLst/>
          </a:prstGeom>
        </p:spPr>
      </p:pic>
    </p:spTree>
    <p:extLst>
      <p:ext uri="{BB962C8B-B14F-4D97-AF65-F5344CB8AC3E}">
        <p14:creationId xmlns:p14="http://schemas.microsoft.com/office/powerpoint/2010/main" val="132263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38A1B-41F4-13A1-7F97-C2C2E884CAB4}"/>
              </a:ext>
            </a:extLst>
          </p:cNvPr>
          <p:cNvSpPr>
            <a:spLocks noGrp="1"/>
          </p:cNvSpPr>
          <p:nvPr>
            <p:ph type="dt" sz="half" idx="10"/>
          </p:nvPr>
        </p:nvSpPr>
        <p:spPr/>
        <p:txBody>
          <a:bodyPr/>
          <a:lstStyle/>
          <a:p>
            <a:fld id="{357D015D-2719-4763-8E10-47285FB65E83}" type="datetime1">
              <a:rPr lang="en-IN" smtClean="0"/>
              <a:pPr/>
              <a:t>08-04-2024</a:t>
            </a:fld>
            <a:endParaRPr lang="en-IN"/>
          </a:p>
        </p:txBody>
      </p:sp>
      <p:sp>
        <p:nvSpPr>
          <p:cNvPr id="3" name="Title 3">
            <a:extLst>
              <a:ext uri="{FF2B5EF4-FFF2-40B4-BE49-F238E27FC236}">
                <a16:creationId xmlns:a16="http://schemas.microsoft.com/office/drawing/2014/main" id="{E0D1A57B-737B-17CB-1EDF-608E5E90F1C0}"/>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BERT MODEL IN NLP </a:t>
            </a:r>
            <a:endParaRPr lang="en-IN" sz="4000" b="1" dirty="0">
              <a:solidFill>
                <a:schemeClr val="tx1"/>
              </a:solidFill>
              <a:latin typeface="+mj-lt"/>
              <a:cs typeface="Times New Roman" pitchFamily="18" charset="0"/>
            </a:endParaRPr>
          </a:p>
        </p:txBody>
      </p:sp>
      <p:sp>
        <p:nvSpPr>
          <p:cNvPr id="4" name="TextBox 3">
            <a:extLst>
              <a:ext uri="{FF2B5EF4-FFF2-40B4-BE49-F238E27FC236}">
                <a16:creationId xmlns:a16="http://schemas.microsoft.com/office/drawing/2014/main" id="{845ACE4D-0FF1-1B70-E948-F9BF72CA085A}"/>
              </a:ext>
            </a:extLst>
          </p:cNvPr>
          <p:cNvSpPr txBox="1"/>
          <p:nvPr/>
        </p:nvSpPr>
        <p:spPr>
          <a:xfrm>
            <a:off x="1967346" y="1487837"/>
            <a:ext cx="9280962" cy="5016758"/>
          </a:xfrm>
          <a:prstGeom prst="rect">
            <a:avLst/>
          </a:prstGeom>
          <a:noFill/>
        </p:spPr>
        <p:txBody>
          <a:bodyPr wrap="square" rtlCol="0">
            <a:spAutoFit/>
          </a:bodyPr>
          <a:lstStyle/>
          <a:p>
            <a:pPr marL="342900" indent="-342900">
              <a:buAutoNum type="arabicPeriod"/>
            </a:pPr>
            <a:r>
              <a:rPr lang="en-US" sz="1600" dirty="0"/>
              <a:t>Classification Task</a:t>
            </a:r>
          </a:p>
          <a:p>
            <a:r>
              <a:rPr lang="en-US" sz="1600" dirty="0"/>
              <a:t>	BERT can be used for classification task like sentiment analysis, the goal is to classify the text into different categories (positive/ negative/ neutral)</a:t>
            </a:r>
          </a:p>
          <a:p>
            <a:r>
              <a:rPr lang="en-US" sz="1600" dirty="0"/>
              <a:t>2. Question Answering</a:t>
            </a:r>
          </a:p>
          <a:p>
            <a:r>
              <a:rPr lang="en-US" sz="1600" dirty="0"/>
              <a:t>	In question answering tasks, where the model is required to locate and mark the answer within a given text sequence, BERT can be trained for this purpose. </a:t>
            </a:r>
          </a:p>
          <a:p>
            <a:r>
              <a:rPr lang="en-US" sz="1600" dirty="0"/>
              <a:t>3. Named Entity Recognition (NER)</a:t>
            </a:r>
          </a:p>
          <a:p>
            <a:r>
              <a:rPr lang="en-US" sz="1600" dirty="0"/>
              <a:t>	BERT can be utilized for NER, where the goal is to identify and classify entities (e.g., Person, Organization, Date) in a text sequence.</a:t>
            </a:r>
          </a:p>
          <a:p>
            <a:r>
              <a:rPr lang="en-US" sz="1600" b="1" dirty="0"/>
              <a:t>TOKENSIZE AND ENCODE TEXT USING BERT</a:t>
            </a:r>
          </a:p>
          <a:p>
            <a:r>
              <a:rPr lang="en-US" sz="1600" dirty="0"/>
              <a:t>we will be using the ‘transformer’ library in Python.</a:t>
            </a:r>
          </a:p>
          <a:p>
            <a:endParaRPr lang="en-US" sz="1600" dirty="0"/>
          </a:p>
          <a:p>
            <a:pPr marL="285750" indent="-285750">
              <a:buFont typeface="Arial" panose="020B0604020202020204" pitchFamily="34" charset="0"/>
              <a:buChar char="•"/>
            </a:pPr>
            <a:r>
              <a:rPr lang="en-US" sz="1600" dirty="0"/>
              <a:t>We will load the pretrained BERT tokenize with a cased vocabulary using </a:t>
            </a:r>
            <a:r>
              <a:rPr lang="en-US" sz="1600" dirty="0" err="1"/>
              <a:t>BertTokenizer.from_pretrained</a:t>
            </a:r>
            <a:r>
              <a:rPr lang="en-US" sz="1600" dirty="0"/>
              <a:t>(“</a:t>
            </a:r>
            <a:r>
              <a:rPr lang="en-US" sz="1600" dirty="0" err="1"/>
              <a:t>bert</a:t>
            </a:r>
            <a:r>
              <a:rPr lang="en-US" sz="1600" dirty="0"/>
              <a:t>-base-cased”).</a:t>
            </a:r>
          </a:p>
          <a:p>
            <a:pPr marL="285750" indent="-285750">
              <a:buFont typeface="Arial" panose="020B0604020202020204" pitchFamily="34" charset="0"/>
              <a:buChar char="•"/>
            </a:pPr>
            <a:r>
              <a:rPr lang="en-US" sz="1600" dirty="0" err="1"/>
              <a:t>tokenizer.encode</a:t>
            </a:r>
            <a:r>
              <a:rPr lang="en-US" sz="1600" dirty="0"/>
              <a:t>(text) tokenizes the input text and converts it into a sequence of token IDs.</a:t>
            </a:r>
          </a:p>
          <a:p>
            <a:pPr marL="285750" indent="-285750">
              <a:buFont typeface="Arial" panose="020B0604020202020204" pitchFamily="34" charset="0"/>
              <a:buChar char="•"/>
            </a:pPr>
            <a:r>
              <a:rPr lang="en-US" sz="1600" dirty="0"/>
              <a:t>print(“Token IDs:”, encoding) prints the token IDs obtained after encoding.</a:t>
            </a:r>
          </a:p>
          <a:p>
            <a:pPr marL="285750" indent="-285750">
              <a:buFont typeface="Arial" panose="020B0604020202020204" pitchFamily="34" charset="0"/>
              <a:buChar char="•"/>
            </a:pPr>
            <a:r>
              <a:rPr lang="en-US" sz="1600" dirty="0" err="1"/>
              <a:t>tokenizer.convert_ids_to_tokens</a:t>
            </a:r>
            <a:r>
              <a:rPr lang="en-US" sz="1600" dirty="0"/>
              <a:t>(encoding) converts the token IDs back to their corresponding tokens.</a:t>
            </a:r>
          </a:p>
          <a:p>
            <a:pPr marL="285750" indent="-285750">
              <a:buFont typeface="Arial" panose="020B0604020202020204" pitchFamily="34" charset="0"/>
              <a:buChar char="•"/>
            </a:pPr>
            <a:r>
              <a:rPr lang="en-US" sz="1600" dirty="0"/>
              <a:t>print(“Tokens:”, tokens) prints the tokens obtained after converting the token IDs</a:t>
            </a:r>
            <a:endParaRPr lang="en-IN" sz="1600" dirty="0"/>
          </a:p>
        </p:txBody>
      </p:sp>
    </p:spTree>
    <p:extLst>
      <p:ext uri="{BB962C8B-B14F-4D97-AF65-F5344CB8AC3E}">
        <p14:creationId xmlns:p14="http://schemas.microsoft.com/office/powerpoint/2010/main" val="119121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38A1B-41F4-13A1-7F97-C2C2E884CAB4}"/>
              </a:ext>
            </a:extLst>
          </p:cNvPr>
          <p:cNvSpPr>
            <a:spLocks noGrp="1"/>
          </p:cNvSpPr>
          <p:nvPr>
            <p:ph type="dt" sz="half" idx="10"/>
          </p:nvPr>
        </p:nvSpPr>
        <p:spPr/>
        <p:txBody>
          <a:bodyPr/>
          <a:lstStyle/>
          <a:p>
            <a:fld id="{357D015D-2719-4763-8E10-47285FB65E83}" type="datetime1">
              <a:rPr lang="en-IN" smtClean="0"/>
              <a:pPr/>
              <a:t>08-04-2024</a:t>
            </a:fld>
            <a:endParaRPr lang="en-IN"/>
          </a:p>
        </p:txBody>
      </p:sp>
      <p:sp>
        <p:nvSpPr>
          <p:cNvPr id="3" name="Title 3">
            <a:extLst>
              <a:ext uri="{FF2B5EF4-FFF2-40B4-BE49-F238E27FC236}">
                <a16:creationId xmlns:a16="http://schemas.microsoft.com/office/drawing/2014/main" id="{E0D1A57B-737B-17CB-1EDF-608E5E90F1C0}"/>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BERT MODEL IN NLP </a:t>
            </a:r>
            <a:endParaRPr lang="en-IN" sz="4000" b="1" dirty="0">
              <a:solidFill>
                <a:schemeClr val="tx1"/>
              </a:solidFill>
              <a:latin typeface="+mj-lt"/>
              <a:cs typeface="Times New Roman" pitchFamily="18" charset="0"/>
            </a:endParaRPr>
          </a:p>
        </p:txBody>
      </p:sp>
      <p:pic>
        <p:nvPicPr>
          <p:cNvPr id="6" name="Picture 5">
            <a:extLst>
              <a:ext uri="{FF2B5EF4-FFF2-40B4-BE49-F238E27FC236}">
                <a16:creationId xmlns:a16="http://schemas.microsoft.com/office/drawing/2014/main" id="{C5B9C041-4395-CEED-1DF3-5F0CBDFFF9B0}"/>
              </a:ext>
            </a:extLst>
          </p:cNvPr>
          <p:cNvPicPr>
            <a:picLocks noChangeAspect="1"/>
          </p:cNvPicPr>
          <p:nvPr/>
        </p:nvPicPr>
        <p:blipFill>
          <a:blip r:embed="rId2"/>
          <a:stretch>
            <a:fillRect/>
          </a:stretch>
        </p:blipFill>
        <p:spPr>
          <a:xfrm>
            <a:off x="1967346" y="1496058"/>
            <a:ext cx="7703596" cy="2986489"/>
          </a:xfrm>
          <a:prstGeom prst="rect">
            <a:avLst/>
          </a:prstGeom>
        </p:spPr>
      </p:pic>
      <p:pic>
        <p:nvPicPr>
          <p:cNvPr id="8" name="Picture 7">
            <a:extLst>
              <a:ext uri="{FF2B5EF4-FFF2-40B4-BE49-F238E27FC236}">
                <a16:creationId xmlns:a16="http://schemas.microsoft.com/office/drawing/2014/main" id="{FC6E542A-5C53-4174-3A4A-30D6D10EE492}"/>
              </a:ext>
            </a:extLst>
          </p:cNvPr>
          <p:cNvPicPr>
            <a:picLocks noChangeAspect="1"/>
          </p:cNvPicPr>
          <p:nvPr/>
        </p:nvPicPr>
        <p:blipFill>
          <a:blip r:embed="rId3"/>
          <a:stretch>
            <a:fillRect/>
          </a:stretch>
        </p:blipFill>
        <p:spPr>
          <a:xfrm>
            <a:off x="1967346" y="4906254"/>
            <a:ext cx="7125066" cy="1224183"/>
          </a:xfrm>
          <a:prstGeom prst="rect">
            <a:avLst/>
          </a:prstGeom>
        </p:spPr>
      </p:pic>
    </p:spTree>
    <p:extLst>
      <p:ext uri="{BB962C8B-B14F-4D97-AF65-F5344CB8AC3E}">
        <p14:creationId xmlns:p14="http://schemas.microsoft.com/office/powerpoint/2010/main" val="196034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38A1B-41F4-13A1-7F97-C2C2E884CAB4}"/>
              </a:ext>
            </a:extLst>
          </p:cNvPr>
          <p:cNvSpPr>
            <a:spLocks noGrp="1"/>
          </p:cNvSpPr>
          <p:nvPr>
            <p:ph type="dt" sz="half" idx="10"/>
          </p:nvPr>
        </p:nvSpPr>
        <p:spPr/>
        <p:txBody>
          <a:bodyPr/>
          <a:lstStyle/>
          <a:p>
            <a:fld id="{357D015D-2719-4763-8E10-47285FB65E83}" type="datetime1">
              <a:rPr lang="en-IN" smtClean="0"/>
              <a:pPr/>
              <a:t>08-04-2024</a:t>
            </a:fld>
            <a:endParaRPr lang="en-IN"/>
          </a:p>
        </p:txBody>
      </p:sp>
      <p:sp>
        <p:nvSpPr>
          <p:cNvPr id="3" name="Title 3">
            <a:extLst>
              <a:ext uri="{FF2B5EF4-FFF2-40B4-BE49-F238E27FC236}">
                <a16:creationId xmlns:a16="http://schemas.microsoft.com/office/drawing/2014/main" id="{E0D1A57B-737B-17CB-1EDF-608E5E90F1C0}"/>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3200" b="1" dirty="0">
                <a:solidFill>
                  <a:schemeClr val="tx1"/>
                </a:solidFill>
                <a:latin typeface="+mj-lt"/>
                <a:cs typeface="Times New Roman" pitchFamily="18" charset="0"/>
              </a:rPr>
              <a:t>CONCLUSION AND FUTURE REOMMENDATIONS  </a:t>
            </a:r>
            <a:endParaRPr lang="en-IN" sz="3200" b="1" dirty="0">
              <a:solidFill>
                <a:schemeClr val="tx1"/>
              </a:solidFill>
              <a:latin typeface="+mj-lt"/>
              <a:cs typeface="Times New Roman" pitchFamily="18" charset="0"/>
            </a:endParaRPr>
          </a:p>
        </p:txBody>
      </p:sp>
      <p:sp>
        <p:nvSpPr>
          <p:cNvPr id="4" name="TextBox 3">
            <a:extLst>
              <a:ext uri="{FF2B5EF4-FFF2-40B4-BE49-F238E27FC236}">
                <a16:creationId xmlns:a16="http://schemas.microsoft.com/office/drawing/2014/main" id="{042D08E5-F1ED-1A42-92E7-5BE5BA3E4631}"/>
              </a:ext>
            </a:extLst>
          </p:cNvPr>
          <p:cNvSpPr txBox="1"/>
          <p:nvPr/>
        </p:nvSpPr>
        <p:spPr>
          <a:xfrm>
            <a:off x="1967346" y="1510748"/>
            <a:ext cx="928096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BERT (Bidirectional Encoder Representations from Transformers) is a pre-trained language model developed by Google that has revolutionized natural language processing tasks by capturing bidirectional context in text data.</a:t>
            </a:r>
          </a:p>
          <a:p>
            <a:r>
              <a:rPr lang="en-US" sz="1600" dirty="0"/>
              <a:t> </a:t>
            </a:r>
          </a:p>
          <a:p>
            <a:pPr marL="285750" indent="-285750">
              <a:buFont typeface="Arial" panose="020B0604020202020204" pitchFamily="34" charset="0"/>
              <a:buChar char="•"/>
            </a:pPr>
            <a:r>
              <a:rPr lang="en-US" sz="1600" dirty="0"/>
              <a:t>Its ability to generate contextually rich embeddings has led to significant advancements in various NLP applications, such as sentiment analysis, question answering, and text classification. </a:t>
            </a:r>
          </a:p>
          <a:p>
            <a:endParaRPr lang="en-US" sz="1600" dirty="0"/>
          </a:p>
          <a:p>
            <a:pPr marL="285750" indent="-285750">
              <a:buFont typeface="Arial" panose="020B0604020202020204" pitchFamily="34" charset="0"/>
              <a:buChar char="•"/>
            </a:pPr>
            <a:r>
              <a:rPr lang="en-US" sz="1600" dirty="0"/>
              <a:t>Looking ahead, future recommendations could involve enhancing BERT's capabilities through more efficient training strategies, leveraging larger datasets, and exploring techniques to adapt BERT to specific domains or languages, thereby extending its applicability and performance in diverse real-world scenarios.</a:t>
            </a:r>
            <a:endParaRPr lang="en-IN" sz="1600" dirty="0"/>
          </a:p>
        </p:txBody>
      </p:sp>
    </p:spTree>
    <p:extLst>
      <p:ext uri="{BB962C8B-B14F-4D97-AF65-F5344CB8AC3E}">
        <p14:creationId xmlns:p14="http://schemas.microsoft.com/office/powerpoint/2010/main" val="276816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3"/>
          <p:cNvSpPr>
            <a:spLocks noGrp="1"/>
          </p:cNvSpPr>
          <p:nvPr>
            <p:ph type="title"/>
          </p:nvPr>
        </p:nvSpPr>
        <p:spPr>
          <a:xfrm>
            <a:off x="1897707" y="582516"/>
            <a:ext cx="9076281" cy="654032"/>
          </a:xfr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a:noAutofit/>
          </a:bodyPr>
          <a:lstStyle/>
          <a:p>
            <a:pPr algn="ctr"/>
            <a:r>
              <a:rPr lang="en-IN" dirty="0">
                <a:solidFill>
                  <a:schemeClr val="tx1"/>
                </a:solidFill>
              </a:rPr>
              <a:t>CONTENTS</a:t>
            </a:r>
          </a:p>
        </p:txBody>
      </p:sp>
      <p:sp>
        <p:nvSpPr>
          <p:cNvPr id="8" name="Content Placeholder 2"/>
          <p:cNvSpPr>
            <a:spLocks noGrp="1"/>
          </p:cNvSpPr>
          <p:nvPr>
            <p:ph idx="1"/>
          </p:nvPr>
        </p:nvSpPr>
        <p:spPr/>
        <p:txBody>
          <a:bodyPr>
            <a:normAutofit/>
          </a:bodyPr>
          <a:lstStyle/>
          <a:p>
            <a:pPr algn="l">
              <a:buFont typeface="+mj-lt"/>
              <a:buAutoNum type="arabicPeriod"/>
            </a:pPr>
            <a:r>
              <a:rPr lang="en-US" sz="2400" b="0" i="0" dirty="0">
                <a:solidFill>
                  <a:srgbClr val="0D0D0D"/>
                </a:solidFill>
                <a:effectLst/>
                <a:latin typeface="Söhne"/>
              </a:rPr>
              <a:t>Introduction and Motivation</a:t>
            </a:r>
          </a:p>
          <a:p>
            <a:pPr algn="l">
              <a:buFont typeface="+mj-lt"/>
              <a:buAutoNum type="arabicPeriod"/>
            </a:pPr>
            <a:r>
              <a:rPr lang="en-US" sz="2400" b="0" i="0" dirty="0">
                <a:solidFill>
                  <a:srgbClr val="0D0D0D"/>
                </a:solidFill>
                <a:effectLst/>
                <a:latin typeface="Söhne"/>
              </a:rPr>
              <a:t>Methodology and Approach</a:t>
            </a:r>
          </a:p>
          <a:p>
            <a:pPr algn="l">
              <a:buFont typeface="+mj-lt"/>
              <a:buAutoNum type="arabicPeriod"/>
            </a:pPr>
            <a:r>
              <a:rPr lang="en-US" sz="2400" b="0" i="0" dirty="0">
                <a:solidFill>
                  <a:srgbClr val="0D0D0D"/>
                </a:solidFill>
                <a:effectLst/>
                <a:latin typeface="Söhne"/>
              </a:rPr>
              <a:t>Results and Analysis</a:t>
            </a:r>
          </a:p>
          <a:p>
            <a:pPr algn="l">
              <a:buFont typeface="+mj-lt"/>
              <a:buAutoNum type="arabicPeriod"/>
            </a:pPr>
            <a:r>
              <a:rPr lang="en-US" sz="2400" b="0" i="0" dirty="0">
                <a:solidFill>
                  <a:srgbClr val="0D0D0D"/>
                </a:solidFill>
                <a:effectLst/>
                <a:latin typeface="Söhne"/>
              </a:rPr>
              <a:t>Conclusion and Future Recommendations</a:t>
            </a:r>
          </a:p>
          <a:p>
            <a:pPr algn="l">
              <a:buFont typeface="+mj-lt"/>
              <a:buAutoNum type="arabicPeriod"/>
            </a:pPr>
            <a:r>
              <a:rPr lang="en-US" sz="2400" dirty="0">
                <a:solidFill>
                  <a:srgbClr val="0D0D0D"/>
                </a:solidFill>
                <a:latin typeface="Söhne"/>
              </a:rPr>
              <a:t>Demo video of code</a:t>
            </a:r>
          </a:p>
          <a:p>
            <a:pPr algn="l">
              <a:buFont typeface="+mj-lt"/>
              <a:buAutoNum type="arabicPeriod"/>
            </a:pPr>
            <a:r>
              <a:rPr lang="en-US" sz="2400" b="0" i="0" dirty="0" err="1">
                <a:solidFill>
                  <a:srgbClr val="0D0D0D"/>
                </a:solidFill>
                <a:effectLst/>
                <a:latin typeface="Söhne"/>
              </a:rPr>
              <a:t>Github</a:t>
            </a:r>
            <a:r>
              <a:rPr lang="en-US" sz="2400" b="0" i="0" dirty="0">
                <a:solidFill>
                  <a:srgbClr val="0D0D0D"/>
                </a:solidFill>
                <a:effectLst/>
                <a:latin typeface="Söhne"/>
              </a:rPr>
              <a:t> link of PPT and Code</a:t>
            </a:r>
          </a:p>
          <a:p>
            <a:pPr algn="l">
              <a:buFont typeface="+mj-lt"/>
              <a:buAutoNum type="arabicPeriod"/>
            </a:pPr>
            <a:r>
              <a:rPr lang="en-US" sz="2400" dirty="0">
                <a:solidFill>
                  <a:srgbClr val="0D0D0D"/>
                </a:solidFill>
                <a:latin typeface="Söhne"/>
              </a:rPr>
              <a:t>References </a:t>
            </a:r>
            <a:endParaRPr lang="en-US" sz="2400" b="0" i="0" dirty="0">
              <a:solidFill>
                <a:srgbClr val="0D0D0D"/>
              </a:solidFill>
              <a:effectLst/>
              <a:latin typeface="Söhne"/>
            </a:endParaRPr>
          </a:p>
        </p:txBody>
      </p:sp>
      <p:sp>
        <p:nvSpPr>
          <p:cNvPr id="1048670" name="Date Placeholder 3"/>
          <p:cNvSpPr>
            <a:spLocks noGrp="1"/>
          </p:cNvSpPr>
          <p:nvPr>
            <p:ph type="dt" sz="half" idx="10"/>
          </p:nvPr>
        </p:nvSpPr>
        <p:spPr/>
        <p:txBody>
          <a:bodyPr/>
          <a:lstStyle/>
          <a:p>
            <a:fld id="{8D126195-51F7-4259-8141-98FCA6C53D7F}" type="datetime1">
              <a:rPr lang="en-IN" smtClean="0"/>
              <a:pPr/>
              <a:t>07-04-2024</a:t>
            </a:fld>
            <a:endParaRPr lang="en-IN" dirty="0"/>
          </a:p>
        </p:txBody>
      </p:sp>
      <p:pic>
        <p:nvPicPr>
          <p:cNvPr id="2" name="Picture 1" descr="A blue and white logo&#10;&#10;Description automatically generated">
            <a:extLst>
              <a:ext uri="{FF2B5EF4-FFF2-40B4-BE49-F238E27FC236}">
                <a16:creationId xmlns:a16="http://schemas.microsoft.com/office/drawing/2014/main" id="{5C59E28A-6D7B-A288-4950-971820AD0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364" y="582516"/>
            <a:ext cx="1551343" cy="654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67346"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IN" sz="4000" b="1" dirty="0">
                <a:solidFill>
                  <a:schemeClr val="tx1"/>
                </a:solidFill>
                <a:latin typeface="+mj-lt"/>
                <a:cs typeface="Times New Roman" pitchFamily="18" charset="0"/>
              </a:rPr>
              <a:t>INTRODUCTION</a:t>
            </a:r>
          </a:p>
        </p:txBody>
      </p:sp>
      <p:sp>
        <p:nvSpPr>
          <p:cNvPr id="7" name="Content Placeholder 6"/>
          <p:cNvSpPr>
            <a:spLocks noGrp="1"/>
          </p:cNvSpPr>
          <p:nvPr>
            <p:ph idx="1"/>
          </p:nvPr>
        </p:nvSpPr>
        <p:spPr>
          <a:xfrm>
            <a:off x="1967345" y="2051957"/>
            <a:ext cx="9280961" cy="3777622"/>
          </a:xfrm>
        </p:spPr>
        <p:txBody>
          <a:bodyPr>
            <a:normAutofit/>
          </a:bodyPr>
          <a:lstStyle/>
          <a:p>
            <a:r>
              <a:rPr lang="en-US" sz="1600" b="0" i="0" dirty="0">
                <a:solidFill>
                  <a:schemeClr val="tx1"/>
                </a:solidFill>
                <a:effectLst/>
              </a:rPr>
              <a:t>BERT, which stands for </a:t>
            </a:r>
            <a:r>
              <a:rPr lang="en-US" sz="1600" b="1" i="0" dirty="0">
                <a:solidFill>
                  <a:schemeClr val="tx1"/>
                </a:solidFill>
                <a:effectLst/>
              </a:rPr>
              <a:t>Bidirectional Encoder Representations from Transformers</a:t>
            </a:r>
            <a:r>
              <a:rPr lang="en-US" sz="1600" b="0" i="0" dirty="0">
                <a:solidFill>
                  <a:schemeClr val="tx1"/>
                </a:solidFill>
                <a:effectLst/>
              </a:rPr>
              <a:t>, is based on transformers, a </a:t>
            </a:r>
            <a:r>
              <a:rPr lang="en-US" sz="1600" dirty="0">
                <a:solidFill>
                  <a:schemeClr val="tx1"/>
                </a:solidFill>
              </a:rPr>
              <a:t>deep learning </a:t>
            </a:r>
            <a:r>
              <a:rPr lang="en-US" sz="1600" b="0" i="0" dirty="0">
                <a:solidFill>
                  <a:schemeClr val="tx1"/>
                </a:solidFill>
                <a:effectLst/>
              </a:rPr>
              <a:t>model in which every output element is connected to every input element, and the weightings between them are dynamically calculated based upon their connection.</a:t>
            </a:r>
          </a:p>
          <a:p>
            <a:r>
              <a:rPr lang="en-US" sz="1600" b="0" i="0" dirty="0">
                <a:solidFill>
                  <a:schemeClr val="tx1"/>
                </a:solidFill>
                <a:effectLst/>
              </a:rPr>
              <a:t>BERT is pretrained on two different but related NLP tasks: masked language modeling (</a:t>
            </a:r>
            <a:r>
              <a:rPr lang="en-US" sz="1600" dirty="0">
                <a:solidFill>
                  <a:schemeClr val="tx1"/>
                </a:solidFill>
              </a:rPr>
              <a:t>MLM</a:t>
            </a:r>
            <a:r>
              <a:rPr lang="en-US" sz="1600" b="0" i="0" dirty="0">
                <a:solidFill>
                  <a:schemeClr val="tx1"/>
                </a:solidFill>
                <a:effectLst/>
              </a:rPr>
              <a:t>) and next sentence prediction (NSP).</a:t>
            </a:r>
          </a:p>
          <a:p>
            <a:r>
              <a:rPr lang="en-US" sz="1600" b="0" i="0" dirty="0">
                <a:solidFill>
                  <a:srgbClr val="222222"/>
                </a:solidFill>
                <a:effectLst/>
              </a:rPr>
              <a:t>The most straight-forward way to use BERT is to use it to classify a single piece of text.</a:t>
            </a:r>
          </a:p>
          <a:p>
            <a:endParaRPr lang="en-US" sz="1600" dirty="0">
              <a:solidFill>
                <a:schemeClr val="tx1"/>
              </a:solidFill>
            </a:endParaRPr>
          </a:p>
        </p:txBody>
      </p:sp>
      <p:sp>
        <p:nvSpPr>
          <p:cNvPr id="9" name="Date Placeholder 8"/>
          <p:cNvSpPr>
            <a:spLocks noGrp="1"/>
          </p:cNvSpPr>
          <p:nvPr>
            <p:ph type="dt" sz="half" idx="10"/>
          </p:nvPr>
        </p:nvSpPr>
        <p:spPr/>
        <p:txBody>
          <a:bodyPr/>
          <a:lstStyle/>
          <a:p>
            <a:fld id="{CC8673D3-83D5-4AEB-B135-526753E98862}" type="datetime1">
              <a:rPr lang="en-IN" smtClean="0"/>
              <a:pPr/>
              <a:t>07-04-2024</a:t>
            </a:fld>
            <a:endParaRPr lang="en-IN"/>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sp>
        <p:nvSpPr>
          <p:cNvPr id="3" name="TextBox 2">
            <a:extLst>
              <a:ext uri="{FF2B5EF4-FFF2-40B4-BE49-F238E27FC236}">
                <a16:creationId xmlns:a16="http://schemas.microsoft.com/office/drawing/2014/main" id="{1904C089-5057-E4CA-7D0C-4537640F1673}"/>
              </a:ext>
            </a:extLst>
          </p:cNvPr>
          <p:cNvSpPr txBox="1"/>
          <p:nvPr/>
        </p:nvSpPr>
        <p:spPr>
          <a:xfrm>
            <a:off x="4327071" y="1322614"/>
            <a:ext cx="4653643" cy="584775"/>
          </a:xfrm>
          <a:prstGeom prst="rect">
            <a:avLst/>
          </a:prstGeom>
          <a:noFill/>
        </p:spPr>
        <p:txBody>
          <a:bodyPr wrap="square" rtlCol="0">
            <a:spAutoFit/>
          </a:bodyPr>
          <a:lstStyle/>
          <a:p>
            <a:pPr algn="ctr"/>
            <a:r>
              <a:rPr lang="en-US" sz="3200" b="1" dirty="0"/>
              <a:t>BERT</a:t>
            </a:r>
            <a:endParaRPr lang="en-IN" sz="3200" b="1" dirty="0"/>
          </a:p>
        </p:txBody>
      </p:sp>
      <p:pic>
        <p:nvPicPr>
          <p:cNvPr id="5" name="Picture 4">
            <a:extLst>
              <a:ext uri="{FF2B5EF4-FFF2-40B4-BE49-F238E27FC236}">
                <a16:creationId xmlns:a16="http://schemas.microsoft.com/office/drawing/2014/main" id="{94FA422B-5F36-E416-DCFE-37212E602DCC}"/>
              </a:ext>
            </a:extLst>
          </p:cNvPr>
          <p:cNvPicPr>
            <a:picLocks noChangeAspect="1"/>
          </p:cNvPicPr>
          <p:nvPr/>
        </p:nvPicPr>
        <p:blipFill>
          <a:blip r:embed="rId3"/>
          <a:stretch>
            <a:fillRect/>
          </a:stretch>
        </p:blipFill>
        <p:spPr>
          <a:xfrm>
            <a:off x="3263754" y="4286174"/>
            <a:ext cx="5664491" cy="2101958"/>
          </a:xfrm>
          <a:prstGeom prst="rect">
            <a:avLst/>
          </a:prstGeom>
        </p:spPr>
      </p:pic>
      <p:pic>
        <p:nvPicPr>
          <p:cNvPr id="8" name="Picture 7">
            <a:extLst>
              <a:ext uri="{FF2B5EF4-FFF2-40B4-BE49-F238E27FC236}">
                <a16:creationId xmlns:a16="http://schemas.microsoft.com/office/drawing/2014/main" id="{30330715-35EA-FAA3-BD05-27881CB2D470}"/>
              </a:ext>
            </a:extLst>
          </p:cNvPr>
          <p:cNvPicPr>
            <a:picLocks noChangeAspect="1"/>
          </p:cNvPicPr>
          <p:nvPr/>
        </p:nvPicPr>
        <p:blipFill>
          <a:blip r:embed="rId4"/>
          <a:stretch>
            <a:fillRect/>
          </a:stretch>
        </p:blipFill>
        <p:spPr>
          <a:xfrm>
            <a:off x="5264657" y="4902294"/>
            <a:ext cx="996995" cy="1485838"/>
          </a:xfrm>
          <a:prstGeom prst="rect">
            <a:avLst/>
          </a:prstGeom>
        </p:spPr>
      </p:pic>
      <p:sp>
        <p:nvSpPr>
          <p:cNvPr id="10" name="TextBox 9">
            <a:extLst>
              <a:ext uri="{FF2B5EF4-FFF2-40B4-BE49-F238E27FC236}">
                <a16:creationId xmlns:a16="http://schemas.microsoft.com/office/drawing/2014/main" id="{562C3D42-5377-AC6A-47A8-155D6E7BD966}"/>
              </a:ext>
            </a:extLst>
          </p:cNvPr>
          <p:cNvSpPr txBox="1"/>
          <p:nvPr/>
        </p:nvSpPr>
        <p:spPr>
          <a:xfrm>
            <a:off x="5426765" y="5426765"/>
            <a:ext cx="669235" cy="338554"/>
          </a:xfrm>
          <a:prstGeom prst="rect">
            <a:avLst/>
          </a:prstGeom>
          <a:noFill/>
        </p:spPr>
        <p:txBody>
          <a:bodyPr wrap="square" rtlCol="0">
            <a:spAutoFit/>
          </a:bodyPr>
          <a:lstStyle/>
          <a:p>
            <a:r>
              <a:rPr lang="en-US" sz="1600" dirty="0"/>
              <a:t>BERT</a:t>
            </a:r>
            <a:endParaRPr lang="en-IN" sz="1600" dirty="0"/>
          </a:p>
        </p:txBody>
      </p:sp>
    </p:spTree>
    <p:extLst>
      <p:ext uri="{BB962C8B-B14F-4D97-AF65-F5344CB8AC3E}">
        <p14:creationId xmlns:p14="http://schemas.microsoft.com/office/powerpoint/2010/main" val="108124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A4079-D016-221C-FCE9-10DAA47CF2BD}"/>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3" name="Content Placeholder 6">
            <a:extLst>
              <a:ext uri="{FF2B5EF4-FFF2-40B4-BE49-F238E27FC236}">
                <a16:creationId xmlns:a16="http://schemas.microsoft.com/office/drawing/2014/main" id="{D8E9BD27-6E8E-948F-5150-83372094AEDB}"/>
              </a:ext>
            </a:extLst>
          </p:cNvPr>
          <p:cNvSpPr txBox="1">
            <a:spLocks/>
          </p:cNvSpPr>
          <p:nvPr/>
        </p:nvSpPr>
        <p:spPr>
          <a:xfrm>
            <a:off x="1947467" y="539397"/>
            <a:ext cx="9280961" cy="559104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1600" dirty="0">
              <a:solidFill>
                <a:schemeClr val="tx1"/>
              </a:solidFill>
            </a:endParaRPr>
          </a:p>
        </p:txBody>
      </p:sp>
      <p:pic>
        <p:nvPicPr>
          <p:cNvPr id="5" name="Picture 4">
            <a:extLst>
              <a:ext uri="{FF2B5EF4-FFF2-40B4-BE49-F238E27FC236}">
                <a16:creationId xmlns:a16="http://schemas.microsoft.com/office/drawing/2014/main" id="{ADE39C34-CD13-CA7C-7A13-E5B0D93C4F5E}"/>
              </a:ext>
            </a:extLst>
          </p:cNvPr>
          <p:cNvPicPr>
            <a:picLocks noChangeAspect="1"/>
          </p:cNvPicPr>
          <p:nvPr/>
        </p:nvPicPr>
        <p:blipFill>
          <a:blip r:embed="rId3"/>
          <a:stretch>
            <a:fillRect/>
          </a:stretch>
        </p:blipFill>
        <p:spPr>
          <a:xfrm>
            <a:off x="1947467" y="539397"/>
            <a:ext cx="6236020" cy="1637273"/>
          </a:xfrm>
          <a:prstGeom prst="rect">
            <a:avLst/>
          </a:prstGeom>
        </p:spPr>
      </p:pic>
      <p:sp>
        <p:nvSpPr>
          <p:cNvPr id="6" name="TextBox 5">
            <a:extLst>
              <a:ext uri="{FF2B5EF4-FFF2-40B4-BE49-F238E27FC236}">
                <a16:creationId xmlns:a16="http://schemas.microsoft.com/office/drawing/2014/main" id="{087AD73B-3D42-65EA-501C-0AD3B7AD16F2}"/>
              </a:ext>
            </a:extLst>
          </p:cNvPr>
          <p:cNvSpPr txBox="1"/>
          <p:nvPr/>
        </p:nvSpPr>
        <p:spPr>
          <a:xfrm>
            <a:off x="1947467" y="178904"/>
            <a:ext cx="3926559" cy="369332"/>
          </a:xfrm>
          <a:prstGeom prst="rect">
            <a:avLst/>
          </a:prstGeom>
          <a:noFill/>
        </p:spPr>
        <p:txBody>
          <a:bodyPr wrap="square" rtlCol="0">
            <a:spAutoFit/>
          </a:bodyPr>
          <a:lstStyle/>
          <a:p>
            <a:r>
              <a:rPr lang="en-US" dirty="0"/>
              <a:t>word2vec</a:t>
            </a:r>
            <a:endParaRPr lang="en-IN"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637401D-A192-9DB2-7804-0D753E11CD5B}"/>
                  </a:ext>
                </a:extLst>
              </p14:cNvPr>
              <p14:cNvContentPartPr/>
              <p14:nvPr/>
            </p14:nvContentPartPr>
            <p14:xfrm>
              <a:off x="5839200" y="5032111"/>
              <a:ext cx="504000" cy="410760"/>
            </p14:xfrm>
          </p:contentPart>
        </mc:Choice>
        <mc:Fallback xmlns="">
          <p:pic>
            <p:nvPicPr>
              <p:cNvPr id="9" name="Ink 8">
                <a:extLst>
                  <a:ext uri="{FF2B5EF4-FFF2-40B4-BE49-F238E27FC236}">
                    <a16:creationId xmlns:a16="http://schemas.microsoft.com/office/drawing/2014/main" id="{3637401D-A192-9DB2-7804-0D753E11CD5B}"/>
                  </a:ext>
                </a:extLst>
              </p:cNvPr>
              <p:cNvPicPr/>
              <p:nvPr/>
            </p:nvPicPr>
            <p:blipFill>
              <a:blip r:embed="rId5"/>
              <a:stretch>
                <a:fillRect/>
              </a:stretch>
            </p:blipFill>
            <p:spPr>
              <a:xfrm>
                <a:off x="5833080" y="5025991"/>
                <a:ext cx="516240" cy="423000"/>
              </a:xfrm>
              <a:prstGeom prst="rect">
                <a:avLst/>
              </a:prstGeom>
            </p:spPr>
          </p:pic>
        </mc:Fallback>
      </mc:AlternateContent>
      <p:sp>
        <p:nvSpPr>
          <p:cNvPr id="10" name="TextBox 9">
            <a:extLst>
              <a:ext uri="{FF2B5EF4-FFF2-40B4-BE49-F238E27FC236}">
                <a16:creationId xmlns:a16="http://schemas.microsoft.com/office/drawing/2014/main" id="{58D49987-020E-A675-826B-C097DB624DFE}"/>
              </a:ext>
            </a:extLst>
          </p:cNvPr>
          <p:cNvSpPr txBox="1"/>
          <p:nvPr/>
        </p:nvSpPr>
        <p:spPr>
          <a:xfrm>
            <a:off x="1947467" y="2673626"/>
            <a:ext cx="2972403" cy="369332"/>
          </a:xfrm>
          <a:prstGeom prst="rect">
            <a:avLst/>
          </a:prstGeom>
          <a:noFill/>
        </p:spPr>
        <p:txBody>
          <a:bodyPr wrap="square" rtlCol="0">
            <a:spAutoFit/>
          </a:bodyPr>
          <a:lstStyle/>
          <a:p>
            <a:r>
              <a:rPr lang="en-US" dirty="0"/>
              <a:t>BERT</a:t>
            </a:r>
            <a:endParaRPr lang="en-IN" dirty="0"/>
          </a:p>
        </p:txBody>
      </p:sp>
      <p:pic>
        <p:nvPicPr>
          <p:cNvPr id="11" name="Picture 10">
            <a:extLst>
              <a:ext uri="{FF2B5EF4-FFF2-40B4-BE49-F238E27FC236}">
                <a16:creationId xmlns:a16="http://schemas.microsoft.com/office/drawing/2014/main" id="{5E505AAF-FA41-0677-796F-A25AC37A1DFF}"/>
              </a:ext>
            </a:extLst>
          </p:cNvPr>
          <p:cNvPicPr>
            <a:picLocks noChangeAspect="1"/>
          </p:cNvPicPr>
          <p:nvPr/>
        </p:nvPicPr>
        <p:blipFill>
          <a:blip r:embed="rId6"/>
          <a:stretch>
            <a:fillRect/>
          </a:stretch>
        </p:blipFill>
        <p:spPr>
          <a:xfrm>
            <a:off x="1947467" y="3127199"/>
            <a:ext cx="7459318" cy="3551897"/>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8292AEE-A0AD-BF66-F827-7E3EA6739D9E}"/>
                  </a:ext>
                </a:extLst>
              </p14:cNvPr>
              <p14:cNvContentPartPr/>
              <p14:nvPr/>
            </p14:nvContentPartPr>
            <p14:xfrm>
              <a:off x="6031800" y="5377351"/>
              <a:ext cx="426600" cy="129600"/>
            </p14:xfrm>
          </p:contentPart>
        </mc:Choice>
        <mc:Fallback xmlns="">
          <p:pic>
            <p:nvPicPr>
              <p:cNvPr id="12" name="Ink 11">
                <a:extLst>
                  <a:ext uri="{FF2B5EF4-FFF2-40B4-BE49-F238E27FC236}">
                    <a16:creationId xmlns:a16="http://schemas.microsoft.com/office/drawing/2014/main" id="{88292AEE-A0AD-BF66-F827-7E3EA6739D9E}"/>
                  </a:ext>
                </a:extLst>
              </p:cNvPr>
              <p:cNvPicPr/>
              <p:nvPr/>
            </p:nvPicPr>
            <p:blipFill>
              <a:blip r:embed="rId8"/>
              <a:stretch>
                <a:fillRect/>
              </a:stretch>
            </p:blipFill>
            <p:spPr>
              <a:xfrm>
                <a:off x="6025680" y="5371231"/>
                <a:ext cx="438840" cy="141840"/>
              </a:xfrm>
              <a:prstGeom prst="rect">
                <a:avLst/>
              </a:prstGeom>
            </p:spPr>
          </p:pic>
        </mc:Fallback>
      </mc:AlternateContent>
    </p:spTree>
    <p:extLst>
      <p:ext uri="{BB962C8B-B14F-4D97-AF65-F5344CB8AC3E}">
        <p14:creationId xmlns:p14="http://schemas.microsoft.com/office/powerpoint/2010/main" val="423624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776C4-7374-24E6-8ECD-EB31FE8DC3E9}"/>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4" name="Title 3">
            <a:extLst>
              <a:ext uri="{FF2B5EF4-FFF2-40B4-BE49-F238E27FC236}">
                <a16:creationId xmlns:a16="http://schemas.microsoft.com/office/drawing/2014/main" id="{3A898DC6-8153-1AAA-6E0A-708DEB841C9B}"/>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U</a:t>
            </a:r>
            <a:r>
              <a:rPr lang="en-IN" sz="4000" b="1" dirty="0">
                <a:solidFill>
                  <a:schemeClr val="tx1"/>
                </a:solidFill>
                <a:latin typeface="+mj-lt"/>
                <a:cs typeface="Times New Roman" pitchFamily="18" charset="0"/>
              </a:rPr>
              <a:t>SED FOR</a:t>
            </a:r>
          </a:p>
        </p:txBody>
      </p:sp>
      <p:sp>
        <p:nvSpPr>
          <p:cNvPr id="7" name="Content Placeholder 6">
            <a:extLst>
              <a:ext uri="{FF2B5EF4-FFF2-40B4-BE49-F238E27FC236}">
                <a16:creationId xmlns:a16="http://schemas.microsoft.com/office/drawing/2014/main" id="{A5C1361E-56A9-51B4-DD61-6DA01F66DB77}"/>
              </a:ext>
            </a:extLst>
          </p:cNvPr>
          <p:cNvSpPr txBox="1">
            <a:spLocks/>
          </p:cNvSpPr>
          <p:nvPr/>
        </p:nvSpPr>
        <p:spPr>
          <a:xfrm>
            <a:off x="1967347" y="1540189"/>
            <a:ext cx="9280961" cy="43026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b="0" i="0" dirty="0">
                <a:solidFill>
                  <a:schemeClr val="tx1"/>
                </a:solidFill>
                <a:effectLst/>
              </a:rPr>
              <a:t>Google uses BERT to optimize the interpretation of user search queries.</a:t>
            </a:r>
          </a:p>
          <a:p>
            <a:pPr marL="0" indent="0" algn="l">
              <a:buNone/>
            </a:pPr>
            <a:r>
              <a:rPr lang="en-US" sz="1600" b="0" i="0" dirty="0">
                <a:solidFill>
                  <a:schemeClr val="tx1"/>
                </a:solidFill>
                <a:effectLst/>
              </a:rPr>
              <a:t>Sequence-to-sequence language generation tasks such as:</a:t>
            </a:r>
          </a:p>
          <a:p>
            <a:pPr marL="742950" lvl="1" indent="-285750" algn="l">
              <a:buFont typeface="Arial" panose="020B0604020202020204" pitchFamily="34" charset="0"/>
              <a:buChar char="•"/>
            </a:pPr>
            <a:r>
              <a:rPr lang="en-US" b="0" i="0" dirty="0">
                <a:solidFill>
                  <a:schemeClr val="tx1"/>
                </a:solidFill>
                <a:effectLst/>
              </a:rPr>
              <a:t>Question answering.</a:t>
            </a:r>
          </a:p>
          <a:p>
            <a:pPr marL="742950" lvl="1" indent="-285750" algn="l">
              <a:buFont typeface="Arial" panose="020B0604020202020204" pitchFamily="34" charset="0"/>
              <a:buChar char="•"/>
            </a:pPr>
            <a:r>
              <a:rPr lang="en-US" b="0" i="0" dirty="0">
                <a:solidFill>
                  <a:schemeClr val="tx1"/>
                </a:solidFill>
                <a:effectLst/>
              </a:rPr>
              <a:t>Abstract summarization.</a:t>
            </a:r>
          </a:p>
          <a:p>
            <a:pPr marL="742950" lvl="1" indent="-285750" algn="l">
              <a:buFont typeface="Arial" panose="020B0604020202020204" pitchFamily="34" charset="0"/>
              <a:buChar char="•"/>
            </a:pPr>
            <a:r>
              <a:rPr lang="en-US" b="0" i="0" dirty="0">
                <a:solidFill>
                  <a:schemeClr val="tx1"/>
                </a:solidFill>
                <a:effectLst/>
              </a:rPr>
              <a:t>Sentence prediction.</a:t>
            </a:r>
          </a:p>
          <a:p>
            <a:pPr marL="742950" lvl="1" indent="-285750" algn="l">
              <a:buFont typeface="Arial" panose="020B0604020202020204" pitchFamily="34" charset="0"/>
              <a:buChar char="•"/>
            </a:pPr>
            <a:r>
              <a:rPr lang="en-US" b="0" i="0" dirty="0">
                <a:solidFill>
                  <a:schemeClr val="tx1"/>
                </a:solidFill>
                <a:effectLst/>
              </a:rPr>
              <a:t>Conversational response generation.</a:t>
            </a:r>
          </a:p>
          <a:p>
            <a:pPr marL="0" indent="0" algn="l">
              <a:buNone/>
            </a:pPr>
            <a:r>
              <a:rPr lang="en-US" sz="1600" b="0" i="0" dirty="0">
                <a:solidFill>
                  <a:schemeClr val="tx1"/>
                </a:solidFill>
                <a:effectLst/>
              </a:rPr>
              <a:t>NLU tasks such as:</a:t>
            </a:r>
          </a:p>
          <a:p>
            <a:pPr marL="742950" lvl="1" indent="-285750" algn="l">
              <a:buFont typeface="Arial" panose="020B0604020202020204" pitchFamily="34" charset="0"/>
              <a:buChar char="•"/>
            </a:pPr>
            <a:r>
              <a:rPr lang="en-US" b="0" i="0" dirty="0">
                <a:solidFill>
                  <a:schemeClr val="tx1"/>
                </a:solidFill>
                <a:effectLst/>
              </a:rPr>
              <a:t>Polysemy and coreference resolution. Coreference means words that sound or look the same but have different meanings.</a:t>
            </a:r>
          </a:p>
          <a:p>
            <a:pPr marL="742950" lvl="1" indent="-285750" algn="l">
              <a:buFont typeface="Arial" panose="020B0604020202020204" pitchFamily="34" charset="0"/>
              <a:buChar char="•"/>
            </a:pPr>
            <a:r>
              <a:rPr lang="en-US" b="0" i="0" dirty="0">
                <a:solidFill>
                  <a:schemeClr val="tx1"/>
                </a:solidFill>
                <a:effectLst/>
              </a:rPr>
              <a:t>Word sense disambiguation.</a:t>
            </a:r>
          </a:p>
          <a:p>
            <a:pPr marL="742950" lvl="1" indent="-285750" algn="l">
              <a:buFont typeface="Arial" panose="020B0604020202020204" pitchFamily="34" charset="0"/>
              <a:buChar char="•"/>
            </a:pPr>
            <a:r>
              <a:rPr lang="en-US" b="0" i="0" dirty="0">
                <a:solidFill>
                  <a:schemeClr val="tx1"/>
                </a:solidFill>
                <a:effectLst/>
              </a:rPr>
              <a:t>Natural language inference.</a:t>
            </a:r>
          </a:p>
          <a:p>
            <a:pPr marL="742950" lvl="1" indent="-285750" algn="l">
              <a:buFont typeface="Arial" panose="020B0604020202020204" pitchFamily="34" charset="0"/>
              <a:buChar char="•"/>
            </a:pPr>
            <a:r>
              <a:rPr lang="en-US" b="0" i="0" dirty="0">
                <a:solidFill>
                  <a:schemeClr val="tx1"/>
                </a:solidFill>
                <a:effectLst/>
              </a:rPr>
              <a:t>Sentiment classification.</a:t>
            </a:r>
          </a:p>
          <a:p>
            <a:pPr marL="742950" lvl="1" indent="-285750" algn="l">
              <a:buFont typeface="Arial" panose="020B0604020202020204" pitchFamily="34" charset="0"/>
              <a:buChar char="•"/>
            </a:pPr>
            <a:endParaRPr lang="en-US" b="1" i="0" dirty="0">
              <a:solidFill>
                <a:srgbClr val="666666"/>
              </a:solidFill>
              <a:effectLst/>
              <a:latin typeface="Arial" panose="020B0604020202020204" pitchFamily="34" charset="0"/>
            </a:endParaRPr>
          </a:p>
          <a:p>
            <a:endParaRPr lang="en-US" sz="1600" dirty="0">
              <a:solidFill>
                <a:schemeClr val="tx1"/>
              </a:solidFill>
            </a:endParaRPr>
          </a:p>
        </p:txBody>
      </p:sp>
    </p:spTree>
    <p:extLst>
      <p:ext uri="{BB962C8B-B14F-4D97-AF65-F5344CB8AC3E}">
        <p14:creationId xmlns:p14="http://schemas.microsoft.com/office/powerpoint/2010/main" val="395262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B5077-4EBE-EB08-A5D3-EAAC3FE562EB}"/>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3" name="Title 3">
            <a:extLst>
              <a:ext uri="{FF2B5EF4-FFF2-40B4-BE49-F238E27FC236}">
                <a16:creationId xmlns:a16="http://schemas.microsoft.com/office/drawing/2014/main" id="{DD6C2CAC-E2B1-0CCD-A126-9F5389F5B0A3}"/>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DIFFERENT BERT MODELS </a:t>
            </a:r>
            <a:endParaRPr lang="en-IN" sz="4000" b="1" dirty="0">
              <a:solidFill>
                <a:schemeClr val="tx1"/>
              </a:solidFill>
              <a:latin typeface="+mj-lt"/>
              <a:cs typeface="Times New Roman" pitchFamily="18" charset="0"/>
            </a:endParaRPr>
          </a:p>
        </p:txBody>
      </p:sp>
      <p:sp>
        <p:nvSpPr>
          <p:cNvPr id="4" name="Content Placeholder 6">
            <a:extLst>
              <a:ext uri="{FF2B5EF4-FFF2-40B4-BE49-F238E27FC236}">
                <a16:creationId xmlns:a16="http://schemas.microsoft.com/office/drawing/2014/main" id="{B0F6C3F0-4456-B2A1-55BE-6BAFC9CF4ACB}"/>
              </a:ext>
            </a:extLst>
          </p:cNvPr>
          <p:cNvSpPr txBox="1">
            <a:spLocks/>
          </p:cNvSpPr>
          <p:nvPr/>
        </p:nvSpPr>
        <p:spPr>
          <a:xfrm>
            <a:off x="1967347" y="1540189"/>
            <a:ext cx="9280961" cy="43026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r>
              <a:rPr lang="en-US" sz="1600" b="1" i="0" dirty="0" err="1">
                <a:solidFill>
                  <a:schemeClr val="tx1"/>
                </a:solidFill>
                <a:effectLst/>
              </a:rPr>
              <a:t>PatentBERT</a:t>
            </a:r>
            <a:r>
              <a:rPr lang="en-US" sz="1600" b="1" i="0" dirty="0">
                <a:solidFill>
                  <a:schemeClr val="tx1"/>
                </a:solidFill>
                <a:effectLst/>
              </a:rPr>
              <a:t>.</a:t>
            </a:r>
            <a:r>
              <a:rPr lang="en-US" sz="1600" b="0" i="0" dirty="0">
                <a:solidFill>
                  <a:schemeClr val="tx1"/>
                </a:solidFill>
                <a:effectLst/>
              </a:rPr>
              <a:t> This BERT model is fine-tuned to perform patent classification tasks.</a:t>
            </a:r>
          </a:p>
          <a:p>
            <a:pPr algn="l">
              <a:buFont typeface="Arial" panose="020B0604020202020204" pitchFamily="34" charset="0"/>
              <a:buChar char="•"/>
            </a:pPr>
            <a:r>
              <a:rPr lang="en-US" sz="1600" b="1" i="0" dirty="0" err="1">
                <a:solidFill>
                  <a:schemeClr val="tx1"/>
                </a:solidFill>
                <a:effectLst/>
              </a:rPr>
              <a:t>DocBERT</a:t>
            </a:r>
            <a:r>
              <a:rPr lang="en-US" sz="1600" b="1" i="0" dirty="0">
                <a:solidFill>
                  <a:schemeClr val="tx1"/>
                </a:solidFill>
                <a:effectLst/>
              </a:rPr>
              <a:t>.</a:t>
            </a:r>
            <a:r>
              <a:rPr lang="en-US" sz="1600" b="0" i="0" dirty="0">
                <a:solidFill>
                  <a:schemeClr val="tx1"/>
                </a:solidFill>
                <a:effectLst/>
              </a:rPr>
              <a:t> This model is fine-tuned for document classification tasks.</a:t>
            </a:r>
          </a:p>
          <a:p>
            <a:pPr algn="l">
              <a:buFont typeface="Arial" panose="020B0604020202020204" pitchFamily="34" charset="0"/>
              <a:buChar char="•"/>
            </a:pPr>
            <a:r>
              <a:rPr lang="en-US" sz="1600" b="1" i="0" dirty="0" err="1">
                <a:solidFill>
                  <a:schemeClr val="tx1"/>
                </a:solidFill>
                <a:effectLst/>
              </a:rPr>
              <a:t>BioBERT</a:t>
            </a:r>
            <a:r>
              <a:rPr lang="en-US" sz="1600" b="1" i="0" dirty="0">
                <a:solidFill>
                  <a:schemeClr val="tx1"/>
                </a:solidFill>
                <a:effectLst/>
              </a:rPr>
              <a:t>.</a:t>
            </a:r>
            <a:r>
              <a:rPr lang="en-US" sz="1600" b="0" i="0" dirty="0">
                <a:solidFill>
                  <a:schemeClr val="tx1"/>
                </a:solidFill>
                <a:effectLst/>
              </a:rPr>
              <a:t> This biomedical language representation model is for biomedical text mining.</a:t>
            </a:r>
          </a:p>
          <a:p>
            <a:pPr algn="l">
              <a:buFont typeface="Arial" panose="020B0604020202020204" pitchFamily="34" charset="0"/>
              <a:buChar char="•"/>
            </a:pPr>
            <a:r>
              <a:rPr lang="en-US" sz="1600" b="1" i="0" dirty="0" err="1">
                <a:solidFill>
                  <a:schemeClr val="tx1"/>
                </a:solidFill>
                <a:effectLst/>
              </a:rPr>
              <a:t>VideoBERT</a:t>
            </a:r>
            <a:r>
              <a:rPr lang="en-US" sz="1600" b="1" i="0" dirty="0">
                <a:solidFill>
                  <a:schemeClr val="tx1"/>
                </a:solidFill>
                <a:effectLst/>
              </a:rPr>
              <a:t>.</a:t>
            </a:r>
            <a:r>
              <a:rPr lang="en-US" sz="1600" b="0" i="0" dirty="0">
                <a:solidFill>
                  <a:schemeClr val="tx1"/>
                </a:solidFill>
                <a:effectLst/>
              </a:rPr>
              <a:t> This joint visual-linguistic model is used in unsupervised learning of unlabeled data on YouTube.</a:t>
            </a:r>
          </a:p>
          <a:p>
            <a:pPr algn="l">
              <a:buFont typeface="Arial" panose="020B0604020202020204" pitchFamily="34" charset="0"/>
              <a:buChar char="•"/>
            </a:pPr>
            <a:r>
              <a:rPr lang="en-US" sz="1600" b="1" i="0" dirty="0" err="1">
                <a:solidFill>
                  <a:schemeClr val="tx1"/>
                </a:solidFill>
                <a:effectLst/>
              </a:rPr>
              <a:t>SciBERT</a:t>
            </a:r>
            <a:r>
              <a:rPr lang="en-US" sz="1600" b="1" i="0" dirty="0">
                <a:solidFill>
                  <a:schemeClr val="tx1"/>
                </a:solidFill>
                <a:effectLst/>
              </a:rPr>
              <a:t>.</a:t>
            </a:r>
            <a:r>
              <a:rPr lang="en-US" sz="1600" b="0" i="0" dirty="0">
                <a:solidFill>
                  <a:schemeClr val="tx1"/>
                </a:solidFill>
                <a:effectLst/>
              </a:rPr>
              <a:t> This model is for scientific text.</a:t>
            </a:r>
          </a:p>
          <a:p>
            <a:pPr algn="l">
              <a:buFont typeface="Arial" panose="020B0604020202020204" pitchFamily="34" charset="0"/>
              <a:buChar char="•"/>
            </a:pPr>
            <a:r>
              <a:rPr lang="en-US" sz="1600" b="1" i="0" dirty="0">
                <a:solidFill>
                  <a:schemeClr val="tx1"/>
                </a:solidFill>
                <a:effectLst/>
              </a:rPr>
              <a:t>G-BERT.</a:t>
            </a:r>
            <a:r>
              <a:rPr lang="en-US" sz="1600" b="0" i="0" dirty="0">
                <a:solidFill>
                  <a:schemeClr val="tx1"/>
                </a:solidFill>
                <a:effectLst/>
              </a:rPr>
              <a:t> This pretrained BERT model uses medical codes with hierarchical representations through graph neural networks and then fine-tuned for making medical recommendations.</a:t>
            </a:r>
          </a:p>
          <a:p>
            <a:pPr algn="l">
              <a:buFont typeface="Arial" panose="020B0604020202020204" pitchFamily="34" charset="0"/>
              <a:buChar char="•"/>
            </a:pPr>
            <a:r>
              <a:rPr lang="en-US" sz="1600" b="1" i="0" dirty="0" err="1">
                <a:solidFill>
                  <a:schemeClr val="tx1"/>
                </a:solidFill>
                <a:effectLst/>
              </a:rPr>
              <a:t>TinyBERT</a:t>
            </a:r>
            <a:r>
              <a:rPr lang="en-US" sz="1600" b="1" i="0" dirty="0">
                <a:solidFill>
                  <a:schemeClr val="tx1"/>
                </a:solidFill>
                <a:effectLst/>
              </a:rPr>
              <a:t> by Huawei.</a:t>
            </a:r>
            <a:r>
              <a:rPr lang="en-US" sz="1600" b="0" i="0" dirty="0">
                <a:solidFill>
                  <a:schemeClr val="tx1"/>
                </a:solidFill>
                <a:effectLst/>
              </a:rPr>
              <a:t> This smaller, "student" BERT learns from the original "teacher" BERT, performing transformer distillation to improve efficiency. </a:t>
            </a:r>
            <a:r>
              <a:rPr lang="en-US" sz="1600" b="0" i="0" dirty="0" err="1">
                <a:solidFill>
                  <a:schemeClr val="tx1"/>
                </a:solidFill>
                <a:effectLst/>
              </a:rPr>
              <a:t>TinyBERT</a:t>
            </a:r>
            <a:r>
              <a:rPr lang="en-US" sz="1600" b="0" i="0" dirty="0">
                <a:solidFill>
                  <a:schemeClr val="tx1"/>
                </a:solidFill>
                <a:effectLst/>
              </a:rPr>
              <a:t> produced promising results in comparison to BERT-base while being 7.5 times smaller and 9.4 times faster at inference.</a:t>
            </a:r>
            <a:endParaRPr lang="en-US" sz="1600" b="1" i="0" dirty="0">
              <a:solidFill>
                <a:schemeClr val="tx1"/>
              </a:solidFill>
              <a:effectLst/>
            </a:endParaRPr>
          </a:p>
          <a:p>
            <a:pPr marL="0" indent="0">
              <a:buNone/>
            </a:pPr>
            <a:endParaRPr lang="en-US" sz="1600" dirty="0">
              <a:solidFill>
                <a:schemeClr val="tx1"/>
              </a:solidFill>
            </a:endParaRPr>
          </a:p>
        </p:txBody>
      </p:sp>
    </p:spTree>
    <p:extLst>
      <p:ext uri="{BB962C8B-B14F-4D97-AF65-F5344CB8AC3E}">
        <p14:creationId xmlns:p14="http://schemas.microsoft.com/office/powerpoint/2010/main" val="165407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5BD70-0788-4A25-28B3-8BD1AA8EE551}"/>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5" name="Content Placeholder 6">
            <a:extLst>
              <a:ext uri="{FF2B5EF4-FFF2-40B4-BE49-F238E27FC236}">
                <a16:creationId xmlns:a16="http://schemas.microsoft.com/office/drawing/2014/main" id="{42412E20-B6E8-CA3F-72AE-DA0593BA79E4}"/>
              </a:ext>
            </a:extLst>
          </p:cNvPr>
          <p:cNvSpPr txBox="1">
            <a:spLocks/>
          </p:cNvSpPr>
          <p:nvPr/>
        </p:nvSpPr>
        <p:spPr>
          <a:xfrm>
            <a:off x="1967345" y="2051957"/>
            <a:ext cx="9280961"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1600" dirty="0">
              <a:solidFill>
                <a:schemeClr val="tx1"/>
              </a:solidFill>
            </a:endParaRPr>
          </a:p>
        </p:txBody>
      </p:sp>
      <p:sp>
        <p:nvSpPr>
          <p:cNvPr id="6" name="Content Placeholder 6">
            <a:extLst>
              <a:ext uri="{FF2B5EF4-FFF2-40B4-BE49-F238E27FC236}">
                <a16:creationId xmlns:a16="http://schemas.microsoft.com/office/drawing/2014/main" id="{021714C0-E90E-4309-CF37-9E68C4DF00D9}"/>
              </a:ext>
            </a:extLst>
          </p:cNvPr>
          <p:cNvSpPr txBox="1">
            <a:spLocks/>
          </p:cNvSpPr>
          <p:nvPr/>
        </p:nvSpPr>
        <p:spPr>
          <a:xfrm>
            <a:off x="1564339" y="1540188"/>
            <a:ext cx="9280961" cy="5496716"/>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b="0" i="0" dirty="0">
                <a:solidFill>
                  <a:schemeClr val="tx1"/>
                </a:solidFill>
                <a:effectLst/>
              </a:rPr>
              <a:t>BERT was pretrained using only a collection of unlabeled, plain text, namely the entirety of English Wikipedia and the Brown Corpus.</a:t>
            </a:r>
          </a:p>
          <a:p>
            <a:r>
              <a:rPr lang="en-US" sz="1600" b="0" i="0" dirty="0">
                <a:solidFill>
                  <a:schemeClr val="tx1"/>
                </a:solidFill>
                <a:effectLst/>
              </a:rPr>
              <a:t>It continues to learn through </a:t>
            </a:r>
            <a:r>
              <a:rPr lang="en-US" sz="1600" dirty="0">
                <a:solidFill>
                  <a:schemeClr val="tx1"/>
                </a:solidFill>
              </a:rPr>
              <a:t>unsupervised learning </a:t>
            </a:r>
            <a:r>
              <a:rPr lang="en-US" sz="1600" b="0" i="0" dirty="0">
                <a:solidFill>
                  <a:schemeClr val="tx1"/>
                </a:solidFill>
                <a:effectLst/>
              </a:rPr>
              <a:t>from unlabeled text and improves even as it's being used in practical applications such as Google Search.</a:t>
            </a:r>
          </a:p>
          <a:p>
            <a:r>
              <a:rPr lang="en-US" sz="1600" b="0" i="0" dirty="0">
                <a:solidFill>
                  <a:schemeClr val="tx1"/>
                </a:solidFill>
                <a:effectLst/>
              </a:rPr>
              <a:t>From there, BERT can adapt to the ever-growing body of searchable content and queries, and it can be fine-tuned to a user's specifications. This process is known as transfer learning.</a:t>
            </a:r>
          </a:p>
          <a:p>
            <a:r>
              <a:rPr lang="en-US" sz="1600" b="0" i="0" dirty="0">
                <a:solidFill>
                  <a:schemeClr val="tx1"/>
                </a:solidFill>
                <a:effectLst/>
              </a:rPr>
              <a:t>BERT has multiple other aspects it relies on to function as intended, including the following:</a:t>
            </a:r>
          </a:p>
          <a:p>
            <a:pPr marL="0" indent="0">
              <a:buNone/>
            </a:pPr>
            <a:r>
              <a:rPr lang="en-US" sz="1600" dirty="0">
                <a:solidFill>
                  <a:schemeClr val="tx1"/>
                </a:solidFill>
                <a:latin typeface="Arial" panose="020B0604020202020204" pitchFamily="34" charset="0"/>
              </a:rPr>
              <a:t>	 </a:t>
            </a:r>
            <a:r>
              <a:rPr lang="en-IN" sz="1600" b="1" i="0" dirty="0">
                <a:solidFill>
                  <a:schemeClr val="tx1"/>
                </a:solidFill>
                <a:effectLst/>
              </a:rPr>
              <a:t>Transformers: </a:t>
            </a:r>
            <a:r>
              <a:rPr lang="en-US" sz="1600" b="0" i="0" dirty="0">
                <a:solidFill>
                  <a:schemeClr val="tx1"/>
                </a:solidFill>
                <a:effectLst/>
              </a:rPr>
              <a:t>The transformer is the part of the model that gives BERT its increased capacity for understanding context and ambiguity in language.</a:t>
            </a:r>
            <a:r>
              <a:rPr lang="en-US" sz="1600" dirty="0">
                <a:solidFill>
                  <a:schemeClr val="tx1"/>
                </a:solidFill>
              </a:rPr>
              <a:t> </a:t>
            </a:r>
          </a:p>
          <a:p>
            <a:pPr marL="0" indent="0" algn="l">
              <a:buNone/>
            </a:pPr>
            <a:r>
              <a:rPr lang="en-US" sz="1600" b="1" dirty="0">
                <a:solidFill>
                  <a:schemeClr val="tx1"/>
                </a:solidFill>
              </a:rPr>
              <a:t>	</a:t>
            </a:r>
            <a:r>
              <a:rPr lang="en-US" sz="1600" b="1" i="0" dirty="0">
                <a:solidFill>
                  <a:schemeClr val="tx1"/>
                </a:solidFill>
                <a:effectLst/>
              </a:rPr>
              <a:t>Masked Language Modelling: </a:t>
            </a:r>
            <a:r>
              <a:rPr lang="en-US" sz="1600" b="0" i="0" dirty="0">
                <a:solidFill>
                  <a:schemeClr val="tx1"/>
                </a:solidFill>
                <a:effectLst/>
              </a:rPr>
              <a:t>BERT uses an MLM method to keep the word in focus from seeing itself, or having a fixed meaning independent of its context.</a:t>
            </a:r>
            <a:r>
              <a:rPr lang="en-US" sz="1600" b="1" i="0" dirty="0">
                <a:solidFill>
                  <a:srgbClr val="323232"/>
                </a:solidFill>
                <a:effectLst/>
                <a:latin typeface="Arial" panose="020B0604020202020204" pitchFamily="34" charset="0"/>
              </a:rPr>
              <a:t> </a:t>
            </a:r>
          </a:p>
          <a:p>
            <a:pPr marL="0" indent="0" algn="l">
              <a:buNone/>
            </a:pPr>
            <a:r>
              <a:rPr lang="en-US" sz="1600" b="1" i="0" dirty="0">
                <a:solidFill>
                  <a:srgbClr val="323232"/>
                </a:solidFill>
                <a:effectLst/>
                <a:latin typeface="Arial" panose="020B0604020202020204" pitchFamily="34" charset="0"/>
              </a:rPr>
              <a:t>	</a:t>
            </a:r>
            <a:r>
              <a:rPr lang="en-US" sz="1700" b="1" i="0" dirty="0">
                <a:solidFill>
                  <a:schemeClr val="tx1"/>
                </a:solidFill>
                <a:effectLst/>
              </a:rPr>
              <a:t>Self-attention mechanisms: </a:t>
            </a:r>
            <a:r>
              <a:rPr lang="en-US" sz="1700" b="0" i="0" dirty="0">
                <a:solidFill>
                  <a:schemeClr val="tx1"/>
                </a:solidFill>
                <a:effectLst/>
              </a:rPr>
              <a:t>BERT also relies on a self-attention mechanism that captures and understands relationships among words in a sentence.</a:t>
            </a:r>
          </a:p>
          <a:p>
            <a:pPr marL="0" indent="0" algn="l">
              <a:buNone/>
            </a:pPr>
            <a:r>
              <a:rPr lang="en-US" sz="1600" b="1" i="0" dirty="0">
                <a:solidFill>
                  <a:srgbClr val="323232"/>
                </a:solidFill>
                <a:effectLst/>
                <a:latin typeface="Arial" panose="020B0604020202020204" pitchFamily="34" charset="0"/>
              </a:rPr>
              <a:t>	</a:t>
            </a:r>
            <a:r>
              <a:rPr lang="en-US" sz="1700" b="1" i="0" dirty="0">
                <a:solidFill>
                  <a:srgbClr val="323232"/>
                </a:solidFill>
                <a:effectLst/>
              </a:rPr>
              <a:t>Next sentence prediction: </a:t>
            </a:r>
            <a:r>
              <a:rPr lang="en-US" sz="1700" b="0" i="0" dirty="0">
                <a:solidFill>
                  <a:srgbClr val="666666"/>
                </a:solidFill>
                <a:effectLst/>
              </a:rPr>
              <a:t>NSP is a training technique that teaches BERT to predict whether a certain sentence follows a previous sentence to test its knowledge of relationships between sentences.</a:t>
            </a:r>
          </a:p>
          <a:p>
            <a:pPr marL="0" indent="0" algn="l">
              <a:buNone/>
            </a:pPr>
            <a:endParaRPr lang="en-US" sz="1700" b="0" i="0" dirty="0">
              <a:solidFill>
                <a:schemeClr val="tx1"/>
              </a:solidFill>
              <a:effectLst/>
            </a:endParaRPr>
          </a:p>
          <a:p>
            <a:pPr marL="0" indent="0">
              <a:buNone/>
            </a:pPr>
            <a:r>
              <a:rPr lang="en-US" sz="1600" b="0" i="0" dirty="0">
                <a:solidFill>
                  <a:schemeClr val="tx1"/>
                </a:solidFill>
                <a:effectLst/>
              </a:rPr>
              <a:t> </a:t>
            </a:r>
            <a:r>
              <a:rPr lang="en-US" sz="1600" dirty="0">
                <a:solidFill>
                  <a:schemeClr val="tx1"/>
                </a:solidFill>
              </a:rPr>
              <a:t>     </a:t>
            </a:r>
            <a:r>
              <a:rPr lang="en-US" sz="1600" dirty="0">
                <a:solidFill>
                  <a:schemeClr val="tx1"/>
                </a:solidFill>
                <a:latin typeface="Arial" panose="020B0604020202020204" pitchFamily="34" charset="0"/>
              </a:rPr>
              <a:t>	</a:t>
            </a:r>
            <a:endParaRPr lang="en-US" sz="1600" dirty="0">
              <a:solidFill>
                <a:schemeClr val="tx1"/>
              </a:solidFill>
            </a:endParaRPr>
          </a:p>
        </p:txBody>
      </p:sp>
      <p:sp>
        <p:nvSpPr>
          <p:cNvPr id="7" name="Title 3">
            <a:extLst>
              <a:ext uri="{FF2B5EF4-FFF2-40B4-BE49-F238E27FC236}">
                <a16:creationId xmlns:a16="http://schemas.microsoft.com/office/drawing/2014/main" id="{81FC2421-16EC-49D2-D3D2-17075FD0A997}"/>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METHODOLOGY AND APPROACH</a:t>
            </a:r>
            <a:endParaRPr lang="en-IN" sz="4000" b="1" dirty="0">
              <a:solidFill>
                <a:schemeClr val="tx1"/>
              </a:solidFill>
              <a:latin typeface="+mj-lt"/>
              <a:cs typeface="Times New Roman" pitchFamily="18" charset="0"/>
            </a:endParaRPr>
          </a:p>
        </p:txBody>
      </p:sp>
    </p:spTree>
    <p:extLst>
      <p:ext uri="{BB962C8B-B14F-4D97-AF65-F5344CB8AC3E}">
        <p14:creationId xmlns:p14="http://schemas.microsoft.com/office/powerpoint/2010/main" val="30700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F2D53-5B46-9EFE-CBC7-01BE63F7992B}"/>
              </a:ext>
            </a:extLst>
          </p:cNvPr>
          <p:cNvSpPr>
            <a:spLocks noGrp="1"/>
          </p:cNvSpPr>
          <p:nvPr>
            <p:ph type="dt" sz="half" idx="10"/>
          </p:nvPr>
        </p:nvSpPr>
        <p:spPr/>
        <p:txBody>
          <a:bodyPr/>
          <a:lstStyle/>
          <a:p>
            <a:fld id="{357D015D-2719-4763-8E10-47285FB65E83}" type="datetime1">
              <a:rPr lang="en-IN" smtClean="0"/>
              <a:pPr/>
              <a:t>07-04-2024</a:t>
            </a:fld>
            <a:endParaRPr lang="en-IN"/>
          </a:p>
        </p:txBody>
      </p:sp>
      <p:pic>
        <p:nvPicPr>
          <p:cNvPr id="4" name="Picture 3">
            <a:extLst>
              <a:ext uri="{FF2B5EF4-FFF2-40B4-BE49-F238E27FC236}">
                <a16:creationId xmlns:a16="http://schemas.microsoft.com/office/drawing/2014/main" id="{663B5EF6-9F73-51EB-8E2B-251F0D55348F}"/>
              </a:ext>
            </a:extLst>
          </p:cNvPr>
          <p:cNvPicPr>
            <a:picLocks noChangeAspect="1"/>
          </p:cNvPicPr>
          <p:nvPr/>
        </p:nvPicPr>
        <p:blipFill>
          <a:blip r:embed="rId2"/>
          <a:stretch>
            <a:fillRect/>
          </a:stretch>
        </p:blipFill>
        <p:spPr>
          <a:xfrm>
            <a:off x="3886200" y="327990"/>
            <a:ext cx="4273825" cy="5526157"/>
          </a:xfrm>
          <a:prstGeom prst="rect">
            <a:avLst/>
          </a:prstGeom>
        </p:spPr>
      </p:pic>
    </p:spTree>
    <p:extLst>
      <p:ext uri="{BB962C8B-B14F-4D97-AF65-F5344CB8AC3E}">
        <p14:creationId xmlns:p14="http://schemas.microsoft.com/office/powerpoint/2010/main" val="47877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9370D-3836-EA30-786C-9C092B227D20}"/>
              </a:ext>
            </a:extLst>
          </p:cNvPr>
          <p:cNvSpPr>
            <a:spLocks noGrp="1"/>
          </p:cNvSpPr>
          <p:nvPr>
            <p:ph type="dt" sz="half" idx="10"/>
          </p:nvPr>
        </p:nvSpPr>
        <p:spPr/>
        <p:txBody>
          <a:bodyPr/>
          <a:lstStyle/>
          <a:p>
            <a:fld id="{357D015D-2719-4763-8E10-47285FB65E83}" type="datetime1">
              <a:rPr lang="en-IN" smtClean="0"/>
              <a:pPr/>
              <a:t>07-04-2024</a:t>
            </a:fld>
            <a:endParaRPr lang="en-IN"/>
          </a:p>
        </p:txBody>
      </p:sp>
      <p:sp>
        <p:nvSpPr>
          <p:cNvPr id="5" name="Title 3">
            <a:extLst>
              <a:ext uri="{FF2B5EF4-FFF2-40B4-BE49-F238E27FC236}">
                <a16:creationId xmlns:a16="http://schemas.microsoft.com/office/drawing/2014/main" id="{1EBF0236-D9C1-CE3E-964D-F95D5720AE03}"/>
              </a:ext>
            </a:extLst>
          </p:cNvPr>
          <p:cNvSpPr txBox="1">
            <a:spLocks/>
          </p:cNvSpPr>
          <p:nvPr/>
        </p:nvSpPr>
        <p:spPr>
          <a:xfrm>
            <a:off x="1967346" y="469868"/>
            <a:ext cx="9280962" cy="654032"/>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4000" b="1" dirty="0">
                <a:solidFill>
                  <a:schemeClr val="tx1"/>
                </a:solidFill>
                <a:latin typeface="+mj-lt"/>
                <a:cs typeface="Times New Roman" pitchFamily="18" charset="0"/>
              </a:rPr>
              <a:t>RESULT AND ANALYSIS </a:t>
            </a:r>
            <a:endParaRPr lang="en-IN" sz="4000" b="1" dirty="0">
              <a:solidFill>
                <a:schemeClr val="tx1"/>
              </a:solidFill>
              <a:latin typeface="+mj-lt"/>
              <a:cs typeface="Times New Roman" pitchFamily="18" charset="0"/>
            </a:endParaRPr>
          </a:p>
        </p:txBody>
      </p:sp>
      <p:sp>
        <p:nvSpPr>
          <p:cNvPr id="6" name="Content Placeholder 6">
            <a:extLst>
              <a:ext uri="{FF2B5EF4-FFF2-40B4-BE49-F238E27FC236}">
                <a16:creationId xmlns:a16="http://schemas.microsoft.com/office/drawing/2014/main" id="{30D31C49-0AE1-0137-E355-2482857B4A69}"/>
              </a:ext>
            </a:extLst>
          </p:cNvPr>
          <p:cNvSpPr txBox="1">
            <a:spLocks/>
          </p:cNvSpPr>
          <p:nvPr/>
        </p:nvSpPr>
        <p:spPr>
          <a:xfrm>
            <a:off x="1967347" y="1540189"/>
            <a:ext cx="9280961" cy="43026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fontAlgn="base"/>
            <a:r>
              <a:rPr lang="en-IN" sz="1600" b="1" i="0" dirty="0">
                <a:solidFill>
                  <a:srgbClr val="222222"/>
                </a:solidFill>
                <a:effectLst/>
              </a:rPr>
              <a:t>Model Architecture</a:t>
            </a:r>
          </a:p>
          <a:p>
            <a:pPr marL="457200" lvl="1" indent="0" algn="l">
              <a:buNone/>
            </a:pPr>
            <a:endParaRPr lang="en-US" b="1" i="0" dirty="0">
              <a:solidFill>
                <a:srgbClr val="666666"/>
              </a:solidFill>
              <a:effectLst/>
              <a:latin typeface="Arial" panose="020B0604020202020204" pitchFamily="34" charset="0"/>
            </a:endParaRPr>
          </a:p>
          <a:p>
            <a:pPr marL="457200" lvl="1" indent="0" algn="l">
              <a:buNone/>
            </a:pPr>
            <a:endParaRPr lang="en-US" b="1" dirty="0">
              <a:solidFill>
                <a:srgbClr val="666666"/>
              </a:solidFill>
              <a:latin typeface="Arial" panose="020B0604020202020204" pitchFamily="34" charset="0"/>
            </a:endParaRPr>
          </a:p>
          <a:p>
            <a:pPr marL="457200" lvl="1" indent="0" algn="l">
              <a:buNone/>
            </a:pPr>
            <a:endParaRPr lang="en-US" b="1" i="0" dirty="0">
              <a:solidFill>
                <a:srgbClr val="666666"/>
              </a:solidFill>
              <a:effectLst/>
              <a:latin typeface="Arial" panose="020B0604020202020204" pitchFamily="34" charset="0"/>
            </a:endParaRPr>
          </a:p>
          <a:p>
            <a:pPr marL="457200" lvl="1" indent="0" algn="l">
              <a:buNone/>
            </a:pPr>
            <a:endParaRPr lang="en-US" b="1" dirty="0">
              <a:solidFill>
                <a:srgbClr val="666666"/>
              </a:solidFill>
              <a:latin typeface="Arial" panose="020B0604020202020204" pitchFamily="34" charset="0"/>
            </a:endParaRPr>
          </a:p>
          <a:p>
            <a:pPr marL="457200" lvl="1" indent="0" algn="l">
              <a:buNone/>
            </a:pPr>
            <a:endParaRPr lang="en-US" b="1" i="0" dirty="0">
              <a:solidFill>
                <a:srgbClr val="666666"/>
              </a:solidFill>
              <a:effectLst/>
              <a:latin typeface="Arial" panose="020B0604020202020204" pitchFamily="34" charset="0"/>
            </a:endParaRPr>
          </a:p>
          <a:p>
            <a:pPr marL="457200" lvl="1" indent="0" algn="l">
              <a:buNone/>
            </a:pPr>
            <a:endParaRPr lang="en-US" b="1" dirty="0">
              <a:solidFill>
                <a:srgbClr val="666666"/>
              </a:solidFill>
              <a:latin typeface="Arial" panose="020B0604020202020204" pitchFamily="34" charset="0"/>
            </a:endParaRPr>
          </a:p>
          <a:p>
            <a:pPr marL="457200" lvl="1" indent="0" algn="l">
              <a:buNone/>
            </a:pPr>
            <a:endParaRPr lang="en-US" b="1" i="0" dirty="0">
              <a:solidFill>
                <a:srgbClr val="666666"/>
              </a:solidFill>
              <a:effectLst/>
              <a:latin typeface="Arial" panose="020B0604020202020204" pitchFamily="34" charset="0"/>
            </a:endParaRPr>
          </a:p>
          <a:p>
            <a:pPr marL="457200" lvl="1" indent="0" algn="l">
              <a:buNone/>
            </a:pPr>
            <a:r>
              <a:rPr lang="en-US" b="0" i="0" dirty="0">
                <a:solidFill>
                  <a:srgbClr val="222222"/>
                </a:solidFill>
                <a:effectLst/>
                <a:latin typeface="Helvetica" panose="020B0604020202020204" pitchFamily="34" charset="0"/>
              </a:rPr>
              <a:t>Both BERT model sizes have a large number of encoder layers </a:t>
            </a:r>
            <a:endParaRPr lang="en-US" b="1" i="0" dirty="0">
              <a:solidFill>
                <a:srgbClr val="666666"/>
              </a:solidFill>
              <a:effectLst/>
              <a:latin typeface="Arial" panose="020B0604020202020204" pitchFamily="34" charset="0"/>
            </a:endParaRPr>
          </a:p>
          <a:p>
            <a:endParaRPr lang="en-US" sz="1600" dirty="0">
              <a:solidFill>
                <a:schemeClr val="tx1"/>
              </a:solidFill>
            </a:endParaRPr>
          </a:p>
        </p:txBody>
      </p:sp>
      <p:pic>
        <p:nvPicPr>
          <p:cNvPr id="8" name="Picture 7">
            <a:extLst>
              <a:ext uri="{FF2B5EF4-FFF2-40B4-BE49-F238E27FC236}">
                <a16:creationId xmlns:a16="http://schemas.microsoft.com/office/drawing/2014/main" id="{9239A062-57A0-2C3F-AAE6-19A0E717B0CB}"/>
              </a:ext>
            </a:extLst>
          </p:cNvPr>
          <p:cNvPicPr>
            <a:picLocks noChangeAspect="1"/>
          </p:cNvPicPr>
          <p:nvPr/>
        </p:nvPicPr>
        <p:blipFill>
          <a:blip r:embed="rId2"/>
          <a:stretch>
            <a:fillRect/>
          </a:stretch>
        </p:blipFill>
        <p:spPr>
          <a:xfrm>
            <a:off x="4073421" y="1850856"/>
            <a:ext cx="4045158" cy="2381372"/>
          </a:xfrm>
          <a:prstGeom prst="rect">
            <a:avLst/>
          </a:prstGeom>
        </p:spPr>
      </p:pic>
      <p:pic>
        <p:nvPicPr>
          <p:cNvPr id="10" name="Picture 9">
            <a:extLst>
              <a:ext uri="{FF2B5EF4-FFF2-40B4-BE49-F238E27FC236}">
                <a16:creationId xmlns:a16="http://schemas.microsoft.com/office/drawing/2014/main" id="{F51D1529-0373-5EA1-E7A0-CC8495EE3D56}"/>
              </a:ext>
            </a:extLst>
          </p:cNvPr>
          <p:cNvPicPr>
            <a:picLocks noChangeAspect="1"/>
          </p:cNvPicPr>
          <p:nvPr/>
        </p:nvPicPr>
        <p:blipFill>
          <a:blip r:embed="rId3"/>
          <a:stretch>
            <a:fillRect/>
          </a:stretch>
        </p:blipFill>
        <p:spPr>
          <a:xfrm>
            <a:off x="3850237" y="4914409"/>
            <a:ext cx="4491526" cy="1856903"/>
          </a:xfrm>
          <a:prstGeom prst="rect">
            <a:avLst/>
          </a:prstGeom>
        </p:spPr>
      </p:pic>
    </p:spTree>
    <p:extLst>
      <p:ext uri="{BB962C8B-B14F-4D97-AF65-F5344CB8AC3E}">
        <p14:creationId xmlns:p14="http://schemas.microsoft.com/office/powerpoint/2010/main" val="16992773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1874</TotalTime>
  <Words>1074</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Helvetica</vt:lpstr>
      <vt:lpstr>Söhne</vt:lpstr>
      <vt:lpstr>Times New Roman</vt:lpstr>
      <vt:lpstr>Wingdings 3</vt:lpstr>
      <vt:lpstr>Wisp</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Ujwal M</dc:creator>
  <cp:lastModifiedBy>Rotem Cohen</cp:lastModifiedBy>
  <cp:revision>34</cp:revision>
  <dcterms:created xsi:type="dcterms:W3CDTF">2020-11-02T14:13:19Z</dcterms:created>
  <dcterms:modified xsi:type="dcterms:W3CDTF">2024-04-08T14:47:26Z</dcterms:modified>
</cp:coreProperties>
</file>