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720263" cy="6696075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978" autoAdjust="0"/>
  </p:normalViewPr>
  <p:slideViewPr>
    <p:cSldViewPr snapToGrid="0" snapToObjects="1">
      <p:cViewPr>
        <p:scale>
          <a:sx n="75" d="100"/>
          <a:sy n="75" d="100"/>
        </p:scale>
        <p:origin x="241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47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095863"/>
            <a:ext cx="8262224" cy="2331226"/>
          </a:xfrm>
        </p:spPr>
        <p:txBody>
          <a:bodyPr anchor="b"/>
          <a:lstStyle>
            <a:lvl1pPr algn="ctr">
              <a:defRPr sz="5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16990"/>
            <a:ext cx="7290197" cy="1616668"/>
          </a:xfrm>
        </p:spPr>
        <p:txBody>
          <a:bodyPr/>
          <a:lstStyle>
            <a:lvl1pPr marL="0" indent="0" algn="ctr">
              <a:buNone/>
              <a:defRPr sz="2343"/>
            </a:lvl1pPr>
            <a:lvl2pPr marL="446410" indent="0" algn="ctr">
              <a:buNone/>
              <a:defRPr sz="1953"/>
            </a:lvl2pPr>
            <a:lvl3pPr marL="892820" indent="0" algn="ctr">
              <a:buNone/>
              <a:defRPr sz="1758"/>
            </a:lvl3pPr>
            <a:lvl4pPr marL="1339230" indent="0" algn="ctr">
              <a:buNone/>
              <a:defRPr sz="1562"/>
            </a:lvl4pPr>
            <a:lvl5pPr marL="1785640" indent="0" algn="ctr">
              <a:buNone/>
              <a:defRPr sz="1562"/>
            </a:lvl5pPr>
            <a:lvl6pPr marL="2232050" indent="0" algn="ctr">
              <a:buNone/>
              <a:defRPr sz="1562"/>
            </a:lvl6pPr>
            <a:lvl7pPr marL="2678460" indent="0" algn="ctr">
              <a:buNone/>
              <a:defRPr sz="1562"/>
            </a:lvl7pPr>
            <a:lvl8pPr marL="3124871" indent="0" algn="ctr">
              <a:buNone/>
              <a:defRPr sz="1562"/>
            </a:lvl8pPr>
            <a:lvl9pPr marL="3571281" indent="0" algn="ctr">
              <a:buNone/>
              <a:defRPr sz="15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295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190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56504"/>
            <a:ext cx="2095932" cy="56746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56504"/>
            <a:ext cx="6166292" cy="56746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1060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32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1788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669371"/>
            <a:ext cx="8383727" cy="2785381"/>
          </a:xfrm>
        </p:spPr>
        <p:txBody>
          <a:bodyPr anchor="b"/>
          <a:lstStyle>
            <a:lvl1pPr>
              <a:defRPr sz="58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481102"/>
            <a:ext cx="8383727" cy="1464766"/>
          </a:xfrm>
        </p:spPr>
        <p:txBody>
          <a:bodyPr/>
          <a:lstStyle>
            <a:lvl1pPr marL="0" indent="0">
              <a:buNone/>
              <a:defRPr sz="2343">
                <a:solidFill>
                  <a:schemeClr val="tx1"/>
                </a:solidFill>
              </a:defRPr>
            </a:lvl1pPr>
            <a:lvl2pPr marL="44641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2pPr>
            <a:lvl3pPr marL="892820" indent="0">
              <a:buNone/>
              <a:defRPr sz="1758">
                <a:solidFill>
                  <a:schemeClr val="tx1">
                    <a:tint val="75000"/>
                  </a:schemeClr>
                </a:solidFill>
              </a:defRPr>
            </a:lvl3pPr>
            <a:lvl4pPr marL="133923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4pPr>
            <a:lvl5pPr marL="178564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5pPr>
            <a:lvl6pPr marL="223205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6pPr>
            <a:lvl7pPr marL="2678460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7pPr>
            <a:lvl8pPr marL="312487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8pPr>
            <a:lvl9pPr marL="3571281" indent="0">
              <a:buNone/>
              <a:defRPr sz="15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97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782520"/>
            <a:ext cx="4131112" cy="4248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782520"/>
            <a:ext cx="4131112" cy="4248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5418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56505"/>
            <a:ext cx="8383727" cy="12942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41469"/>
            <a:ext cx="4112126" cy="804459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45927"/>
            <a:ext cx="4112126" cy="3597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41469"/>
            <a:ext cx="4132378" cy="804459"/>
          </a:xfrm>
        </p:spPr>
        <p:txBody>
          <a:bodyPr anchor="b"/>
          <a:lstStyle>
            <a:lvl1pPr marL="0" indent="0">
              <a:buNone/>
              <a:defRPr sz="2343" b="1"/>
            </a:lvl1pPr>
            <a:lvl2pPr marL="446410" indent="0">
              <a:buNone/>
              <a:defRPr sz="1953" b="1"/>
            </a:lvl2pPr>
            <a:lvl3pPr marL="892820" indent="0">
              <a:buNone/>
              <a:defRPr sz="1758" b="1"/>
            </a:lvl3pPr>
            <a:lvl4pPr marL="1339230" indent="0">
              <a:buNone/>
              <a:defRPr sz="1562" b="1"/>
            </a:lvl4pPr>
            <a:lvl5pPr marL="1785640" indent="0">
              <a:buNone/>
              <a:defRPr sz="1562" b="1"/>
            </a:lvl5pPr>
            <a:lvl6pPr marL="2232050" indent="0">
              <a:buNone/>
              <a:defRPr sz="1562" b="1"/>
            </a:lvl6pPr>
            <a:lvl7pPr marL="2678460" indent="0">
              <a:buNone/>
              <a:defRPr sz="1562" b="1"/>
            </a:lvl7pPr>
            <a:lvl8pPr marL="3124871" indent="0">
              <a:buNone/>
              <a:defRPr sz="1562" b="1"/>
            </a:lvl8pPr>
            <a:lvl9pPr marL="3571281" indent="0">
              <a:buNone/>
              <a:defRPr sz="15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45927"/>
            <a:ext cx="4132378" cy="3597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812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3189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657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46405"/>
            <a:ext cx="3135038" cy="156241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64112"/>
            <a:ext cx="4920883" cy="4758553"/>
          </a:xfrm>
        </p:spPr>
        <p:txBody>
          <a:bodyPr/>
          <a:lstStyle>
            <a:lvl1pPr>
              <a:defRPr sz="3124"/>
            </a:lvl1pPr>
            <a:lvl2pPr>
              <a:defRPr sz="2734"/>
            </a:lvl2pPr>
            <a:lvl3pPr>
              <a:defRPr sz="2343"/>
            </a:lvl3pPr>
            <a:lvl4pPr>
              <a:defRPr sz="1953"/>
            </a:lvl4pPr>
            <a:lvl5pPr>
              <a:defRPr sz="1953"/>
            </a:lvl5pPr>
            <a:lvl6pPr>
              <a:defRPr sz="1953"/>
            </a:lvl6pPr>
            <a:lvl7pPr>
              <a:defRPr sz="1953"/>
            </a:lvl7pPr>
            <a:lvl8pPr>
              <a:defRPr sz="1953"/>
            </a:lvl8pPr>
            <a:lvl9pPr>
              <a:defRPr sz="19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08823"/>
            <a:ext cx="3135038" cy="3721592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955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46405"/>
            <a:ext cx="3135038" cy="1562418"/>
          </a:xfrm>
        </p:spPr>
        <p:txBody>
          <a:bodyPr anchor="b"/>
          <a:lstStyle>
            <a:lvl1pPr>
              <a:defRPr sz="3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64112"/>
            <a:ext cx="4920883" cy="4758553"/>
          </a:xfrm>
        </p:spPr>
        <p:txBody>
          <a:bodyPr anchor="t"/>
          <a:lstStyle>
            <a:lvl1pPr marL="0" indent="0">
              <a:buNone/>
              <a:defRPr sz="3124"/>
            </a:lvl1pPr>
            <a:lvl2pPr marL="446410" indent="0">
              <a:buNone/>
              <a:defRPr sz="2734"/>
            </a:lvl2pPr>
            <a:lvl3pPr marL="892820" indent="0">
              <a:buNone/>
              <a:defRPr sz="2343"/>
            </a:lvl3pPr>
            <a:lvl4pPr marL="1339230" indent="0">
              <a:buNone/>
              <a:defRPr sz="1953"/>
            </a:lvl4pPr>
            <a:lvl5pPr marL="1785640" indent="0">
              <a:buNone/>
              <a:defRPr sz="1953"/>
            </a:lvl5pPr>
            <a:lvl6pPr marL="2232050" indent="0">
              <a:buNone/>
              <a:defRPr sz="1953"/>
            </a:lvl6pPr>
            <a:lvl7pPr marL="2678460" indent="0">
              <a:buNone/>
              <a:defRPr sz="1953"/>
            </a:lvl7pPr>
            <a:lvl8pPr marL="3124871" indent="0">
              <a:buNone/>
              <a:defRPr sz="1953"/>
            </a:lvl8pPr>
            <a:lvl9pPr marL="3571281" indent="0">
              <a:buNone/>
              <a:defRPr sz="19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08823"/>
            <a:ext cx="3135038" cy="3721592"/>
          </a:xfrm>
        </p:spPr>
        <p:txBody>
          <a:bodyPr/>
          <a:lstStyle>
            <a:lvl1pPr marL="0" indent="0">
              <a:buNone/>
              <a:defRPr sz="1562"/>
            </a:lvl1pPr>
            <a:lvl2pPr marL="446410" indent="0">
              <a:buNone/>
              <a:defRPr sz="1367"/>
            </a:lvl2pPr>
            <a:lvl3pPr marL="892820" indent="0">
              <a:buNone/>
              <a:defRPr sz="1172"/>
            </a:lvl3pPr>
            <a:lvl4pPr marL="1339230" indent="0">
              <a:buNone/>
              <a:defRPr sz="976"/>
            </a:lvl4pPr>
            <a:lvl5pPr marL="1785640" indent="0">
              <a:buNone/>
              <a:defRPr sz="976"/>
            </a:lvl5pPr>
            <a:lvl6pPr marL="2232050" indent="0">
              <a:buNone/>
              <a:defRPr sz="976"/>
            </a:lvl6pPr>
            <a:lvl7pPr marL="2678460" indent="0">
              <a:buNone/>
              <a:defRPr sz="976"/>
            </a:lvl7pPr>
            <a:lvl8pPr marL="3124871" indent="0">
              <a:buNone/>
              <a:defRPr sz="976"/>
            </a:lvl8pPr>
            <a:lvl9pPr marL="3571281" indent="0">
              <a:buNone/>
              <a:defRPr sz="9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882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56505"/>
            <a:ext cx="8383727" cy="129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782520"/>
            <a:ext cx="8383727" cy="4248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206271"/>
            <a:ext cx="2187059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206271"/>
            <a:ext cx="3280589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206271"/>
            <a:ext cx="2187059" cy="356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sldNum="0" hdr="0" ftr="0" dt="0"/>
  <p:txStyles>
    <p:titleStyle>
      <a:lvl1pPr algn="l" defTabSz="892820" rtl="1" eaLnBrk="1" latinLnBrk="0" hangingPunct="1">
        <a:lnSpc>
          <a:spcPct val="90000"/>
        </a:lnSpc>
        <a:spcBef>
          <a:spcPct val="0"/>
        </a:spcBef>
        <a:buNone/>
        <a:defRPr sz="4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205" indent="-223205" algn="r" defTabSz="892820" rtl="1" eaLnBrk="1" latinLnBrk="0" hangingPunct="1">
        <a:lnSpc>
          <a:spcPct val="90000"/>
        </a:lnSpc>
        <a:spcBef>
          <a:spcPts val="976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1pPr>
      <a:lvl2pPr marL="669615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3pPr>
      <a:lvl4pPr marL="1562435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2008845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455255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901666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348076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794486" indent="-223205" algn="r" defTabSz="892820" rtl="1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1pPr>
      <a:lvl2pPr marL="446410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2pPr>
      <a:lvl3pPr marL="892820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3pPr>
      <a:lvl4pPr marL="1339230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4pPr>
      <a:lvl5pPr marL="1785640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5pPr>
      <a:lvl6pPr marL="2232050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6pPr>
      <a:lvl7pPr marL="2678460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7pPr>
      <a:lvl8pPr marL="3124871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8pPr>
      <a:lvl9pPr marL="3571281" algn="r" defTabSz="892820" rtl="1" eaLnBrk="1" latinLnBrk="0" hangingPunct="1">
        <a:defRPr sz="1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89"/>
            <a:ext cx="9729221" cy="598250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931559" y="-889565"/>
            <a:ext cx="2492708" cy="2492708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4" name="Shape 1"/>
          <p:cNvSpPr/>
          <p:nvPr/>
        </p:nvSpPr>
        <p:spPr>
          <a:xfrm>
            <a:off x="-1288550" y="5508385"/>
            <a:ext cx="1661806" cy="1661806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705" y="1581334"/>
            <a:ext cx="560859" cy="4985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130" y="2560311"/>
            <a:ext cx="9655091" cy="96681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0F9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ECG Arrhythmia Classification with Real-time Hospital Monitoring</a:t>
            </a:r>
            <a:endParaRPr lang="en-US" sz="3141" dirty="0"/>
          </a:p>
        </p:txBody>
      </p:sp>
      <p:sp>
        <p:nvSpPr>
          <p:cNvPr id="7" name="Text 3"/>
          <p:cNvSpPr/>
          <p:nvPr/>
        </p:nvSpPr>
        <p:spPr>
          <a:xfrm>
            <a:off x="3384983" y="3757366"/>
            <a:ext cx="3033394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Powered by RhythmNet AI Technology</a:t>
            </a:r>
            <a:endParaRPr lang="en-US" sz="1308" dirty="0"/>
          </a:p>
        </p:txBody>
      </p:sp>
      <p:sp>
        <p:nvSpPr>
          <p:cNvPr id="8" name="Text 4"/>
          <p:cNvSpPr/>
          <p:nvPr/>
        </p:nvSpPr>
        <p:spPr>
          <a:xfrm>
            <a:off x="1980308" y="4271062"/>
            <a:ext cx="5842745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Machine Learning Workshop: From Research to Clinical Implementation</a:t>
            </a:r>
            <a:endParaRPr lang="en-US" sz="1178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789" y="4898712"/>
            <a:ext cx="249272" cy="19941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84004" y="4907741"/>
            <a:ext cx="1510249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Monitoring</a:t>
            </a:r>
            <a:endParaRPr lang="en-US" sz="1178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8524" y="4898712"/>
            <a:ext cx="199416" cy="19941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805650" y="4907741"/>
            <a:ext cx="830073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</a:t>
            </a:r>
            <a:endParaRPr lang="en-US" sz="1178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9752" y="4898712"/>
            <a:ext cx="199416" cy="19941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54396" y="4907741"/>
            <a:ext cx="117338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98.54% Accuracy</a:t>
            </a:r>
            <a:endParaRPr lang="en-US" sz="117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3" y="873485"/>
            <a:ext cx="5689625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CRISP-DM Methodology Framework II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4" y="1365967"/>
            <a:ext cx="3650709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Phases 4-6: Modeling to Deployment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6" y="2018596"/>
            <a:ext cx="3013386" cy="2658889"/>
          </a:xfrm>
          <a:prstGeom prst="rect">
            <a:avLst/>
          </a:prstGeom>
          <a:solidFill>
            <a:srgbClr val="FFFFFF"/>
          </a:solidFill>
          <a:ln w="595">
            <a:solidFill>
              <a:srgbClr val="3B82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273549" y="2267865"/>
            <a:ext cx="398833" cy="39883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0" y="2367575"/>
            <a:ext cx="199416" cy="19941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05330" y="2230106"/>
            <a:ext cx="76076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4</a:t>
            </a:r>
            <a:endParaRPr lang="en-US" sz="1571" dirty="0"/>
          </a:p>
        </p:txBody>
      </p:sp>
      <p:sp>
        <p:nvSpPr>
          <p:cNvPr id="9" name="Text 5"/>
          <p:cNvSpPr/>
          <p:nvPr/>
        </p:nvSpPr>
        <p:spPr>
          <a:xfrm>
            <a:off x="805331" y="2509549"/>
            <a:ext cx="672118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Modeling</a:t>
            </a:r>
            <a:endParaRPr lang="en-US" sz="1178" dirty="0"/>
          </a:p>
        </p:txBody>
      </p:sp>
      <p:sp>
        <p:nvSpPr>
          <p:cNvPr id="10" name="Text 6"/>
          <p:cNvSpPr/>
          <p:nvPr/>
        </p:nvSpPr>
        <p:spPr>
          <a:xfrm>
            <a:off x="273553" y="2875145"/>
            <a:ext cx="1676263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Systematic Evaluation</a:t>
            </a:r>
            <a:endParaRPr lang="en-US" sz="1178" dirty="0"/>
          </a:p>
        </p:txBody>
      </p:sp>
      <p:sp>
        <p:nvSpPr>
          <p:cNvPr id="11" name="Text 7"/>
          <p:cNvSpPr/>
          <p:nvPr/>
        </p:nvSpPr>
        <p:spPr>
          <a:xfrm>
            <a:off x="273548" y="3194478"/>
            <a:ext cx="140225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5 different architectures</a:t>
            </a:r>
            <a:endParaRPr lang="en-US" sz="916" dirty="0"/>
          </a:p>
        </p:txBody>
      </p:sp>
      <p:sp>
        <p:nvSpPr>
          <p:cNvPr id="12" name="Text 8"/>
          <p:cNvSpPr/>
          <p:nvPr/>
        </p:nvSpPr>
        <p:spPr>
          <a:xfrm>
            <a:off x="273550" y="3427131"/>
            <a:ext cx="1768136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Traditional ML to transformers</a:t>
            </a:r>
            <a:endParaRPr lang="en-US" sz="916" dirty="0"/>
          </a:p>
        </p:txBody>
      </p:sp>
      <p:sp>
        <p:nvSpPr>
          <p:cNvPr id="13" name="Text 9"/>
          <p:cNvSpPr/>
          <p:nvPr/>
        </p:nvSpPr>
        <p:spPr>
          <a:xfrm>
            <a:off x="273548" y="3659784"/>
            <a:ext cx="1458672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RhythmNet development</a:t>
            </a:r>
            <a:endParaRPr lang="en-US" sz="916" dirty="0"/>
          </a:p>
        </p:txBody>
      </p:sp>
      <p:sp>
        <p:nvSpPr>
          <p:cNvPr id="14" name="Text 10"/>
          <p:cNvSpPr/>
          <p:nvPr/>
        </p:nvSpPr>
        <p:spPr>
          <a:xfrm>
            <a:off x="273548" y="3892437"/>
            <a:ext cx="137485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Cross-validation testing</a:t>
            </a:r>
            <a:endParaRPr lang="en-US" sz="916" dirty="0"/>
          </a:p>
        </p:txBody>
      </p:sp>
      <p:sp>
        <p:nvSpPr>
          <p:cNvPr id="15" name="Shape 11"/>
          <p:cNvSpPr/>
          <p:nvPr/>
        </p:nvSpPr>
        <p:spPr>
          <a:xfrm>
            <a:off x="3353409" y="2018596"/>
            <a:ext cx="3013418" cy="2658889"/>
          </a:xfrm>
          <a:prstGeom prst="rect">
            <a:avLst/>
          </a:prstGeom>
          <a:solidFill>
            <a:srgbClr val="FFFFFF"/>
          </a:solidFill>
          <a:ln w="595">
            <a:solidFill>
              <a:srgbClr val="3B82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6" name="Shape 12"/>
          <p:cNvSpPr/>
          <p:nvPr/>
        </p:nvSpPr>
        <p:spPr>
          <a:xfrm>
            <a:off x="3552823" y="2267865"/>
            <a:ext cx="398833" cy="398833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533" y="2367575"/>
            <a:ext cx="199416" cy="199416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4084604" y="2230106"/>
            <a:ext cx="76076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5</a:t>
            </a:r>
            <a:endParaRPr lang="en-US" sz="1571" dirty="0"/>
          </a:p>
        </p:txBody>
      </p:sp>
      <p:sp>
        <p:nvSpPr>
          <p:cNvPr id="19" name="Text 14"/>
          <p:cNvSpPr/>
          <p:nvPr/>
        </p:nvSpPr>
        <p:spPr>
          <a:xfrm>
            <a:off x="4084605" y="2509549"/>
            <a:ext cx="743037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Evaluation</a:t>
            </a:r>
            <a:endParaRPr lang="en-US" sz="1178" dirty="0"/>
          </a:p>
        </p:txBody>
      </p:sp>
      <p:sp>
        <p:nvSpPr>
          <p:cNvPr id="20" name="Text 15"/>
          <p:cNvSpPr/>
          <p:nvPr/>
        </p:nvSpPr>
        <p:spPr>
          <a:xfrm>
            <a:off x="3552824" y="2875145"/>
            <a:ext cx="1489296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Rigorous Validation</a:t>
            </a:r>
            <a:endParaRPr lang="en-US" sz="1178" dirty="0"/>
          </a:p>
        </p:txBody>
      </p:sp>
      <p:sp>
        <p:nvSpPr>
          <p:cNvPr id="21" name="Text 16"/>
          <p:cNvSpPr/>
          <p:nvPr/>
        </p:nvSpPr>
        <p:spPr>
          <a:xfrm>
            <a:off x="3552825" y="3194478"/>
            <a:ext cx="123302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metrics focus</a:t>
            </a:r>
            <a:endParaRPr lang="en-US" sz="916" dirty="0"/>
          </a:p>
        </p:txBody>
      </p:sp>
      <p:sp>
        <p:nvSpPr>
          <p:cNvPr id="22" name="Text 17"/>
          <p:cNvSpPr/>
          <p:nvPr/>
        </p:nvSpPr>
        <p:spPr>
          <a:xfrm>
            <a:off x="3552823" y="3427131"/>
            <a:ext cx="131683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Sensitivity &amp; specificity</a:t>
            </a:r>
            <a:endParaRPr lang="en-US" sz="916" dirty="0"/>
          </a:p>
        </p:txBody>
      </p:sp>
      <p:sp>
        <p:nvSpPr>
          <p:cNvPr id="23" name="Text 18"/>
          <p:cNvSpPr/>
          <p:nvPr/>
        </p:nvSpPr>
        <p:spPr>
          <a:xfrm>
            <a:off x="3552821" y="3659784"/>
            <a:ext cx="131361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Per-class performance</a:t>
            </a:r>
            <a:endParaRPr lang="en-US" sz="916" dirty="0"/>
          </a:p>
        </p:txBody>
      </p:sp>
      <p:sp>
        <p:nvSpPr>
          <p:cNvPr id="24" name="Text 19"/>
          <p:cNvSpPr/>
          <p:nvPr/>
        </p:nvSpPr>
        <p:spPr>
          <a:xfrm>
            <a:off x="3552823" y="3892437"/>
            <a:ext cx="1076677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Real-world testing</a:t>
            </a:r>
            <a:endParaRPr lang="en-US" sz="916" dirty="0"/>
          </a:p>
        </p:txBody>
      </p:sp>
      <p:sp>
        <p:nvSpPr>
          <p:cNvPr id="25" name="Shape 20"/>
          <p:cNvSpPr/>
          <p:nvPr/>
        </p:nvSpPr>
        <p:spPr>
          <a:xfrm>
            <a:off x="6632716" y="2018596"/>
            <a:ext cx="3013386" cy="2658889"/>
          </a:xfrm>
          <a:prstGeom prst="rect">
            <a:avLst/>
          </a:prstGeom>
          <a:solidFill>
            <a:srgbClr val="FFFFFF"/>
          </a:solidFill>
          <a:ln w="595">
            <a:solidFill>
              <a:srgbClr val="3B82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6" name="Shape 21"/>
          <p:cNvSpPr/>
          <p:nvPr/>
        </p:nvSpPr>
        <p:spPr>
          <a:xfrm>
            <a:off x="6832131" y="2267865"/>
            <a:ext cx="398833" cy="398833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39" y="2367575"/>
            <a:ext cx="199416" cy="199416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7363912" y="2230106"/>
            <a:ext cx="76076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6</a:t>
            </a:r>
            <a:endParaRPr lang="en-US" sz="1571" dirty="0"/>
          </a:p>
        </p:txBody>
      </p:sp>
      <p:sp>
        <p:nvSpPr>
          <p:cNvPr id="29" name="Text 23"/>
          <p:cNvSpPr/>
          <p:nvPr/>
        </p:nvSpPr>
        <p:spPr>
          <a:xfrm>
            <a:off x="7363913" y="2509549"/>
            <a:ext cx="871980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</a:t>
            </a:r>
            <a:endParaRPr lang="en-US" sz="1178" dirty="0"/>
          </a:p>
        </p:txBody>
      </p:sp>
      <p:sp>
        <p:nvSpPr>
          <p:cNvPr id="30" name="Text 24"/>
          <p:cNvSpPr/>
          <p:nvPr/>
        </p:nvSpPr>
        <p:spPr>
          <a:xfrm>
            <a:off x="6832134" y="2875145"/>
            <a:ext cx="2008293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Implementation</a:t>
            </a:r>
            <a:endParaRPr lang="en-US" sz="1178" dirty="0"/>
          </a:p>
        </p:txBody>
      </p:sp>
      <p:sp>
        <p:nvSpPr>
          <p:cNvPr id="31" name="Text 25"/>
          <p:cNvSpPr/>
          <p:nvPr/>
        </p:nvSpPr>
        <p:spPr>
          <a:xfrm>
            <a:off x="6832134" y="3194478"/>
            <a:ext cx="159567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Hospital system integration</a:t>
            </a:r>
            <a:endParaRPr lang="en-US" sz="916" dirty="0"/>
          </a:p>
        </p:txBody>
      </p:sp>
      <p:sp>
        <p:nvSpPr>
          <p:cNvPr id="32" name="Text 26"/>
          <p:cNvSpPr/>
          <p:nvPr/>
        </p:nvSpPr>
        <p:spPr>
          <a:xfrm>
            <a:off x="6832132" y="3427131"/>
            <a:ext cx="138614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interface design</a:t>
            </a:r>
            <a:endParaRPr lang="en-US" sz="916" dirty="0"/>
          </a:p>
        </p:txBody>
      </p:sp>
      <p:sp>
        <p:nvSpPr>
          <p:cNvPr id="33" name="Text 27"/>
          <p:cNvSpPr/>
          <p:nvPr/>
        </p:nvSpPr>
        <p:spPr>
          <a:xfrm>
            <a:off x="6832131" y="3659784"/>
            <a:ext cx="136196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Performance validation</a:t>
            </a:r>
            <a:endParaRPr lang="en-US" sz="916" dirty="0"/>
          </a:p>
        </p:txBody>
      </p:sp>
      <p:sp>
        <p:nvSpPr>
          <p:cNvPr id="34" name="Shape 28"/>
          <p:cNvSpPr/>
          <p:nvPr/>
        </p:nvSpPr>
        <p:spPr>
          <a:xfrm>
            <a:off x="74135" y="4943370"/>
            <a:ext cx="9571999" cy="1661806"/>
          </a:xfrm>
          <a:prstGeom prst="rect">
            <a:avLst/>
          </a:prstGeom>
          <a:solidFill>
            <a:srgbClr val="1D4ED8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5" name="Text 29"/>
          <p:cNvSpPr/>
          <p:nvPr/>
        </p:nvSpPr>
        <p:spPr>
          <a:xfrm>
            <a:off x="340021" y="5221356"/>
            <a:ext cx="2664292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Implementation</a:t>
            </a:r>
            <a:endParaRPr lang="en-US" sz="1571" dirty="0"/>
          </a:p>
        </p:txBody>
      </p:sp>
      <p:sp>
        <p:nvSpPr>
          <p:cNvPr id="36" name="Text 30"/>
          <p:cNvSpPr/>
          <p:nvPr/>
        </p:nvSpPr>
        <p:spPr>
          <a:xfrm>
            <a:off x="340024" y="5626730"/>
            <a:ext cx="2117895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Research to production pipeline</a:t>
            </a:r>
            <a:endParaRPr lang="en-US" sz="1048" dirty="0"/>
          </a:p>
        </p:txBody>
      </p:sp>
      <p:sp>
        <p:nvSpPr>
          <p:cNvPr id="37" name="Text 31"/>
          <p:cNvSpPr/>
          <p:nvPr/>
        </p:nvSpPr>
        <p:spPr>
          <a:xfrm>
            <a:off x="340020" y="5892619"/>
            <a:ext cx="2488607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validation in real environment</a:t>
            </a:r>
            <a:endParaRPr lang="en-US" sz="1048" dirty="0"/>
          </a:p>
        </p:txBody>
      </p:sp>
      <p:sp>
        <p:nvSpPr>
          <p:cNvPr id="38" name="Text 32"/>
          <p:cNvSpPr/>
          <p:nvPr/>
        </p:nvSpPr>
        <p:spPr>
          <a:xfrm>
            <a:off x="340023" y="6758265"/>
            <a:ext cx="2412853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Continuous performance monitoring</a:t>
            </a:r>
            <a:endParaRPr lang="en-US" sz="1048" dirty="0"/>
          </a:p>
        </p:txBody>
      </p:sp>
      <p:sp>
        <p:nvSpPr>
          <p:cNvPr id="39" name="Text 33"/>
          <p:cNvSpPr/>
          <p:nvPr/>
        </p:nvSpPr>
        <p:spPr>
          <a:xfrm>
            <a:off x="7077504" y="5499334"/>
            <a:ext cx="301406" cy="4834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314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6442" y="688289"/>
            <a:ext cx="4696762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Pipeline Architecture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126442" y="1113621"/>
            <a:ext cx="3437953" cy="2430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&amp; Production Workflows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17694" y="1619759"/>
            <a:ext cx="4717804" cy="389028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-8458" y="1629984"/>
            <a:ext cx="49855" cy="3890281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1" y="1885652"/>
            <a:ext cx="199416" cy="19941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86828" y="1897183"/>
            <a:ext cx="1307164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Phase</a:t>
            </a:r>
            <a:endParaRPr lang="en-US" sz="1308" dirty="0"/>
          </a:p>
        </p:txBody>
      </p:sp>
      <p:sp>
        <p:nvSpPr>
          <p:cNvPr id="9" name="Shape 5"/>
          <p:cNvSpPr/>
          <p:nvPr/>
        </p:nvSpPr>
        <p:spPr>
          <a:xfrm>
            <a:off x="40895" y="2342649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5" y="2437355"/>
            <a:ext cx="99709" cy="11301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04324" y="2425350"/>
            <a:ext cx="886486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MIT-BIH Dataset</a:t>
            </a:r>
            <a:endParaRPr lang="en-US" sz="89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020" y="2755208"/>
            <a:ext cx="120481" cy="159527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40895" y="3017336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25" y="3112043"/>
            <a:ext cx="141253" cy="11301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345868" y="3100037"/>
            <a:ext cx="1123420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Signal Preprocessing</a:t>
            </a:r>
            <a:endParaRPr lang="en-US" sz="891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9020" y="3429896"/>
            <a:ext cx="120481" cy="159527"/>
          </a:xfrm>
          <a:prstGeom prst="rect">
            <a:avLst/>
          </a:prstGeom>
        </p:spPr>
      </p:pic>
      <p:sp>
        <p:nvSpPr>
          <p:cNvPr id="17" name="Shape 9"/>
          <p:cNvSpPr/>
          <p:nvPr/>
        </p:nvSpPr>
        <p:spPr>
          <a:xfrm>
            <a:off x="40895" y="3692022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525" y="3786729"/>
            <a:ext cx="141253" cy="113015"/>
          </a:xfrm>
          <a:prstGeom prst="rect">
            <a:avLst/>
          </a:prstGeom>
        </p:spPr>
      </p:pic>
      <p:sp>
        <p:nvSpPr>
          <p:cNvPr id="19" name="Text 10"/>
          <p:cNvSpPr/>
          <p:nvPr/>
        </p:nvSpPr>
        <p:spPr>
          <a:xfrm>
            <a:off x="345866" y="3774723"/>
            <a:ext cx="1092795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Engineering</a:t>
            </a:r>
            <a:endParaRPr lang="en-US" sz="891" dirty="0"/>
          </a:p>
        </p:txBody>
      </p:sp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9020" y="4104583"/>
            <a:ext cx="120481" cy="159527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40895" y="4366709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2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525" y="4461416"/>
            <a:ext cx="112173" cy="113015"/>
          </a:xfrm>
          <a:prstGeom prst="rect">
            <a:avLst/>
          </a:prstGeom>
        </p:spPr>
      </p:pic>
      <p:sp>
        <p:nvSpPr>
          <p:cNvPr id="23" name="Text 12"/>
          <p:cNvSpPr/>
          <p:nvPr/>
        </p:nvSpPr>
        <p:spPr>
          <a:xfrm>
            <a:off x="316788" y="4449410"/>
            <a:ext cx="810732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Training</a:t>
            </a:r>
            <a:endParaRPr lang="en-US" sz="891" dirty="0"/>
          </a:p>
        </p:txBody>
      </p:sp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9020" y="4779269"/>
            <a:ext cx="120481" cy="159527"/>
          </a:xfrm>
          <a:prstGeom prst="rect">
            <a:avLst/>
          </a:prstGeom>
        </p:spPr>
      </p:pic>
      <p:sp>
        <p:nvSpPr>
          <p:cNvPr id="25" name="Shape 13"/>
          <p:cNvSpPr/>
          <p:nvPr/>
        </p:nvSpPr>
        <p:spPr>
          <a:xfrm>
            <a:off x="40895" y="5041395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6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1525" y="5136102"/>
            <a:ext cx="112173" cy="113015"/>
          </a:xfrm>
          <a:prstGeom prst="rect">
            <a:avLst/>
          </a:prstGeom>
        </p:spPr>
      </p:pic>
      <p:sp>
        <p:nvSpPr>
          <p:cNvPr id="27" name="Text 14"/>
          <p:cNvSpPr/>
          <p:nvPr/>
        </p:nvSpPr>
        <p:spPr>
          <a:xfrm>
            <a:off x="316783" y="5124097"/>
            <a:ext cx="1419989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Optimization</a:t>
            </a:r>
            <a:endParaRPr lang="en-US" sz="891" dirty="0"/>
          </a:p>
        </p:txBody>
      </p:sp>
      <p:sp>
        <p:nvSpPr>
          <p:cNvPr id="28" name="Shape 15"/>
          <p:cNvSpPr/>
          <p:nvPr/>
        </p:nvSpPr>
        <p:spPr>
          <a:xfrm>
            <a:off x="4984768" y="1619759"/>
            <a:ext cx="4694599" cy="389028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9" name="Shape 16"/>
          <p:cNvSpPr/>
          <p:nvPr/>
        </p:nvSpPr>
        <p:spPr>
          <a:xfrm>
            <a:off x="4984772" y="1619759"/>
            <a:ext cx="49855" cy="3890281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0" name="Shape 17"/>
          <p:cNvSpPr/>
          <p:nvPr/>
        </p:nvSpPr>
        <p:spPr>
          <a:xfrm>
            <a:off x="5150951" y="1785944"/>
            <a:ext cx="448688" cy="42376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1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0660" y="1885652"/>
            <a:ext cx="249272" cy="199416"/>
          </a:xfrm>
          <a:prstGeom prst="rect">
            <a:avLst/>
          </a:prstGeom>
        </p:spPr>
      </p:pic>
      <p:sp>
        <p:nvSpPr>
          <p:cNvPr id="32" name="Text 18"/>
          <p:cNvSpPr/>
          <p:nvPr/>
        </p:nvSpPr>
        <p:spPr>
          <a:xfrm>
            <a:off x="5732582" y="1896635"/>
            <a:ext cx="1655311" cy="20237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Production Pipeline</a:t>
            </a:r>
            <a:endParaRPr lang="en-US" sz="1308" dirty="0"/>
          </a:p>
        </p:txBody>
      </p:sp>
      <p:sp>
        <p:nvSpPr>
          <p:cNvPr id="33" name="Shape 19"/>
          <p:cNvSpPr/>
          <p:nvPr/>
        </p:nvSpPr>
        <p:spPr>
          <a:xfrm>
            <a:off x="5150946" y="2342649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7420" y="2437355"/>
            <a:ext cx="126713" cy="113015"/>
          </a:xfrm>
          <a:prstGeom prst="rect">
            <a:avLst/>
          </a:prstGeom>
        </p:spPr>
      </p:pic>
      <p:sp>
        <p:nvSpPr>
          <p:cNvPr id="35" name="Text 20"/>
          <p:cNvSpPr/>
          <p:nvPr/>
        </p:nvSpPr>
        <p:spPr>
          <a:xfrm>
            <a:off x="5427226" y="2425350"/>
            <a:ext cx="930004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ECG Streams</a:t>
            </a:r>
            <a:endParaRPr lang="en-US" sz="891" dirty="0"/>
          </a:p>
        </p:txBody>
      </p:sp>
      <p:pic>
        <p:nvPicPr>
          <p:cNvPr id="36" name="Image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918" y="2755208"/>
            <a:ext cx="120481" cy="159527"/>
          </a:xfrm>
          <a:prstGeom prst="rect">
            <a:avLst/>
          </a:prstGeom>
        </p:spPr>
      </p:pic>
      <p:sp>
        <p:nvSpPr>
          <p:cNvPr id="37" name="Shape 21"/>
          <p:cNvSpPr/>
          <p:nvPr/>
        </p:nvSpPr>
        <p:spPr>
          <a:xfrm>
            <a:off x="5150946" y="3017336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8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17423" y="3112043"/>
            <a:ext cx="112173" cy="113015"/>
          </a:xfrm>
          <a:prstGeom prst="rect">
            <a:avLst/>
          </a:prstGeom>
        </p:spPr>
      </p:pic>
      <p:sp>
        <p:nvSpPr>
          <p:cNvPr id="39" name="Text 22"/>
          <p:cNvSpPr/>
          <p:nvPr/>
        </p:nvSpPr>
        <p:spPr>
          <a:xfrm>
            <a:off x="5412684" y="3100037"/>
            <a:ext cx="1123420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Processing</a:t>
            </a:r>
            <a:endParaRPr lang="en-US" sz="891" dirty="0"/>
          </a:p>
        </p:txBody>
      </p:sp>
      <p:pic>
        <p:nvPicPr>
          <p:cNvPr id="40" name="Image 1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4918" y="3429896"/>
            <a:ext cx="120481" cy="159527"/>
          </a:xfrm>
          <a:prstGeom prst="rect">
            <a:avLst/>
          </a:prstGeom>
        </p:spPr>
      </p:pic>
      <p:sp>
        <p:nvSpPr>
          <p:cNvPr id="41" name="Shape 23"/>
          <p:cNvSpPr/>
          <p:nvPr/>
        </p:nvSpPr>
        <p:spPr>
          <a:xfrm>
            <a:off x="5150946" y="3692022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42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17421" y="3786729"/>
            <a:ext cx="141253" cy="113015"/>
          </a:xfrm>
          <a:prstGeom prst="rect">
            <a:avLst/>
          </a:prstGeom>
        </p:spPr>
      </p:pic>
      <p:sp>
        <p:nvSpPr>
          <p:cNvPr id="43" name="Text 24"/>
          <p:cNvSpPr/>
          <p:nvPr/>
        </p:nvSpPr>
        <p:spPr>
          <a:xfrm>
            <a:off x="5441767" y="3774723"/>
            <a:ext cx="1241079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Classification Engine</a:t>
            </a:r>
            <a:endParaRPr lang="en-US" sz="891" dirty="0"/>
          </a:p>
        </p:txBody>
      </p:sp>
      <p:pic>
        <p:nvPicPr>
          <p:cNvPr id="44" name="Image 1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4918" y="4104583"/>
            <a:ext cx="120481" cy="159527"/>
          </a:xfrm>
          <a:prstGeom prst="rect">
            <a:avLst/>
          </a:prstGeom>
        </p:spPr>
      </p:pic>
      <p:sp>
        <p:nvSpPr>
          <p:cNvPr id="45" name="Shape 25"/>
          <p:cNvSpPr/>
          <p:nvPr/>
        </p:nvSpPr>
        <p:spPr>
          <a:xfrm>
            <a:off x="5150946" y="4366709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46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217423" y="4461416"/>
            <a:ext cx="99709" cy="113015"/>
          </a:xfrm>
          <a:prstGeom prst="rect">
            <a:avLst/>
          </a:prstGeom>
        </p:spPr>
      </p:pic>
      <p:sp>
        <p:nvSpPr>
          <p:cNvPr id="47" name="Text 26"/>
          <p:cNvSpPr/>
          <p:nvPr/>
        </p:nvSpPr>
        <p:spPr>
          <a:xfrm>
            <a:off x="5400220" y="4449410"/>
            <a:ext cx="1241079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Alert Generation</a:t>
            </a:r>
            <a:endParaRPr lang="en-US" sz="891" dirty="0"/>
          </a:p>
        </p:txBody>
      </p:sp>
      <p:pic>
        <p:nvPicPr>
          <p:cNvPr id="48" name="Image 1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4918" y="4779269"/>
            <a:ext cx="120481" cy="159527"/>
          </a:xfrm>
          <a:prstGeom prst="rect">
            <a:avLst/>
          </a:prstGeom>
        </p:spPr>
      </p:pic>
      <p:sp>
        <p:nvSpPr>
          <p:cNvPr id="49" name="Shape 27"/>
          <p:cNvSpPr/>
          <p:nvPr/>
        </p:nvSpPr>
        <p:spPr>
          <a:xfrm>
            <a:off x="5150946" y="5041395"/>
            <a:ext cx="4528421" cy="30246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50" name="Image 20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217420" y="5136102"/>
            <a:ext cx="126713" cy="113015"/>
          </a:xfrm>
          <a:prstGeom prst="rect">
            <a:avLst/>
          </a:prstGeom>
        </p:spPr>
      </p:pic>
      <p:sp>
        <p:nvSpPr>
          <p:cNvPr id="51" name="Text 28"/>
          <p:cNvSpPr/>
          <p:nvPr/>
        </p:nvSpPr>
        <p:spPr>
          <a:xfrm>
            <a:off x="5427225" y="5124097"/>
            <a:ext cx="1004146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Dashboard</a:t>
            </a:r>
            <a:endParaRPr lang="en-US" sz="891" dirty="0"/>
          </a:p>
        </p:txBody>
      </p:sp>
      <p:sp>
        <p:nvSpPr>
          <p:cNvPr id="52" name="Shape 29"/>
          <p:cNvSpPr/>
          <p:nvPr/>
        </p:nvSpPr>
        <p:spPr>
          <a:xfrm>
            <a:off x="83300" y="5759314"/>
            <a:ext cx="9596067" cy="830903"/>
          </a:xfrm>
          <a:prstGeom prst="rect">
            <a:avLst/>
          </a:prstGeom>
          <a:solidFill>
            <a:srgbClr val="0891B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53" name="Text 30"/>
          <p:cNvSpPr/>
          <p:nvPr/>
        </p:nvSpPr>
        <p:spPr>
          <a:xfrm>
            <a:off x="140606" y="5956459"/>
            <a:ext cx="1653698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End-to-End Solution</a:t>
            </a:r>
            <a:endParaRPr lang="en-US" sz="1308" dirty="0"/>
          </a:p>
        </p:txBody>
      </p:sp>
      <p:sp>
        <p:nvSpPr>
          <p:cNvPr id="54" name="Text 31"/>
          <p:cNvSpPr/>
          <p:nvPr/>
        </p:nvSpPr>
        <p:spPr>
          <a:xfrm>
            <a:off x="40897" y="6843012"/>
            <a:ext cx="3057569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raw ECG data to actionable clinical insights</a:t>
            </a:r>
            <a:endParaRPr lang="en-US" sz="1048" dirty="0"/>
          </a:p>
        </p:txBody>
      </p:sp>
      <p:sp>
        <p:nvSpPr>
          <p:cNvPr id="55" name="Text 32"/>
          <p:cNvSpPr/>
          <p:nvPr/>
        </p:nvSpPr>
        <p:spPr>
          <a:xfrm>
            <a:off x="7808164" y="5940586"/>
            <a:ext cx="1816490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96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Seamless Flow</a:t>
            </a:r>
            <a:endParaRPr lang="en-US" sz="1964" dirty="0"/>
          </a:p>
        </p:txBody>
      </p:sp>
      <p:sp>
        <p:nvSpPr>
          <p:cNvPr id="56" name="Text 33"/>
          <p:cNvSpPr/>
          <p:nvPr/>
        </p:nvSpPr>
        <p:spPr>
          <a:xfrm>
            <a:off x="8716409" y="6853162"/>
            <a:ext cx="1046053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91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to Reality</a:t>
            </a:r>
            <a:endParaRPr lang="en-US" sz="91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8244" y="707363"/>
            <a:ext cx="4696762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Pipeline Architecture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88244" y="1199843"/>
            <a:ext cx="324292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&amp; Quality Assurance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88241" y="2101745"/>
            <a:ext cx="9538359" cy="1105101"/>
          </a:xfrm>
          <a:prstGeom prst="rect">
            <a:avLst/>
          </a:prstGeom>
          <a:solidFill>
            <a:srgbClr val="FFFFFF"/>
          </a:solidFill>
          <a:ln w="595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35" y="2367633"/>
            <a:ext cx="249272" cy="19941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6058" y="2389125"/>
            <a:ext cx="1723006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Hospital ECG Machines</a:t>
            </a:r>
            <a:endParaRPr lang="en-US" sz="1178" dirty="0"/>
          </a:p>
        </p:txBody>
      </p:sp>
      <p:sp>
        <p:nvSpPr>
          <p:cNvPr id="8" name="Text 4"/>
          <p:cNvSpPr/>
          <p:nvPr/>
        </p:nvSpPr>
        <p:spPr>
          <a:xfrm>
            <a:off x="254424" y="2837248"/>
            <a:ext cx="3405717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Direct integration with existing ECG monitoring infrastructure</a:t>
            </a:r>
            <a:endParaRPr lang="en-US" sz="916" dirty="0"/>
          </a:p>
        </p:txBody>
      </p:sp>
      <p:sp>
        <p:nvSpPr>
          <p:cNvPr id="9" name="Shape 5"/>
          <p:cNvSpPr/>
          <p:nvPr/>
        </p:nvSpPr>
        <p:spPr>
          <a:xfrm>
            <a:off x="88241" y="3356408"/>
            <a:ext cx="9538359" cy="1105101"/>
          </a:xfrm>
          <a:prstGeom prst="rect">
            <a:avLst/>
          </a:prstGeom>
          <a:solidFill>
            <a:srgbClr val="FFFFFF"/>
          </a:solidFill>
          <a:ln w="595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0" name="Shape 6"/>
          <p:cNvSpPr/>
          <p:nvPr/>
        </p:nvSpPr>
        <p:spPr>
          <a:xfrm>
            <a:off x="254426" y="3522589"/>
            <a:ext cx="448688" cy="42376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35" y="3622296"/>
            <a:ext cx="249272" cy="19941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36054" y="3643788"/>
            <a:ext cx="148768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AI Engine</a:t>
            </a:r>
            <a:endParaRPr lang="en-US" sz="1178" dirty="0"/>
          </a:p>
        </p:txBody>
      </p:sp>
      <p:sp>
        <p:nvSpPr>
          <p:cNvPr id="13" name="Text 8"/>
          <p:cNvSpPr/>
          <p:nvPr/>
        </p:nvSpPr>
        <p:spPr>
          <a:xfrm>
            <a:off x="254425" y="4091911"/>
            <a:ext cx="381833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 processing with RhythmNet model for instant ECG classification</a:t>
            </a:r>
            <a:endParaRPr lang="en-US" sz="916" dirty="0"/>
          </a:p>
        </p:txBody>
      </p:sp>
      <p:sp>
        <p:nvSpPr>
          <p:cNvPr id="14" name="Shape 9"/>
          <p:cNvSpPr/>
          <p:nvPr/>
        </p:nvSpPr>
        <p:spPr>
          <a:xfrm>
            <a:off x="88241" y="4611071"/>
            <a:ext cx="9538359" cy="1105101"/>
          </a:xfrm>
          <a:prstGeom prst="rect">
            <a:avLst/>
          </a:prstGeom>
          <a:solidFill>
            <a:srgbClr val="FFFFFF"/>
          </a:solidFill>
          <a:ln w="595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5" name="Shape 10"/>
          <p:cNvSpPr/>
          <p:nvPr/>
        </p:nvSpPr>
        <p:spPr>
          <a:xfrm>
            <a:off x="254425" y="4777251"/>
            <a:ext cx="373907" cy="423760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34" y="4876958"/>
            <a:ext cx="174489" cy="199416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61275" y="4898452"/>
            <a:ext cx="1605345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 Management</a:t>
            </a:r>
            <a:endParaRPr lang="en-US" sz="1178" dirty="0"/>
          </a:p>
        </p:txBody>
      </p:sp>
      <p:sp>
        <p:nvSpPr>
          <p:cNvPr id="18" name="Text 12"/>
          <p:cNvSpPr/>
          <p:nvPr/>
        </p:nvSpPr>
        <p:spPr>
          <a:xfrm>
            <a:off x="254423" y="5346574"/>
            <a:ext cx="2464430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Integrated clinical decision support interface</a:t>
            </a:r>
            <a:endParaRPr lang="en-US" sz="916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899" y="674069"/>
            <a:ext cx="4572654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MIT-BIH Arrhythmia Database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40900" y="1100078"/>
            <a:ext cx="3267102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Gold Standard Dataset Overview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40902" y="1869032"/>
            <a:ext cx="2908161" cy="2077258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207080" y="2089222"/>
            <a:ext cx="448688" cy="423760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89" y="2188929"/>
            <a:ext cx="249272" cy="19941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88710" y="2032818"/>
            <a:ext cx="280452" cy="3039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47</a:t>
            </a:r>
            <a:endParaRPr lang="en-US" sz="1964" dirty="0"/>
          </a:p>
        </p:txBody>
      </p:sp>
      <p:sp>
        <p:nvSpPr>
          <p:cNvPr id="9" name="Text 5"/>
          <p:cNvSpPr/>
          <p:nvPr/>
        </p:nvSpPr>
        <p:spPr>
          <a:xfrm>
            <a:off x="788712" y="2359986"/>
            <a:ext cx="57702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Patients</a:t>
            </a:r>
            <a:endParaRPr lang="en-US" sz="1178" dirty="0"/>
          </a:p>
        </p:txBody>
      </p:sp>
      <p:sp>
        <p:nvSpPr>
          <p:cNvPr id="10" name="Text 6"/>
          <p:cNvSpPr/>
          <p:nvPr/>
        </p:nvSpPr>
        <p:spPr>
          <a:xfrm>
            <a:off x="207077" y="2725583"/>
            <a:ext cx="142160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 Population</a:t>
            </a:r>
            <a:endParaRPr lang="en-US" sz="1178" dirty="0"/>
          </a:p>
        </p:txBody>
      </p:sp>
      <p:sp>
        <p:nvSpPr>
          <p:cNvPr id="11" name="Text 7"/>
          <p:cNvSpPr/>
          <p:nvPr/>
        </p:nvSpPr>
        <p:spPr>
          <a:xfrm>
            <a:off x="207080" y="3024304"/>
            <a:ext cx="290816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Diverse demographics with various cardiac conditions and noise levels</a:t>
            </a:r>
            <a:endParaRPr lang="en-US" sz="916" dirty="0"/>
          </a:p>
        </p:txBody>
      </p:sp>
      <p:sp>
        <p:nvSpPr>
          <p:cNvPr id="12" name="Shape 8"/>
          <p:cNvSpPr/>
          <p:nvPr/>
        </p:nvSpPr>
        <p:spPr>
          <a:xfrm>
            <a:off x="3233108" y="1869032"/>
            <a:ext cx="2908161" cy="2077258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3" name="Shape 9"/>
          <p:cNvSpPr/>
          <p:nvPr/>
        </p:nvSpPr>
        <p:spPr>
          <a:xfrm>
            <a:off x="3613781" y="2089222"/>
            <a:ext cx="423760" cy="42376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90" y="2188929"/>
            <a:ext cx="224344" cy="19941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170487" y="2032818"/>
            <a:ext cx="775272" cy="3039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87,554</a:t>
            </a:r>
            <a:endParaRPr lang="en-US" sz="1964" dirty="0"/>
          </a:p>
        </p:txBody>
      </p:sp>
      <p:sp>
        <p:nvSpPr>
          <p:cNvPr id="16" name="Text 11"/>
          <p:cNvSpPr/>
          <p:nvPr/>
        </p:nvSpPr>
        <p:spPr>
          <a:xfrm>
            <a:off x="4170485" y="2359986"/>
            <a:ext cx="599586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Samples</a:t>
            </a:r>
            <a:endParaRPr lang="en-US" sz="1178" dirty="0"/>
          </a:p>
        </p:txBody>
      </p:sp>
      <p:sp>
        <p:nvSpPr>
          <p:cNvPr id="17" name="Text 12"/>
          <p:cNvSpPr/>
          <p:nvPr/>
        </p:nvSpPr>
        <p:spPr>
          <a:xfrm>
            <a:off x="3613779" y="2725583"/>
            <a:ext cx="1036382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Training Data</a:t>
            </a:r>
            <a:endParaRPr lang="en-US" sz="1178" dirty="0"/>
          </a:p>
        </p:txBody>
      </p:sp>
      <p:sp>
        <p:nvSpPr>
          <p:cNvPr id="18" name="Text 13"/>
          <p:cNvSpPr/>
          <p:nvPr/>
        </p:nvSpPr>
        <p:spPr>
          <a:xfrm>
            <a:off x="3399286" y="3062906"/>
            <a:ext cx="2627661" cy="28187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Expert cardiologist annotations following AHA guidelines</a:t>
            </a:r>
            <a:endParaRPr lang="en-US" sz="916" dirty="0"/>
          </a:p>
        </p:txBody>
      </p:sp>
      <p:sp>
        <p:nvSpPr>
          <p:cNvPr id="19" name="Shape 14"/>
          <p:cNvSpPr/>
          <p:nvPr/>
        </p:nvSpPr>
        <p:spPr>
          <a:xfrm>
            <a:off x="6425314" y="1869032"/>
            <a:ext cx="3051559" cy="2077258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0" name="Shape 15"/>
          <p:cNvSpPr/>
          <p:nvPr/>
        </p:nvSpPr>
        <p:spPr>
          <a:xfrm>
            <a:off x="7020483" y="2089222"/>
            <a:ext cx="448688" cy="42376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0191" y="2188929"/>
            <a:ext cx="249272" cy="199416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02115" y="2032818"/>
            <a:ext cx="420678" cy="3039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187</a:t>
            </a:r>
            <a:endParaRPr lang="en-US" sz="1964" dirty="0"/>
          </a:p>
        </p:txBody>
      </p:sp>
      <p:sp>
        <p:nvSpPr>
          <p:cNvPr id="23" name="Text 17"/>
          <p:cNvSpPr/>
          <p:nvPr/>
        </p:nvSpPr>
        <p:spPr>
          <a:xfrm>
            <a:off x="7602114" y="2359986"/>
            <a:ext cx="465808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Values</a:t>
            </a:r>
            <a:endParaRPr lang="en-US" sz="1178" dirty="0"/>
          </a:p>
        </p:txBody>
      </p:sp>
      <p:sp>
        <p:nvSpPr>
          <p:cNvPr id="24" name="Text 18"/>
          <p:cNvSpPr/>
          <p:nvPr/>
        </p:nvSpPr>
        <p:spPr>
          <a:xfrm>
            <a:off x="7020480" y="2725583"/>
            <a:ext cx="122335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Signal Structure</a:t>
            </a:r>
            <a:endParaRPr lang="en-US" sz="1178" dirty="0"/>
          </a:p>
        </p:txBody>
      </p:sp>
      <p:sp>
        <p:nvSpPr>
          <p:cNvPr id="25" name="Text 19"/>
          <p:cNvSpPr/>
          <p:nvPr/>
        </p:nvSpPr>
        <p:spPr>
          <a:xfrm>
            <a:off x="6585920" y="3203842"/>
            <a:ext cx="2890953" cy="1409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ECG values per heartbeat (1.496s windows at 125Hz)</a:t>
            </a:r>
            <a:endParaRPr lang="en-US" sz="916" dirty="0"/>
          </a:p>
        </p:txBody>
      </p:sp>
      <p:sp>
        <p:nvSpPr>
          <p:cNvPr id="26" name="Shape 20"/>
          <p:cNvSpPr/>
          <p:nvPr/>
        </p:nvSpPr>
        <p:spPr>
          <a:xfrm>
            <a:off x="40895" y="4195560"/>
            <a:ext cx="9585705" cy="1811369"/>
          </a:xfrm>
          <a:prstGeom prst="rect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7" name="Text 21"/>
          <p:cNvSpPr/>
          <p:nvPr/>
        </p:nvSpPr>
        <p:spPr>
          <a:xfrm>
            <a:off x="248624" y="4414704"/>
            <a:ext cx="2240390" cy="2430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Gold Standard Quality</a:t>
            </a:r>
            <a:endParaRPr lang="en-US" sz="1571" dirty="0"/>
          </a:p>
        </p:txBody>
      </p:sp>
      <p:sp>
        <p:nvSpPr>
          <p:cNvPr id="28" name="Text 22"/>
          <p:cNvSpPr/>
          <p:nvPr/>
        </p:nvSpPr>
        <p:spPr>
          <a:xfrm>
            <a:off x="248626" y="4821206"/>
            <a:ext cx="1993787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Zero missing values in dataset</a:t>
            </a:r>
            <a:endParaRPr lang="en-US" sz="1048" dirty="0"/>
          </a:p>
        </p:txBody>
      </p:sp>
      <p:sp>
        <p:nvSpPr>
          <p:cNvPr id="29" name="Text 23"/>
          <p:cNvSpPr/>
          <p:nvPr/>
        </p:nvSpPr>
        <p:spPr>
          <a:xfrm>
            <a:off x="248624" y="5086644"/>
            <a:ext cx="2225885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Pre-normalized signal amplitudes</a:t>
            </a:r>
            <a:endParaRPr lang="en-US" sz="1048" dirty="0"/>
          </a:p>
        </p:txBody>
      </p:sp>
      <p:sp>
        <p:nvSpPr>
          <p:cNvPr id="30" name="Text 24"/>
          <p:cNvSpPr/>
          <p:nvPr/>
        </p:nvSpPr>
        <p:spPr>
          <a:xfrm>
            <a:off x="248627" y="5352984"/>
            <a:ext cx="3076911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Consistent temporal alignment around R-peaks</a:t>
            </a:r>
            <a:endParaRPr lang="en-US" sz="1048" dirty="0"/>
          </a:p>
        </p:txBody>
      </p:sp>
      <p:sp>
        <p:nvSpPr>
          <p:cNvPr id="31" name="Text 25"/>
          <p:cNvSpPr/>
          <p:nvPr/>
        </p:nvSpPr>
        <p:spPr>
          <a:xfrm>
            <a:off x="248625" y="5618422"/>
            <a:ext cx="1942210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Expert cardiologist validation</a:t>
            </a:r>
            <a:endParaRPr lang="en-US" sz="1048" dirty="0"/>
          </a:p>
        </p:txBody>
      </p:sp>
      <p:sp>
        <p:nvSpPr>
          <p:cNvPr id="32" name="Text 26"/>
          <p:cNvSpPr/>
          <p:nvPr/>
        </p:nvSpPr>
        <p:spPr>
          <a:xfrm>
            <a:off x="7251590" y="4593651"/>
            <a:ext cx="543174" cy="4834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🏆</a:t>
            </a:r>
            <a:endParaRPr lang="en-US" sz="3141" dirty="0"/>
          </a:p>
        </p:txBody>
      </p:sp>
      <p:sp>
        <p:nvSpPr>
          <p:cNvPr id="33" name="Text 27"/>
          <p:cNvSpPr/>
          <p:nvPr/>
        </p:nvSpPr>
        <p:spPr>
          <a:xfrm>
            <a:off x="6810765" y="5116931"/>
            <a:ext cx="1424824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Industry Standard</a:t>
            </a:r>
            <a:endParaRPr lang="en-US" sz="1308" dirty="0"/>
          </a:p>
        </p:txBody>
      </p:sp>
      <p:sp>
        <p:nvSpPr>
          <p:cNvPr id="34" name="Text 28"/>
          <p:cNvSpPr/>
          <p:nvPr/>
        </p:nvSpPr>
        <p:spPr>
          <a:xfrm>
            <a:off x="6585920" y="5412988"/>
            <a:ext cx="187451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C4B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Trusted by researchers worldwide</a:t>
            </a:r>
            <a:endParaRPr lang="en-US" sz="916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6" y="708557"/>
            <a:ext cx="4572654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MIT-BIH Arrhythmia Database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4" y="1201039"/>
            <a:ext cx="3752251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Categories &amp; Validation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4" y="1853668"/>
            <a:ext cx="1808024" cy="265888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74136" y="1853668"/>
            <a:ext cx="49855" cy="2658889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7" name="Shape 4"/>
          <p:cNvSpPr/>
          <p:nvPr/>
        </p:nvSpPr>
        <p:spPr>
          <a:xfrm>
            <a:off x="778711" y="1986611"/>
            <a:ext cx="398833" cy="398833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8" name="Text 5"/>
          <p:cNvSpPr/>
          <p:nvPr/>
        </p:nvSpPr>
        <p:spPr>
          <a:xfrm>
            <a:off x="951155" y="2085389"/>
            <a:ext cx="137003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</a:t>
            </a:r>
            <a:endParaRPr lang="en-US" sz="1308" dirty="0"/>
          </a:p>
        </p:txBody>
      </p:sp>
      <p:sp>
        <p:nvSpPr>
          <p:cNvPr id="9" name="Text 6"/>
          <p:cNvSpPr/>
          <p:nvPr/>
        </p:nvSpPr>
        <p:spPr>
          <a:xfrm>
            <a:off x="733597" y="2510801"/>
            <a:ext cx="572187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Normal</a:t>
            </a:r>
            <a:endParaRPr lang="en-US" sz="1178" dirty="0"/>
          </a:p>
        </p:txBody>
      </p:sp>
      <p:sp>
        <p:nvSpPr>
          <p:cNvPr id="10" name="Text 7"/>
          <p:cNvSpPr/>
          <p:nvPr/>
        </p:nvSpPr>
        <p:spPr>
          <a:xfrm>
            <a:off x="207079" y="2802174"/>
            <a:ext cx="1625226" cy="3630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Regular QRS complexes, consistent PR intervals, stable rhythm</a:t>
            </a:r>
            <a:endParaRPr lang="en-US" sz="786" dirty="0"/>
          </a:p>
        </p:txBody>
      </p:sp>
      <p:sp>
        <p:nvSpPr>
          <p:cNvPr id="11" name="Shape 8"/>
          <p:cNvSpPr/>
          <p:nvPr/>
        </p:nvSpPr>
        <p:spPr>
          <a:xfrm>
            <a:off x="2015104" y="1853668"/>
            <a:ext cx="1808058" cy="265888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2" name="Shape 9"/>
          <p:cNvSpPr/>
          <p:nvPr/>
        </p:nvSpPr>
        <p:spPr>
          <a:xfrm>
            <a:off x="2015105" y="1853668"/>
            <a:ext cx="49855" cy="2658889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3" name="Shape 10"/>
          <p:cNvSpPr/>
          <p:nvPr/>
        </p:nvSpPr>
        <p:spPr>
          <a:xfrm>
            <a:off x="2719714" y="1986611"/>
            <a:ext cx="398833" cy="39883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4" name="Text 11"/>
          <p:cNvSpPr/>
          <p:nvPr/>
        </p:nvSpPr>
        <p:spPr>
          <a:xfrm>
            <a:off x="2913932" y="2084840"/>
            <a:ext cx="93484" cy="20237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</a:t>
            </a:r>
            <a:endParaRPr lang="en-US" sz="1308" dirty="0"/>
          </a:p>
        </p:txBody>
      </p:sp>
      <p:sp>
        <p:nvSpPr>
          <p:cNvPr id="15" name="Text 12"/>
          <p:cNvSpPr/>
          <p:nvPr/>
        </p:nvSpPr>
        <p:spPr>
          <a:xfrm>
            <a:off x="2319990" y="2510801"/>
            <a:ext cx="1281375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Supraventricular</a:t>
            </a:r>
            <a:endParaRPr lang="en-US" sz="1178" dirty="0"/>
          </a:p>
        </p:txBody>
      </p:sp>
      <p:sp>
        <p:nvSpPr>
          <p:cNvPr id="16" name="Text 13"/>
          <p:cNvSpPr/>
          <p:nvPr/>
        </p:nvSpPr>
        <p:spPr>
          <a:xfrm>
            <a:off x="2148048" y="2796210"/>
            <a:ext cx="1625258" cy="242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Premature atrial contractions requiring monitoring</a:t>
            </a:r>
            <a:endParaRPr lang="en-US" sz="786" dirty="0"/>
          </a:p>
        </p:txBody>
      </p:sp>
      <p:sp>
        <p:nvSpPr>
          <p:cNvPr id="17" name="Shape 14"/>
          <p:cNvSpPr/>
          <p:nvPr/>
        </p:nvSpPr>
        <p:spPr>
          <a:xfrm>
            <a:off x="3956106" y="1853668"/>
            <a:ext cx="1808024" cy="265888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8" name="Shape 15"/>
          <p:cNvSpPr/>
          <p:nvPr/>
        </p:nvSpPr>
        <p:spPr>
          <a:xfrm>
            <a:off x="3956107" y="1853668"/>
            <a:ext cx="49855" cy="2658889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9" name="Shape 16"/>
          <p:cNvSpPr/>
          <p:nvPr/>
        </p:nvSpPr>
        <p:spPr>
          <a:xfrm>
            <a:off x="4660682" y="1986611"/>
            <a:ext cx="398833" cy="398833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0" name="Text 17"/>
          <p:cNvSpPr/>
          <p:nvPr/>
        </p:nvSpPr>
        <p:spPr>
          <a:xfrm>
            <a:off x="4846844" y="2085389"/>
            <a:ext cx="109602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</a:t>
            </a:r>
            <a:endParaRPr lang="en-US" sz="1308" dirty="0"/>
          </a:p>
        </p:txBody>
      </p:sp>
      <p:sp>
        <p:nvSpPr>
          <p:cNvPr id="21" name="Text 18"/>
          <p:cNvSpPr/>
          <p:nvPr/>
        </p:nvSpPr>
        <p:spPr>
          <a:xfrm>
            <a:off x="4474535" y="2510801"/>
            <a:ext cx="85425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Ventricular</a:t>
            </a:r>
            <a:endParaRPr lang="en-US" sz="1178" dirty="0"/>
          </a:p>
        </p:txBody>
      </p:sp>
      <p:sp>
        <p:nvSpPr>
          <p:cNvPr id="22" name="Text 19"/>
          <p:cNvSpPr/>
          <p:nvPr/>
        </p:nvSpPr>
        <p:spPr>
          <a:xfrm>
            <a:off x="4089050" y="2802174"/>
            <a:ext cx="1625226" cy="3630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Potentially life-threatening premature ventricular contractions</a:t>
            </a:r>
            <a:endParaRPr lang="en-US" sz="786" dirty="0"/>
          </a:p>
        </p:txBody>
      </p:sp>
      <p:sp>
        <p:nvSpPr>
          <p:cNvPr id="23" name="Shape 20"/>
          <p:cNvSpPr/>
          <p:nvPr/>
        </p:nvSpPr>
        <p:spPr>
          <a:xfrm>
            <a:off x="5897077" y="1853668"/>
            <a:ext cx="1808058" cy="265888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4" name="Shape 21"/>
          <p:cNvSpPr/>
          <p:nvPr/>
        </p:nvSpPr>
        <p:spPr>
          <a:xfrm>
            <a:off x="5897077" y="1853668"/>
            <a:ext cx="49855" cy="2658889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5" name="Shape 22"/>
          <p:cNvSpPr/>
          <p:nvPr/>
        </p:nvSpPr>
        <p:spPr>
          <a:xfrm>
            <a:off x="6601684" y="1986611"/>
            <a:ext cx="398833" cy="398833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6" name="Text 23"/>
          <p:cNvSpPr/>
          <p:nvPr/>
        </p:nvSpPr>
        <p:spPr>
          <a:xfrm>
            <a:off x="6796692" y="2085389"/>
            <a:ext cx="91873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</a:t>
            </a:r>
            <a:endParaRPr lang="en-US" sz="1308" dirty="0"/>
          </a:p>
        </p:txBody>
      </p:sp>
      <p:sp>
        <p:nvSpPr>
          <p:cNvPr id="27" name="Text 24"/>
          <p:cNvSpPr/>
          <p:nvPr/>
        </p:nvSpPr>
        <p:spPr>
          <a:xfrm>
            <a:off x="6593628" y="2510801"/>
            <a:ext cx="49804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Fusion</a:t>
            </a:r>
            <a:endParaRPr lang="en-US" sz="1178" dirty="0"/>
          </a:p>
        </p:txBody>
      </p:sp>
      <p:sp>
        <p:nvSpPr>
          <p:cNvPr id="28" name="Text 25"/>
          <p:cNvSpPr/>
          <p:nvPr/>
        </p:nvSpPr>
        <p:spPr>
          <a:xfrm>
            <a:off x="6030021" y="2796210"/>
            <a:ext cx="1625258" cy="242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Rare overlapping electrical activity, clinically significant</a:t>
            </a:r>
            <a:endParaRPr lang="en-US" sz="786" dirty="0"/>
          </a:p>
        </p:txBody>
      </p:sp>
      <p:sp>
        <p:nvSpPr>
          <p:cNvPr id="29" name="Shape 26"/>
          <p:cNvSpPr/>
          <p:nvPr/>
        </p:nvSpPr>
        <p:spPr>
          <a:xfrm>
            <a:off x="7838079" y="1853668"/>
            <a:ext cx="1808058" cy="265888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0" name="Shape 27"/>
          <p:cNvSpPr/>
          <p:nvPr/>
        </p:nvSpPr>
        <p:spPr>
          <a:xfrm>
            <a:off x="7838080" y="1853668"/>
            <a:ext cx="49855" cy="2658889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1" name="Shape 28"/>
          <p:cNvSpPr/>
          <p:nvPr/>
        </p:nvSpPr>
        <p:spPr>
          <a:xfrm>
            <a:off x="8542686" y="1986611"/>
            <a:ext cx="398833" cy="398833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2" name="Text 29"/>
          <p:cNvSpPr/>
          <p:nvPr/>
        </p:nvSpPr>
        <p:spPr>
          <a:xfrm>
            <a:off x="8716758" y="2085389"/>
            <a:ext cx="133779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</a:t>
            </a:r>
            <a:endParaRPr lang="en-US" sz="1308" dirty="0"/>
          </a:p>
        </p:txBody>
      </p:sp>
      <p:sp>
        <p:nvSpPr>
          <p:cNvPr id="33" name="Text 30"/>
          <p:cNvSpPr/>
          <p:nvPr/>
        </p:nvSpPr>
        <p:spPr>
          <a:xfrm>
            <a:off x="8255788" y="2510801"/>
            <a:ext cx="105572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Unclassifiable</a:t>
            </a:r>
            <a:endParaRPr lang="en-US" sz="1178" dirty="0"/>
          </a:p>
        </p:txBody>
      </p:sp>
      <p:sp>
        <p:nvSpPr>
          <p:cNvPr id="34" name="Text 31"/>
          <p:cNvSpPr/>
          <p:nvPr/>
        </p:nvSpPr>
        <p:spPr>
          <a:xfrm>
            <a:off x="7971022" y="2796210"/>
            <a:ext cx="1625258" cy="242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Noisy or ambiguous signals challenging for experts</a:t>
            </a:r>
            <a:endParaRPr lang="en-US" sz="786" dirty="0"/>
          </a:p>
        </p:txBody>
      </p:sp>
      <p:sp>
        <p:nvSpPr>
          <p:cNvPr id="35" name="Shape 32"/>
          <p:cNvSpPr/>
          <p:nvPr/>
        </p:nvSpPr>
        <p:spPr>
          <a:xfrm>
            <a:off x="74135" y="4778444"/>
            <a:ext cx="9571999" cy="1752703"/>
          </a:xfrm>
          <a:prstGeom prst="rect">
            <a:avLst/>
          </a:prstGeom>
          <a:solidFill>
            <a:srgbClr val="059669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6" name="Text 33"/>
          <p:cNvSpPr/>
          <p:nvPr/>
        </p:nvSpPr>
        <p:spPr>
          <a:xfrm>
            <a:off x="340021" y="5055752"/>
            <a:ext cx="1826161" cy="2430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Validation</a:t>
            </a:r>
            <a:endParaRPr lang="en-US" sz="1571" dirty="0"/>
          </a:p>
        </p:txBody>
      </p:sp>
      <p:sp>
        <p:nvSpPr>
          <p:cNvPr id="37" name="Text 34"/>
          <p:cNvSpPr/>
          <p:nvPr/>
        </p:nvSpPr>
        <p:spPr>
          <a:xfrm>
            <a:off x="340024" y="5461802"/>
            <a:ext cx="2080823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Expert cardiologist annotations</a:t>
            </a:r>
            <a:endParaRPr lang="en-US" sz="1048" dirty="0"/>
          </a:p>
        </p:txBody>
      </p:sp>
      <p:sp>
        <p:nvSpPr>
          <p:cNvPr id="38" name="Text 35"/>
          <p:cNvSpPr/>
          <p:nvPr/>
        </p:nvSpPr>
        <p:spPr>
          <a:xfrm>
            <a:off x="340024" y="5728142"/>
            <a:ext cx="2511172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American Heart Association guidelines</a:t>
            </a:r>
            <a:endParaRPr lang="en-US" sz="1048" dirty="0"/>
          </a:p>
        </p:txBody>
      </p:sp>
      <p:sp>
        <p:nvSpPr>
          <p:cNvPr id="39" name="Text 36"/>
          <p:cNvSpPr/>
          <p:nvPr/>
        </p:nvSpPr>
        <p:spPr>
          <a:xfrm>
            <a:off x="340024" y="5960798"/>
            <a:ext cx="2456370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Representative patient demographics</a:t>
            </a:r>
            <a:endParaRPr lang="en-US" sz="1048" dirty="0"/>
          </a:p>
        </p:txBody>
      </p:sp>
      <p:sp>
        <p:nvSpPr>
          <p:cNvPr id="40" name="Text 37"/>
          <p:cNvSpPr/>
          <p:nvPr/>
        </p:nvSpPr>
        <p:spPr>
          <a:xfrm>
            <a:off x="340021" y="6204072"/>
            <a:ext cx="2338711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Various cardiac conditions included</a:t>
            </a:r>
            <a:endParaRPr lang="en-US" sz="1048" dirty="0"/>
          </a:p>
        </p:txBody>
      </p:sp>
      <p:sp>
        <p:nvSpPr>
          <p:cNvPr id="41" name="Text 38"/>
          <p:cNvSpPr/>
          <p:nvPr/>
        </p:nvSpPr>
        <p:spPr>
          <a:xfrm>
            <a:off x="7116994" y="5234699"/>
            <a:ext cx="222427" cy="4834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3141" dirty="0"/>
          </a:p>
        </p:txBody>
      </p:sp>
      <p:sp>
        <p:nvSpPr>
          <p:cNvPr id="42" name="Text 39"/>
          <p:cNvSpPr/>
          <p:nvPr/>
        </p:nvSpPr>
        <p:spPr>
          <a:xfrm>
            <a:off x="6265161" y="5757979"/>
            <a:ext cx="1926092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dirty="0">
                <a:solidFill>
                  <a:srgbClr val="A7F3D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Categories</a:t>
            </a:r>
            <a:endParaRPr lang="en-US" sz="1308" dirty="0"/>
          </a:p>
        </p:txBody>
      </p:sp>
      <p:sp>
        <p:nvSpPr>
          <p:cNvPr id="43" name="Text 40"/>
          <p:cNvSpPr/>
          <p:nvPr/>
        </p:nvSpPr>
        <p:spPr>
          <a:xfrm>
            <a:off x="6203915" y="6021079"/>
            <a:ext cx="2048588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6EE7B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arrhythmia coverage</a:t>
            </a:r>
            <a:endParaRPr lang="en-US" sz="91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3" y="662156"/>
            <a:ext cx="4250295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 Distribution Challenge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6" y="1154638"/>
            <a:ext cx="3002769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Real-World Clinical Imbalance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2" y="1807264"/>
            <a:ext cx="4653055" cy="493556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Text 3"/>
          <p:cNvSpPr/>
          <p:nvPr/>
        </p:nvSpPr>
        <p:spPr>
          <a:xfrm>
            <a:off x="273550" y="2022369"/>
            <a:ext cx="166981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Sample Distribution</a:t>
            </a:r>
            <a:endParaRPr lang="en-US" sz="1308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48" y="2372279"/>
            <a:ext cx="4254223" cy="2326527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4993076" y="1807266"/>
            <a:ext cx="4653055" cy="880757"/>
          </a:xfrm>
          <a:prstGeom prst="rect">
            <a:avLst/>
          </a:prstGeom>
          <a:solidFill>
            <a:srgbClr val="FFFFFF"/>
          </a:solidFill>
          <a:ln w="595">
            <a:solidFill>
              <a:srgbClr val="EF4444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9" name="Shape 5"/>
          <p:cNvSpPr/>
          <p:nvPr/>
        </p:nvSpPr>
        <p:spPr>
          <a:xfrm>
            <a:off x="5126022" y="1940210"/>
            <a:ext cx="241058" cy="332361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0" name="Text 6"/>
          <p:cNvSpPr/>
          <p:nvPr/>
        </p:nvSpPr>
        <p:spPr>
          <a:xfrm>
            <a:off x="5192492" y="2024733"/>
            <a:ext cx="109602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</a:t>
            </a:r>
            <a:endParaRPr lang="en-US" sz="1048" dirty="0"/>
          </a:p>
        </p:txBody>
      </p:sp>
      <p:sp>
        <p:nvSpPr>
          <p:cNvPr id="11" name="Text 7"/>
          <p:cNvSpPr/>
          <p:nvPr/>
        </p:nvSpPr>
        <p:spPr>
          <a:xfrm>
            <a:off x="5466787" y="2025770"/>
            <a:ext cx="507714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Normal</a:t>
            </a:r>
            <a:endParaRPr lang="en-US" sz="1048" dirty="0"/>
          </a:p>
        </p:txBody>
      </p:sp>
      <p:sp>
        <p:nvSpPr>
          <p:cNvPr id="12" name="Text 8"/>
          <p:cNvSpPr/>
          <p:nvPr/>
        </p:nvSpPr>
        <p:spPr>
          <a:xfrm>
            <a:off x="9105365" y="1985540"/>
            <a:ext cx="402948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82%</a:t>
            </a:r>
            <a:endParaRPr lang="en-US" sz="1571" dirty="0"/>
          </a:p>
        </p:txBody>
      </p:sp>
      <p:sp>
        <p:nvSpPr>
          <p:cNvPr id="13" name="Text 9"/>
          <p:cNvSpPr/>
          <p:nvPr/>
        </p:nvSpPr>
        <p:spPr>
          <a:xfrm>
            <a:off x="5126023" y="2351663"/>
            <a:ext cx="3379928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~72,000 samples - majority class representing healthy rhythm</a:t>
            </a:r>
            <a:endParaRPr lang="en-US" sz="916" dirty="0"/>
          </a:p>
        </p:txBody>
      </p:sp>
      <p:sp>
        <p:nvSpPr>
          <p:cNvPr id="14" name="Shape 10"/>
          <p:cNvSpPr/>
          <p:nvPr/>
        </p:nvSpPr>
        <p:spPr>
          <a:xfrm>
            <a:off x="4993076" y="2771112"/>
            <a:ext cx="4653055" cy="880757"/>
          </a:xfrm>
          <a:prstGeom prst="rect">
            <a:avLst/>
          </a:prstGeom>
          <a:solidFill>
            <a:srgbClr val="FFFFFF"/>
          </a:solidFill>
          <a:ln w="595">
            <a:solidFill>
              <a:srgbClr val="EF4444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5" name="Shape 11"/>
          <p:cNvSpPr/>
          <p:nvPr/>
        </p:nvSpPr>
        <p:spPr>
          <a:xfrm>
            <a:off x="5126021" y="2904056"/>
            <a:ext cx="219378" cy="332361"/>
          </a:xfrm>
          <a:prstGeom prst="round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6" name="Text 12"/>
          <p:cNvSpPr/>
          <p:nvPr/>
        </p:nvSpPr>
        <p:spPr>
          <a:xfrm>
            <a:off x="5192493" y="2988581"/>
            <a:ext cx="87037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</a:t>
            </a:r>
            <a:endParaRPr lang="en-US" sz="1048" dirty="0"/>
          </a:p>
        </p:txBody>
      </p:sp>
      <p:sp>
        <p:nvSpPr>
          <p:cNvPr id="17" name="Text 13"/>
          <p:cNvSpPr/>
          <p:nvPr/>
        </p:nvSpPr>
        <p:spPr>
          <a:xfrm>
            <a:off x="5445112" y="2989617"/>
            <a:ext cx="754318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Ventricular</a:t>
            </a:r>
            <a:endParaRPr lang="en-US" sz="1048" dirty="0"/>
          </a:p>
        </p:txBody>
      </p:sp>
      <p:sp>
        <p:nvSpPr>
          <p:cNvPr id="18" name="Text 14"/>
          <p:cNvSpPr/>
          <p:nvPr/>
        </p:nvSpPr>
        <p:spPr>
          <a:xfrm>
            <a:off x="9219417" y="2949388"/>
            <a:ext cx="29173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8%</a:t>
            </a:r>
            <a:endParaRPr lang="en-US" sz="1571" dirty="0"/>
          </a:p>
        </p:txBody>
      </p:sp>
      <p:sp>
        <p:nvSpPr>
          <p:cNvPr id="19" name="Text 15"/>
          <p:cNvSpPr/>
          <p:nvPr/>
        </p:nvSpPr>
        <p:spPr>
          <a:xfrm>
            <a:off x="5126021" y="3315511"/>
            <a:ext cx="271748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~7,000 samples - potentially life-threatening PVCs</a:t>
            </a:r>
            <a:endParaRPr lang="en-US" sz="916" dirty="0"/>
          </a:p>
        </p:txBody>
      </p:sp>
      <p:sp>
        <p:nvSpPr>
          <p:cNvPr id="20" name="Shape 16"/>
          <p:cNvSpPr/>
          <p:nvPr/>
        </p:nvSpPr>
        <p:spPr>
          <a:xfrm>
            <a:off x="4993076" y="3734960"/>
            <a:ext cx="4653055" cy="880757"/>
          </a:xfrm>
          <a:prstGeom prst="rect">
            <a:avLst/>
          </a:prstGeom>
          <a:solidFill>
            <a:srgbClr val="FFFFFF"/>
          </a:solidFill>
          <a:ln w="595">
            <a:solidFill>
              <a:srgbClr val="EF4444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1" name="Shape 17"/>
          <p:cNvSpPr/>
          <p:nvPr/>
        </p:nvSpPr>
        <p:spPr>
          <a:xfrm>
            <a:off x="5126024" y="3867904"/>
            <a:ext cx="238786" cy="332361"/>
          </a:xfrm>
          <a:prstGeom prst="round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2" name="Text 18"/>
          <p:cNvSpPr/>
          <p:nvPr/>
        </p:nvSpPr>
        <p:spPr>
          <a:xfrm>
            <a:off x="5192492" y="3951975"/>
            <a:ext cx="107991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</a:t>
            </a:r>
            <a:endParaRPr lang="en-US" sz="1048" dirty="0"/>
          </a:p>
        </p:txBody>
      </p:sp>
      <p:sp>
        <p:nvSpPr>
          <p:cNvPr id="23" name="Text 19"/>
          <p:cNvSpPr/>
          <p:nvPr/>
        </p:nvSpPr>
        <p:spPr>
          <a:xfrm>
            <a:off x="5464519" y="3953013"/>
            <a:ext cx="944510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Unclassifiable</a:t>
            </a:r>
            <a:endParaRPr lang="en-US" sz="1048" dirty="0"/>
          </a:p>
        </p:txBody>
      </p:sp>
      <p:sp>
        <p:nvSpPr>
          <p:cNvPr id="24" name="Text 20"/>
          <p:cNvSpPr/>
          <p:nvPr/>
        </p:nvSpPr>
        <p:spPr>
          <a:xfrm>
            <a:off x="9219417" y="3913235"/>
            <a:ext cx="29173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5%</a:t>
            </a:r>
            <a:endParaRPr lang="en-US" sz="1571" dirty="0"/>
          </a:p>
        </p:txBody>
      </p:sp>
      <p:sp>
        <p:nvSpPr>
          <p:cNvPr id="25" name="Text 21"/>
          <p:cNvSpPr/>
          <p:nvPr/>
        </p:nvSpPr>
        <p:spPr>
          <a:xfrm>
            <a:off x="5126024" y="4279357"/>
            <a:ext cx="2451536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~4,700 samples - noisy or ambiguous signals</a:t>
            </a:r>
            <a:endParaRPr lang="en-US" sz="916" dirty="0"/>
          </a:p>
        </p:txBody>
      </p:sp>
      <p:sp>
        <p:nvSpPr>
          <p:cNvPr id="26" name="Shape 22"/>
          <p:cNvSpPr/>
          <p:nvPr/>
        </p:nvSpPr>
        <p:spPr>
          <a:xfrm>
            <a:off x="4993076" y="4698807"/>
            <a:ext cx="4653055" cy="880757"/>
          </a:xfrm>
          <a:prstGeom prst="rect">
            <a:avLst/>
          </a:prstGeom>
          <a:solidFill>
            <a:srgbClr val="FFFFFF"/>
          </a:solidFill>
          <a:ln w="595">
            <a:solidFill>
              <a:srgbClr val="EF4444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7" name="Shape 23"/>
          <p:cNvSpPr/>
          <p:nvPr/>
        </p:nvSpPr>
        <p:spPr>
          <a:xfrm>
            <a:off x="5126023" y="4831750"/>
            <a:ext cx="206199" cy="332361"/>
          </a:xfrm>
          <a:prstGeom prst="round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8" name="Text 24"/>
          <p:cNvSpPr/>
          <p:nvPr/>
        </p:nvSpPr>
        <p:spPr>
          <a:xfrm>
            <a:off x="5192492" y="4916274"/>
            <a:ext cx="74142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</a:t>
            </a:r>
            <a:endParaRPr lang="en-US" sz="1048" dirty="0"/>
          </a:p>
        </p:txBody>
      </p:sp>
      <p:sp>
        <p:nvSpPr>
          <p:cNvPr id="29" name="Text 25"/>
          <p:cNvSpPr/>
          <p:nvPr/>
        </p:nvSpPr>
        <p:spPr>
          <a:xfrm>
            <a:off x="5431929" y="4917312"/>
            <a:ext cx="1133091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Supraventricular</a:t>
            </a:r>
            <a:endParaRPr lang="en-US" sz="1048" dirty="0"/>
          </a:p>
        </p:txBody>
      </p:sp>
      <p:sp>
        <p:nvSpPr>
          <p:cNvPr id="30" name="Text 26"/>
          <p:cNvSpPr/>
          <p:nvPr/>
        </p:nvSpPr>
        <p:spPr>
          <a:xfrm>
            <a:off x="9219417" y="4877081"/>
            <a:ext cx="29173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3%</a:t>
            </a:r>
            <a:endParaRPr lang="en-US" sz="1571" dirty="0"/>
          </a:p>
        </p:txBody>
      </p:sp>
      <p:sp>
        <p:nvSpPr>
          <p:cNvPr id="31" name="Text 27"/>
          <p:cNvSpPr/>
          <p:nvPr/>
        </p:nvSpPr>
        <p:spPr>
          <a:xfrm>
            <a:off x="5126020" y="5243205"/>
            <a:ext cx="256274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~3,000 samples - premature atrial contractions</a:t>
            </a:r>
            <a:endParaRPr lang="en-US" sz="916" dirty="0"/>
          </a:p>
        </p:txBody>
      </p:sp>
      <p:sp>
        <p:nvSpPr>
          <p:cNvPr id="32" name="Shape 28"/>
          <p:cNvSpPr/>
          <p:nvPr/>
        </p:nvSpPr>
        <p:spPr>
          <a:xfrm>
            <a:off x="4993076" y="5662654"/>
            <a:ext cx="4653055" cy="880757"/>
          </a:xfrm>
          <a:prstGeom prst="rect">
            <a:avLst/>
          </a:prstGeom>
          <a:solidFill>
            <a:srgbClr val="FFFFFF"/>
          </a:solidFill>
          <a:ln w="595">
            <a:solidFill>
              <a:srgbClr val="EF4444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33" name="Shape 29"/>
          <p:cNvSpPr/>
          <p:nvPr/>
        </p:nvSpPr>
        <p:spPr>
          <a:xfrm>
            <a:off x="5126023" y="5795599"/>
            <a:ext cx="205941" cy="332361"/>
          </a:xfrm>
          <a:prstGeom prst="round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4" name="Text 30"/>
          <p:cNvSpPr/>
          <p:nvPr/>
        </p:nvSpPr>
        <p:spPr>
          <a:xfrm>
            <a:off x="5186440" y="5985704"/>
            <a:ext cx="74142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</a:t>
            </a:r>
            <a:endParaRPr lang="en-US" sz="1048" dirty="0"/>
          </a:p>
        </p:txBody>
      </p:sp>
      <p:sp>
        <p:nvSpPr>
          <p:cNvPr id="35" name="Text 31"/>
          <p:cNvSpPr/>
          <p:nvPr/>
        </p:nvSpPr>
        <p:spPr>
          <a:xfrm>
            <a:off x="5425619" y="5986741"/>
            <a:ext cx="441631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Fusion</a:t>
            </a:r>
            <a:endParaRPr lang="en-US" sz="1048" dirty="0"/>
          </a:p>
        </p:txBody>
      </p:sp>
      <p:sp>
        <p:nvSpPr>
          <p:cNvPr id="36" name="Text 32"/>
          <p:cNvSpPr/>
          <p:nvPr/>
        </p:nvSpPr>
        <p:spPr>
          <a:xfrm>
            <a:off x="9219417" y="5840929"/>
            <a:ext cx="29173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1%</a:t>
            </a:r>
            <a:endParaRPr lang="en-US" sz="1571" dirty="0"/>
          </a:p>
        </p:txBody>
      </p:sp>
      <p:sp>
        <p:nvSpPr>
          <p:cNvPr id="37" name="Text 33"/>
          <p:cNvSpPr/>
          <p:nvPr/>
        </p:nvSpPr>
        <p:spPr>
          <a:xfrm>
            <a:off x="5119968" y="6070115"/>
            <a:ext cx="271103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~800 samples - rare overlapping electrical activity</a:t>
            </a:r>
            <a:endParaRPr lang="en-US" sz="916" dirty="0"/>
          </a:p>
        </p:txBody>
      </p:sp>
      <p:sp>
        <p:nvSpPr>
          <p:cNvPr id="38" name="Shape 34"/>
          <p:cNvSpPr/>
          <p:nvPr/>
        </p:nvSpPr>
        <p:spPr>
          <a:xfrm>
            <a:off x="74132" y="5279305"/>
            <a:ext cx="4853148" cy="847521"/>
          </a:xfrm>
          <a:prstGeom prst="rect">
            <a:avLst/>
          </a:prstGeom>
          <a:solidFill>
            <a:srgbClr val="FEF2F2"/>
          </a:solidFill>
          <a:ln w="99">
            <a:solidFill>
              <a:srgbClr val="FECACA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pic>
        <p:nvPicPr>
          <p:cNvPr id="3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55" y="5595048"/>
            <a:ext cx="199416" cy="199416"/>
          </a:xfrm>
          <a:prstGeom prst="rect">
            <a:avLst/>
          </a:prstGeom>
        </p:spPr>
      </p:pic>
      <p:sp>
        <p:nvSpPr>
          <p:cNvPr id="40" name="Text 35"/>
          <p:cNvSpPr/>
          <p:nvPr/>
        </p:nvSpPr>
        <p:spPr>
          <a:xfrm>
            <a:off x="484517" y="5504368"/>
            <a:ext cx="2042140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 Clinical Implication</a:t>
            </a:r>
            <a:endParaRPr lang="en-US" sz="1178" dirty="0"/>
          </a:p>
        </p:txBody>
      </p:sp>
      <p:sp>
        <p:nvSpPr>
          <p:cNvPr id="41" name="Text 36"/>
          <p:cNvSpPr/>
          <p:nvPr/>
        </p:nvSpPr>
        <p:spPr>
          <a:xfrm>
            <a:off x="484516" y="5730460"/>
            <a:ext cx="4459829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Missing minority classes can result in life-threatening diagnostic errors</a:t>
            </a:r>
            <a:endParaRPr lang="en-US" sz="1048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647" y="356790"/>
            <a:ext cx="10635555" cy="66139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132" y="873485"/>
            <a:ext cx="7678576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 Balancing Strategy &amp; SMOTE Implementation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4" y="1365967"/>
            <a:ext cx="3478246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Addressing Critical Diagnostic Bias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2" y="2018594"/>
            <a:ext cx="4653055" cy="172827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74136" y="2018594"/>
            <a:ext cx="49855" cy="172827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7" name="Shape 4"/>
          <p:cNvSpPr/>
          <p:nvPr/>
        </p:nvSpPr>
        <p:spPr>
          <a:xfrm>
            <a:off x="273549" y="2218011"/>
            <a:ext cx="398833" cy="398833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60" y="2317721"/>
            <a:ext cx="199416" cy="1994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05326" y="2326750"/>
            <a:ext cx="1023488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Problem</a:t>
            </a:r>
            <a:endParaRPr lang="en-US" sz="1178" dirty="0"/>
          </a:p>
        </p:txBody>
      </p:sp>
      <p:sp>
        <p:nvSpPr>
          <p:cNvPr id="10" name="Text 6"/>
          <p:cNvSpPr/>
          <p:nvPr/>
        </p:nvSpPr>
        <p:spPr>
          <a:xfrm>
            <a:off x="273547" y="2775033"/>
            <a:ext cx="433731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82% Normal beats vs 3% Supraventricular vs 8% Ventricular creates severe learning bias</a:t>
            </a:r>
            <a:endParaRPr lang="en-US" sz="916" dirty="0"/>
          </a:p>
        </p:txBody>
      </p:sp>
      <p:sp>
        <p:nvSpPr>
          <p:cNvPr id="11" name="Shape 7"/>
          <p:cNvSpPr/>
          <p:nvPr/>
        </p:nvSpPr>
        <p:spPr>
          <a:xfrm>
            <a:off x="273548" y="3181860"/>
            <a:ext cx="4254223" cy="365597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2" name="Text 8"/>
          <p:cNvSpPr/>
          <p:nvPr/>
        </p:nvSpPr>
        <p:spPr>
          <a:xfrm>
            <a:off x="373259" y="3294187"/>
            <a:ext cx="358301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Missing rare arrhythmias = life-threatening diagnostic errors</a:t>
            </a:r>
            <a:endParaRPr lang="en-US" sz="916" dirty="0"/>
          </a:p>
        </p:txBody>
      </p:sp>
      <p:sp>
        <p:nvSpPr>
          <p:cNvPr id="13" name="Shape 9"/>
          <p:cNvSpPr/>
          <p:nvPr/>
        </p:nvSpPr>
        <p:spPr>
          <a:xfrm>
            <a:off x="74132" y="3946287"/>
            <a:ext cx="4653055" cy="172827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4" name="Shape 10"/>
          <p:cNvSpPr/>
          <p:nvPr/>
        </p:nvSpPr>
        <p:spPr>
          <a:xfrm>
            <a:off x="74136" y="3946287"/>
            <a:ext cx="49855" cy="172827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5" name="Shape 11"/>
          <p:cNvSpPr/>
          <p:nvPr/>
        </p:nvSpPr>
        <p:spPr>
          <a:xfrm>
            <a:off x="273549" y="4145705"/>
            <a:ext cx="398833" cy="398833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60" y="4245414"/>
            <a:ext cx="199416" cy="199416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805326" y="4254444"/>
            <a:ext cx="118789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SMOTE Solution</a:t>
            </a:r>
            <a:endParaRPr lang="en-US" sz="1178" dirty="0"/>
          </a:p>
        </p:txBody>
      </p:sp>
      <p:sp>
        <p:nvSpPr>
          <p:cNvPr id="18" name="Text 13"/>
          <p:cNvSpPr/>
          <p:nvPr/>
        </p:nvSpPr>
        <p:spPr>
          <a:xfrm>
            <a:off x="273547" y="4702727"/>
            <a:ext cx="433731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Minority Oversampling Technique generating realistic synthetic ECG patterns</a:t>
            </a:r>
            <a:endParaRPr lang="en-US" sz="916" dirty="0"/>
          </a:p>
        </p:txBody>
      </p:sp>
      <p:sp>
        <p:nvSpPr>
          <p:cNvPr id="19" name="Shape 14"/>
          <p:cNvSpPr/>
          <p:nvPr/>
        </p:nvSpPr>
        <p:spPr>
          <a:xfrm>
            <a:off x="273548" y="5109555"/>
            <a:ext cx="4254223" cy="365597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0" name="Text 15"/>
          <p:cNvSpPr/>
          <p:nvPr/>
        </p:nvSpPr>
        <p:spPr>
          <a:xfrm>
            <a:off x="373259" y="5221880"/>
            <a:ext cx="3644262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K-nearest neighbors approach preserving class characteristics</a:t>
            </a:r>
            <a:endParaRPr lang="en-US" sz="916" dirty="0"/>
          </a:p>
        </p:txBody>
      </p:sp>
      <p:sp>
        <p:nvSpPr>
          <p:cNvPr id="21" name="Shape 16"/>
          <p:cNvSpPr/>
          <p:nvPr/>
        </p:nvSpPr>
        <p:spPr>
          <a:xfrm>
            <a:off x="4993076" y="2018592"/>
            <a:ext cx="4653055" cy="3655972"/>
          </a:xfrm>
          <a:prstGeom prst="rect">
            <a:avLst/>
          </a:prstGeom>
          <a:solidFill>
            <a:srgbClr val="059669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2" name="Text 17"/>
          <p:cNvSpPr/>
          <p:nvPr/>
        </p:nvSpPr>
        <p:spPr>
          <a:xfrm>
            <a:off x="5258965" y="2296577"/>
            <a:ext cx="2928626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&amp; Validation</a:t>
            </a:r>
            <a:endParaRPr lang="en-US" sz="1571" dirty="0"/>
          </a:p>
        </p:txBody>
      </p:sp>
      <p:sp>
        <p:nvSpPr>
          <p:cNvPr id="23" name="Shape 18"/>
          <p:cNvSpPr/>
          <p:nvPr/>
        </p:nvSpPr>
        <p:spPr>
          <a:xfrm>
            <a:off x="5258966" y="2749790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910" y="2899354"/>
            <a:ext cx="207727" cy="16618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5699344" y="2901370"/>
            <a:ext cx="1419989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K-Nearest Neighbors</a:t>
            </a:r>
            <a:endParaRPr lang="en-US" sz="1048" dirty="0"/>
          </a:p>
        </p:txBody>
      </p:sp>
      <p:sp>
        <p:nvSpPr>
          <p:cNvPr id="26" name="Text 20"/>
          <p:cNvSpPr/>
          <p:nvPr/>
        </p:nvSpPr>
        <p:spPr>
          <a:xfrm>
            <a:off x="5391911" y="3161242"/>
            <a:ext cx="3460518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Interpolated samples preserving morphological characteristics</a:t>
            </a:r>
            <a:endParaRPr lang="en-US" sz="916" dirty="0"/>
          </a:p>
        </p:txBody>
      </p:sp>
      <p:sp>
        <p:nvSpPr>
          <p:cNvPr id="27" name="Shape 21"/>
          <p:cNvSpPr/>
          <p:nvPr/>
        </p:nvSpPr>
        <p:spPr>
          <a:xfrm>
            <a:off x="5258966" y="3580693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913" y="3730257"/>
            <a:ext cx="166180" cy="166180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5657798" y="3732272"/>
            <a:ext cx="1363575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Stratified Validation</a:t>
            </a:r>
            <a:endParaRPr lang="en-US" sz="1048" dirty="0"/>
          </a:p>
        </p:txBody>
      </p:sp>
      <p:sp>
        <p:nvSpPr>
          <p:cNvPr id="30" name="Text 23"/>
          <p:cNvSpPr/>
          <p:nvPr/>
        </p:nvSpPr>
        <p:spPr>
          <a:xfrm>
            <a:off x="5391910" y="3992146"/>
            <a:ext cx="2694916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 distribution preserved in evaluation sets</a:t>
            </a:r>
            <a:endParaRPr lang="en-US" sz="916" dirty="0"/>
          </a:p>
        </p:txBody>
      </p:sp>
      <p:sp>
        <p:nvSpPr>
          <p:cNvPr id="31" name="Shape 24"/>
          <p:cNvSpPr/>
          <p:nvPr/>
        </p:nvSpPr>
        <p:spPr>
          <a:xfrm>
            <a:off x="74135" y="5475151"/>
            <a:ext cx="9571999" cy="963848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2" name="Text 25"/>
          <p:cNvSpPr/>
          <p:nvPr/>
        </p:nvSpPr>
        <p:spPr>
          <a:xfrm>
            <a:off x="273548" y="5722942"/>
            <a:ext cx="2308086" cy="20237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Improvement</a:t>
            </a:r>
            <a:endParaRPr lang="en-US" sz="1308" dirty="0"/>
          </a:p>
        </p:txBody>
      </p:sp>
      <p:sp>
        <p:nvSpPr>
          <p:cNvPr id="33" name="Text 26"/>
          <p:cNvSpPr/>
          <p:nvPr/>
        </p:nvSpPr>
        <p:spPr>
          <a:xfrm>
            <a:off x="273549" y="6026016"/>
            <a:ext cx="4290590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Sensitivity significantly enhanced while maintaining overall accuracy</a:t>
            </a:r>
            <a:endParaRPr lang="en-US" sz="1048" dirty="0"/>
          </a:p>
        </p:txBody>
      </p:sp>
      <p:sp>
        <p:nvSpPr>
          <p:cNvPr id="34" name="Text 27"/>
          <p:cNvSpPr/>
          <p:nvPr/>
        </p:nvSpPr>
        <p:spPr>
          <a:xfrm>
            <a:off x="6970196" y="5659485"/>
            <a:ext cx="2503113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35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86.76% → 90.54%</a:t>
            </a:r>
            <a:endParaRPr lang="en-US" sz="2356" dirty="0"/>
          </a:p>
        </p:txBody>
      </p:sp>
      <p:sp>
        <p:nvSpPr>
          <p:cNvPr id="35" name="Text 28"/>
          <p:cNvSpPr/>
          <p:nvPr/>
        </p:nvSpPr>
        <p:spPr>
          <a:xfrm>
            <a:off x="7864743" y="6032575"/>
            <a:ext cx="71402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7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Sensitivity</a:t>
            </a:r>
            <a:endParaRPr lang="en-US" sz="1178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442" y="361933"/>
            <a:ext cx="4633902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Feature Engineering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82445" y="787942"/>
            <a:ext cx="2936684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Multi-Domain Signal Analysis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50666" y="1432398"/>
            <a:ext cx="2962915" cy="1505623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175298" y="1557033"/>
            <a:ext cx="282507" cy="282507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9" y="1623506"/>
            <a:ext cx="149564" cy="14956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57517" y="1607610"/>
            <a:ext cx="759155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Statistical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175302" y="1944006"/>
            <a:ext cx="891321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Mean amplitude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175301" y="2115509"/>
            <a:ext cx="1020264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Standard deviation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175298" y="2287013"/>
            <a:ext cx="560904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Skewness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75301" y="2458516"/>
            <a:ext cx="477090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Kurtosis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175302" y="2630020"/>
            <a:ext cx="984805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Signal distribution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3378332" y="1432398"/>
            <a:ext cx="2962945" cy="1505623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5" name="Shape 11"/>
          <p:cNvSpPr/>
          <p:nvPr/>
        </p:nvSpPr>
        <p:spPr>
          <a:xfrm>
            <a:off x="3502968" y="1557033"/>
            <a:ext cx="301203" cy="282507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440" y="1623506"/>
            <a:ext cx="168258" cy="149564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903877" y="1607610"/>
            <a:ext cx="1091183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Morphological</a:t>
            </a:r>
            <a:endParaRPr lang="en-US" sz="1178" dirty="0"/>
          </a:p>
        </p:txBody>
      </p:sp>
      <p:sp>
        <p:nvSpPr>
          <p:cNvPr id="18" name="Text 13"/>
          <p:cNvSpPr/>
          <p:nvPr/>
        </p:nvSpPr>
        <p:spPr>
          <a:xfrm>
            <a:off x="3502966" y="1944006"/>
            <a:ext cx="918722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R-peak detection</a:t>
            </a:r>
            <a:endParaRPr lang="en-US" sz="837" dirty="0"/>
          </a:p>
        </p:txBody>
      </p:sp>
      <p:sp>
        <p:nvSpPr>
          <p:cNvPr id="19" name="Text 14"/>
          <p:cNvSpPr/>
          <p:nvPr/>
        </p:nvSpPr>
        <p:spPr>
          <a:xfrm>
            <a:off x="3502964" y="2115509"/>
            <a:ext cx="1323282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QRS width measurement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3502967" y="2287013"/>
            <a:ext cx="1115360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P-wave identification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3502968" y="2458516"/>
            <a:ext cx="849415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T-wave analysis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3502969" y="2630020"/>
            <a:ext cx="920333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Waveform shape</a:t>
            </a:r>
            <a:endParaRPr lang="en-US" sz="837" dirty="0"/>
          </a:p>
        </p:txBody>
      </p:sp>
      <p:sp>
        <p:nvSpPr>
          <p:cNvPr id="23" name="Shape 18"/>
          <p:cNvSpPr/>
          <p:nvPr/>
        </p:nvSpPr>
        <p:spPr>
          <a:xfrm>
            <a:off x="6706682" y="1432401"/>
            <a:ext cx="2962915" cy="1455767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4" name="Shape 19"/>
          <p:cNvSpPr/>
          <p:nvPr/>
        </p:nvSpPr>
        <p:spPr>
          <a:xfrm>
            <a:off x="6831314" y="1557033"/>
            <a:ext cx="282507" cy="282507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786" y="1623506"/>
            <a:ext cx="149564" cy="149564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213533" y="1607610"/>
            <a:ext cx="720472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Temporal</a:t>
            </a:r>
            <a:endParaRPr lang="en-US" sz="1178" dirty="0"/>
          </a:p>
        </p:txBody>
      </p:sp>
      <p:sp>
        <p:nvSpPr>
          <p:cNvPr id="27" name="Text 21"/>
          <p:cNvSpPr/>
          <p:nvPr/>
        </p:nvSpPr>
        <p:spPr>
          <a:xfrm>
            <a:off x="6831316" y="1943619"/>
            <a:ext cx="1131478" cy="1295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RR interval variability</a:t>
            </a:r>
            <a:endParaRPr lang="en-US" sz="837" dirty="0"/>
          </a:p>
        </p:txBody>
      </p:sp>
      <p:sp>
        <p:nvSpPr>
          <p:cNvPr id="28" name="Text 22"/>
          <p:cNvSpPr/>
          <p:nvPr/>
        </p:nvSpPr>
        <p:spPr>
          <a:xfrm>
            <a:off x="6831318" y="2115509"/>
            <a:ext cx="975134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Rhythm regularity</a:t>
            </a:r>
            <a:endParaRPr lang="en-US" sz="837" dirty="0"/>
          </a:p>
        </p:txBody>
      </p:sp>
      <p:sp>
        <p:nvSpPr>
          <p:cNvPr id="29" name="Text 23"/>
          <p:cNvSpPr/>
          <p:nvPr/>
        </p:nvSpPr>
        <p:spPr>
          <a:xfrm>
            <a:off x="6831315" y="2287013"/>
            <a:ext cx="1013817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Sequence patterns</a:t>
            </a:r>
            <a:endParaRPr lang="en-US" sz="837" dirty="0"/>
          </a:p>
        </p:txBody>
      </p:sp>
      <p:sp>
        <p:nvSpPr>
          <p:cNvPr id="30" name="Shape 24"/>
          <p:cNvSpPr/>
          <p:nvPr/>
        </p:nvSpPr>
        <p:spPr>
          <a:xfrm>
            <a:off x="50666" y="3054345"/>
            <a:ext cx="2962915" cy="1505623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31" name="Shape 25"/>
          <p:cNvSpPr/>
          <p:nvPr/>
        </p:nvSpPr>
        <p:spPr>
          <a:xfrm>
            <a:off x="175297" y="3178982"/>
            <a:ext cx="319898" cy="282507"/>
          </a:xfrm>
          <a:prstGeom prst="ellipse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69" y="3245454"/>
            <a:ext cx="186952" cy="149564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594909" y="3229105"/>
            <a:ext cx="794614" cy="18226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Frequency</a:t>
            </a:r>
            <a:endParaRPr lang="en-US" sz="1178" dirty="0"/>
          </a:p>
        </p:txBody>
      </p:sp>
      <p:sp>
        <p:nvSpPr>
          <p:cNvPr id="34" name="Text 27"/>
          <p:cNvSpPr/>
          <p:nvPr/>
        </p:nvSpPr>
        <p:spPr>
          <a:xfrm>
            <a:off x="175301" y="3565954"/>
            <a:ext cx="897768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FFT components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175299" y="3737458"/>
            <a:ext cx="1205620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Power spectral density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175299" y="3908961"/>
            <a:ext cx="1104078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Dominant frequency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175302" y="4080464"/>
            <a:ext cx="900992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Spectral analysis</a:t>
            </a:r>
            <a:endParaRPr lang="en-US" sz="837" dirty="0"/>
          </a:p>
        </p:txBody>
      </p:sp>
      <p:sp>
        <p:nvSpPr>
          <p:cNvPr id="38" name="Text 31"/>
          <p:cNvSpPr/>
          <p:nvPr/>
        </p:nvSpPr>
        <p:spPr>
          <a:xfrm>
            <a:off x="175299" y="4251967"/>
            <a:ext cx="931616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Frequency bands</a:t>
            </a:r>
            <a:endParaRPr lang="en-US" sz="837" dirty="0"/>
          </a:p>
        </p:txBody>
      </p:sp>
      <p:sp>
        <p:nvSpPr>
          <p:cNvPr id="39" name="Shape 32"/>
          <p:cNvSpPr/>
          <p:nvPr/>
        </p:nvSpPr>
        <p:spPr>
          <a:xfrm>
            <a:off x="3378332" y="3054345"/>
            <a:ext cx="2962945" cy="1505623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40" name="Shape 33"/>
          <p:cNvSpPr/>
          <p:nvPr/>
        </p:nvSpPr>
        <p:spPr>
          <a:xfrm>
            <a:off x="3502966" y="3178982"/>
            <a:ext cx="282507" cy="282507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41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9437" y="3245454"/>
            <a:ext cx="149564" cy="149564"/>
          </a:xfrm>
          <a:prstGeom prst="rect">
            <a:avLst/>
          </a:prstGeom>
        </p:spPr>
      </p:pic>
      <p:sp>
        <p:nvSpPr>
          <p:cNvPr id="42" name="Text 34"/>
          <p:cNvSpPr/>
          <p:nvPr/>
        </p:nvSpPr>
        <p:spPr>
          <a:xfrm>
            <a:off x="3885182" y="3229556"/>
            <a:ext cx="594752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Entropy</a:t>
            </a:r>
            <a:endParaRPr lang="en-US" sz="1178" dirty="0"/>
          </a:p>
        </p:txBody>
      </p:sp>
      <p:sp>
        <p:nvSpPr>
          <p:cNvPr id="43" name="Text 35"/>
          <p:cNvSpPr/>
          <p:nvPr/>
        </p:nvSpPr>
        <p:spPr>
          <a:xfrm>
            <a:off x="3502968" y="3565954"/>
            <a:ext cx="863921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Sample entropy</a:t>
            </a:r>
            <a:endParaRPr lang="en-US" sz="837" dirty="0"/>
          </a:p>
        </p:txBody>
      </p:sp>
      <p:sp>
        <p:nvSpPr>
          <p:cNvPr id="44" name="Text 36"/>
          <p:cNvSpPr/>
          <p:nvPr/>
        </p:nvSpPr>
        <p:spPr>
          <a:xfrm>
            <a:off x="3502965" y="3737458"/>
            <a:ext cx="1142761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Approximate entropy</a:t>
            </a:r>
            <a:endParaRPr lang="en-US" sz="837" dirty="0"/>
          </a:p>
        </p:txBody>
      </p:sp>
      <p:sp>
        <p:nvSpPr>
          <p:cNvPr id="45" name="Text 37"/>
          <p:cNvSpPr/>
          <p:nvPr/>
        </p:nvSpPr>
        <p:spPr>
          <a:xfrm>
            <a:off x="3502967" y="3908574"/>
            <a:ext cx="1131478" cy="1295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Permutation entropy</a:t>
            </a:r>
            <a:endParaRPr lang="en-US" sz="837" dirty="0"/>
          </a:p>
        </p:txBody>
      </p:sp>
      <p:sp>
        <p:nvSpPr>
          <p:cNvPr id="46" name="Text 38"/>
          <p:cNvSpPr/>
          <p:nvPr/>
        </p:nvSpPr>
        <p:spPr>
          <a:xfrm>
            <a:off x="3502967" y="4080464"/>
            <a:ext cx="949346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Signal complexity</a:t>
            </a:r>
            <a:endParaRPr lang="en-US" sz="837" dirty="0"/>
          </a:p>
        </p:txBody>
      </p:sp>
      <p:sp>
        <p:nvSpPr>
          <p:cNvPr id="47" name="Text 39"/>
          <p:cNvSpPr/>
          <p:nvPr/>
        </p:nvSpPr>
        <p:spPr>
          <a:xfrm>
            <a:off x="3502968" y="4251967"/>
            <a:ext cx="1158879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Irregularity measures</a:t>
            </a:r>
            <a:endParaRPr lang="en-US" sz="837" dirty="0"/>
          </a:p>
        </p:txBody>
      </p:sp>
      <p:sp>
        <p:nvSpPr>
          <p:cNvPr id="48" name="Shape 40"/>
          <p:cNvSpPr/>
          <p:nvPr/>
        </p:nvSpPr>
        <p:spPr>
          <a:xfrm>
            <a:off x="6706682" y="3054345"/>
            <a:ext cx="2962915" cy="1505623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49" name="Shape 41"/>
          <p:cNvSpPr/>
          <p:nvPr/>
        </p:nvSpPr>
        <p:spPr>
          <a:xfrm>
            <a:off x="6831317" y="3178982"/>
            <a:ext cx="301203" cy="282507"/>
          </a:xfrm>
          <a:prstGeom prst="ellipse">
            <a:avLst/>
          </a:prstGeom>
          <a:solidFill>
            <a:srgbClr val="E0E7FF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5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7788" y="3245454"/>
            <a:ext cx="168258" cy="149564"/>
          </a:xfrm>
          <a:prstGeom prst="rect">
            <a:avLst/>
          </a:prstGeom>
        </p:spPr>
      </p:pic>
      <p:sp>
        <p:nvSpPr>
          <p:cNvPr id="51" name="Text 42"/>
          <p:cNvSpPr/>
          <p:nvPr/>
        </p:nvSpPr>
        <p:spPr>
          <a:xfrm>
            <a:off x="7232226" y="3229556"/>
            <a:ext cx="61409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Wavelet</a:t>
            </a:r>
            <a:endParaRPr lang="en-US" sz="1178" dirty="0"/>
          </a:p>
        </p:txBody>
      </p:sp>
      <p:sp>
        <p:nvSpPr>
          <p:cNvPr id="52" name="Text 43"/>
          <p:cNvSpPr/>
          <p:nvPr/>
        </p:nvSpPr>
        <p:spPr>
          <a:xfrm>
            <a:off x="6831317" y="3565954"/>
            <a:ext cx="1648864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Multi-resolution decomposition</a:t>
            </a:r>
            <a:endParaRPr lang="en-US" sz="837" dirty="0"/>
          </a:p>
        </p:txBody>
      </p:sp>
      <p:sp>
        <p:nvSpPr>
          <p:cNvPr id="53" name="Text 44"/>
          <p:cNvSpPr/>
          <p:nvPr/>
        </p:nvSpPr>
        <p:spPr>
          <a:xfrm>
            <a:off x="6831313" y="3737458"/>
            <a:ext cx="1286209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Time-frequency analysis</a:t>
            </a:r>
            <a:endParaRPr lang="en-US" sz="837" dirty="0"/>
          </a:p>
        </p:txBody>
      </p:sp>
      <p:sp>
        <p:nvSpPr>
          <p:cNvPr id="54" name="Text 45"/>
          <p:cNvSpPr/>
          <p:nvPr/>
        </p:nvSpPr>
        <p:spPr>
          <a:xfrm>
            <a:off x="6831316" y="3908961"/>
            <a:ext cx="1073453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Wavelet coefficients</a:t>
            </a:r>
            <a:endParaRPr lang="en-US" sz="837" dirty="0"/>
          </a:p>
        </p:txBody>
      </p:sp>
      <p:sp>
        <p:nvSpPr>
          <p:cNvPr id="55" name="Text 46"/>
          <p:cNvSpPr/>
          <p:nvPr/>
        </p:nvSpPr>
        <p:spPr>
          <a:xfrm>
            <a:off x="6831313" y="4080464"/>
            <a:ext cx="1115360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Scale-based features</a:t>
            </a:r>
            <a:endParaRPr lang="en-US" sz="837" dirty="0"/>
          </a:p>
        </p:txBody>
      </p:sp>
      <p:sp>
        <p:nvSpPr>
          <p:cNvPr id="56" name="Text 47"/>
          <p:cNvSpPr/>
          <p:nvPr/>
        </p:nvSpPr>
        <p:spPr>
          <a:xfrm>
            <a:off x="6831315" y="4251967"/>
            <a:ext cx="984805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Localized patterns</a:t>
            </a:r>
            <a:endParaRPr lang="en-US" sz="837" dirty="0"/>
          </a:p>
        </p:txBody>
      </p:sp>
      <p:sp>
        <p:nvSpPr>
          <p:cNvPr id="57" name="Shape 48"/>
          <p:cNvSpPr/>
          <p:nvPr/>
        </p:nvSpPr>
        <p:spPr>
          <a:xfrm>
            <a:off x="-650" y="4676297"/>
            <a:ext cx="9720913" cy="1915004"/>
          </a:xfrm>
          <a:prstGeom prst="rect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58" name="Text 49"/>
          <p:cNvSpPr/>
          <p:nvPr/>
        </p:nvSpPr>
        <p:spPr>
          <a:xfrm>
            <a:off x="82444" y="4896114"/>
            <a:ext cx="1803596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Relevance</a:t>
            </a:r>
            <a:endParaRPr lang="en-US" sz="1571" dirty="0"/>
          </a:p>
        </p:txBody>
      </p:sp>
      <p:sp>
        <p:nvSpPr>
          <p:cNvPr id="59" name="Text 50"/>
          <p:cNvSpPr/>
          <p:nvPr/>
        </p:nvSpPr>
        <p:spPr>
          <a:xfrm>
            <a:off x="82442" y="5321029"/>
            <a:ext cx="4727837" cy="3224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Each feature corresponds to specific cardiac electrophysiology principles used by cardiologists</a:t>
            </a:r>
            <a:endParaRPr lang="en-US" sz="1048" dirty="0"/>
          </a:p>
        </p:txBody>
      </p:sp>
      <p:sp>
        <p:nvSpPr>
          <p:cNvPr id="60" name="Text 51"/>
          <p:cNvSpPr/>
          <p:nvPr/>
        </p:nvSpPr>
        <p:spPr>
          <a:xfrm>
            <a:off x="82443" y="5777312"/>
            <a:ext cx="2219438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Comprehensive signal characterization</a:t>
            </a:r>
            <a:endParaRPr lang="en-US" sz="916" dirty="0"/>
          </a:p>
        </p:txBody>
      </p:sp>
      <p:sp>
        <p:nvSpPr>
          <p:cNvPr id="61" name="Text 52"/>
          <p:cNvSpPr/>
          <p:nvPr/>
        </p:nvSpPr>
        <p:spPr>
          <a:xfrm>
            <a:off x="82448" y="6010257"/>
            <a:ext cx="184388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Multi-domain analysis approach</a:t>
            </a:r>
            <a:endParaRPr lang="en-US" sz="916" dirty="0"/>
          </a:p>
        </p:txBody>
      </p:sp>
      <p:sp>
        <p:nvSpPr>
          <p:cNvPr id="62" name="Text 53"/>
          <p:cNvSpPr/>
          <p:nvPr/>
        </p:nvSpPr>
        <p:spPr>
          <a:xfrm>
            <a:off x="82446" y="6242910"/>
            <a:ext cx="1747182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knowledge integration</a:t>
            </a:r>
            <a:endParaRPr lang="en-US" sz="916" dirty="0"/>
          </a:p>
        </p:txBody>
      </p:sp>
      <p:sp>
        <p:nvSpPr>
          <p:cNvPr id="63" name="Text 54"/>
          <p:cNvSpPr/>
          <p:nvPr/>
        </p:nvSpPr>
        <p:spPr>
          <a:xfrm>
            <a:off x="7245780" y="5157475"/>
            <a:ext cx="222427" cy="4834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3141" dirty="0"/>
          </a:p>
        </p:txBody>
      </p:sp>
      <p:sp>
        <p:nvSpPr>
          <p:cNvPr id="64" name="Text 55"/>
          <p:cNvSpPr/>
          <p:nvPr/>
        </p:nvSpPr>
        <p:spPr>
          <a:xfrm>
            <a:off x="6608318" y="5680757"/>
            <a:ext cx="1497355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Categories</a:t>
            </a:r>
            <a:endParaRPr lang="en-US" sz="1308" dirty="0"/>
          </a:p>
        </p:txBody>
      </p:sp>
      <p:sp>
        <p:nvSpPr>
          <p:cNvPr id="65" name="Text 56"/>
          <p:cNvSpPr/>
          <p:nvPr/>
        </p:nvSpPr>
        <p:spPr>
          <a:xfrm>
            <a:off x="6510001" y="5926874"/>
            <a:ext cx="169399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C4B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signal analysis</a:t>
            </a:r>
            <a:endParaRPr lang="en-US" sz="916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3" y="873485"/>
            <a:ext cx="3728075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RhythmNet Architecture</a:t>
            </a:r>
            <a:endParaRPr lang="en-US" sz="2356" dirty="0"/>
          </a:p>
        </p:txBody>
      </p:sp>
      <p:sp>
        <p:nvSpPr>
          <p:cNvPr id="4" name="Shape 1"/>
          <p:cNvSpPr/>
          <p:nvPr/>
        </p:nvSpPr>
        <p:spPr>
          <a:xfrm>
            <a:off x="74135" y="1619762"/>
            <a:ext cx="6292693" cy="3689209"/>
          </a:xfrm>
          <a:prstGeom prst="rect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5" name="Text 2"/>
          <p:cNvSpPr/>
          <p:nvPr/>
        </p:nvSpPr>
        <p:spPr>
          <a:xfrm>
            <a:off x="340021" y="1897744"/>
            <a:ext cx="3547554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Hybrid CNN-Attention Architecture</a:t>
            </a:r>
            <a:endParaRPr lang="en-US" sz="1571" dirty="0"/>
          </a:p>
        </p:txBody>
      </p:sp>
      <p:sp>
        <p:nvSpPr>
          <p:cNvPr id="6" name="Shape 3"/>
          <p:cNvSpPr/>
          <p:nvPr/>
        </p:nvSpPr>
        <p:spPr>
          <a:xfrm>
            <a:off x="340024" y="2350954"/>
            <a:ext cx="2813969" cy="86414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9" y="2500522"/>
            <a:ext cx="166180" cy="1661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38854" y="2502989"/>
            <a:ext cx="1300717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CNN Local Patterns</a:t>
            </a:r>
            <a:endParaRPr lang="en-US" sz="1048" dirty="0"/>
          </a:p>
        </p:txBody>
      </p:sp>
      <p:sp>
        <p:nvSpPr>
          <p:cNvPr id="9" name="Text 5"/>
          <p:cNvSpPr/>
          <p:nvPr/>
        </p:nvSpPr>
        <p:spPr>
          <a:xfrm>
            <a:off x="472967" y="2775033"/>
            <a:ext cx="263117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Convolutional layers for local feature extraction and pattern recognition</a:t>
            </a:r>
            <a:endParaRPr lang="en-US" sz="916" dirty="0"/>
          </a:p>
        </p:txBody>
      </p:sp>
      <p:sp>
        <p:nvSpPr>
          <p:cNvPr id="10" name="Shape 6"/>
          <p:cNvSpPr/>
          <p:nvPr/>
        </p:nvSpPr>
        <p:spPr>
          <a:xfrm>
            <a:off x="3286937" y="2350954"/>
            <a:ext cx="2814002" cy="86414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9" y="2500522"/>
            <a:ext cx="186952" cy="1661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706543" y="2502989"/>
            <a:ext cx="1676263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Attention Global Context</a:t>
            </a:r>
            <a:endParaRPr lang="en-US" sz="1048" dirty="0"/>
          </a:p>
        </p:txBody>
      </p:sp>
      <p:sp>
        <p:nvSpPr>
          <p:cNvPr id="13" name="Text 8"/>
          <p:cNvSpPr/>
          <p:nvPr/>
        </p:nvSpPr>
        <p:spPr>
          <a:xfrm>
            <a:off x="3419882" y="2775033"/>
            <a:ext cx="2631202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Self-attention mechanism for global temporal modeling</a:t>
            </a:r>
            <a:endParaRPr lang="en-US" sz="916" dirty="0"/>
          </a:p>
        </p:txBody>
      </p:sp>
      <p:sp>
        <p:nvSpPr>
          <p:cNvPr id="14" name="Shape 9"/>
          <p:cNvSpPr/>
          <p:nvPr/>
        </p:nvSpPr>
        <p:spPr>
          <a:xfrm>
            <a:off x="340024" y="3348038"/>
            <a:ext cx="2813969" cy="86414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5" y="3497604"/>
            <a:ext cx="186952" cy="16618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59629" y="3499619"/>
            <a:ext cx="1231409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P-QRS-T Detection</a:t>
            </a:r>
            <a:endParaRPr lang="en-US" sz="1048" dirty="0"/>
          </a:p>
        </p:txBody>
      </p:sp>
      <p:sp>
        <p:nvSpPr>
          <p:cNvPr id="17" name="Text 11"/>
          <p:cNvSpPr/>
          <p:nvPr/>
        </p:nvSpPr>
        <p:spPr>
          <a:xfrm>
            <a:off x="472967" y="3772116"/>
            <a:ext cx="263117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detection of cardiac waveform components</a:t>
            </a:r>
            <a:endParaRPr lang="en-US" sz="916" dirty="0"/>
          </a:p>
        </p:txBody>
      </p:sp>
      <p:sp>
        <p:nvSpPr>
          <p:cNvPr id="18" name="Shape 12"/>
          <p:cNvSpPr/>
          <p:nvPr/>
        </p:nvSpPr>
        <p:spPr>
          <a:xfrm>
            <a:off x="3286937" y="3348038"/>
            <a:ext cx="2814002" cy="86414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82" y="3497604"/>
            <a:ext cx="166180" cy="16618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685767" y="3500071"/>
            <a:ext cx="1428048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Interpretable Output</a:t>
            </a:r>
            <a:endParaRPr lang="en-US" sz="1048" dirty="0"/>
          </a:p>
        </p:txBody>
      </p:sp>
      <p:sp>
        <p:nvSpPr>
          <p:cNvPr id="21" name="Text 14"/>
          <p:cNvSpPr/>
          <p:nvPr/>
        </p:nvSpPr>
        <p:spPr>
          <a:xfrm>
            <a:off x="3419880" y="3759492"/>
            <a:ext cx="244508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Attention maps provide clinical explanations</a:t>
            </a:r>
            <a:endParaRPr lang="en-US" sz="916" dirty="0"/>
          </a:p>
        </p:txBody>
      </p:sp>
      <p:sp>
        <p:nvSpPr>
          <p:cNvPr id="22" name="Shape 15"/>
          <p:cNvSpPr/>
          <p:nvPr/>
        </p:nvSpPr>
        <p:spPr>
          <a:xfrm>
            <a:off x="6632716" y="1619760"/>
            <a:ext cx="3013386" cy="86414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3" name="Shape 16"/>
          <p:cNvSpPr/>
          <p:nvPr/>
        </p:nvSpPr>
        <p:spPr>
          <a:xfrm>
            <a:off x="6632716" y="1619760"/>
            <a:ext cx="33237" cy="86414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662" y="1777631"/>
            <a:ext cx="112173" cy="149564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944304" y="1771341"/>
            <a:ext cx="755931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Multi-Scale</a:t>
            </a:r>
            <a:endParaRPr lang="en-US" sz="1048" dirty="0"/>
          </a:p>
        </p:txBody>
      </p:sp>
      <p:sp>
        <p:nvSpPr>
          <p:cNvPr id="26" name="Text 18"/>
          <p:cNvSpPr/>
          <p:nvPr/>
        </p:nvSpPr>
        <p:spPr>
          <a:xfrm>
            <a:off x="6765661" y="2043838"/>
            <a:ext cx="2830587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kernel sizes for comprehensive feature extraction</a:t>
            </a:r>
            <a:endParaRPr lang="en-US" sz="916" dirty="0"/>
          </a:p>
        </p:txBody>
      </p:sp>
      <p:sp>
        <p:nvSpPr>
          <p:cNvPr id="27" name="Shape 19"/>
          <p:cNvSpPr/>
          <p:nvPr/>
        </p:nvSpPr>
        <p:spPr>
          <a:xfrm>
            <a:off x="6632716" y="2616843"/>
            <a:ext cx="3013386" cy="86414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8" name="Shape 20"/>
          <p:cNvSpPr/>
          <p:nvPr/>
        </p:nvSpPr>
        <p:spPr>
          <a:xfrm>
            <a:off x="6632716" y="2616843"/>
            <a:ext cx="33237" cy="86414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9" y="2774714"/>
            <a:ext cx="186952" cy="149564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7019088" y="2768877"/>
            <a:ext cx="804285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Long-Range</a:t>
            </a:r>
            <a:endParaRPr lang="en-US" sz="1048" dirty="0"/>
          </a:p>
        </p:txBody>
      </p:sp>
      <p:sp>
        <p:nvSpPr>
          <p:cNvPr id="31" name="Text 22"/>
          <p:cNvSpPr/>
          <p:nvPr/>
        </p:nvSpPr>
        <p:spPr>
          <a:xfrm>
            <a:off x="6765661" y="3040921"/>
            <a:ext cx="2830587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Captures dependencies across entire heartbeat sequence</a:t>
            </a:r>
            <a:endParaRPr lang="en-US" sz="916" dirty="0"/>
          </a:p>
        </p:txBody>
      </p:sp>
      <p:sp>
        <p:nvSpPr>
          <p:cNvPr id="32" name="Shape 23"/>
          <p:cNvSpPr/>
          <p:nvPr/>
        </p:nvSpPr>
        <p:spPr>
          <a:xfrm>
            <a:off x="6632716" y="3613927"/>
            <a:ext cx="3013386" cy="86414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3" name="Shape 24"/>
          <p:cNvSpPr/>
          <p:nvPr/>
        </p:nvSpPr>
        <p:spPr>
          <a:xfrm>
            <a:off x="6632716" y="3613927"/>
            <a:ext cx="33237" cy="864140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4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5658" y="3771798"/>
            <a:ext cx="149564" cy="149564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6981698" y="3765508"/>
            <a:ext cx="604423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Adaptive</a:t>
            </a:r>
            <a:endParaRPr lang="en-US" sz="1048" dirty="0"/>
          </a:p>
        </p:txBody>
      </p:sp>
      <p:sp>
        <p:nvSpPr>
          <p:cNvPr id="36" name="Text 26"/>
          <p:cNvSpPr/>
          <p:nvPr/>
        </p:nvSpPr>
        <p:spPr>
          <a:xfrm>
            <a:off x="6765661" y="4038005"/>
            <a:ext cx="2830587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Channel attention emphasizes discriminative features</a:t>
            </a:r>
            <a:endParaRPr lang="en-US" sz="916" dirty="0"/>
          </a:p>
        </p:txBody>
      </p:sp>
      <p:sp>
        <p:nvSpPr>
          <p:cNvPr id="37" name="Shape 27"/>
          <p:cNvSpPr/>
          <p:nvPr/>
        </p:nvSpPr>
        <p:spPr>
          <a:xfrm>
            <a:off x="6632716" y="4611013"/>
            <a:ext cx="3013386" cy="69795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8" name="Shape 28"/>
          <p:cNvSpPr/>
          <p:nvPr/>
        </p:nvSpPr>
        <p:spPr>
          <a:xfrm>
            <a:off x="6632716" y="4611013"/>
            <a:ext cx="33237" cy="697959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9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65658" y="4768882"/>
            <a:ext cx="149564" cy="149564"/>
          </a:xfrm>
          <a:prstGeom prst="rect">
            <a:avLst/>
          </a:prstGeom>
        </p:spPr>
      </p:pic>
      <p:sp>
        <p:nvSpPr>
          <p:cNvPr id="40" name="Text 29"/>
          <p:cNvSpPr/>
          <p:nvPr/>
        </p:nvSpPr>
        <p:spPr>
          <a:xfrm>
            <a:off x="6981696" y="4763044"/>
            <a:ext cx="554456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Efficient</a:t>
            </a:r>
            <a:endParaRPr lang="en-US" sz="1048" dirty="0"/>
          </a:p>
        </p:txBody>
      </p:sp>
      <p:sp>
        <p:nvSpPr>
          <p:cNvPr id="41" name="Text 30"/>
          <p:cNvSpPr/>
          <p:nvPr/>
        </p:nvSpPr>
        <p:spPr>
          <a:xfrm>
            <a:off x="6765659" y="5022465"/>
            <a:ext cx="238867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for real-time clinical deployment</a:t>
            </a:r>
            <a:endParaRPr lang="en-US" sz="916" dirty="0"/>
          </a:p>
        </p:txBody>
      </p:sp>
      <p:sp>
        <p:nvSpPr>
          <p:cNvPr id="42" name="Shape 31"/>
          <p:cNvSpPr/>
          <p:nvPr/>
        </p:nvSpPr>
        <p:spPr>
          <a:xfrm>
            <a:off x="74137" y="5402787"/>
            <a:ext cx="9571999" cy="897375"/>
          </a:xfrm>
          <a:prstGeom prst="rect">
            <a:avLst/>
          </a:prstGeom>
          <a:solidFill>
            <a:srgbClr val="4F46E5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43" name="Text 32"/>
          <p:cNvSpPr/>
          <p:nvPr/>
        </p:nvSpPr>
        <p:spPr>
          <a:xfrm>
            <a:off x="273552" y="5617888"/>
            <a:ext cx="175846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Innovation</a:t>
            </a:r>
            <a:endParaRPr lang="en-US" sz="1308" dirty="0"/>
          </a:p>
        </p:txBody>
      </p:sp>
      <p:sp>
        <p:nvSpPr>
          <p:cNvPr id="44" name="Text 33"/>
          <p:cNvSpPr/>
          <p:nvPr/>
        </p:nvSpPr>
        <p:spPr>
          <a:xfrm>
            <a:off x="273551" y="5919963"/>
            <a:ext cx="5568741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Combining CNN local pattern recognition with attention-based global context modeling</a:t>
            </a:r>
            <a:endParaRPr lang="en-US" sz="1048" dirty="0"/>
          </a:p>
        </p:txBody>
      </p:sp>
      <p:sp>
        <p:nvSpPr>
          <p:cNvPr id="45" name="Text 34"/>
          <p:cNvSpPr/>
          <p:nvPr/>
        </p:nvSpPr>
        <p:spPr>
          <a:xfrm>
            <a:off x="8069522" y="5600677"/>
            <a:ext cx="1460285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96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RhythmNet</a:t>
            </a:r>
            <a:endParaRPr lang="en-US" sz="1964" dirty="0"/>
          </a:p>
        </p:txBody>
      </p:sp>
      <p:sp>
        <p:nvSpPr>
          <p:cNvPr id="46" name="Text 35"/>
          <p:cNvSpPr/>
          <p:nvPr/>
        </p:nvSpPr>
        <p:spPr>
          <a:xfrm>
            <a:off x="8303236" y="5920414"/>
            <a:ext cx="1226574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48" dirty="0">
                <a:solidFill>
                  <a:srgbClr val="C7D2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of both worlds</a:t>
            </a:r>
            <a:endParaRPr lang="en-US" sz="1048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647" y="356789"/>
            <a:ext cx="10635555" cy="84966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75103" y="446598"/>
            <a:ext cx="5253153" cy="3543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303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RhythmNet Architecture Visualization</a:t>
            </a:r>
            <a:endParaRPr lang="en-US" sz="2303" dirty="0"/>
          </a:p>
        </p:txBody>
      </p:sp>
      <p:sp>
        <p:nvSpPr>
          <p:cNvPr id="4" name="Shape 1"/>
          <p:cNvSpPr/>
          <p:nvPr/>
        </p:nvSpPr>
        <p:spPr>
          <a:xfrm>
            <a:off x="-150581" y="827153"/>
            <a:ext cx="9970834" cy="7143979"/>
          </a:xfrm>
          <a:prstGeom prst="rect">
            <a:avLst/>
          </a:prstGeom>
          <a:solidFill>
            <a:srgbClr val="FFFFFF"/>
          </a:solidFill>
          <a:ln w="198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5" name="Shape 2"/>
          <p:cNvSpPr/>
          <p:nvPr/>
        </p:nvSpPr>
        <p:spPr>
          <a:xfrm>
            <a:off x="3588482" y="928597"/>
            <a:ext cx="2492708" cy="817563"/>
          </a:xfrm>
          <a:prstGeom prst="rect">
            <a:avLst/>
          </a:prstGeom>
          <a:solidFill>
            <a:srgbClr val="1D4ED8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Text 3"/>
          <p:cNvSpPr/>
          <p:nvPr/>
        </p:nvSpPr>
        <p:spPr>
          <a:xfrm>
            <a:off x="4446810" y="1117709"/>
            <a:ext cx="859150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Input Layer</a:t>
            </a:r>
            <a:endParaRPr lang="en-US" sz="1257" dirty="0"/>
          </a:p>
        </p:txBody>
      </p:sp>
      <p:sp>
        <p:nvSpPr>
          <p:cNvPr id="7" name="Text 4"/>
          <p:cNvSpPr/>
          <p:nvPr/>
        </p:nvSpPr>
        <p:spPr>
          <a:xfrm>
            <a:off x="4216349" y="1417754"/>
            <a:ext cx="1320058" cy="1449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42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187-sample ECG window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746131" y="1731408"/>
            <a:ext cx="127332" cy="3222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094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↓</a:t>
            </a:r>
            <a:endParaRPr lang="en-US" sz="2094" dirty="0"/>
          </a:p>
        </p:txBody>
      </p:sp>
      <p:sp>
        <p:nvSpPr>
          <p:cNvPr id="9" name="Shape 6"/>
          <p:cNvSpPr/>
          <p:nvPr/>
        </p:nvSpPr>
        <p:spPr>
          <a:xfrm>
            <a:off x="1012035" y="1978725"/>
            <a:ext cx="3717478" cy="1009060"/>
          </a:xfrm>
          <a:prstGeom prst="rect">
            <a:avLst/>
          </a:prstGeom>
          <a:solidFill>
            <a:srgbClr val="04785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372" y="2181453"/>
            <a:ext cx="145408" cy="14625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2612091" y="2165464"/>
            <a:ext cx="812344" cy="17826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52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CNN Layers</a:t>
            </a:r>
            <a:endParaRPr lang="en-US" sz="1152" dirty="0"/>
          </a:p>
        </p:txBody>
      </p:sp>
      <p:sp>
        <p:nvSpPr>
          <p:cNvPr id="12" name="Text 8"/>
          <p:cNvSpPr/>
          <p:nvPr/>
        </p:nvSpPr>
        <p:spPr>
          <a:xfrm>
            <a:off x="1207852" y="2457940"/>
            <a:ext cx="3408940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91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Local pattern extraction for QRS detection and morphology analysis</a:t>
            </a:r>
            <a:endParaRPr lang="en-US" sz="891" dirty="0"/>
          </a:p>
        </p:txBody>
      </p:sp>
      <p:sp>
        <p:nvSpPr>
          <p:cNvPr id="13" name="Text 9"/>
          <p:cNvSpPr/>
          <p:nvPr/>
        </p:nvSpPr>
        <p:spPr>
          <a:xfrm>
            <a:off x="1893668" y="2686317"/>
            <a:ext cx="2037305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i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Convolutional filters capture local ECG features</a:t>
            </a:r>
            <a:endParaRPr lang="en-US" sz="786" dirty="0"/>
          </a:p>
        </p:txBody>
      </p:sp>
      <p:sp>
        <p:nvSpPr>
          <p:cNvPr id="14" name="Shape 10"/>
          <p:cNvSpPr/>
          <p:nvPr/>
        </p:nvSpPr>
        <p:spPr>
          <a:xfrm>
            <a:off x="4895694" y="1978725"/>
            <a:ext cx="3717478" cy="1009060"/>
          </a:xfrm>
          <a:prstGeom prst="rect">
            <a:avLst/>
          </a:prstGeom>
          <a:solidFill>
            <a:srgbClr val="5B21B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2271" y="2181453"/>
            <a:ext cx="164104" cy="14625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333426" y="2165464"/>
            <a:ext cx="1155656" cy="17826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52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Attention Layers</a:t>
            </a:r>
            <a:endParaRPr lang="en-US" sz="1152" dirty="0"/>
          </a:p>
        </p:txBody>
      </p:sp>
      <p:sp>
        <p:nvSpPr>
          <p:cNvPr id="17" name="Text 12"/>
          <p:cNvSpPr/>
          <p:nvPr/>
        </p:nvSpPr>
        <p:spPr>
          <a:xfrm>
            <a:off x="5327638" y="2457940"/>
            <a:ext cx="2936684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91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Global context understanding and temporal dependencies</a:t>
            </a:r>
            <a:endParaRPr lang="en-US" sz="891" dirty="0"/>
          </a:p>
        </p:txBody>
      </p:sp>
      <p:sp>
        <p:nvSpPr>
          <p:cNvPr id="18" name="Text 13"/>
          <p:cNvSpPr/>
          <p:nvPr/>
        </p:nvSpPr>
        <p:spPr>
          <a:xfrm>
            <a:off x="5718497" y="2686317"/>
            <a:ext cx="2154966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i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Self-attention mechanisms for sequence modeling</a:t>
            </a:r>
            <a:endParaRPr lang="en-US" sz="786" dirty="0"/>
          </a:p>
        </p:txBody>
      </p:sp>
      <p:sp>
        <p:nvSpPr>
          <p:cNvPr id="19" name="Shape 14"/>
          <p:cNvSpPr/>
          <p:nvPr/>
        </p:nvSpPr>
        <p:spPr>
          <a:xfrm>
            <a:off x="1012035" y="3153965"/>
            <a:ext cx="3717478" cy="1009060"/>
          </a:xfrm>
          <a:prstGeom prst="rect">
            <a:avLst/>
          </a:prstGeom>
          <a:solidFill>
            <a:srgbClr val="B91C1C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8038" y="3356695"/>
            <a:ext cx="145408" cy="146252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2384824" y="3341187"/>
            <a:ext cx="1266869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52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Channel Attention</a:t>
            </a:r>
            <a:endParaRPr lang="en-US" sz="1152" dirty="0"/>
          </a:p>
        </p:txBody>
      </p:sp>
      <p:sp>
        <p:nvSpPr>
          <p:cNvPr id="22" name="Text 16"/>
          <p:cNvSpPr/>
          <p:nvPr/>
        </p:nvSpPr>
        <p:spPr>
          <a:xfrm>
            <a:off x="1528596" y="3633181"/>
            <a:ext cx="2767447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91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Adaptive filter importance for optimal feature selection</a:t>
            </a:r>
            <a:endParaRPr lang="en-US" sz="891" dirty="0"/>
          </a:p>
        </p:txBody>
      </p:sp>
      <p:sp>
        <p:nvSpPr>
          <p:cNvPr id="23" name="Text 17"/>
          <p:cNvSpPr/>
          <p:nvPr/>
        </p:nvSpPr>
        <p:spPr>
          <a:xfrm>
            <a:off x="2065324" y="3861556"/>
            <a:ext cx="1693994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i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Dynamic weighting of feature channels</a:t>
            </a:r>
            <a:endParaRPr lang="en-US" sz="786" dirty="0"/>
          </a:p>
        </p:txBody>
      </p:sp>
      <p:sp>
        <p:nvSpPr>
          <p:cNvPr id="24" name="Shape 18"/>
          <p:cNvSpPr/>
          <p:nvPr/>
        </p:nvSpPr>
        <p:spPr>
          <a:xfrm>
            <a:off x="4895694" y="3153965"/>
            <a:ext cx="3717478" cy="1009060"/>
          </a:xfrm>
          <a:prstGeom prst="rect">
            <a:avLst/>
          </a:prstGeom>
          <a:solidFill>
            <a:srgbClr val="D9770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673" y="3356695"/>
            <a:ext cx="164104" cy="146252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6247190" y="3340704"/>
            <a:ext cx="1328116" cy="17826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52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Classification Head</a:t>
            </a:r>
            <a:endParaRPr lang="en-US" sz="1152" dirty="0"/>
          </a:p>
        </p:txBody>
      </p:sp>
      <p:sp>
        <p:nvSpPr>
          <p:cNvPr id="27" name="Text 20"/>
          <p:cNvSpPr/>
          <p:nvPr/>
        </p:nvSpPr>
        <p:spPr>
          <a:xfrm>
            <a:off x="5612924" y="3633181"/>
            <a:ext cx="2366110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91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Final decision layer for arrhythmia classification</a:t>
            </a:r>
            <a:endParaRPr lang="en-US" sz="891" dirty="0"/>
          </a:p>
        </p:txBody>
      </p:sp>
      <p:sp>
        <p:nvSpPr>
          <p:cNvPr id="28" name="Text 21"/>
          <p:cNvSpPr/>
          <p:nvPr/>
        </p:nvSpPr>
        <p:spPr>
          <a:xfrm>
            <a:off x="6003782" y="3861556"/>
            <a:ext cx="1584391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i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Dense layers with softmax activation</a:t>
            </a:r>
            <a:endParaRPr lang="en-US" sz="786" dirty="0"/>
          </a:p>
        </p:txBody>
      </p:sp>
      <p:sp>
        <p:nvSpPr>
          <p:cNvPr id="29" name="Text 22"/>
          <p:cNvSpPr/>
          <p:nvPr/>
        </p:nvSpPr>
        <p:spPr>
          <a:xfrm>
            <a:off x="4741669" y="4174290"/>
            <a:ext cx="127332" cy="3222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094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↓</a:t>
            </a:r>
            <a:endParaRPr lang="en-US" sz="2094" dirty="0"/>
          </a:p>
        </p:txBody>
      </p:sp>
      <p:sp>
        <p:nvSpPr>
          <p:cNvPr id="30" name="Shape 23"/>
          <p:cNvSpPr/>
          <p:nvPr/>
        </p:nvSpPr>
        <p:spPr>
          <a:xfrm>
            <a:off x="3158540" y="4520177"/>
            <a:ext cx="3323610" cy="976870"/>
          </a:xfrm>
          <a:prstGeom prst="rect">
            <a:avLst/>
          </a:prstGeom>
          <a:solidFill>
            <a:srgbClr val="1E3A8A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1" name="Text 24"/>
          <p:cNvSpPr/>
          <p:nvPr/>
        </p:nvSpPr>
        <p:spPr>
          <a:xfrm>
            <a:off x="4228144" y="4685788"/>
            <a:ext cx="1118584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5-Class Output</a:t>
            </a:r>
            <a:endParaRPr lang="en-US" sz="1257" dirty="0"/>
          </a:p>
        </p:txBody>
      </p:sp>
      <p:sp>
        <p:nvSpPr>
          <p:cNvPr id="32" name="Shape 25"/>
          <p:cNvSpPr/>
          <p:nvPr/>
        </p:nvSpPr>
        <p:spPr>
          <a:xfrm>
            <a:off x="3250264" y="5039085"/>
            <a:ext cx="209738" cy="2426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3" name="Text 26"/>
          <p:cNvSpPr/>
          <p:nvPr/>
        </p:nvSpPr>
        <p:spPr>
          <a:xfrm>
            <a:off x="3250267" y="5046048"/>
            <a:ext cx="292829" cy="228689"/>
          </a:xfrm>
          <a:prstGeom prst="rect">
            <a:avLst/>
          </a:prstGeom>
          <a:noFill/>
          <a:ln/>
        </p:spPr>
        <p:txBody>
          <a:bodyPr wrap="square" lIns="79176" tIns="49486" rIns="79176" bIns="49486" rtlCol="0" anchor="ctr">
            <a:spAutoFit/>
          </a:bodyPr>
          <a:lstStyle/>
          <a:p>
            <a:pPr algn="ctr"/>
            <a:r>
              <a:rPr lang="en-US" sz="83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</a:t>
            </a:r>
            <a:endParaRPr lang="en-US" sz="837" dirty="0"/>
          </a:p>
        </p:txBody>
      </p:sp>
      <p:sp>
        <p:nvSpPr>
          <p:cNvPr id="34" name="Shape 27"/>
          <p:cNvSpPr/>
          <p:nvPr/>
        </p:nvSpPr>
        <p:spPr>
          <a:xfrm>
            <a:off x="3950012" y="5039085"/>
            <a:ext cx="203896" cy="2426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5" name="Text 28"/>
          <p:cNvSpPr/>
          <p:nvPr/>
        </p:nvSpPr>
        <p:spPr>
          <a:xfrm>
            <a:off x="3950010" y="5046048"/>
            <a:ext cx="286985" cy="228689"/>
          </a:xfrm>
          <a:prstGeom prst="rect">
            <a:avLst/>
          </a:prstGeom>
          <a:noFill/>
          <a:ln/>
        </p:spPr>
        <p:txBody>
          <a:bodyPr wrap="square" lIns="79176" tIns="49486" rIns="79176" bIns="49486" rtlCol="0" anchor="ctr">
            <a:spAutoFit/>
          </a:bodyPr>
          <a:lstStyle/>
          <a:p>
            <a:pPr algn="ctr"/>
            <a:r>
              <a:rPr lang="en-US" sz="83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</a:t>
            </a:r>
            <a:endParaRPr lang="en-US" sz="837" dirty="0"/>
          </a:p>
        </p:txBody>
      </p:sp>
      <p:sp>
        <p:nvSpPr>
          <p:cNvPr id="36" name="Shape 29"/>
          <p:cNvSpPr/>
          <p:nvPr/>
        </p:nvSpPr>
        <p:spPr>
          <a:xfrm>
            <a:off x="4643913" y="5039085"/>
            <a:ext cx="203896" cy="2426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7" name="Text 30"/>
          <p:cNvSpPr/>
          <p:nvPr/>
        </p:nvSpPr>
        <p:spPr>
          <a:xfrm>
            <a:off x="4643911" y="5046048"/>
            <a:ext cx="286985" cy="228689"/>
          </a:xfrm>
          <a:prstGeom prst="rect">
            <a:avLst/>
          </a:prstGeom>
          <a:noFill/>
          <a:ln/>
        </p:spPr>
        <p:txBody>
          <a:bodyPr wrap="square" lIns="79176" tIns="49486" rIns="79176" bIns="49486" rtlCol="0" anchor="ctr">
            <a:spAutoFit/>
          </a:bodyPr>
          <a:lstStyle/>
          <a:p>
            <a:pPr algn="ctr"/>
            <a:r>
              <a:rPr lang="en-US" sz="83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</a:t>
            </a:r>
            <a:endParaRPr lang="en-US" sz="837" dirty="0"/>
          </a:p>
        </p:txBody>
      </p:sp>
      <p:sp>
        <p:nvSpPr>
          <p:cNvPr id="38" name="Shape 31"/>
          <p:cNvSpPr/>
          <p:nvPr/>
        </p:nvSpPr>
        <p:spPr>
          <a:xfrm>
            <a:off x="5337810" y="5039085"/>
            <a:ext cx="197923" cy="2426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9" name="Text 32"/>
          <p:cNvSpPr/>
          <p:nvPr/>
        </p:nvSpPr>
        <p:spPr>
          <a:xfrm>
            <a:off x="5337811" y="5046048"/>
            <a:ext cx="281013" cy="228689"/>
          </a:xfrm>
          <a:prstGeom prst="rect">
            <a:avLst/>
          </a:prstGeom>
          <a:noFill/>
          <a:ln/>
        </p:spPr>
        <p:txBody>
          <a:bodyPr wrap="square" lIns="79176" tIns="49486" rIns="79176" bIns="49486" rtlCol="0" anchor="ctr">
            <a:spAutoFit/>
          </a:bodyPr>
          <a:lstStyle/>
          <a:p>
            <a:pPr algn="ctr"/>
            <a:r>
              <a:rPr lang="en-US" sz="83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</a:t>
            </a:r>
            <a:endParaRPr lang="en-US" sz="837" dirty="0"/>
          </a:p>
        </p:txBody>
      </p:sp>
      <p:sp>
        <p:nvSpPr>
          <p:cNvPr id="40" name="Shape 33"/>
          <p:cNvSpPr/>
          <p:nvPr/>
        </p:nvSpPr>
        <p:spPr>
          <a:xfrm>
            <a:off x="6025742" y="5039085"/>
            <a:ext cx="215679" cy="242617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41" name="Text 34"/>
          <p:cNvSpPr/>
          <p:nvPr/>
        </p:nvSpPr>
        <p:spPr>
          <a:xfrm>
            <a:off x="6025740" y="5046048"/>
            <a:ext cx="298768" cy="228689"/>
          </a:xfrm>
          <a:prstGeom prst="rect">
            <a:avLst/>
          </a:prstGeom>
          <a:noFill/>
          <a:ln/>
        </p:spPr>
        <p:txBody>
          <a:bodyPr wrap="square" lIns="79176" tIns="49486" rIns="79176" bIns="49486" rtlCol="0" anchor="ctr">
            <a:spAutoFit/>
          </a:bodyPr>
          <a:lstStyle/>
          <a:p>
            <a:pPr algn="ctr"/>
            <a:r>
              <a:rPr lang="en-US" sz="83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</a:t>
            </a:r>
            <a:endParaRPr lang="en-US" sz="837" dirty="0"/>
          </a:p>
        </p:txBody>
      </p:sp>
      <p:sp>
        <p:nvSpPr>
          <p:cNvPr id="42" name="Shape 35"/>
          <p:cNvSpPr/>
          <p:nvPr/>
        </p:nvSpPr>
        <p:spPr>
          <a:xfrm>
            <a:off x="98689" y="5621510"/>
            <a:ext cx="9472293" cy="1042880"/>
          </a:xfrm>
          <a:prstGeom prst="rect">
            <a:avLst/>
          </a:prstGeom>
          <a:solidFill>
            <a:srgbClr val="F0FDF4"/>
          </a:solidFill>
          <a:ln w="198">
            <a:solidFill>
              <a:srgbClr val="22C55E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43" name="Text 36"/>
          <p:cNvSpPr/>
          <p:nvPr/>
        </p:nvSpPr>
        <p:spPr>
          <a:xfrm>
            <a:off x="4062038" y="5812479"/>
            <a:ext cx="1501868" cy="20966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62" b="1" dirty="0">
                <a:solidFill>
                  <a:srgbClr val="059669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Hybrid Innovation</a:t>
            </a:r>
            <a:endParaRPr lang="en-US" sz="1362" dirty="0"/>
          </a:p>
        </p:txBody>
      </p:sp>
      <p:sp>
        <p:nvSpPr>
          <p:cNvPr id="44" name="Text 37"/>
          <p:cNvSpPr/>
          <p:nvPr/>
        </p:nvSpPr>
        <p:spPr>
          <a:xfrm>
            <a:off x="201463" y="6152499"/>
            <a:ext cx="9223021" cy="2899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42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RhythmNet combines the best of CNN and Transformer architectures: CNNs excel at local pattern recognition (QRS complexes, wave morphology) while attention mechanisms capture global temporal dependencies and long-range relationships in ECG signals.</a:t>
            </a:r>
            <a:endParaRPr lang="en-US" sz="94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3" y="873485"/>
            <a:ext cx="5178687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Introduction: The Clinical Problem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1" y="1365967"/>
            <a:ext cx="3808664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Burden of Cardiac Arrhythmias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2" y="2018592"/>
            <a:ext cx="4653055" cy="1395917"/>
          </a:xfrm>
          <a:prstGeom prst="rect">
            <a:avLst/>
          </a:prstGeom>
          <a:solidFill>
            <a:srgbClr val="DC262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273549" y="2272021"/>
            <a:ext cx="398833" cy="42376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0" y="2371728"/>
            <a:ext cx="199416" cy="19941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05329" y="2216485"/>
            <a:ext cx="873592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15-20%</a:t>
            </a:r>
            <a:endParaRPr lang="en-US" sz="1964" dirty="0"/>
          </a:p>
        </p:txBody>
      </p:sp>
      <p:sp>
        <p:nvSpPr>
          <p:cNvPr id="9" name="Text 5"/>
          <p:cNvSpPr/>
          <p:nvPr/>
        </p:nvSpPr>
        <p:spPr>
          <a:xfrm>
            <a:off x="805325" y="2542783"/>
            <a:ext cx="1147596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 global deaths</a:t>
            </a:r>
            <a:endParaRPr lang="en-US" sz="1178" dirty="0"/>
          </a:p>
        </p:txBody>
      </p:sp>
      <p:sp>
        <p:nvSpPr>
          <p:cNvPr id="10" name="Text 6"/>
          <p:cNvSpPr/>
          <p:nvPr/>
        </p:nvSpPr>
        <p:spPr>
          <a:xfrm>
            <a:off x="273547" y="2907976"/>
            <a:ext cx="433731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Cardiac arrhythmias contribute to deaths worldwide, primarily through sudden cardiac arrest</a:t>
            </a:r>
            <a:endParaRPr lang="en-US" sz="916" dirty="0"/>
          </a:p>
        </p:txBody>
      </p:sp>
      <p:sp>
        <p:nvSpPr>
          <p:cNvPr id="11" name="Shape 7"/>
          <p:cNvSpPr/>
          <p:nvPr/>
        </p:nvSpPr>
        <p:spPr>
          <a:xfrm>
            <a:off x="74132" y="3613929"/>
            <a:ext cx="4653055" cy="1246355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2" name="Shape 8"/>
          <p:cNvSpPr/>
          <p:nvPr/>
        </p:nvSpPr>
        <p:spPr>
          <a:xfrm>
            <a:off x="273549" y="3867354"/>
            <a:ext cx="398833" cy="42376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60" y="3967062"/>
            <a:ext cx="199416" cy="19941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5328" y="3811819"/>
            <a:ext cx="925169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1-5 min</a:t>
            </a:r>
            <a:endParaRPr lang="en-US" sz="1964" dirty="0"/>
          </a:p>
        </p:txBody>
      </p:sp>
      <p:sp>
        <p:nvSpPr>
          <p:cNvPr id="15" name="Text 10"/>
          <p:cNvSpPr/>
          <p:nvPr/>
        </p:nvSpPr>
        <p:spPr>
          <a:xfrm>
            <a:off x="805329" y="4138117"/>
            <a:ext cx="78655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 patient</a:t>
            </a:r>
            <a:endParaRPr lang="en-US" sz="1178" dirty="0"/>
          </a:p>
        </p:txBody>
      </p:sp>
      <p:sp>
        <p:nvSpPr>
          <p:cNvPr id="16" name="Text 11"/>
          <p:cNvSpPr/>
          <p:nvPr/>
        </p:nvSpPr>
        <p:spPr>
          <a:xfrm>
            <a:off x="273552" y="4490686"/>
            <a:ext cx="423256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 ECG interpretation time in busy clinical settings, creating bottlenecks</a:t>
            </a:r>
            <a:endParaRPr lang="en-US" sz="916" dirty="0"/>
          </a:p>
        </p:txBody>
      </p:sp>
      <p:sp>
        <p:nvSpPr>
          <p:cNvPr id="17" name="Shape 12"/>
          <p:cNvSpPr/>
          <p:nvPr/>
        </p:nvSpPr>
        <p:spPr>
          <a:xfrm>
            <a:off x="4993076" y="2018593"/>
            <a:ext cx="4653055" cy="3190667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8" name="Text 13"/>
          <p:cNvSpPr/>
          <p:nvPr/>
        </p:nvSpPr>
        <p:spPr>
          <a:xfrm>
            <a:off x="5192496" y="2233698"/>
            <a:ext cx="175846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 Impact Areas</a:t>
            </a:r>
            <a:endParaRPr lang="en-US" sz="1308" dirty="0"/>
          </a:p>
        </p:txBody>
      </p:sp>
      <p:sp>
        <p:nvSpPr>
          <p:cNvPr id="19" name="Shape 14"/>
          <p:cNvSpPr/>
          <p:nvPr/>
        </p:nvSpPr>
        <p:spPr>
          <a:xfrm>
            <a:off x="5192493" y="2583608"/>
            <a:ext cx="4254223" cy="398833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205" y="2699937"/>
            <a:ext cx="166180" cy="16618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558092" y="2702404"/>
            <a:ext cx="2361276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Sudden cardiac arrest - leading cause</a:t>
            </a:r>
            <a:endParaRPr lang="en-US" sz="1048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2201" y="3231716"/>
            <a:ext cx="207727" cy="16618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5599639" y="3233731"/>
            <a:ext cx="2100165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Emergency department overload</a:t>
            </a:r>
            <a:endParaRPr lang="en-US" sz="1048" dirty="0"/>
          </a:p>
        </p:txBody>
      </p:sp>
      <p:sp>
        <p:nvSpPr>
          <p:cNvPr id="24" name="Shape 17"/>
          <p:cNvSpPr/>
          <p:nvPr/>
        </p:nvSpPr>
        <p:spPr>
          <a:xfrm>
            <a:off x="5192493" y="3647164"/>
            <a:ext cx="4254223" cy="398833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201" y="3763493"/>
            <a:ext cx="145408" cy="16618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5537322" y="3765508"/>
            <a:ext cx="1969610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 cardiologist availability</a:t>
            </a:r>
            <a:endParaRPr lang="en-US" sz="1048" dirty="0"/>
          </a:p>
        </p:txBody>
      </p:sp>
      <p:sp>
        <p:nvSpPr>
          <p:cNvPr id="27" name="Shape 19"/>
          <p:cNvSpPr/>
          <p:nvPr/>
        </p:nvSpPr>
        <p:spPr>
          <a:xfrm>
            <a:off x="5192493" y="4178941"/>
            <a:ext cx="4254223" cy="398833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201" y="4295271"/>
            <a:ext cx="186952" cy="166180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5578862" y="4297287"/>
            <a:ext cx="2319369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Time-critical diagnosis requirements</a:t>
            </a:r>
            <a:endParaRPr lang="en-US" sz="1048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5674" y="674069"/>
            <a:ext cx="5326972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RhythmNet Architecture Deep Dive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145676" y="1100078"/>
            <a:ext cx="3649097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Components &amp; Processing Flow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63525" y="1719471"/>
            <a:ext cx="2962265" cy="1628569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188157" y="1844104"/>
            <a:ext cx="282507" cy="332361"/>
          </a:xfrm>
          <a:prstGeom prst="round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28" y="1929271"/>
            <a:ext cx="149564" cy="14956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70372" y="1919607"/>
            <a:ext cx="1274928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 Processing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188159" y="2280931"/>
            <a:ext cx="923557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187 ECG samples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188156" y="2452434"/>
            <a:ext cx="1204009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1.496-second windows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188156" y="2623938"/>
            <a:ext cx="1097631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125Hz sampling rate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88156" y="2795441"/>
            <a:ext cx="955793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R-peak alignment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188155" y="2966557"/>
            <a:ext cx="1107302" cy="1295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Signal normalization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3378982" y="1719471"/>
            <a:ext cx="2962295" cy="1628569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5" name="Shape 11"/>
          <p:cNvSpPr/>
          <p:nvPr/>
        </p:nvSpPr>
        <p:spPr>
          <a:xfrm>
            <a:off x="3503616" y="1844104"/>
            <a:ext cx="282507" cy="332361"/>
          </a:xfrm>
          <a:prstGeom prst="round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087" y="1929271"/>
            <a:ext cx="149564" cy="149564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885834" y="1919607"/>
            <a:ext cx="868756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CNN Blocks</a:t>
            </a:r>
            <a:endParaRPr lang="en-US" sz="1178" dirty="0"/>
          </a:p>
        </p:txBody>
      </p:sp>
      <p:sp>
        <p:nvSpPr>
          <p:cNvPr id="18" name="Text 13"/>
          <p:cNvSpPr/>
          <p:nvPr/>
        </p:nvSpPr>
        <p:spPr>
          <a:xfrm>
            <a:off x="3503618" y="2280931"/>
            <a:ext cx="1229798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Multiple 1D CNN layers</a:t>
            </a:r>
            <a:endParaRPr lang="en-US" sz="837" dirty="0"/>
          </a:p>
        </p:txBody>
      </p:sp>
      <p:sp>
        <p:nvSpPr>
          <p:cNvPr id="19" name="Text 14"/>
          <p:cNvSpPr/>
          <p:nvPr/>
        </p:nvSpPr>
        <p:spPr>
          <a:xfrm>
            <a:off x="3503617" y="2452434"/>
            <a:ext cx="1063783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Varying kernel sizes</a:t>
            </a:r>
            <a:endParaRPr lang="en-US" sz="837" dirty="0"/>
          </a:p>
        </p:txBody>
      </p:sp>
      <p:sp>
        <p:nvSpPr>
          <p:cNvPr id="20" name="Text 15"/>
          <p:cNvSpPr/>
          <p:nvPr/>
        </p:nvSpPr>
        <p:spPr>
          <a:xfrm>
            <a:off x="3503619" y="2623938"/>
            <a:ext cx="1058947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Multi-scale features</a:t>
            </a:r>
            <a:endParaRPr lang="en-US" sz="837" dirty="0"/>
          </a:p>
        </p:txBody>
      </p:sp>
      <p:sp>
        <p:nvSpPr>
          <p:cNvPr id="21" name="Text 16"/>
          <p:cNvSpPr/>
          <p:nvPr/>
        </p:nvSpPr>
        <p:spPr>
          <a:xfrm>
            <a:off x="3503614" y="2795441"/>
            <a:ext cx="1332952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Local pattern recognition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3503618" y="2966944"/>
            <a:ext cx="978358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P-QRS-T detection</a:t>
            </a:r>
            <a:endParaRPr lang="en-US" sz="837" dirty="0"/>
          </a:p>
        </p:txBody>
      </p:sp>
      <p:sp>
        <p:nvSpPr>
          <p:cNvPr id="23" name="Shape 18"/>
          <p:cNvSpPr/>
          <p:nvPr/>
        </p:nvSpPr>
        <p:spPr>
          <a:xfrm>
            <a:off x="6702214" y="1719471"/>
            <a:ext cx="2962265" cy="1628569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4" name="Shape 19"/>
          <p:cNvSpPr/>
          <p:nvPr/>
        </p:nvSpPr>
        <p:spPr>
          <a:xfrm>
            <a:off x="6826849" y="1844104"/>
            <a:ext cx="301203" cy="332361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320" y="1929271"/>
            <a:ext cx="168258" cy="149564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227760" y="1919607"/>
            <a:ext cx="1063783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Self-Attention</a:t>
            </a:r>
            <a:endParaRPr lang="en-US" sz="1178" dirty="0"/>
          </a:p>
        </p:txBody>
      </p:sp>
      <p:sp>
        <p:nvSpPr>
          <p:cNvPr id="27" name="Text 21"/>
          <p:cNvSpPr/>
          <p:nvPr/>
        </p:nvSpPr>
        <p:spPr>
          <a:xfrm>
            <a:off x="6826848" y="2280931"/>
            <a:ext cx="1102466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Multi-head attention</a:t>
            </a:r>
            <a:endParaRPr lang="en-US" sz="837" dirty="0"/>
          </a:p>
        </p:txBody>
      </p:sp>
      <p:sp>
        <p:nvSpPr>
          <p:cNvPr id="28" name="Text 22"/>
          <p:cNvSpPr/>
          <p:nvPr/>
        </p:nvSpPr>
        <p:spPr>
          <a:xfrm>
            <a:off x="6826846" y="2452434"/>
            <a:ext cx="1300717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Global context modeling</a:t>
            </a:r>
            <a:endParaRPr lang="en-US" sz="837" dirty="0"/>
          </a:p>
        </p:txBody>
      </p:sp>
      <p:sp>
        <p:nvSpPr>
          <p:cNvPr id="29" name="Text 23"/>
          <p:cNvSpPr/>
          <p:nvPr/>
        </p:nvSpPr>
        <p:spPr>
          <a:xfrm>
            <a:off x="6826846" y="2623938"/>
            <a:ext cx="1282986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Temporal dependencies</a:t>
            </a:r>
            <a:endParaRPr lang="en-US" sz="837" dirty="0"/>
          </a:p>
        </p:txBody>
      </p:sp>
      <p:sp>
        <p:nvSpPr>
          <p:cNvPr id="30" name="Text 24"/>
          <p:cNvSpPr/>
          <p:nvPr/>
        </p:nvSpPr>
        <p:spPr>
          <a:xfrm>
            <a:off x="6826845" y="2795441"/>
            <a:ext cx="1234632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relevance focus</a:t>
            </a:r>
            <a:endParaRPr lang="en-US" sz="837" dirty="0"/>
          </a:p>
        </p:txBody>
      </p:sp>
      <p:sp>
        <p:nvSpPr>
          <p:cNvPr id="31" name="Text 25"/>
          <p:cNvSpPr/>
          <p:nvPr/>
        </p:nvSpPr>
        <p:spPr>
          <a:xfrm>
            <a:off x="6826848" y="2966944"/>
            <a:ext cx="1160490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Interpretable weights</a:t>
            </a:r>
            <a:endParaRPr lang="en-US" sz="837" dirty="0"/>
          </a:p>
        </p:txBody>
      </p:sp>
      <p:sp>
        <p:nvSpPr>
          <p:cNvPr id="32" name="Shape 26"/>
          <p:cNvSpPr/>
          <p:nvPr/>
        </p:nvSpPr>
        <p:spPr>
          <a:xfrm>
            <a:off x="63525" y="3489291"/>
            <a:ext cx="2962265" cy="1653496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33" name="Shape 27"/>
          <p:cNvSpPr/>
          <p:nvPr/>
        </p:nvSpPr>
        <p:spPr>
          <a:xfrm>
            <a:off x="188157" y="3613927"/>
            <a:ext cx="282507" cy="332361"/>
          </a:xfrm>
          <a:prstGeom prst="round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28" y="3699094"/>
            <a:ext cx="149564" cy="149564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570372" y="3689430"/>
            <a:ext cx="1410318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Transformer Layer</a:t>
            </a:r>
            <a:endParaRPr lang="en-US" sz="1178" dirty="0"/>
          </a:p>
        </p:txBody>
      </p:sp>
      <p:sp>
        <p:nvSpPr>
          <p:cNvPr id="36" name="Text 29"/>
          <p:cNvSpPr/>
          <p:nvPr/>
        </p:nvSpPr>
        <p:spPr>
          <a:xfrm>
            <a:off x="188157" y="4050754"/>
            <a:ext cx="1653698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Enhanced sequence processing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188158" y="4222257"/>
            <a:ext cx="1703665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Temporal dependency modeling</a:t>
            </a:r>
            <a:endParaRPr lang="en-US" sz="837" dirty="0"/>
          </a:p>
        </p:txBody>
      </p:sp>
      <p:sp>
        <p:nvSpPr>
          <p:cNvPr id="38" name="Text 31"/>
          <p:cNvSpPr/>
          <p:nvPr/>
        </p:nvSpPr>
        <p:spPr>
          <a:xfrm>
            <a:off x="188158" y="4393760"/>
            <a:ext cx="1047665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Context integration</a:t>
            </a:r>
            <a:endParaRPr lang="en-US" sz="837" dirty="0"/>
          </a:p>
        </p:txBody>
      </p:sp>
      <p:sp>
        <p:nvSpPr>
          <p:cNvPr id="39" name="Text 32"/>
          <p:cNvSpPr/>
          <p:nvPr/>
        </p:nvSpPr>
        <p:spPr>
          <a:xfrm>
            <a:off x="188155" y="4565263"/>
            <a:ext cx="1332952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Long-range relationships</a:t>
            </a:r>
            <a:endParaRPr lang="en-US" sz="837" dirty="0"/>
          </a:p>
        </p:txBody>
      </p:sp>
      <p:sp>
        <p:nvSpPr>
          <p:cNvPr id="40" name="Text 33"/>
          <p:cNvSpPr/>
          <p:nvPr/>
        </p:nvSpPr>
        <p:spPr>
          <a:xfrm>
            <a:off x="188156" y="4736767"/>
            <a:ext cx="1212067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Pattern understanding</a:t>
            </a:r>
            <a:endParaRPr lang="en-US" sz="837" dirty="0"/>
          </a:p>
        </p:txBody>
      </p:sp>
      <p:sp>
        <p:nvSpPr>
          <p:cNvPr id="41" name="Shape 34"/>
          <p:cNvSpPr/>
          <p:nvPr/>
        </p:nvSpPr>
        <p:spPr>
          <a:xfrm>
            <a:off x="3378982" y="3489291"/>
            <a:ext cx="2962295" cy="1653496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42" name="Shape 35"/>
          <p:cNvSpPr/>
          <p:nvPr/>
        </p:nvSpPr>
        <p:spPr>
          <a:xfrm>
            <a:off x="3503616" y="3613927"/>
            <a:ext cx="282507" cy="332361"/>
          </a:xfrm>
          <a:prstGeom prst="round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4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0087" y="3699094"/>
            <a:ext cx="149564" cy="149564"/>
          </a:xfrm>
          <a:prstGeom prst="rect">
            <a:avLst/>
          </a:prstGeom>
        </p:spPr>
      </p:pic>
      <p:sp>
        <p:nvSpPr>
          <p:cNvPr id="44" name="Text 36"/>
          <p:cNvSpPr/>
          <p:nvPr/>
        </p:nvSpPr>
        <p:spPr>
          <a:xfrm>
            <a:off x="3885828" y="3689430"/>
            <a:ext cx="1394200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Channel Attention</a:t>
            </a:r>
            <a:endParaRPr lang="en-US" sz="1178" dirty="0"/>
          </a:p>
        </p:txBody>
      </p:sp>
      <p:sp>
        <p:nvSpPr>
          <p:cNvPr id="45" name="Text 37"/>
          <p:cNvSpPr/>
          <p:nvPr/>
        </p:nvSpPr>
        <p:spPr>
          <a:xfrm>
            <a:off x="3503613" y="4050754"/>
            <a:ext cx="1436107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Adaptive feature weighting</a:t>
            </a:r>
            <a:endParaRPr lang="en-US" sz="837" dirty="0"/>
          </a:p>
        </p:txBody>
      </p:sp>
      <p:sp>
        <p:nvSpPr>
          <p:cNvPr id="46" name="Text 38"/>
          <p:cNvSpPr/>
          <p:nvPr/>
        </p:nvSpPr>
        <p:spPr>
          <a:xfrm>
            <a:off x="3503615" y="4222257"/>
            <a:ext cx="1294269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Discriminative emphasis</a:t>
            </a:r>
            <a:endParaRPr lang="en-US" sz="837" dirty="0"/>
          </a:p>
        </p:txBody>
      </p:sp>
      <p:sp>
        <p:nvSpPr>
          <p:cNvPr id="47" name="Text 39"/>
          <p:cNvSpPr/>
          <p:nvPr/>
        </p:nvSpPr>
        <p:spPr>
          <a:xfrm>
            <a:off x="3503616" y="4393760"/>
            <a:ext cx="1494131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Arrhythmia-specific features</a:t>
            </a:r>
            <a:endParaRPr lang="en-US" sz="837" dirty="0"/>
          </a:p>
        </p:txBody>
      </p:sp>
      <p:sp>
        <p:nvSpPr>
          <p:cNvPr id="48" name="Text 40"/>
          <p:cNvSpPr/>
          <p:nvPr/>
        </p:nvSpPr>
        <p:spPr>
          <a:xfrm>
            <a:off x="3503614" y="4565263"/>
            <a:ext cx="1365188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Feature map optimization</a:t>
            </a:r>
            <a:endParaRPr lang="en-US" sz="837" dirty="0"/>
          </a:p>
        </p:txBody>
      </p:sp>
      <p:sp>
        <p:nvSpPr>
          <p:cNvPr id="49" name="Text 41"/>
          <p:cNvSpPr/>
          <p:nvPr/>
        </p:nvSpPr>
        <p:spPr>
          <a:xfrm>
            <a:off x="3503619" y="4736767"/>
            <a:ext cx="936451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relevance</a:t>
            </a:r>
            <a:endParaRPr lang="en-US" sz="837" dirty="0"/>
          </a:p>
        </p:txBody>
      </p:sp>
      <p:sp>
        <p:nvSpPr>
          <p:cNvPr id="50" name="Shape 42"/>
          <p:cNvSpPr/>
          <p:nvPr/>
        </p:nvSpPr>
        <p:spPr>
          <a:xfrm>
            <a:off x="6702214" y="3489291"/>
            <a:ext cx="2962265" cy="1653496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51" name="Shape 43"/>
          <p:cNvSpPr/>
          <p:nvPr/>
        </p:nvSpPr>
        <p:spPr>
          <a:xfrm>
            <a:off x="6826846" y="3638853"/>
            <a:ext cx="282507" cy="332361"/>
          </a:xfrm>
          <a:prstGeom prst="roundRect">
            <a:avLst/>
          </a:prstGeom>
          <a:solidFill>
            <a:srgbClr val="E0E7FF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52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3318" y="3724021"/>
            <a:ext cx="149564" cy="149564"/>
          </a:xfrm>
          <a:prstGeom prst="rect">
            <a:avLst/>
          </a:prstGeom>
        </p:spPr>
      </p:pic>
      <p:sp>
        <p:nvSpPr>
          <p:cNvPr id="53" name="Text 44"/>
          <p:cNvSpPr/>
          <p:nvPr/>
        </p:nvSpPr>
        <p:spPr>
          <a:xfrm>
            <a:off x="7209064" y="3714355"/>
            <a:ext cx="1013817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</a:t>
            </a:r>
            <a:endParaRPr lang="en-US" sz="1178" dirty="0"/>
          </a:p>
        </p:txBody>
      </p:sp>
      <p:sp>
        <p:nvSpPr>
          <p:cNvPr id="54" name="Text 45"/>
          <p:cNvSpPr/>
          <p:nvPr/>
        </p:nvSpPr>
        <p:spPr>
          <a:xfrm>
            <a:off x="6826850" y="4075681"/>
            <a:ext cx="712412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Dense layers</a:t>
            </a:r>
            <a:endParaRPr lang="en-US" sz="837" dirty="0"/>
          </a:p>
        </p:txBody>
      </p:sp>
      <p:sp>
        <p:nvSpPr>
          <p:cNvPr id="55" name="Text 46"/>
          <p:cNvSpPr/>
          <p:nvPr/>
        </p:nvSpPr>
        <p:spPr>
          <a:xfrm>
            <a:off x="6826847" y="4247185"/>
            <a:ext cx="999311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Softmax activation</a:t>
            </a:r>
            <a:endParaRPr lang="en-US" sz="837" dirty="0"/>
          </a:p>
        </p:txBody>
      </p:sp>
      <p:sp>
        <p:nvSpPr>
          <p:cNvPr id="56" name="Text 47"/>
          <p:cNvSpPr/>
          <p:nvPr/>
        </p:nvSpPr>
        <p:spPr>
          <a:xfrm>
            <a:off x="6826847" y="4418687"/>
            <a:ext cx="975134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5-class probability</a:t>
            </a:r>
            <a:endParaRPr lang="en-US" sz="837" dirty="0"/>
          </a:p>
        </p:txBody>
      </p:sp>
      <p:sp>
        <p:nvSpPr>
          <p:cNvPr id="57" name="Text 48"/>
          <p:cNvSpPr/>
          <p:nvPr/>
        </p:nvSpPr>
        <p:spPr>
          <a:xfrm>
            <a:off x="6826846" y="4590191"/>
            <a:ext cx="988029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Confidence scores</a:t>
            </a:r>
            <a:endParaRPr lang="en-US" sz="837" dirty="0"/>
          </a:p>
        </p:txBody>
      </p:sp>
      <p:sp>
        <p:nvSpPr>
          <p:cNvPr id="58" name="Text 49"/>
          <p:cNvSpPr/>
          <p:nvPr/>
        </p:nvSpPr>
        <p:spPr>
          <a:xfrm>
            <a:off x="6826848" y="4761695"/>
            <a:ext cx="789778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output</a:t>
            </a:r>
            <a:endParaRPr lang="en-US" sz="837" dirty="0"/>
          </a:p>
        </p:txBody>
      </p:sp>
      <p:sp>
        <p:nvSpPr>
          <p:cNvPr id="59" name="Shape 50"/>
          <p:cNvSpPr/>
          <p:nvPr/>
        </p:nvSpPr>
        <p:spPr>
          <a:xfrm>
            <a:off x="-652" y="5308971"/>
            <a:ext cx="9720915" cy="697959"/>
          </a:xfrm>
          <a:prstGeom prst="rect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60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20036" y="5475150"/>
            <a:ext cx="199416" cy="199416"/>
          </a:xfrm>
          <a:prstGeom prst="rect">
            <a:avLst/>
          </a:prstGeom>
        </p:spPr>
      </p:pic>
      <p:sp>
        <p:nvSpPr>
          <p:cNvPr id="61" name="Text 51"/>
          <p:cNvSpPr/>
          <p:nvPr/>
        </p:nvSpPr>
        <p:spPr>
          <a:xfrm>
            <a:off x="2132360" y="5713769"/>
            <a:ext cx="257886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</a:t>
            </a:r>
            <a:endParaRPr lang="en-US" sz="786" dirty="0"/>
          </a:p>
        </p:txBody>
      </p:sp>
      <p:sp>
        <p:nvSpPr>
          <p:cNvPr id="62" name="Text 52"/>
          <p:cNvSpPr/>
          <p:nvPr/>
        </p:nvSpPr>
        <p:spPr>
          <a:xfrm>
            <a:off x="2546359" y="5557309"/>
            <a:ext cx="16762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08" dirty="0"/>
          </a:p>
        </p:txBody>
      </p:sp>
      <p:pic>
        <p:nvPicPr>
          <p:cNvPr id="63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9521" y="5475150"/>
            <a:ext cx="199416" cy="199416"/>
          </a:xfrm>
          <a:prstGeom prst="rect">
            <a:avLst/>
          </a:prstGeom>
        </p:spPr>
      </p:pic>
      <p:sp>
        <p:nvSpPr>
          <p:cNvPr id="64" name="Text 53"/>
          <p:cNvSpPr/>
          <p:nvPr/>
        </p:nvSpPr>
        <p:spPr>
          <a:xfrm>
            <a:off x="2951187" y="5713769"/>
            <a:ext cx="219203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CNN</a:t>
            </a:r>
            <a:endParaRPr lang="en-US" sz="786" dirty="0"/>
          </a:p>
        </p:txBody>
      </p:sp>
      <p:sp>
        <p:nvSpPr>
          <p:cNvPr id="65" name="Text 54"/>
          <p:cNvSpPr/>
          <p:nvPr/>
        </p:nvSpPr>
        <p:spPr>
          <a:xfrm>
            <a:off x="3325948" y="5557309"/>
            <a:ext cx="16762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08" dirty="0"/>
          </a:p>
        </p:txBody>
      </p:sp>
      <p:pic>
        <p:nvPicPr>
          <p:cNvPr id="66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7975" y="5475150"/>
            <a:ext cx="224344" cy="199416"/>
          </a:xfrm>
          <a:prstGeom prst="rect">
            <a:avLst/>
          </a:prstGeom>
        </p:spPr>
      </p:pic>
      <p:sp>
        <p:nvSpPr>
          <p:cNvPr id="67" name="Text 55"/>
          <p:cNvSpPr/>
          <p:nvPr/>
        </p:nvSpPr>
        <p:spPr>
          <a:xfrm>
            <a:off x="3729280" y="5713769"/>
            <a:ext cx="444855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Attention</a:t>
            </a:r>
            <a:endParaRPr lang="en-US" sz="786" dirty="0"/>
          </a:p>
        </p:txBody>
      </p:sp>
      <p:sp>
        <p:nvSpPr>
          <p:cNvPr id="68" name="Text 56"/>
          <p:cNvSpPr/>
          <p:nvPr/>
        </p:nvSpPr>
        <p:spPr>
          <a:xfrm>
            <a:off x="4328189" y="5557309"/>
            <a:ext cx="16762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08" dirty="0"/>
          </a:p>
        </p:txBody>
      </p:sp>
      <p:pic>
        <p:nvPicPr>
          <p:cNvPr id="69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84768" y="5475150"/>
            <a:ext cx="199416" cy="199416"/>
          </a:xfrm>
          <a:prstGeom prst="rect">
            <a:avLst/>
          </a:prstGeom>
        </p:spPr>
      </p:pic>
      <p:sp>
        <p:nvSpPr>
          <p:cNvPr id="70" name="Text 57"/>
          <p:cNvSpPr/>
          <p:nvPr/>
        </p:nvSpPr>
        <p:spPr>
          <a:xfrm>
            <a:off x="4727858" y="5713769"/>
            <a:ext cx="596363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Transformer</a:t>
            </a:r>
            <a:endParaRPr lang="en-US" sz="786" dirty="0"/>
          </a:p>
        </p:txBody>
      </p:sp>
      <p:sp>
        <p:nvSpPr>
          <p:cNvPr id="71" name="Text 58"/>
          <p:cNvSpPr/>
          <p:nvPr/>
        </p:nvSpPr>
        <p:spPr>
          <a:xfrm>
            <a:off x="5474611" y="5557309"/>
            <a:ext cx="16762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08" dirty="0"/>
          </a:p>
        </p:txBody>
      </p:sp>
      <p:pic>
        <p:nvPicPr>
          <p:cNvPr id="72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45014" y="5475150"/>
            <a:ext cx="199416" cy="199416"/>
          </a:xfrm>
          <a:prstGeom prst="rect">
            <a:avLst/>
          </a:prstGeom>
        </p:spPr>
      </p:pic>
      <p:sp>
        <p:nvSpPr>
          <p:cNvPr id="73" name="Text 59"/>
          <p:cNvSpPr/>
          <p:nvPr/>
        </p:nvSpPr>
        <p:spPr>
          <a:xfrm>
            <a:off x="5876805" y="5713769"/>
            <a:ext cx="618929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Channel Attn</a:t>
            </a:r>
            <a:endParaRPr lang="en-US" sz="786" dirty="0"/>
          </a:p>
        </p:txBody>
      </p:sp>
      <p:sp>
        <p:nvSpPr>
          <p:cNvPr id="74" name="Text 60"/>
          <p:cNvSpPr/>
          <p:nvPr/>
        </p:nvSpPr>
        <p:spPr>
          <a:xfrm>
            <a:off x="6648649" y="5557309"/>
            <a:ext cx="16762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08" dirty="0"/>
          </a:p>
        </p:txBody>
      </p:sp>
      <p:pic>
        <p:nvPicPr>
          <p:cNvPr id="75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21227" y="5475150"/>
            <a:ext cx="199416" cy="199416"/>
          </a:xfrm>
          <a:prstGeom prst="rect">
            <a:avLst/>
          </a:prstGeom>
        </p:spPr>
      </p:pic>
      <p:sp>
        <p:nvSpPr>
          <p:cNvPr id="76" name="Text 61"/>
          <p:cNvSpPr/>
          <p:nvPr/>
        </p:nvSpPr>
        <p:spPr>
          <a:xfrm>
            <a:off x="7051423" y="5713769"/>
            <a:ext cx="622152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</a:t>
            </a:r>
            <a:endParaRPr lang="en-US" sz="786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5288" y="674069"/>
            <a:ext cx="5257665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Model Comparison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125291" y="1100078"/>
            <a:ext cx="3591072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Evaluation Framework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20123" y="1785943"/>
            <a:ext cx="4860782" cy="897375"/>
          </a:xfrm>
          <a:prstGeom prst="rect">
            <a:avLst/>
          </a:prstGeom>
          <a:solidFill>
            <a:srgbClr val="FFFFFF"/>
          </a:solidFill>
          <a:ln w="595">
            <a:solidFill>
              <a:srgbClr val="3B82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144758" y="1910575"/>
            <a:ext cx="282507" cy="332361"/>
          </a:xfrm>
          <a:prstGeom prst="round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29" y="1995744"/>
            <a:ext cx="149564" cy="14956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6973" y="1986078"/>
            <a:ext cx="153926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RhythmNet (Hybrid)</a:t>
            </a:r>
            <a:endParaRPr lang="en-US" sz="1178" dirty="0"/>
          </a:p>
        </p:txBody>
      </p:sp>
      <p:sp>
        <p:nvSpPr>
          <p:cNvPr id="9" name="Text 5"/>
          <p:cNvSpPr/>
          <p:nvPr/>
        </p:nvSpPr>
        <p:spPr>
          <a:xfrm>
            <a:off x="144759" y="2355266"/>
            <a:ext cx="336864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CNN feature extraction + attention-based temporal modeling</a:t>
            </a:r>
            <a:endParaRPr lang="en-US" sz="916" dirty="0"/>
          </a:p>
        </p:txBody>
      </p:sp>
      <p:sp>
        <p:nvSpPr>
          <p:cNvPr id="10" name="Shape 6"/>
          <p:cNvSpPr/>
          <p:nvPr/>
        </p:nvSpPr>
        <p:spPr>
          <a:xfrm>
            <a:off x="20123" y="2694387"/>
            <a:ext cx="4860782" cy="897375"/>
          </a:xfrm>
          <a:prstGeom prst="rect">
            <a:avLst/>
          </a:prstGeom>
          <a:solidFill>
            <a:srgbClr val="FFFFFF"/>
          </a:solidFill>
          <a:ln w="595">
            <a:solidFill>
              <a:srgbClr val="3B82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1" name="Shape 7"/>
          <p:cNvSpPr/>
          <p:nvPr/>
        </p:nvSpPr>
        <p:spPr>
          <a:xfrm>
            <a:off x="144759" y="2835637"/>
            <a:ext cx="301203" cy="332361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31" y="2920805"/>
            <a:ext cx="168258" cy="14956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45667" y="2911140"/>
            <a:ext cx="1471566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ViT-1D Transformer</a:t>
            </a:r>
            <a:endParaRPr lang="en-US" sz="1178" dirty="0"/>
          </a:p>
        </p:txBody>
      </p:sp>
      <p:sp>
        <p:nvSpPr>
          <p:cNvPr id="14" name="Text 9"/>
          <p:cNvSpPr/>
          <p:nvPr/>
        </p:nvSpPr>
        <p:spPr>
          <a:xfrm>
            <a:off x="144757" y="3280328"/>
            <a:ext cx="4135858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Vision transformer adaptation applying self-attention to 1D ECG sequences</a:t>
            </a:r>
            <a:endParaRPr lang="en-US" sz="916" dirty="0"/>
          </a:p>
        </p:txBody>
      </p:sp>
      <p:sp>
        <p:nvSpPr>
          <p:cNvPr id="15" name="Shape 10"/>
          <p:cNvSpPr/>
          <p:nvPr/>
        </p:nvSpPr>
        <p:spPr>
          <a:xfrm>
            <a:off x="20123" y="3636062"/>
            <a:ext cx="4860782" cy="1063556"/>
          </a:xfrm>
          <a:prstGeom prst="rect">
            <a:avLst/>
          </a:prstGeom>
          <a:solidFill>
            <a:srgbClr val="FFFFFF"/>
          </a:solidFill>
          <a:ln w="595">
            <a:solidFill>
              <a:srgbClr val="3B82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6" name="Shape 11"/>
          <p:cNvSpPr/>
          <p:nvPr/>
        </p:nvSpPr>
        <p:spPr>
          <a:xfrm>
            <a:off x="144757" y="3793935"/>
            <a:ext cx="263813" cy="332361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31" y="3879102"/>
            <a:ext cx="130867" cy="149564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08277" y="3869436"/>
            <a:ext cx="1323282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XGBoost + SMOTE</a:t>
            </a:r>
            <a:endParaRPr lang="en-US" sz="1178" dirty="0"/>
          </a:p>
        </p:txBody>
      </p:sp>
      <p:sp>
        <p:nvSpPr>
          <p:cNvPr id="19" name="Text 13"/>
          <p:cNvSpPr/>
          <p:nvPr/>
        </p:nvSpPr>
        <p:spPr>
          <a:xfrm>
            <a:off x="144760" y="4251248"/>
            <a:ext cx="4694602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Traditional machine learning with gradient boosting and manually engineered features</a:t>
            </a:r>
            <a:endParaRPr lang="en-US" sz="916" dirty="0"/>
          </a:p>
        </p:txBody>
      </p:sp>
      <p:sp>
        <p:nvSpPr>
          <p:cNvPr id="20" name="Shape 14"/>
          <p:cNvSpPr/>
          <p:nvPr/>
        </p:nvSpPr>
        <p:spPr>
          <a:xfrm>
            <a:off x="20123" y="4777158"/>
            <a:ext cx="4860782" cy="1063556"/>
          </a:xfrm>
          <a:prstGeom prst="rect">
            <a:avLst/>
          </a:prstGeom>
          <a:solidFill>
            <a:srgbClr val="FFFFFF"/>
          </a:solidFill>
          <a:ln w="595">
            <a:solidFill>
              <a:srgbClr val="3B82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1" name="Shape 15"/>
          <p:cNvSpPr/>
          <p:nvPr/>
        </p:nvSpPr>
        <p:spPr>
          <a:xfrm>
            <a:off x="144757" y="4951649"/>
            <a:ext cx="319898" cy="332361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29" y="5036816"/>
            <a:ext cx="186952" cy="149564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564364" y="5027151"/>
            <a:ext cx="1558603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Engineered Features</a:t>
            </a:r>
            <a:endParaRPr lang="en-US" sz="1178" dirty="0"/>
          </a:p>
        </p:txBody>
      </p:sp>
      <p:sp>
        <p:nvSpPr>
          <p:cNvPr id="24" name="Text 17"/>
          <p:cNvSpPr/>
          <p:nvPr/>
        </p:nvSpPr>
        <p:spPr>
          <a:xfrm>
            <a:off x="144760" y="5479428"/>
            <a:ext cx="4694602" cy="1409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Comparing raw signal input vs manually crafted statistical and morphological features</a:t>
            </a:r>
            <a:endParaRPr lang="en-US" sz="916" dirty="0"/>
          </a:p>
        </p:txBody>
      </p:sp>
      <p:sp>
        <p:nvSpPr>
          <p:cNvPr id="25" name="Shape 18"/>
          <p:cNvSpPr/>
          <p:nvPr/>
        </p:nvSpPr>
        <p:spPr>
          <a:xfrm>
            <a:off x="4984768" y="1785941"/>
            <a:ext cx="4653055" cy="4054805"/>
          </a:xfrm>
          <a:prstGeom prst="rect">
            <a:avLst/>
          </a:prstGeom>
          <a:solidFill>
            <a:srgbClr val="1D4ED8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6" name="Text 19"/>
          <p:cNvSpPr/>
          <p:nvPr/>
        </p:nvSpPr>
        <p:spPr>
          <a:xfrm>
            <a:off x="5192495" y="1884883"/>
            <a:ext cx="2175505" cy="4834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Evaluation Framework</a:t>
            </a:r>
            <a:endParaRPr lang="en-US" sz="1571" dirty="0"/>
          </a:p>
        </p:txBody>
      </p:sp>
      <p:sp>
        <p:nvSpPr>
          <p:cNvPr id="27" name="Shape 20"/>
          <p:cNvSpPr/>
          <p:nvPr/>
        </p:nvSpPr>
        <p:spPr>
          <a:xfrm>
            <a:off x="5192493" y="2458976"/>
            <a:ext cx="4255358" cy="611524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8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201" y="2565305"/>
            <a:ext cx="178963" cy="166180"/>
          </a:xfrm>
          <a:prstGeom prst="rect">
            <a:avLst/>
          </a:prstGeom>
        </p:spPr>
      </p:pic>
      <p:sp>
        <p:nvSpPr>
          <p:cNvPr id="29" name="Text 21"/>
          <p:cNvSpPr/>
          <p:nvPr/>
        </p:nvSpPr>
        <p:spPr>
          <a:xfrm>
            <a:off x="5578862" y="2558994"/>
            <a:ext cx="1470604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Metrics Priority</a:t>
            </a:r>
            <a:endParaRPr lang="en-US" sz="942" dirty="0"/>
          </a:p>
        </p:txBody>
      </p:sp>
      <p:sp>
        <p:nvSpPr>
          <p:cNvPr id="30" name="Text 22"/>
          <p:cNvSpPr/>
          <p:nvPr/>
        </p:nvSpPr>
        <p:spPr>
          <a:xfrm>
            <a:off x="5292203" y="2800773"/>
            <a:ext cx="3882393" cy="1409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Sensitivity, specificity, and per-class performance over raw accuracy</a:t>
            </a:r>
            <a:endParaRPr lang="en-US" sz="916" dirty="0"/>
          </a:p>
        </p:txBody>
      </p:sp>
      <p:sp>
        <p:nvSpPr>
          <p:cNvPr id="31" name="Shape 23"/>
          <p:cNvSpPr/>
          <p:nvPr/>
        </p:nvSpPr>
        <p:spPr>
          <a:xfrm>
            <a:off x="5192493" y="3203446"/>
            <a:ext cx="4255358" cy="611524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2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92205" y="3309774"/>
            <a:ext cx="159078" cy="166180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5558090" y="3303465"/>
            <a:ext cx="1040347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Cross-Validation</a:t>
            </a:r>
            <a:endParaRPr lang="en-US" sz="942" dirty="0"/>
          </a:p>
        </p:txBody>
      </p:sp>
      <p:sp>
        <p:nvSpPr>
          <p:cNvPr id="34" name="Text 25"/>
          <p:cNvSpPr/>
          <p:nvPr/>
        </p:nvSpPr>
        <p:spPr>
          <a:xfrm>
            <a:off x="5292202" y="3545243"/>
            <a:ext cx="3855503" cy="1409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5-fold stratified validation ensuring robust performance estimation</a:t>
            </a:r>
            <a:endParaRPr lang="en-US" sz="916" dirty="0"/>
          </a:p>
        </p:txBody>
      </p:sp>
      <p:sp>
        <p:nvSpPr>
          <p:cNvPr id="35" name="Shape 26"/>
          <p:cNvSpPr/>
          <p:nvPr/>
        </p:nvSpPr>
        <p:spPr>
          <a:xfrm>
            <a:off x="5192493" y="3947914"/>
            <a:ext cx="4255358" cy="611524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202" y="4054244"/>
            <a:ext cx="198850" cy="16618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5599637" y="4047933"/>
            <a:ext cx="1257155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 Populations</a:t>
            </a:r>
            <a:endParaRPr lang="en-US" sz="942" dirty="0"/>
          </a:p>
        </p:txBody>
      </p:sp>
      <p:sp>
        <p:nvSpPr>
          <p:cNvPr id="38" name="Text 28"/>
          <p:cNvSpPr/>
          <p:nvPr/>
        </p:nvSpPr>
        <p:spPr>
          <a:xfrm>
            <a:off x="5292205" y="4289712"/>
            <a:ext cx="3507601" cy="1409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Diverse demographics and cardiac conditions representation</a:t>
            </a:r>
            <a:endParaRPr lang="en-US" sz="916" dirty="0"/>
          </a:p>
        </p:txBody>
      </p:sp>
      <p:sp>
        <p:nvSpPr>
          <p:cNvPr id="39" name="Shape 29"/>
          <p:cNvSpPr/>
          <p:nvPr/>
        </p:nvSpPr>
        <p:spPr>
          <a:xfrm>
            <a:off x="5192493" y="4803773"/>
            <a:ext cx="4255358" cy="829248"/>
          </a:xfrm>
          <a:prstGeom prst="rect">
            <a:avLst/>
          </a:prstGeom>
          <a:solidFill>
            <a:srgbClr val="FFFFFF">
              <a:alpha val="15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40" name="Text 30"/>
          <p:cNvSpPr/>
          <p:nvPr/>
        </p:nvSpPr>
        <p:spPr>
          <a:xfrm>
            <a:off x="7038446" y="4928753"/>
            <a:ext cx="872278" cy="1772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5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152" dirty="0"/>
          </a:p>
        </p:txBody>
      </p:sp>
      <p:sp>
        <p:nvSpPr>
          <p:cNvPr id="41" name="Text 31"/>
          <p:cNvSpPr/>
          <p:nvPr/>
        </p:nvSpPr>
        <p:spPr>
          <a:xfrm>
            <a:off x="5317133" y="5220110"/>
            <a:ext cx="4096278" cy="2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Deep learning architectures superior for complex temporal pattern recognition in ECG signals</a:t>
            </a:r>
            <a:endParaRPr lang="en-US" sz="837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3127" y="546670"/>
            <a:ext cx="6213458" cy="362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Detailed Model Performance Comparison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103129" y="1042509"/>
            <a:ext cx="3252596" cy="2417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Metrics Analysis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-125286" y="1619762"/>
            <a:ext cx="9970834" cy="300786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40896" y="1785943"/>
            <a:ext cx="2537434" cy="373907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7" name="Text 4"/>
          <p:cNvSpPr/>
          <p:nvPr/>
        </p:nvSpPr>
        <p:spPr>
          <a:xfrm>
            <a:off x="40896" y="1782502"/>
            <a:ext cx="2620524" cy="380782"/>
          </a:xfrm>
          <a:prstGeom prst="rect">
            <a:avLst/>
          </a:prstGeom>
          <a:noFill/>
          <a:ln/>
        </p:spPr>
        <p:txBody>
          <a:bodyPr wrap="square" lIns="158205" tIns="118764" rIns="158205" bIns="118764" rtlCol="0" anchor="ctr">
            <a:spAutoFit/>
          </a:bodyPr>
          <a:lstStyle/>
          <a:p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Architecture</a:t>
            </a:r>
            <a:endParaRPr lang="en-US" sz="916" dirty="0"/>
          </a:p>
        </p:txBody>
      </p:sp>
      <p:sp>
        <p:nvSpPr>
          <p:cNvPr id="8" name="Shape 5"/>
          <p:cNvSpPr/>
          <p:nvPr/>
        </p:nvSpPr>
        <p:spPr>
          <a:xfrm>
            <a:off x="2578331" y="1785943"/>
            <a:ext cx="1695594" cy="373907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9" name="Text 6"/>
          <p:cNvSpPr/>
          <p:nvPr/>
        </p:nvSpPr>
        <p:spPr>
          <a:xfrm>
            <a:off x="2578333" y="1782502"/>
            <a:ext cx="1778684" cy="380782"/>
          </a:xfrm>
          <a:prstGeom prst="rect">
            <a:avLst/>
          </a:prstGeom>
          <a:noFill/>
          <a:ln/>
        </p:spPr>
        <p:txBody>
          <a:bodyPr wrap="square" lIns="158205" tIns="118764" rIns="158205" bIns="118764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Overall Accuracy</a:t>
            </a:r>
            <a:endParaRPr lang="en-US" sz="916" dirty="0"/>
          </a:p>
        </p:txBody>
      </p:sp>
      <p:sp>
        <p:nvSpPr>
          <p:cNvPr id="10" name="Shape 7"/>
          <p:cNvSpPr/>
          <p:nvPr/>
        </p:nvSpPr>
        <p:spPr>
          <a:xfrm>
            <a:off x="4273925" y="1785943"/>
            <a:ext cx="1578391" cy="373907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1" name="Text 8"/>
          <p:cNvSpPr/>
          <p:nvPr/>
        </p:nvSpPr>
        <p:spPr>
          <a:xfrm>
            <a:off x="4273926" y="1782502"/>
            <a:ext cx="1661481" cy="380782"/>
          </a:xfrm>
          <a:prstGeom prst="rect">
            <a:avLst/>
          </a:prstGeom>
          <a:noFill/>
          <a:ln/>
        </p:spPr>
        <p:txBody>
          <a:bodyPr wrap="square" lIns="158205" tIns="118764" rIns="158205" bIns="118764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Macro F1-Score</a:t>
            </a:r>
            <a:endParaRPr lang="en-US" sz="916" dirty="0"/>
          </a:p>
        </p:txBody>
      </p:sp>
      <p:sp>
        <p:nvSpPr>
          <p:cNvPr id="12" name="Shape 9"/>
          <p:cNvSpPr/>
          <p:nvPr/>
        </p:nvSpPr>
        <p:spPr>
          <a:xfrm>
            <a:off x="5852314" y="1785943"/>
            <a:ext cx="1191014" cy="373907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3" name="Text 10"/>
          <p:cNvSpPr/>
          <p:nvPr/>
        </p:nvSpPr>
        <p:spPr>
          <a:xfrm>
            <a:off x="5852314" y="1782502"/>
            <a:ext cx="1274105" cy="380782"/>
          </a:xfrm>
          <a:prstGeom prst="rect">
            <a:avLst/>
          </a:prstGeom>
          <a:noFill/>
          <a:ln/>
        </p:spPr>
        <p:txBody>
          <a:bodyPr wrap="square" lIns="158205" tIns="118764" rIns="158205" bIns="118764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Sensitivity</a:t>
            </a:r>
            <a:endParaRPr lang="en-US" sz="916" dirty="0"/>
          </a:p>
        </p:txBody>
      </p:sp>
      <p:sp>
        <p:nvSpPr>
          <p:cNvPr id="14" name="Shape 11"/>
          <p:cNvSpPr/>
          <p:nvPr/>
        </p:nvSpPr>
        <p:spPr>
          <a:xfrm>
            <a:off x="7043328" y="1785943"/>
            <a:ext cx="1177188" cy="373907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5" name="Text 12"/>
          <p:cNvSpPr/>
          <p:nvPr/>
        </p:nvSpPr>
        <p:spPr>
          <a:xfrm>
            <a:off x="7043328" y="1782502"/>
            <a:ext cx="1260278" cy="380782"/>
          </a:xfrm>
          <a:prstGeom prst="rect">
            <a:avLst/>
          </a:prstGeom>
          <a:noFill/>
          <a:ln/>
        </p:spPr>
        <p:txBody>
          <a:bodyPr wrap="square" lIns="158205" tIns="118764" rIns="158205" bIns="118764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Specificity</a:t>
            </a:r>
            <a:endParaRPr lang="en-US" sz="916" dirty="0"/>
          </a:p>
        </p:txBody>
      </p:sp>
      <p:sp>
        <p:nvSpPr>
          <p:cNvPr id="16" name="Shape 13"/>
          <p:cNvSpPr/>
          <p:nvPr/>
        </p:nvSpPr>
        <p:spPr>
          <a:xfrm>
            <a:off x="8220517" y="1785943"/>
            <a:ext cx="1458851" cy="373907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7" name="Text 14"/>
          <p:cNvSpPr/>
          <p:nvPr/>
        </p:nvSpPr>
        <p:spPr>
          <a:xfrm>
            <a:off x="8220518" y="1782502"/>
            <a:ext cx="1541942" cy="380782"/>
          </a:xfrm>
          <a:prstGeom prst="rect">
            <a:avLst/>
          </a:prstGeom>
          <a:noFill/>
          <a:ln/>
        </p:spPr>
        <p:txBody>
          <a:bodyPr wrap="square" lIns="158205" tIns="118764" rIns="158205" bIns="118764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Training Time</a:t>
            </a:r>
            <a:endParaRPr lang="en-US" sz="916" dirty="0"/>
          </a:p>
        </p:txBody>
      </p:sp>
      <p:sp>
        <p:nvSpPr>
          <p:cNvPr id="18" name="Shape 15"/>
          <p:cNvSpPr/>
          <p:nvPr/>
        </p:nvSpPr>
        <p:spPr>
          <a:xfrm>
            <a:off x="40898" y="2159850"/>
            <a:ext cx="9638471" cy="577479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9" name="Shape 16"/>
          <p:cNvSpPr/>
          <p:nvPr/>
        </p:nvSpPr>
        <p:spPr>
          <a:xfrm>
            <a:off x="40898" y="2729017"/>
            <a:ext cx="9638471" cy="8309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0" name="Shape 17"/>
          <p:cNvSpPr/>
          <p:nvPr/>
        </p:nvSpPr>
        <p:spPr>
          <a:xfrm>
            <a:off x="173840" y="2301104"/>
            <a:ext cx="263813" cy="299125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2" y="2392504"/>
            <a:ext cx="130867" cy="116326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537361" y="2380194"/>
            <a:ext cx="119594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RhythmNet (Hybrid)</a:t>
            </a:r>
            <a:endParaRPr lang="en-US" sz="916" dirty="0"/>
          </a:p>
        </p:txBody>
      </p:sp>
      <p:sp>
        <p:nvSpPr>
          <p:cNvPr id="23" name="Text 19"/>
          <p:cNvSpPr/>
          <p:nvPr/>
        </p:nvSpPr>
        <p:spPr>
          <a:xfrm>
            <a:off x="2578333" y="2216293"/>
            <a:ext cx="1778684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98.54%</a:t>
            </a:r>
            <a:endParaRPr lang="en-US" sz="916" dirty="0"/>
          </a:p>
        </p:txBody>
      </p:sp>
      <p:sp>
        <p:nvSpPr>
          <p:cNvPr id="24" name="Text 20"/>
          <p:cNvSpPr/>
          <p:nvPr/>
        </p:nvSpPr>
        <p:spPr>
          <a:xfrm>
            <a:off x="4273926" y="2216293"/>
            <a:ext cx="1661481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92.33%</a:t>
            </a:r>
            <a:endParaRPr lang="en-US" sz="916" dirty="0"/>
          </a:p>
        </p:txBody>
      </p:sp>
      <p:sp>
        <p:nvSpPr>
          <p:cNvPr id="25" name="Text 21"/>
          <p:cNvSpPr/>
          <p:nvPr/>
        </p:nvSpPr>
        <p:spPr>
          <a:xfrm>
            <a:off x="5852314" y="2216293"/>
            <a:ext cx="1274105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91.03%</a:t>
            </a:r>
            <a:endParaRPr lang="en-US" sz="916" dirty="0"/>
          </a:p>
        </p:txBody>
      </p:sp>
      <p:sp>
        <p:nvSpPr>
          <p:cNvPr id="26" name="Text 22"/>
          <p:cNvSpPr/>
          <p:nvPr/>
        </p:nvSpPr>
        <p:spPr>
          <a:xfrm>
            <a:off x="7043328" y="2216293"/>
            <a:ext cx="1260278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98.89%</a:t>
            </a:r>
            <a:endParaRPr lang="en-US" sz="916" dirty="0"/>
          </a:p>
        </p:txBody>
      </p:sp>
      <p:sp>
        <p:nvSpPr>
          <p:cNvPr id="27" name="Text 23"/>
          <p:cNvSpPr/>
          <p:nvPr/>
        </p:nvSpPr>
        <p:spPr>
          <a:xfrm>
            <a:off x="8220518" y="2216293"/>
            <a:ext cx="1541942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550.5 seconds</a:t>
            </a:r>
            <a:endParaRPr lang="en-US" sz="916" dirty="0"/>
          </a:p>
        </p:txBody>
      </p:sp>
      <p:sp>
        <p:nvSpPr>
          <p:cNvPr id="28" name="Shape 24"/>
          <p:cNvSpPr/>
          <p:nvPr/>
        </p:nvSpPr>
        <p:spPr>
          <a:xfrm>
            <a:off x="173840" y="2866119"/>
            <a:ext cx="263813" cy="299125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12" y="2957517"/>
            <a:ext cx="130867" cy="116326"/>
          </a:xfrm>
          <a:prstGeom prst="rect">
            <a:avLst/>
          </a:prstGeom>
        </p:spPr>
      </p:pic>
      <p:sp>
        <p:nvSpPr>
          <p:cNvPr id="30" name="Text 25"/>
          <p:cNvSpPr/>
          <p:nvPr/>
        </p:nvSpPr>
        <p:spPr>
          <a:xfrm>
            <a:off x="537360" y="2945207"/>
            <a:ext cx="1141148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ViT-1D Transformer</a:t>
            </a:r>
            <a:endParaRPr lang="en-US" sz="916" dirty="0"/>
          </a:p>
        </p:txBody>
      </p:sp>
      <p:sp>
        <p:nvSpPr>
          <p:cNvPr id="31" name="Text 26"/>
          <p:cNvSpPr/>
          <p:nvPr/>
        </p:nvSpPr>
        <p:spPr>
          <a:xfrm>
            <a:off x="2578333" y="2787538"/>
            <a:ext cx="1778684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98.28%</a:t>
            </a:r>
            <a:endParaRPr lang="en-US" sz="916" dirty="0"/>
          </a:p>
        </p:txBody>
      </p:sp>
      <p:sp>
        <p:nvSpPr>
          <p:cNvPr id="32" name="Text 27"/>
          <p:cNvSpPr/>
          <p:nvPr/>
        </p:nvSpPr>
        <p:spPr>
          <a:xfrm>
            <a:off x="4273926" y="2787538"/>
            <a:ext cx="1661481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91.47%</a:t>
            </a:r>
            <a:endParaRPr lang="en-US" sz="916" dirty="0"/>
          </a:p>
        </p:txBody>
      </p:sp>
      <p:sp>
        <p:nvSpPr>
          <p:cNvPr id="33" name="Text 28"/>
          <p:cNvSpPr/>
          <p:nvPr/>
        </p:nvSpPr>
        <p:spPr>
          <a:xfrm>
            <a:off x="5852314" y="2787538"/>
            <a:ext cx="1274105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89.99%</a:t>
            </a:r>
            <a:endParaRPr lang="en-US" sz="916" dirty="0"/>
          </a:p>
        </p:txBody>
      </p:sp>
      <p:sp>
        <p:nvSpPr>
          <p:cNvPr id="34" name="Text 29"/>
          <p:cNvSpPr/>
          <p:nvPr/>
        </p:nvSpPr>
        <p:spPr>
          <a:xfrm>
            <a:off x="7043328" y="2787538"/>
            <a:ext cx="1260278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98.70%</a:t>
            </a:r>
            <a:endParaRPr lang="en-US" sz="916" dirty="0"/>
          </a:p>
        </p:txBody>
      </p:sp>
      <p:sp>
        <p:nvSpPr>
          <p:cNvPr id="35" name="Text 30"/>
          <p:cNvSpPr/>
          <p:nvPr/>
        </p:nvSpPr>
        <p:spPr>
          <a:xfrm>
            <a:off x="8220518" y="2787538"/>
            <a:ext cx="1541942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577.7 seconds</a:t>
            </a:r>
            <a:endParaRPr lang="en-US" sz="916" dirty="0"/>
          </a:p>
        </p:txBody>
      </p:sp>
      <p:sp>
        <p:nvSpPr>
          <p:cNvPr id="36" name="Shape 31"/>
          <p:cNvSpPr/>
          <p:nvPr/>
        </p:nvSpPr>
        <p:spPr>
          <a:xfrm>
            <a:off x="173842" y="3439440"/>
            <a:ext cx="234730" cy="299125"/>
          </a:xfrm>
          <a:prstGeom prst="round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15" y="3530840"/>
            <a:ext cx="101786" cy="116326"/>
          </a:xfrm>
          <a:prstGeom prst="rect">
            <a:avLst/>
          </a:prstGeom>
        </p:spPr>
      </p:pic>
      <p:sp>
        <p:nvSpPr>
          <p:cNvPr id="38" name="Text 32"/>
          <p:cNvSpPr/>
          <p:nvPr/>
        </p:nvSpPr>
        <p:spPr>
          <a:xfrm>
            <a:off x="508281" y="3518529"/>
            <a:ext cx="102993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XGBoost + SMOTE</a:t>
            </a:r>
            <a:endParaRPr lang="en-US" sz="916" dirty="0"/>
          </a:p>
        </p:txBody>
      </p:sp>
      <p:sp>
        <p:nvSpPr>
          <p:cNvPr id="39" name="Text 33"/>
          <p:cNvSpPr/>
          <p:nvPr/>
        </p:nvSpPr>
        <p:spPr>
          <a:xfrm>
            <a:off x="2578333" y="3358782"/>
            <a:ext cx="1778684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98.29%</a:t>
            </a:r>
            <a:endParaRPr lang="en-US" sz="916" dirty="0"/>
          </a:p>
        </p:txBody>
      </p:sp>
      <p:sp>
        <p:nvSpPr>
          <p:cNvPr id="40" name="Text 34"/>
          <p:cNvSpPr/>
          <p:nvPr/>
        </p:nvSpPr>
        <p:spPr>
          <a:xfrm>
            <a:off x="4273926" y="3358782"/>
            <a:ext cx="1661481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90.66%</a:t>
            </a:r>
            <a:endParaRPr lang="en-US" sz="916" dirty="0"/>
          </a:p>
        </p:txBody>
      </p:sp>
      <p:sp>
        <p:nvSpPr>
          <p:cNvPr id="41" name="Text 35"/>
          <p:cNvSpPr/>
          <p:nvPr/>
        </p:nvSpPr>
        <p:spPr>
          <a:xfrm>
            <a:off x="5852314" y="3358782"/>
            <a:ext cx="1274105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90.54%</a:t>
            </a:r>
            <a:endParaRPr lang="en-US" sz="916" dirty="0"/>
          </a:p>
        </p:txBody>
      </p:sp>
      <p:sp>
        <p:nvSpPr>
          <p:cNvPr id="42" name="Text 36"/>
          <p:cNvSpPr/>
          <p:nvPr/>
        </p:nvSpPr>
        <p:spPr>
          <a:xfrm>
            <a:off x="7043328" y="3358782"/>
            <a:ext cx="1260278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98.70%</a:t>
            </a:r>
            <a:endParaRPr lang="en-US" sz="916" dirty="0"/>
          </a:p>
        </p:txBody>
      </p:sp>
      <p:sp>
        <p:nvSpPr>
          <p:cNvPr id="43" name="Text 37"/>
          <p:cNvSpPr/>
          <p:nvPr/>
        </p:nvSpPr>
        <p:spPr>
          <a:xfrm>
            <a:off x="8220518" y="3358782"/>
            <a:ext cx="1541942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210.8 seconds</a:t>
            </a:r>
            <a:endParaRPr lang="en-US" sz="916" dirty="0"/>
          </a:p>
        </p:txBody>
      </p:sp>
      <p:sp>
        <p:nvSpPr>
          <p:cNvPr id="44" name="Shape 38"/>
          <p:cNvSpPr/>
          <p:nvPr/>
        </p:nvSpPr>
        <p:spPr>
          <a:xfrm>
            <a:off x="173841" y="4012764"/>
            <a:ext cx="278353" cy="299125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4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13" y="4104162"/>
            <a:ext cx="145408" cy="116326"/>
          </a:xfrm>
          <a:prstGeom prst="rect">
            <a:avLst/>
          </a:prstGeom>
        </p:spPr>
      </p:pic>
      <p:sp>
        <p:nvSpPr>
          <p:cNvPr id="46" name="Text 39"/>
          <p:cNvSpPr/>
          <p:nvPr/>
        </p:nvSpPr>
        <p:spPr>
          <a:xfrm>
            <a:off x="551903" y="4091853"/>
            <a:ext cx="1210456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Engineered Features</a:t>
            </a:r>
            <a:endParaRPr lang="en-US" sz="916" dirty="0"/>
          </a:p>
        </p:txBody>
      </p:sp>
      <p:sp>
        <p:nvSpPr>
          <p:cNvPr id="47" name="Text 40"/>
          <p:cNvSpPr/>
          <p:nvPr/>
        </p:nvSpPr>
        <p:spPr>
          <a:xfrm>
            <a:off x="2578333" y="3932106"/>
            <a:ext cx="1778684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98.29%</a:t>
            </a:r>
            <a:endParaRPr lang="en-US" sz="916" dirty="0"/>
          </a:p>
        </p:txBody>
      </p:sp>
      <p:sp>
        <p:nvSpPr>
          <p:cNvPr id="48" name="Text 41"/>
          <p:cNvSpPr/>
          <p:nvPr/>
        </p:nvSpPr>
        <p:spPr>
          <a:xfrm>
            <a:off x="4273926" y="3932106"/>
            <a:ext cx="1661481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90.66%</a:t>
            </a:r>
            <a:endParaRPr lang="en-US" sz="916" dirty="0"/>
          </a:p>
        </p:txBody>
      </p:sp>
      <p:sp>
        <p:nvSpPr>
          <p:cNvPr id="49" name="Text 42"/>
          <p:cNvSpPr/>
          <p:nvPr/>
        </p:nvSpPr>
        <p:spPr>
          <a:xfrm>
            <a:off x="5852314" y="3932106"/>
            <a:ext cx="1274105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86.76%</a:t>
            </a:r>
            <a:endParaRPr lang="en-US" sz="916" dirty="0"/>
          </a:p>
        </p:txBody>
      </p:sp>
      <p:sp>
        <p:nvSpPr>
          <p:cNvPr id="50" name="Text 43"/>
          <p:cNvSpPr/>
          <p:nvPr/>
        </p:nvSpPr>
        <p:spPr>
          <a:xfrm>
            <a:off x="7043328" y="3932106"/>
            <a:ext cx="1260278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98.34%</a:t>
            </a:r>
            <a:endParaRPr lang="en-US" sz="916" dirty="0"/>
          </a:p>
        </p:txBody>
      </p:sp>
      <p:sp>
        <p:nvSpPr>
          <p:cNvPr id="51" name="Text 44"/>
          <p:cNvSpPr/>
          <p:nvPr/>
        </p:nvSpPr>
        <p:spPr>
          <a:xfrm>
            <a:off x="8220518" y="3932106"/>
            <a:ext cx="1541942" cy="460435"/>
          </a:xfrm>
          <a:prstGeom prst="rect">
            <a:avLst/>
          </a:prstGeom>
          <a:noFill/>
          <a:ln/>
        </p:spPr>
        <p:txBody>
          <a:bodyPr wrap="square" lIns="158205" tIns="158205" rIns="158205" bIns="158205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470.3 seconds</a:t>
            </a:r>
            <a:endParaRPr lang="en-US" sz="916" dirty="0"/>
          </a:p>
        </p:txBody>
      </p:sp>
      <p:sp>
        <p:nvSpPr>
          <p:cNvPr id="52" name="Shape 45"/>
          <p:cNvSpPr/>
          <p:nvPr/>
        </p:nvSpPr>
        <p:spPr>
          <a:xfrm>
            <a:off x="103127" y="4868590"/>
            <a:ext cx="9576242" cy="1545480"/>
          </a:xfrm>
          <a:prstGeom prst="rect">
            <a:avLst/>
          </a:prstGeom>
          <a:solidFill>
            <a:srgbClr val="059669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53" name="Text 46"/>
          <p:cNvSpPr/>
          <p:nvPr/>
        </p:nvSpPr>
        <p:spPr>
          <a:xfrm>
            <a:off x="240313" y="5088410"/>
            <a:ext cx="1803596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Relevance</a:t>
            </a:r>
            <a:endParaRPr lang="en-US" sz="1571" dirty="0"/>
          </a:p>
        </p:txBody>
      </p:sp>
      <p:sp>
        <p:nvSpPr>
          <p:cNvPr id="54" name="Text 47"/>
          <p:cNvSpPr/>
          <p:nvPr/>
        </p:nvSpPr>
        <p:spPr>
          <a:xfrm>
            <a:off x="240312" y="5494237"/>
            <a:ext cx="4079445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RhythmNet achieves optimal balance of accuracy and efficiency</a:t>
            </a:r>
            <a:endParaRPr lang="en-US" sz="1048" dirty="0"/>
          </a:p>
        </p:txBody>
      </p:sp>
      <p:sp>
        <p:nvSpPr>
          <p:cNvPr id="55" name="Text 48"/>
          <p:cNvSpPr/>
          <p:nvPr/>
        </p:nvSpPr>
        <p:spPr>
          <a:xfrm>
            <a:off x="240312" y="5759676"/>
            <a:ext cx="4327661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Deep learning superior for complex sequential pattern recognition</a:t>
            </a:r>
            <a:endParaRPr lang="en-US" sz="1048" dirty="0"/>
          </a:p>
        </p:txBody>
      </p:sp>
      <p:sp>
        <p:nvSpPr>
          <p:cNvPr id="56" name="Text 49"/>
          <p:cNvSpPr/>
          <p:nvPr/>
        </p:nvSpPr>
        <p:spPr>
          <a:xfrm>
            <a:off x="240312" y="6025565"/>
            <a:ext cx="2918956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metrics prioritized over raw accuracy</a:t>
            </a:r>
            <a:endParaRPr lang="en-US" sz="1048" dirty="0"/>
          </a:p>
        </p:txBody>
      </p:sp>
      <p:sp>
        <p:nvSpPr>
          <p:cNvPr id="57" name="Text 50"/>
          <p:cNvSpPr/>
          <p:nvPr/>
        </p:nvSpPr>
        <p:spPr>
          <a:xfrm>
            <a:off x="7085409" y="5133737"/>
            <a:ext cx="543174" cy="4834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🏆</a:t>
            </a:r>
            <a:endParaRPr lang="en-US" sz="3141" dirty="0"/>
          </a:p>
        </p:txBody>
      </p:sp>
      <p:sp>
        <p:nvSpPr>
          <p:cNvPr id="58" name="Text 51"/>
          <p:cNvSpPr/>
          <p:nvPr/>
        </p:nvSpPr>
        <p:spPr>
          <a:xfrm>
            <a:off x="6917784" y="5657018"/>
            <a:ext cx="878427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dirty="0">
                <a:solidFill>
                  <a:srgbClr val="A7F3D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308" dirty="0"/>
          </a:p>
        </p:txBody>
      </p:sp>
      <p:sp>
        <p:nvSpPr>
          <p:cNvPr id="59" name="Text 52"/>
          <p:cNvSpPr/>
          <p:nvPr/>
        </p:nvSpPr>
        <p:spPr>
          <a:xfrm>
            <a:off x="6316585" y="5953077"/>
            <a:ext cx="2080823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6EE7B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RhythmNet: Best overall performance</a:t>
            </a:r>
            <a:endParaRPr lang="en-US" sz="916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4" y="873485"/>
            <a:ext cx="4754786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Performance Validation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6" y="1365967"/>
            <a:ext cx="3267102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Real-World Performance Metrics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1" y="2018596"/>
            <a:ext cx="3057723" cy="1645187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273549" y="2284483"/>
            <a:ext cx="398833" cy="398833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0" y="2384192"/>
            <a:ext cx="199416" cy="19941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05330" y="2216485"/>
            <a:ext cx="854250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98.54%</a:t>
            </a:r>
            <a:endParaRPr lang="en-US" sz="1964" dirty="0"/>
          </a:p>
        </p:txBody>
      </p:sp>
      <p:sp>
        <p:nvSpPr>
          <p:cNvPr id="9" name="Text 5"/>
          <p:cNvSpPr/>
          <p:nvPr/>
        </p:nvSpPr>
        <p:spPr>
          <a:xfrm>
            <a:off x="805328" y="2542783"/>
            <a:ext cx="117822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Overall Accuracy</a:t>
            </a:r>
            <a:endParaRPr lang="en-US" sz="1178" dirty="0"/>
          </a:p>
        </p:txBody>
      </p:sp>
      <p:sp>
        <p:nvSpPr>
          <p:cNvPr id="10" name="Text 6"/>
          <p:cNvSpPr/>
          <p:nvPr/>
        </p:nvSpPr>
        <p:spPr>
          <a:xfrm>
            <a:off x="273548" y="2907976"/>
            <a:ext cx="274198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Substantially exceeding business requirement of &gt;90% accuracy threshold</a:t>
            </a:r>
            <a:endParaRPr lang="en-US" sz="916" dirty="0"/>
          </a:p>
        </p:txBody>
      </p:sp>
      <p:sp>
        <p:nvSpPr>
          <p:cNvPr id="11" name="Shape 7"/>
          <p:cNvSpPr/>
          <p:nvPr/>
        </p:nvSpPr>
        <p:spPr>
          <a:xfrm>
            <a:off x="3331271" y="2018596"/>
            <a:ext cx="3057723" cy="1645187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2" name="Shape 8"/>
          <p:cNvSpPr/>
          <p:nvPr/>
        </p:nvSpPr>
        <p:spPr>
          <a:xfrm>
            <a:off x="3530688" y="2284483"/>
            <a:ext cx="398833" cy="39883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397" y="2384192"/>
            <a:ext cx="199416" cy="19941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4062468" y="2216485"/>
            <a:ext cx="854250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98.89%</a:t>
            </a:r>
            <a:endParaRPr lang="en-US" sz="1964" dirty="0"/>
          </a:p>
        </p:txBody>
      </p:sp>
      <p:sp>
        <p:nvSpPr>
          <p:cNvPr id="15" name="Text 10"/>
          <p:cNvSpPr/>
          <p:nvPr/>
        </p:nvSpPr>
        <p:spPr>
          <a:xfrm>
            <a:off x="4062469" y="2542783"/>
            <a:ext cx="70596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Specificity</a:t>
            </a:r>
            <a:endParaRPr lang="en-US" sz="1178" dirty="0"/>
          </a:p>
        </p:txBody>
      </p:sp>
      <p:sp>
        <p:nvSpPr>
          <p:cNvPr id="16" name="Text 11"/>
          <p:cNvSpPr/>
          <p:nvPr/>
        </p:nvSpPr>
        <p:spPr>
          <a:xfrm>
            <a:off x="3530686" y="2907976"/>
            <a:ext cx="274198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 false positive control essential for preventing alert fatigue</a:t>
            </a:r>
            <a:endParaRPr lang="en-US" sz="916" dirty="0"/>
          </a:p>
        </p:txBody>
      </p:sp>
      <p:sp>
        <p:nvSpPr>
          <p:cNvPr id="17" name="Shape 12"/>
          <p:cNvSpPr/>
          <p:nvPr/>
        </p:nvSpPr>
        <p:spPr>
          <a:xfrm>
            <a:off x="6588409" y="2018596"/>
            <a:ext cx="3057723" cy="1645187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8" name="Shape 13"/>
          <p:cNvSpPr/>
          <p:nvPr/>
        </p:nvSpPr>
        <p:spPr>
          <a:xfrm>
            <a:off x="6787829" y="2218011"/>
            <a:ext cx="423760" cy="398833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538" y="2317721"/>
            <a:ext cx="224344" cy="199416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344533" y="2326750"/>
            <a:ext cx="1524755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Per-Class Sensitivity</a:t>
            </a:r>
            <a:endParaRPr lang="en-US" sz="1178" dirty="0"/>
          </a:p>
        </p:txBody>
      </p:sp>
      <p:sp>
        <p:nvSpPr>
          <p:cNvPr id="21" name="Text 15"/>
          <p:cNvSpPr/>
          <p:nvPr/>
        </p:nvSpPr>
        <p:spPr>
          <a:xfrm>
            <a:off x="6787831" y="2762409"/>
            <a:ext cx="781720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Normal beats:</a:t>
            </a:r>
            <a:endParaRPr lang="en-US" sz="916" dirty="0"/>
          </a:p>
        </p:txBody>
      </p:sp>
      <p:sp>
        <p:nvSpPr>
          <p:cNvPr id="22" name="Text 16"/>
          <p:cNvSpPr/>
          <p:nvPr/>
        </p:nvSpPr>
        <p:spPr>
          <a:xfrm>
            <a:off x="9109131" y="2762409"/>
            <a:ext cx="33364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99.5%</a:t>
            </a:r>
            <a:endParaRPr lang="en-US" sz="916" dirty="0"/>
          </a:p>
        </p:txBody>
      </p:sp>
      <p:sp>
        <p:nvSpPr>
          <p:cNvPr id="23" name="Text 17"/>
          <p:cNvSpPr/>
          <p:nvPr/>
        </p:nvSpPr>
        <p:spPr>
          <a:xfrm>
            <a:off x="6787829" y="2995062"/>
            <a:ext cx="1063783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Ventricular ectopic:</a:t>
            </a:r>
            <a:endParaRPr lang="en-US" sz="916" dirty="0"/>
          </a:p>
        </p:txBody>
      </p:sp>
      <p:sp>
        <p:nvSpPr>
          <p:cNvPr id="24" name="Text 18"/>
          <p:cNvSpPr/>
          <p:nvPr/>
        </p:nvSpPr>
        <p:spPr>
          <a:xfrm>
            <a:off x="9109131" y="2995062"/>
            <a:ext cx="33364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94.6%</a:t>
            </a:r>
            <a:endParaRPr lang="en-US" sz="916" dirty="0"/>
          </a:p>
        </p:txBody>
      </p:sp>
      <p:sp>
        <p:nvSpPr>
          <p:cNvPr id="25" name="Text 19"/>
          <p:cNvSpPr/>
          <p:nvPr/>
        </p:nvSpPr>
        <p:spPr>
          <a:xfrm>
            <a:off x="6787830" y="3227714"/>
            <a:ext cx="79461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Unclassifiable:</a:t>
            </a:r>
            <a:endParaRPr lang="en-US" sz="916" dirty="0"/>
          </a:p>
        </p:txBody>
      </p:sp>
      <p:sp>
        <p:nvSpPr>
          <p:cNvPr id="26" name="Text 20"/>
          <p:cNvSpPr/>
          <p:nvPr/>
        </p:nvSpPr>
        <p:spPr>
          <a:xfrm>
            <a:off x="9109131" y="3227714"/>
            <a:ext cx="33364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98.7%</a:t>
            </a:r>
            <a:endParaRPr lang="en-US" sz="916" dirty="0"/>
          </a:p>
        </p:txBody>
      </p:sp>
      <p:sp>
        <p:nvSpPr>
          <p:cNvPr id="27" name="Shape 21"/>
          <p:cNvSpPr/>
          <p:nvPr/>
        </p:nvSpPr>
        <p:spPr>
          <a:xfrm>
            <a:off x="74131" y="3838273"/>
            <a:ext cx="3057723" cy="1370990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8" name="Shape 22"/>
          <p:cNvSpPr/>
          <p:nvPr/>
        </p:nvSpPr>
        <p:spPr>
          <a:xfrm>
            <a:off x="273551" y="4037687"/>
            <a:ext cx="448688" cy="398833"/>
          </a:xfrm>
          <a:prstGeom prst="round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61" y="4137397"/>
            <a:ext cx="249272" cy="199416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855184" y="4146426"/>
            <a:ext cx="106539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Safety</a:t>
            </a:r>
            <a:endParaRPr lang="en-US" sz="1178" dirty="0"/>
          </a:p>
        </p:txBody>
      </p:sp>
      <p:sp>
        <p:nvSpPr>
          <p:cNvPr id="31" name="Text 24"/>
          <p:cNvSpPr/>
          <p:nvPr/>
        </p:nvSpPr>
        <p:spPr>
          <a:xfrm>
            <a:off x="273548" y="4594710"/>
            <a:ext cx="274198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Minimized false negative rates for life-threatening arrhythmias ensuring patient safety</a:t>
            </a:r>
            <a:endParaRPr lang="en-US" sz="916" dirty="0"/>
          </a:p>
        </p:txBody>
      </p:sp>
      <p:sp>
        <p:nvSpPr>
          <p:cNvPr id="32" name="Shape 25"/>
          <p:cNvSpPr/>
          <p:nvPr/>
        </p:nvSpPr>
        <p:spPr>
          <a:xfrm>
            <a:off x="3331271" y="3838273"/>
            <a:ext cx="3057723" cy="1370990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33" name="Shape 26"/>
          <p:cNvSpPr/>
          <p:nvPr/>
        </p:nvSpPr>
        <p:spPr>
          <a:xfrm>
            <a:off x="3530688" y="4037687"/>
            <a:ext cx="398833" cy="398833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0397" y="4137397"/>
            <a:ext cx="199416" cy="199416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4062464" y="4146426"/>
            <a:ext cx="1278152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Criteria</a:t>
            </a:r>
            <a:endParaRPr lang="en-US" sz="1178" dirty="0"/>
          </a:p>
        </p:txBody>
      </p:sp>
      <p:sp>
        <p:nvSpPr>
          <p:cNvPr id="36" name="Text 28"/>
          <p:cNvSpPr/>
          <p:nvPr/>
        </p:nvSpPr>
        <p:spPr>
          <a:xfrm>
            <a:off x="3530686" y="4594710"/>
            <a:ext cx="274198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 defined success metrics exceeded including sensitivity, specificity, and processing time</a:t>
            </a:r>
            <a:endParaRPr lang="en-US" sz="916" dirty="0"/>
          </a:p>
        </p:txBody>
      </p:sp>
      <p:sp>
        <p:nvSpPr>
          <p:cNvPr id="37" name="Shape 29"/>
          <p:cNvSpPr/>
          <p:nvPr/>
        </p:nvSpPr>
        <p:spPr>
          <a:xfrm>
            <a:off x="6588409" y="3838273"/>
            <a:ext cx="3057723" cy="1370990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38" name="Shape 30"/>
          <p:cNvSpPr/>
          <p:nvPr/>
        </p:nvSpPr>
        <p:spPr>
          <a:xfrm>
            <a:off x="6787828" y="4062614"/>
            <a:ext cx="373907" cy="398833"/>
          </a:xfrm>
          <a:prstGeom prst="ellipse">
            <a:avLst/>
          </a:prstGeom>
          <a:solidFill>
            <a:srgbClr val="E0E7FF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9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537" y="4162324"/>
            <a:ext cx="174489" cy="199416"/>
          </a:xfrm>
          <a:prstGeom prst="rect">
            <a:avLst/>
          </a:prstGeom>
        </p:spPr>
      </p:pic>
      <p:sp>
        <p:nvSpPr>
          <p:cNvPr id="40" name="Text 31"/>
          <p:cNvSpPr/>
          <p:nvPr/>
        </p:nvSpPr>
        <p:spPr>
          <a:xfrm>
            <a:off x="7294676" y="4171353"/>
            <a:ext cx="1247527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Doctor Interface</a:t>
            </a:r>
            <a:endParaRPr lang="en-US" sz="1178" dirty="0"/>
          </a:p>
        </p:txBody>
      </p:sp>
      <p:sp>
        <p:nvSpPr>
          <p:cNvPr id="41" name="Text 32"/>
          <p:cNvSpPr/>
          <p:nvPr/>
        </p:nvSpPr>
        <p:spPr>
          <a:xfrm>
            <a:off x="6787826" y="4619637"/>
            <a:ext cx="2741981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dashboard with real-time patient monitoring and abnormal pattern review system</a:t>
            </a:r>
            <a:endParaRPr lang="en-US" sz="916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1505" y="-306399"/>
            <a:ext cx="10635555" cy="74874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02223" y="68143"/>
            <a:ext cx="2391191" cy="3543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303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Future Directions</a:t>
            </a:r>
            <a:endParaRPr lang="en-US" sz="2303" dirty="0"/>
          </a:p>
        </p:txBody>
      </p:sp>
      <p:sp>
        <p:nvSpPr>
          <p:cNvPr id="4" name="Shape 1"/>
          <p:cNvSpPr/>
          <p:nvPr/>
        </p:nvSpPr>
        <p:spPr>
          <a:xfrm>
            <a:off x="-149661" y="713923"/>
            <a:ext cx="4881554" cy="613475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5" name="Shape 2"/>
          <p:cNvSpPr/>
          <p:nvPr/>
        </p:nvSpPr>
        <p:spPr>
          <a:xfrm>
            <a:off x="-123016" y="713923"/>
            <a:ext cx="41545" cy="6134757"/>
          </a:xfrm>
          <a:prstGeom prst="rect">
            <a:avLst/>
          </a:prstGeom>
          <a:solidFill>
            <a:srgbClr val="DC262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2" y="968162"/>
            <a:ext cx="186952" cy="1861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4724" y="948505"/>
            <a:ext cx="1770070" cy="2254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65" b="1" dirty="0">
                <a:solidFill>
                  <a:srgbClr val="DC26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Extensions</a:t>
            </a:r>
            <a:endParaRPr lang="en-US" sz="1465" dirty="0"/>
          </a:p>
        </p:txBody>
      </p:sp>
      <p:sp>
        <p:nvSpPr>
          <p:cNvPr id="8" name="Shape 4"/>
          <p:cNvSpPr/>
          <p:nvPr/>
        </p:nvSpPr>
        <p:spPr>
          <a:xfrm>
            <a:off x="58060" y="1325450"/>
            <a:ext cx="4466103" cy="1042621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9" name="Shape 5"/>
          <p:cNvSpPr/>
          <p:nvPr/>
        </p:nvSpPr>
        <p:spPr>
          <a:xfrm>
            <a:off x="58064" y="1325450"/>
            <a:ext cx="24927" cy="1042621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97" y="1486633"/>
            <a:ext cx="145408" cy="14625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94580" y="1471126"/>
            <a:ext cx="2096941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DC26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Prospective Clinical Validation</a:t>
            </a:r>
            <a:endParaRPr lang="en-US" sz="1152" dirty="0"/>
          </a:p>
        </p:txBody>
      </p:sp>
      <p:sp>
        <p:nvSpPr>
          <p:cNvPr id="12" name="Text 7"/>
          <p:cNvSpPr/>
          <p:nvPr/>
        </p:nvSpPr>
        <p:spPr>
          <a:xfrm>
            <a:off x="182699" y="1757065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Large-scale prospective studies with diverse patient populations to validate real-world clinical effectiveness.</a:t>
            </a:r>
            <a:endParaRPr lang="en-US" sz="891" dirty="0"/>
          </a:p>
        </p:txBody>
      </p:sp>
      <p:sp>
        <p:nvSpPr>
          <p:cNvPr id="13" name="Text 8"/>
          <p:cNvSpPr/>
          <p:nvPr/>
        </p:nvSpPr>
        <p:spPr>
          <a:xfrm>
            <a:off x="182697" y="2108146"/>
            <a:ext cx="2570808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Multi-site randomized controlled trials and outcome studies</a:t>
            </a:r>
            <a:endParaRPr lang="en-US" sz="786" dirty="0"/>
          </a:p>
        </p:txBody>
      </p:sp>
      <p:sp>
        <p:nvSpPr>
          <p:cNvPr id="14" name="Shape 9"/>
          <p:cNvSpPr/>
          <p:nvPr/>
        </p:nvSpPr>
        <p:spPr>
          <a:xfrm>
            <a:off x="58060" y="2451162"/>
            <a:ext cx="4466103" cy="1042621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5" name="Shape 10"/>
          <p:cNvSpPr/>
          <p:nvPr/>
        </p:nvSpPr>
        <p:spPr>
          <a:xfrm>
            <a:off x="58064" y="2451162"/>
            <a:ext cx="24927" cy="1042621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699" y="2612344"/>
            <a:ext cx="182800" cy="146252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31972" y="2596837"/>
            <a:ext cx="1901914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DC26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Multi-center Hospital Trials</a:t>
            </a:r>
            <a:endParaRPr lang="en-US" sz="1152" dirty="0"/>
          </a:p>
        </p:txBody>
      </p:sp>
      <p:sp>
        <p:nvSpPr>
          <p:cNvPr id="18" name="Text 12"/>
          <p:cNvSpPr/>
          <p:nvPr/>
        </p:nvSpPr>
        <p:spPr>
          <a:xfrm>
            <a:off x="182699" y="2882777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Collaborative research across multiple hospital systems to assess generalizability and clinical impact.</a:t>
            </a:r>
            <a:endParaRPr lang="en-US" sz="891" dirty="0"/>
          </a:p>
        </p:txBody>
      </p:sp>
      <p:sp>
        <p:nvSpPr>
          <p:cNvPr id="19" name="Text 13"/>
          <p:cNvSpPr/>
          <p:nvPr/>
        </p:nvSpPr>
        <p:spPr>
          <a:xfrm>
            <a:off x="182698" y="3233857"/>
            <a:ext cx="2519231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International collaboration and diverse healthcare settings</a:t>
            </a:r>
            <a:endParaRPr lang="en-US" sz="786" dirty="0"/>
          </a:p>
        </p:txBody>
      </p:sp>
      <p:sp>
        <p:nvSpPr>
          <p:cNvPr id="20" name="Shape 14"/>
          <p:cNvSpPr/>
          <p:nvPr/>
        </p:nvSpPr>
        <p:spPr>
          <a:xfrm>
            <a:off x="58060" y="3576873"/>
            <a:ext cx="4466103" cy="1042621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1" name="Shape 15"/>
          <p:cNvSpPr/>
          <p:nvPr/>
        </p:nvSpPr>
        <p:spPr>
          <a:xfrm>
            <a:off x="58064" y="3576873"/>
            <a:ext cx="24927" cy="1042621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699" y="3738054"/>
            <a:ext cx="164104" cy="146252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413273" y="3722549"/>
            <a:ext cx="1550544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DC26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Vital Signs Integration</a:t>
            </a:r>
            <a:endParaRPr lang="en-US" sz="1152" dirty="0"/>
          </a:p>
        </p:txBody>
      </p:sp>
      <p:sp>
        <p:nvSpPr>
          <p:cNvPr id="24" name="Text 17"/>
          <p:cNvSpPr/>
          <p:nvPr/>
        </p:nvSpPr>
        <p:spPr>
          <a:xfrm>
            <a:off x="182699" y="4008487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Combining ECG analysis with blood pressure, oxygen saturation, and other vital signs for comprehensive monitoring.</a:t>
            </a:r>
            <a:endParaRPr lang="en-US" sz="891" dirty="0"/>
          </a:p>
        </p:txBody>
      </p:sp>
      <p:sp>
        <p:nvSpPr>
          <p:cNvPr id="25" name="Text 18"/>
          <p:cNvSpPr/>
          <p:nvPr/>
        </p:nvSpPr>
        <p:spPr>
          <a:xfrm>
            <a:off x="182700" y="4359569"/>
            <a:ext cx="1940598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Multimodal AI for holistic patient assessment</a:t>
            </a:r>
            <a:endParaRPr lang="en-US" sz="786" dirty="0"/>
          </a:p>
        </p:txBody>
      </p:sp>
      <p:sp>
        <p:nvSpPr>
          <p:cNvPr id="26" name="Shape 19"/>
          <p:cNvSpPr/>
          <p:nvPr/>
        </p:nvSpPr>
        <p:spPr>
          <a:xfrm>
            <a:off x="58060" y="4702584"/>
            <a:ext cx="4466103" cy="1042621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7" name="Shape 20"/>
          <p:cNvSpPr/>
          <p:nvPr/>
        </p:nvSpPr>
        <p:spPr>
          <a:xfrm>
            <a:off x="58064" y="4702584"/>
            <a:ext cx="24927" cy="1042621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8" name="Text 21"/>
          <p:cNvSpPr/>
          <p:nvPr/>
        </p:nvSpPr>
        <p:spPr>
          <a:xfrm>
            <a:off x="249168" y="4848259"/>
            <a:ext cx="1361965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DC262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Predictive Analytics</a:t>
            </a:r>
            <a:endParaRPr lang="en-US" sz="1152" dirty="0"/>
          </a:p>
        </p:txBody>
      </p:sp>
      <p:sp>
        <p:nvSpPr>
          <p:cNvPr id="29" name="Text 22"/>
          <p:cNvSpPr/>
          <p:nvPr/>
        </p:nvSpPr>
        <p:spPr>
          <a:xfrm>
            <a:off x="182699" y="5134197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Developing predictive models for cardiac events and risk stratification based on ECG patterns.</a:t>
            </a:r>
            <a:endParaRPr lang="en-US" sz="891" dirty="0"/>
          </a:p>
        </p:txBody>
      </p:sp>
      <p:sp>
        <p:nvSpPr>
          <p:cNvPr id="30" name="Text 23"/>
          <p:cNvSpPr/>
          <p:nvPr/>
        </p:nvSpPr>
        <p:spPr>
          <a:xfrm>
            <a:off x="141159" y="5740573"/>
            <a:ext cx="2279073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Early warning systems and preventive care strategies</a:t>
            </a:r>
            <a:endParaRPr lang="en-US" sz="786" dirty="0"/>
          </a:p>
        </p:txBody>
      </p:sp>
      <p:sp>
        <p:nvSpPr>
          <p:cNvPr id="31" name="Shape 24"/>
          <p:cNvSpPr/>
          <p:nvPr/>
        </p:nvSpPr>
        <p:spPr>
          <a:xfrm>
            <a:off x="16520" y="5965699"/>
            <a:ext cx="4466103" cy="688027"/>
          </a:xfrm>
          <a:prstGeom prst="rect">
            <a:avLst/>
          </a:prstGeom>
          <a:solidFill>
            <a:srgbClr val="B91C1C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2" name="Text 25"/>
          <p:cNvSpPr/>
          <p:nvPr/>
        </p:nvSpPr>
        <p:spPr>
          <a:xfrm>
            <a:off x="1193491" y="6111376"/>
            <a:ext cx="2195260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52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Advancing Cardiac Care Science</a:t>
            </a:r>
            <a:endParaRPr lang="en-US" sz="1152" dirty="0"/>
          </a:p>
        </p:txBody>
      </p:sp>
      <p:sp>
        <p:nvSpPr>
          <p:cNvPr id="33" name="Text 26"/>
          <p:cNvSpPr/>
          <p:nvPr/>
        </p:nvSpPr>
        <p:spPr>
          <a:xfrm>
            <a:off x="580203" y="6375797"/>
            <a:ext cx="3421835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91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Expanding research frontiers in AI-powered cardiovascular medicine</a:t>
            </a:r>
            <a:endParaRPr lang="en-US" sz="891" dirty="0"/>
          </a:p>
        </p:txBody>
      </p:sp>
      <p:sp>
        <p:nvSpPr>
          <p:cNvPr id="34" name="Shape 27"/>
          <p:cNvSpPr/>
          <p:nvPr/>
        </p:nvSpPr>
        <p:spPr>
          <a:xfrm>
            <a:off x="4939618" y="713923"/>
            <a:ext cx="4881554" cy="613475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5" name="Shape 28"/>
          <p:cNvSpPr/>
          <p:nvPr/>
        </p:nvSpPr>
        <p:spPr>
          <a:xfrm>
            <a:off x="4939618" y="713923"/>
            <a:ext cx="41545" cy="6134757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345" y="968162"/>
            <a:ext cx="162025" cy="186111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5409075" y="948505"/>
            <a:ext cx="1582199" cy="2254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65" b="1" dirty="0">
                <a:solidFill>
                  <a:srgbClr val="3B82F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System Scalability</a:t>
            </a:r>
            <a:endParaRPr lang="en-US" sz="1465" dirty="0"/>
          </a:p>
        </p:txBody>
      </p:sp>
      <p:sp>
        <p:nvSpPr>
          <p:cNvPr id="38" name="Shape 30"/>
          <p:cNvSpPr/>
          <p:nvPr/>
        </p:nvSpPr>
        <p:spPr>
          <a:xfrm>
            <a:off x="5147339" y="1325450"/>
            <a:ext cx="4466103" cy="1042621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9" name="Shape 31"/>
          <p:cNvSpPr/>
          <p:nvPr/>
        </p:nvSpPr>
        <p:spPr>
          <a:xfrm>
            <a:off x="5147345" y="1325450"/>
            <a:ext cx="24927" cy="1042621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4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1978" y="1486633"/>
            <a:ext cx="182800" cy="146252"/>
          </a:xfrm>
          <a:prstGeom prst="rect">
            <a:avLst/>
          </a:prstGeom>
        </p:spPr>
      </p:pic>
      <p:sp>
        <p:nvSpPr>
          <p:cNvPr id="41" name="Text 32"/>
          <p:cNvSpPr/>
          <p:nvPr/>
        </p:nvSpPr>
        <p:spPr>
          <a:xfrm>
            <a:off x="5521246" y="1471126"/>
            <a:ext cx="1300717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3B82F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Cloud Deployment</a:t>
            </a:r>
            <a:endParaRPr lang="en-US" sz="1152" dirty="0"/>
          </a:p>
        </p:txBody>
      </p:sp>
      <p:sp>
        <p:nvSpPr>
          <p:cNvPr id="42" name="Text 33"/>
          <p:cNvSpPr/>
          <p:nvPr/>
        </p:nvSpPr>
        <p:spPr>
          <a:xfrm>
            <a:off x="5271980" y="1757065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Scalable cloud infrastructure for hospital networks and healthcare systems with auto-scaling capabilities.</a:t>
            </a:r>
            <a:endParaRPr lang="en-US" sz="891" dirty="0"/>
          </a:p>
        </p:txBody>
      </p:sp>
      <p:sp>
        <p:nvSpPr>
          <p:cNvPr id="43" name="Text 34"/>
          <p:cNvSpPr/>
          <p:nvPr/>
        </p:nvSpPr>
        <p:spPr>
          <a:xfrm>
            <a:off x="5271978" y="2108146"/>
            <a:ext cx="2495054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AWS, Azure, and GCP deployment with global availability</a:t>
            </a:r>
            <a:endParaRPr lang="en-US" sz="786" dirty="0"/>
          </a:p>
        </p:txBody>
      </p:sp>
      <p:sp>
        <p:nvSpPr>
          <p:cNvPr id="44" name="Shape 35"/>
          <p:cNvSpPr/>
          <p:nvPr/>
        </p:nvSpPr>
        <p:spPr>
          <a:xfrm>
            <a:off x="5147339" y="2451162"/>
            <a:ext cx="4466103" cy="1042621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45" name="Shape 36"/>
          <p:cNvSpPr/>
          <p:nvPr/>
        </p:nvSpPr>
        <p:spPr>
          <a:xfrm>
            <a:off x="5147345" y="2451162"/>
            <a:ext cx="24927" cy="1042621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46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1976" y="2612344"/>
            <a:ext cx="145408" cy="146252"/>
          </a:xfrm>
          <a:prstGeom prst="rect">
            <a:avLst/>
          </a:prstGeom>
        </p:spPr>
      </p:pic>
      <p:sp>
        <p:nvSpPr>
          <p:cNvPr id="47" name="Text 37"/>
          <p:cNvSpPr/>
          <p:nvPr/>
        </p:nvSpPr>
        <p:spPr>
          <a:xfrm>
            <a:off x="5483858" y="2596837"/>
            <a:ext cx="1162103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3B82F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Edge Computing</a:t>
            </a:r>
            <a:endParaRPr lang="en-US" sz="1152" dirty="0"/>
          </a:p>
        </p:txBody>
      </p:sp>
      <p:sp>
        <p:nvSpPr>
          <p:cNvPr id="48" name="Text 38"/>
          <p:cNvSpPr/>
          <p:nvPr/>
        </p:nvSpPr>
        <p:spPr>
          <a:xfrm>
            <a:off x="5271980" y="2882777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Edge deployment for real-time processing with minimal latency and reduced bandwidth requirements.</a:t>
            </a:r>
            <a:endParaRPr lang="en-US" sz="891" dirty="0"/>
          </a:p>
        </p:txBody>
      </p:sp>
      <p:sp>
        <p:nvSpPr>
          <p:cNvPr id="49" name="Text 39"/>
          <p:cNvSpPr/>
          <p:nvPr/>
        </p:nvSpPr>
        <p:spPr>
          <a:xfrm>
            <a:off x="5271979" y="3233857"/>
            <a:ext cx="1988951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Local processing for critical care environments</a:t>
            </a:r>
            <a:endParaRPr lang="en-US" sz="786" dirty="0"/>
          </a:p>
        </p:txBody>
      </p:sp>
      <p:sp>
        <p:nvSpPr>
          <p:cNvPr id="50" name="Shape 40"/>
          <p:cNvSpPr/>
          <p:nvPr/>
        </p:nvSpPr>
        <p:spPr>
          <a:xfrm>
            <a:off x="5147339" y="3576873"/>
            <a:ext cx="4466103" cy="1042621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51" name="Shape 41"/>
          <p:cNvSpPr/>
          <p:nvPr/>
        </p:nvSpPr>
        <p:spPr>
          <a:xfrm>
            <a:off x="5147345" y="3576873"/>
            <a:ext cx="24927" cy="1042621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5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1976" y="3738054"/>
            <a:ext cx="145408" cy="146252"/>
          </a:xfrm>
          <a:prstGeom prst="rect">
            <a:avLst/>
          </a:prstGeom>
        </p:spPr>
      </p:pic>
      <p:sp>
        <p:nvSpPr>
          <p:cNvPr id="53" name="Text 42"/>
          <p:cNvSpPr/>
          <p:nvPr/>
        </p:nvSpPr>
        <p:spPr>
          <a:xfrm>
            <a:off x="5483860" y="3722066"/>
            <a:ext cx="1652088" cy="17826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3B82F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International Standards</a:t>
            </a:r>
            <a:endParaRPr lang="en-US" sz="1152" dirty="0"/>
          </a:p>
        </p:txBody>
      </p:sp>
      <p:sp>
        <p:nvSpPr>
          <p:cNvPr id="54" name="Text 43"/>
          <p:cNvSpPr/>
          <p:nvPr/>
        </p:nvSpPr>
        <p:spPr>
          <a:xfrm>
            <a:off x="5271980" y="4008487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Compliance with international medical device standards (ISO 13485, IEC 62304) for global deployment.</a:t>
            </a:r>
            <a:endParaRPr lang="en-US" sz="891" dirty="0"/>
          </a:p>
        </p:txBody>
      </p:sp>
      <p:sp>
        <p:nvSpPr>
          <p:cNvPr id="55" name="Text 44"/>
          <p:cNvSpPr/>
          <p:nvPr/>
        </p:nvSpPr>
        <p:spPr>
          <a:xfrm>
            <a:off x="5271975" y="4359569"/>
            <a:ext cx="2603044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CE marking, Health Canada, and other regulatory approvals</a:t>
            </a:r>
            <a:endParaRPr lang="en-US" sz="786" dirty="0"/>
          </a:p>
        </p:txBody>
      </p:sp>
      <p:sp>
        <p:nvSpPr>
          <p:cNvPr id="56" name="Shape 45"/>
          <p:cNvSpPr/>
          <p:nvPr/>
        </p:nvSpPr>
        <p:spPr>
          <a:xfrm>
            <a:off x="5147339" y="4702584"/>
            <a:ext cx="4466103" cy="1042621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57" name="Shape 46"/>
          <p:cNvSpPr/>
          <p:nvPr/>
        </p:nvSpPr>
        <p:spPr>
          <a:xfrm>
            <a:off x="5147345" y="4702584"/>
            <a:ext cx="24927" cy="1042621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5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1976" y="4863766"/>
            <a:ext cx="145408" cy="146252"/>
          </a:xfrm>
          <a:prstGeom prst="rect">
            <a:avLst/>
          </a:prstGeom>
        </p:spPr>
      </p:pic>
      <p:sp>
        <p:nvSpPr>
          <p:cNvPr id="59" name="Text 47"/>
          <p:cNvSpPr/>
          <p:nvPr/>
        </p:nvSpPr>
        <p:spPr>
          <a:xfrm>
            <a:off x="5483856" y="4848259"/>
            <a:ext cx="1342623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52" b="1" dirty="0">
                <a:solidFill>
                  <a:srgbClr val="3B82F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Federated Learning</a:t>
            </a:r>
            <a:endParaRPr lang="en-US" sz="1152" dirty="0"/>
          </a:p>
        </p:txBody>
      </p:sp>
      <p:sp>
        <p:nvSpPr>
          <p:cNvPr id="60" name="Text 48"/>
          <p:cNvSpPr/>
          <p:nvPr/>
        </p:nvSpPr>
        <p:spPr>
          <a:xfrm>
            <a:off x="5271980" y="5134197"/>
            <a:ext cx="4299922" cy="2741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89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Privacy-preserving federated learning for model improvement across institutions without data sharing.</a:t>
            </a:r>
            <a:endParaRPr lang="en-US" sz="891" dirty="0"/>
          </a:p>
        </p:txBody>
      </p:sp>
      <p:sp>
        <p:nvSpPr>
          <p:cNvPr id="61" name="Text 49"/>
          <p:cNvSpPr/>
          <p:nvPr/>
        </p:nvSpPr>
        <p:spPr>
          <a:xfrm>
            <a:off x="5230440" y="5740573"/>
            <a:ext cx="2180754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786" i="1" dirty="0">
                <a:solidFill>
                  <a:srgbClr val="64748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Collaborative AI while maintaining patient privacy</a:t>
            </a:r>
            <a:endParaRPr lang="en-US" sz="786" dirty="0"/>
          </a:p>
        </p:txBody>
      </p:sp>
      <p:sp>
        <p:nvSpPr>
          <p:cNvPr id="62" name="Shape 50"/>
          <p:cNvSpPr/>
          <p:nvPr/>
        </p:nvSpPr>
        <p:spPr>
          <a:xfrm>
            <a:off x="5105799" y="5965699"/>
            <a:ext cx="4466103" cy="688027"/>
          </a:xfrm>
          <a:prstGeom prst="rect">
            <a:avLst/>
          </a:prstGeom>
          <a:solidFill>
            <a:srgbClr val="1D4ED8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3" name="Text 51"/>
          <p:cNvSpPr/>
          <p:nvPr/>
        </p:nvSpPr>
        <p:spPr>
          <a:xfrm>
            <a:off x="6499558" y="6111376"/>
            <a:ext cx="1761689" cy="17729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152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Global Healthcare Impact</a:t>
            </a:r>
            <a:endParaRPr lang="en-US" sz="1152" dirty="0"/>
          </a:p>
        </p:txBody>
      </p:sp>
      <p:sp>
        <p:nvSpPr>
          <p:cNvPr id="64" name="Text 52"/>
          <p:cNvSpPr/>
          <p:nvPr/>
        </p:nvSpPr>
        <p:spPr>
          <a:xfrm>
            <a:off x="5560684" y="6375797"/>
            <a:ext cx="3639427" cy="1370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91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Scaling AI-powered cardiac monitoring to healthcare systems worldwide</a:t>
            </a:r>
            <a:endParaRPr lang="en-US" sz="89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791"/>
            <a:ext cx="9720263" cy="604647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849532" y="686737"/>
            <a:ext cx="2104291" cy="4834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3141" dirty="0"/>
          </a:p>
        </p:txBody>
      </p:sp>
      <p:sp>
        <p:nvSpPr>
          <p:cNvPr id="4" name="Text 1"/>
          <p:cNvSpPr/>
          <p:nvPr/>
        </p:nvSpPr>
        <p:spPr>
          <a:xfrm>
            <a:off x="3926543" y="1319222"/>
            <a:ext cx="1950269" cy="2254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65" dirty="0">
                <a:solidFill>
                  <a:srgbClr val="E2E8F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Questions &amp; Discussion</a:t>
            </a:r>
            <a:endParaRPr lang="en-US" sz="1465" dirty="0"/>
          </a:p>
        </p:txBody>
      </p:sp>
      <p:sp>
        <p:nvSpPr>
          <p:cNvPr id="5" name="Shape 2"/>
          <p:cNvSpPr/>
          <p:nvPr/>
        </p:nvSpPr>
        <p:spPr>
          <a:xfrm>
            <a:off x="1536521" y="1779258"/>
            <a:ext cx="6647222" cy="1991732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850" y="2026838"/>
            <a:ext cx="178644" cy="15952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43351" y="2009912"/>
            <a:ext cx="3595005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7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Real-time ECG Arrhythmia Classification Project</a:t>
            </a:r>
            <a:endParaRPr lang="en-US" sz="1257" dirty="0"/>
          </a:p>
        </p:txBody>
      </p:sp>
      <p:sp>
        <p:nvSpPr>
          <p:cNvPr id="8" name="Text 4"/>
          <p:cNvSpPr/>
          <p:nvPr/>
        </p:nvSpPr>
        <p:spPr>
          <a:xfrm>
            <a:off x="1744247" y="2348447"/>
            <a:ext cx="6314861" cy="2899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42" dirty="0">
                <a:solidFill>
                  <a:srgbClr val="E2E8F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From CRISP-DM methodology to clinical deployment, we've successfully developed and implemented a comprehensive AI solution that bridges the gap between research innovation and real-world healthcare applications.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1744250" y="2785559"/>
            <a:ext cx="1495624" cy="636452"/>
          </a:xfrm>
          <a:prstGeom prst="rect">
            <a:avLst/>
          </a:prstGeom>
          <a:solidFill>
            <a:srgbClr val="FFFFFF">
              <a:alpha val="1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0" name="Text 6"/>
          <p:cNvSpPr/>
          <p:nvPr/>
        </p:nvSpPr>
        <p:spPr>
          <a:xfrm>
            <a:off x="2210442" y="2895502"/>
            <a:ext cx="646329" cy="2254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65" b="1" dirty="0">
                <a:solidFill>
                  <a:srgbClr val="FBBF2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98.54%</a:t>
            </a:r>
            <a:endParaRPr lang="en-US" sz="1465" dirty="0"/>
          </a:p>
        </p:txBody>
      </p:sp>
      <p:sp>
        <p:nvSpPr>
          <p:cNvPr id="11" name="Text 7"/>
          <p:cNvSpPr/>
          <p:nvPr/>
        </p:nvSpPr>
        <p:spPr>
          <a:xfrm>
            <a:off x="2154029" y="3187013"/>
            <a:ext cx="759155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 Accuracy</a:t>
            </a:r>
            <a:endParaRPr lang="en-US" sz="786" dirty="0"/>
          </a:p>
        </p:txBody>
      </p:sp>
      <p:sp>
        <p:nvSpPr>
          <p:cNvPr id="12" name="Shape 8"/>
          <p:cNvSpPr/>
          <p:nvPr/>
        </p:nvSpPr>
        <p:spPr>
          <a:xfrm>
            <a:off x="3322965" y="2785559"/>
            <a:ext cx="1495624" cy="636452"/>
          </a:xfrm>
          <a:prstGeom prst="rect">
            <a:avLst/>
          </a:prstGeom>
          <a:solidFill>
            <a:srgbClr val="FFFFFF">
              <a:alpha val="1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3" name="Text 9"/>
          <p:cNvSpPr/>
          <p:nvPr/>
        </p:nvSpPr>
        <p:spPr>
          <a:xfrm>
            <a:off x="3803666" y="2895502"/>
            <a:ext cx="617317" cy="2254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65" b="1" dirty="0">
                <a:solidFill>
                  <a:srgbClr val="FBBF2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&lt; 1 sec</a:t>
            </a:r>
            <a:endParaRPr lang="en-US" sz="1465" dirty="0"/>
          </a:p>
        </p:txBody>
      </p:sp>
      <p:sp>
        <p:nvSpPr>
          <p:cNvPr id="14" name="Text 10"/>
          <p:cNvSpPr/>
          <p:nvPr/>
        </p:nvSpPr>
        <p:spPr>
          <a:xfrm>
            <a:off x="3698091" y="3187013"/>
            <a:ext cx="828461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Processing Speed</a:t>
            </a:r>
            <a:endParaRPr lang="en-US" sz="786" dirty="0"/>
          </a:p>
        </p:txBody>
      </p:sp>
      <p:sp>
        <p:nvSpPr>
          <p:cNvPr id="15" name="Shape 11"/>
          <p:cNvSpPr/>
          <p:nvPr/>
        </p:nvSpPr>
        <p:spPr>
          <a:xfrm>
            <a:off x="4901682" y="2785559"/>
            <a:ext cx="1495624" cy="636452"/>
          </a:xfrm>
          <a:prstGeom prst="rect">
            <a:avLst/>
          </a:prstGeom>
          <a:solidFill>
            <a:srgbClr val="FFFFFF">
              <a:alpha val="1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6" name="Text 12"/>
          <p:cNvSpPr/>
          <p:nvPr/>
        </p:nvSpPr>
        <p:spPr>
          <a:xfrm>
            <a:off x="5637038" y="2895502"/>
            <a:ext cx="107991" cy="2254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65" b="1" dirty="0">
                <a:solidFill>
                  <a:srgbClr val="FBBF2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</a:t>
            </a:r>
            <a:endParaRPr lang="en-US" sz="1465" dirty="0"/>
          </a:p>
        </p:txBody>
      </p:sp>
      <p:sp>
        <p:nvSpPr>
          <p:cNvPr id="17" name="Text 13"/>
          <p:cNvSpPr/>
          <p:nvPr/>
        </p:nvSpPr>
        <p:spPr>
          <a:xfrm>
            <a:off x="5237317" y="3187013"/>
            <a:ext cx="907439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Arrhythmia Classes</a:t>
            </a:r>
            <a:endParaRPr lang="en-US" sz="786" dirty="0"/>
          </a:p>
        </p:txBody>
      </p:sp>
      <p:sp>
        <p:nvSpPr>
          <p:cNvPr id="18" name="Shape 14"/>
          <p:cNvSpPr/>
          <p:nvPr/>
        </p:nvSpPr>
        <p:spPr>
          <a:xfrm>
            <a:off x="6480397" y="2785559"/>
            <a:ext cx="1495624" cy="636452"/>
          </a:xfrm>
          <a:prstGeom prst="rect">
            <a:avLst/>
          </a:prstGeom>
          <a:solidFill>
            <a:srgbClr val="FFFFFF">
              <a:alpha val="1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9" name="Text 15"/>
          <p:cNvSpPr/>
          <p:nvPr/>
        </p:nvSpPr>
        <p:spPr>
          <a:xfrm>
            <a:off x="7065862" y="2895502"/>
            <a:ext cx="407784" cy="2254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65" b="1" dirty="0">
                <a:solidFill>
                  <a:srgbClr val="FBBF24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24/7</a:t>
            </a:r>
            <a:endParaRPr lang="en-US" sz="1465" dirty="0"/>
          </a:p>
        </p:txBody>
      </p:sp>
      <p:sp>
        <p:nvSpPr>
          <p:cNvPr id="20" name="Text 16"/>
          <p:cNvSpPr/>
          <p:nvPr/>
        </p:nvSpPr>
        <p:spPr>
          <a:xfrm>
            <a:off x="6787020" y="3187013"/>
            <a:ext cx="965463" cy="1210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786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Real-time Operation</a:t>
            </a:r>
            <a:endParaRPr lang="en-US" sz="786" dirty="0"/>
          </a:p>
        </p:txBody>
      </p:sp>
      <p:sp>
        <p:nvSpPr>
          <p:cNvPr id="21" name="Shape 17"/>
          <p:cNvSpPr/>
          <p:nvPr/>
        </p:nvSpPr>
        <p:spPr>
          <a:xfrm>
            <a:off x="2367425" y="3903934"/>
            <a:ext cx="4985417" cy="2133733"/>
          </a:xfrm>
          <a:prstGeom prst="rect">
            <a:avLst/>
          </a:prstGeom>
          <a:solidFill>
            <a:srgbClr val="FFFFFF">
              <a:alpha val="1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8741" y="4119966"/>
            <a:ext cx="249272" cy="199416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3966435" y="4098826"/>
            <a:ext cx="2219438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571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Questions &amp; Discussion</a:t>
            </a:r>
            <a:endParaRPr lang="en-US" sz="1571" dirty="0"/>
          </a:p>
        </p:txBody>
      </p:sp>
      <p:sp>
        <p:nvSpPr>
          <p:cNvPr id="24" name="Text 19"/>
          <p:cNvSpPr/>
          <p:nvPr/>
        </p:nvSpPr>
        <p:spPr>
          <a:xfrm>
            <a:off x="2533605" y="4490503"/>
            <a:ext cx="4736146" cy="3224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48" dirty="0">
                <a:solidFill>
                  <a:srgbClr val="E2E8F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We welcome your questions about our methodology, technical implementation, clinical validation, or future research directions.</a:t>
            </a:r>
            <a:endParaRPr lang="en-US" sz="1048" dirty="0"/>
          </a:p>
        </p:txBody>
      </p:sp>
      <p:sp>
        <p:nvSpPr>
          <p:cNvPr id="25" name="Shape 20"/>
          <p:cNvSpPr/>
          <p:nvPr/>
        </p:nvSpPr>
        <p:spPr>
          <a:xfrm>
            <a:off x="2533605" y="4975796"/>
            <a:ext cx="4653055" cy="87906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6" name="Text 21"/>
          <p:cNvSpPr/>
          <p:nvPr/>
        </p:nvSpPr>
        <p:spPr>
          <a:xfrm>
            <a:off x="4487449" y="5119520"/>
            <a:ext cx="828461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048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Project Team</a:t>
            </a:r>
            <a:endParaRPr lang="en-US" sz="1048" dirty="0"/>
          </a:p>
        </p:txBody>
      </p:sp>
      <p:sp>
        <p:nvSpPr>
          <p:cNvPr id="27" name="Text 22"/>
          <p:cNvSpPr/>
          <p:nvPr/>
        </p:nvSpPr>
        <p:spPr>
          <a:xfrm>
            <a:off x="3834674" y="5383551"/>
            <a:ext cx="2134013" cy="1449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42" dirty="0">
                <a:solidFill>
                  <a:srgbClr val="E2E8F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Rotem Even Zur • Nevo Levi • Guy Kalati</a:t>
            </a:r>
            <a:endParaRPr lang="en-US" sz="942" dirty="0"/>
          </a:p>
        </p:txBody>
      </p:sp>
      <p:sp>
        <p:nvSpPr>
          <p:cNvPr id="28" name="Text 23"/>
          <p:cNvSpPr/>
          <p:nvPr/>
        </p:nvSpPr>
        <p:spPr>
          <a:xfrm>
            <a:off x="3904787" y="5586090"/>
            <a:ext cx="1993787" cy="128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837" i="1" dirty="0">
                <a:solidFill>
                  <a:srgbClr val="CBD5E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Project Group 25 - Data Science in Industry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3" y="873485"/>
            <a:ext cx="5178687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Introduction: The Clinical Problem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0" y="1365967"/>
            <a:ext cx="3708733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Interpretation Challenges &amp; Urgency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6" y="2018593"/>
            <a:ext cx="3013386" cy="319066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74136" y="2018593"/>
            <a:ext cx="49855" cy="3190667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7" name="Shape 4"/>
          <p:cNvSpPr/>
          <p:nvPr/>
        </p:nvSpPr>
        <p:spPr>
          <a:xfrm>
            <a:off x="273551" y="2218011"/>
            <a:ext cx="448688" cy="398833"/>
          </a:xfrm>
          <a:prstGeom prst="round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1" y="2317721"/>
            <a:ext cx="249272" cy="1994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55185" y="2265470"/>
            <a:ext cx="491597" cy="3039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 30</a:t>
            </a:r>
            <a:endParaRPr lang="en-US" sz="1964" dirty="0"/>
          </a:p>
        </p:txBody>
      </p:sp>
      <p:sp>
        <p:nvSpPr>
          <p:cNvPr id="10" name="Text 6"/>
          <p:cNvSpPr/>
          <p:nvPr/>
        </p:nvSpPr>
        <p:spPr>
          <a:xfrm>
            <a:off x="273552" y="2775437"/>
            <a:ext cx="788167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ECGs Daily</a:t>
            </a:r>
            <a:endParaRPr lang="en-US" sz="1178" dirty="0"/>
          </a:p>
        </p:txBody>
      </p:sp>
      <p:sp>
        <p:nvSpPr>
          <p:cNvPr id="11" name="Text 7"/>
          <p:cNvSpPr/>
          <p:nvPr/>
        </p:nvSpPr>
        <p:spPr>
          <a:xfrm>
            <a:off x="273552" y="3074157"/>
            <a:ext cx="269764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Emergency departments handle massive volumes with limited specialist coverage</a:t>
            </a:r>
            <a:endParaRPr lang="en-US" sz="916" dirty="0"/>
          </a:p>
        </p:txBody>
      </p:sp>
      <p:sp>
        <p:nvSpPr>
          <p:cNvPr id="12" name="Shape 8"/>
          <p:cNvSpPr/>
          <p:nvPr/>
        </p:nvSpPr>
        <p:spPr>
          <a:xfrm>
            <a:off x="3353409" y="2018593"/>
            <a:ext cx="3013418" cy="319066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3" name="Shape 9"/>
          <p:cNvSpPr/>
          <p:nvPr/>
        </p:nvSpPr>
        <p:spPr>
          <a:xfrm>
            <a:off x="3353410" y="2018593"/>
            <a:ext cx="49855" cy="3190667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533" y="2317721"/>
            <a:ext cx="199416" cy="19941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084603" y="2266340"/>
            <a:ext cx="873592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10-15%</a:t>
            </a:r>
            <a:endParaRPr lang="en-US" sz="1964" dirty="0"/>
          </a:p>
        </p:txBody>
      </p:sp>
      <p:sp>
        <p:nvSpPr>
          <p:cNvPr id="16" name="Text 11"/>
          <p:cNvSpPr/>
          <p:nvPr/>
        </p:nvSpPr>
        <p:spPr>
          <a:xfrm>
            <a:off x="3552822" y="2775437"/>
            <a:ext cx="135229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Misinterpretation</a:t>
            </a:r>
            <a:endParaRPr lang="en-US" sz="1178" dirty="0"/>
          </a:p>
        </p:txBody>
      </p:sp>
      <p:sp>
        <p:nvSpPr>
          <p:cNvPr id="17" name="Text 12"/>
          <p:cNvSpPr/>
          <p:nvPr/>
        </p:nvSpPr>
        <p:spPr>
          <a:xfrm>
            <a:off x="3552825" y="3074157"/>
            <a:ext cx="2697676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rates in non-specialist settings, especially dangerous for critical arrhythmias</a:t>
            </a:r>
            <a:endParaRPr lang="en-US" sz="916" dirty="0"/>
          </a:p>
        </p:txBody>
      </p:sp>
      <p:sp>
        <p:nvSpPr>
          <p:cNvPr id="18" name="Shape 13"/>
          <p:cNvSpPr/>
          <p:nvPr/>
        </p:nvSpPr>
        <p:spPr>
          <a:xfrm>
            <a:off x="6632716" y="2018593"/>
            <a:ext cx="3013386" cy="319066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9" name="Shape 14"/>
          <p:cNvSpPr/>
          <p:nvPr/>
        </p:nvSpPr>
        <p:spPr>
          <a:xfrm>
            <a:off x="6632718" y="2018593"/>
            <a:ext cx="49855" cy="3190667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0" name="Shape 15"/>
          <p:cNvSpPr/>
          <p:nvPr/>
        </p:nvSpPr>
        <p:spPr>
          <a:xfrm>
            <a:off x="6832133" y="2218011"/>
            <a:ext cx="423760" cy="398833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42" y="2317721"/>
            <a:ext cx="224344" cy="199416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388839" y="2296577"/>
            <a:ext cx="71563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</a:t>
            </a:r>
            <a:endParaRPr lang="en-US" sz="1571" dirty="0"/>
          </a:p>
        </p:txBody>
      </p:sp>
      <p:sp>
        <p:nvSpPr>
          <p:cNvPr id="23" name="Text 17"/>
          <p:cNvSpPr/>
          <p:nvPr/>
        </p:nvSpPr>
        <p:spPr>
          <a:xfrm>
            <a:off x="6832130" y="2775437"/>
            <a:ext cx="1286209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V-Tach Detection</a:t>
            </a:r>
            <a:endParaRPr lang="en-US" sz="1178" dirty="0"/>
          </a:p>
        </p:txBody>
      </p:sp>
      <p:sp>
        <p:nvSpPr>
          <p:cNvPr id="24" name="Text 18"/>
          <p:cNvSpPr/>
          <p:nvPr/>
        </p:nvSpPr>
        <p:spPr>
          <a:xfrm>
            <a:off x="6832133" y="3074157"/>
            <a:ext cx="269764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Ventricular tachycardia requires immediate detection - delays directly impact survival</a:t>
            </a:r>
            <a:endParaRPr lang="en-US" sz="916" dirty="0"/>
          </a:p>
        </p:txBody>
      </p:sp>
      <p:sp>
        <p:nvSpPr>
          <p:cNvPr id="25" name="Shape 19"/>
          <p:cNvSpPr/>
          <p:nvPr/>
        </p:nvSpPr>
        <p:spPr>
          <a:xfrm>
            <a:off x="74135" y="5475152"/>
            <a:ext cx="9571999" cy="8973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6" name="Text 20"/>
          <p:cNvSpPr/>
          <p:nvPr/>
        </p:nvSpPr>
        <p:spPr>
          <a:xfrm>
            <a:off x="273551" y="5690253"/>
            <a:ext cx="1623074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Urgency Factor</a:t>
            </a:r>
            <a:endParaRPr lang="en-US" sz="1308" dirty="0"/>
          </a:p>
        </p:txBody>
      </p:sp>
      <p:sp>
        <p:nvSpPr>
          <p:cNvPr id="27" name="Text 21"/>
          <p:cNvSpPr/>
          <p:nvPr/>
        </p:nvSpPr>
        <p:spPr>
          <a:xfrm>
            <a:off x="273550" y="5992779"/>
            <a:ext cx="4798304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BEA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 arrhythmias like ventricular tachycardia require immediate detection</a:t>
            </a:r>
            <a:endParaRPr lang="en-US" sz="1048" dirty="0"/>
          </a:p>
        </p:txBody>
      </p:sp>
      <p:sp>
        <p:nvSpPr>
          <p:cNvPr id="28" name="Text 22"/>
          <p:cNvSpPr/>
          <p:nvPr/>
        </p:nvSpPr>
        <p:spPr>
          <a:xfrm>
            <a:off x="6923537" y="5673041"/>
            <a:ext cx="2606268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96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Every Second Counts</a:t>
            </a:r>
            <a:endParaRPr lang="en-US" sz="1964" dirty="0"/>
          </a:p>
        </p:txBody>
      </p:sp>
      <p:sp>
        <p:nvSpPr>
          <p:cNvPr id="29" name="Text 23"/>
          <p:cNvSpPr/>
          <p:nvPr/>
        </p:nvSpPr>
        <p:spPr>
          <a:xfrm>
            <a:off x="7255567" y="5992327"/>
            <a:ext cx="2274239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48" dirty="0">
                <a:solidFill>
                  <a:srgbClr val="BFDB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Delays directly impact survival rates</a:t>
            </a:r>
            <a:endParaRPr lang="en-US" sz="104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1" y="873485"/>
            <a:ext cx="5694461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Motivation &amp; Market Impact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2" y="1365967"/>
            <a:ext cx="3985962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Opportunity &amp; Healthcare Costs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2" y="2018593"/>
            <a:ext cx="4653055" cy="3190667"/>
          </a:xfrm>
          <a:prstGeom prst="rect">
            <a:avLst/>
          </a:prstGeom>
          <a:solidFill>
            <a:srgbClr val="059669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24" y="2417431"/>
            <a:ext cx="299125" cy="2991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2091" y="2269401"/>
            <a:ext cx="880039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$10B+</a:t>
            </a:r>
            <a:endParaRPr lang="en-US" sz="2356" dirty="0"/>
          </a:p>
        </p:txBody>
      </p:sp>
      <p:sp>
        <p:nvSpPr>
          <p:cNvPr id="8" name="Text 4"/>
          <p:cNvSpPr/>
          <p:nvPr/>
        </p:nvSpPr>
        <p:spPr>
          <a:xfrm>
            <a:off x="772092" y="2632532"/>
            <a:ext cx="1158879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Annual Market</a:t>
            </a:r>
            <a:endParaRPr lang="en-US" sz="1308" dirty="0"/>
          </a:p>
        </p:txBody>
      </p:sp>
      <p:sp>
        <p:nvSpPr>
          <p:cNvPr id="9" name="Text 5"/>
          <p:cNvSpPr/>
          <p:nvPr/>
        </p:nvSpPr>
        <p:spPr>
          <a:xfrm>
            <a:off x="340021" y="3033735"/>
            <a:ext cx="4204369" cy="3627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cardiac monitoring device market with rapid growth trajectory</a:t>
            </a:r>
            <a:endParaRPr lang="en-US" sz="1178" dirty="0"/>
          </a:p>
        </p:txBody>
      </p:sp>
      <p:sp>
        <p:nvSpPr>
          <p:cNvPr id="10" name="Shape 6"/>
          <p:cNvSpPr/>
          <p:nvPr/>
        </p:nvSpPr>
        <p:spPr>
          <a:xfrm>
            <a:off x="340020" y="3647163"/>
            <a:ext cx="4121277" cy="119649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1" name="Text 7"/>
          <p:cNvSpPr/>
          <p:nvPr/>
        </p:nvSpPr>
        <p:spPr>
          <a:xfrm>
            <a:off x="472967" y="3805757"/>
            <a:ext cx="113631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Drivers</a:t>
            </a:r>
            <a:endParaRPr lang="en-US" sz="1178" dirty="0"/>
          </a:p>
        </p:txBody>
      </p:sp>
      <p:sp>
        <p:nvSpPr>
          <p:cNvPr id="12" name="Text 8"/>
          <p:cNvSpPr/>
          <p:nvPr/>
        </p:nvSpPr>
        <p:spPr>
          <a:xfrm>
            <a:off x="472966" y="4091853"/>
            <a:ext cx="1855173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Aging population demographics</a:t>
            </a:r>
            <a:endParaRPr lang="en-US" sz="916" dirty="0"/>
          </a:p>
        </p:txBody>
      </p:sp>
      <p:sp>
        <p:nvSpPr>
          <p:cNvPr id="13" name="Text 9"/>
          <p:cNvSpPr/>
          <p:nvPr/>
        </p:nvSpPr>
        <p:spPr>
          <a:xfrm>
            <a:off x="472964" y="4324506"/>
            <a:ext cx="256758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Increasing cardiovascular disease prevalence</a:t>
            </a:r>
            <a:endParaRPr lang="en-US" sz="916" dirty="0"/>
          </a:p>
        </p:txBody>
      </p:sp>
      <p:sp>
        <p:nvSpPr>
          <p:cNvPr id="14" name="Text 10"/>
          <p:cNvSpPr/>
          <p:nvPr/>
        </p:nvSpPr>
        <p:spPr>
          <a:xfrm>
            <a:off x="472968" y="4557159"/>
            <a:ext cx="199217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Technology adoption in healthcare</a:t>
            </a:r>
            <a:endParaRPr lang="en-US" sz="916" dirty="0"/>
          </a:p>
        </p:txBody>
      </p:sp>
      <p:sp>
        <p:nvSpPr>
          <p:cNvPr id="15" name="Shape 11"/>
          <p:cNvSpPr/>
          <p:nvPr/>
        </p:nvSpPr>
        <p:spPr>
          <a:xfrm>
            <a:off x="4993076" y="2018593"/>
            <a:ext cx="4653055" cy="1279591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6" name="Shape 12"/>
          <p:cNvSpPr/>
          <p:nvPr/>
        </p:nvSpPr>
        <p:spPr>
          <a:xfrm>
            <a:off x="5192493" y="2272021"/>
            <a:ext cx="324051" cy="423760"/>
          </a:xfrm>
          <a:prstGeom prst="roundRect">
            <a:avLst/>
          </a:prstGeom>
          <a:solidFill>
            <a:srgbClr val="FEE2E2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201" y="2371728"/>
            <a:ext cx="124636" cy="199416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5649489" y="2216485"/>
            <a:ext cx="2545020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Hundreds of Billions</a:t>
            </a:r>
            <a:endParaRPr lang="en-US" sz="1964" dirty="0"/>
          </a:p>
        </p:txBody>
      </p:sp>
      <p:sp>
        <p:nvSpPr>
          <p:cNvPr id="19" name="Text 14"/>
          <p:cNvSpPr/>
          <p:nvPr/>
        </p:nvSpPr>
        <p:spPr>
          <a:xfrm>
            <a:off x="5649489" y="2542783"/>
            <a:ext cx="1429660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CV care costs</a:t>
            </a:r>
            <a:endParaRPr lang="en-US" sz="1178" dirty="0"/>
          </a:p>
        </p:txBody>
      </p:sp>
      <p:sp>
        <p:nvSpPr>
          <p:cNvPr id="20" name="Text 15"/>
          <p:cNvSpPr/>
          <p:nvPr/>
        </p:nvSpPr>
        <p:spPr>
          <a:xfrm>
            <a:off x="5192496" y="2895353"/>
            <a:ext cx="328805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Significant portion from diagnostic delays and inefficiencies</a:t>
            </a:r>
            <a:endParaRPr lang="en-US" sz="916" dirty="0"/>
          </a:p>
        </p:txBody>
      </p:sp>
      <p:sp>
        <p:nvSpPr>
          <p:cNvPr id="21" name="Shape 16"/>
          <p:cNvSpPr/>
          <p:nvPr/>
        </p:nvSpPr>
        <p:spPr>
          <a:xfrm>
            <a:off x="4993076" y="3447748"/>
            <a:ext cx="4653055" cy="1246355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2" name="Shape 17"/>
          <p:cNvSpPr/>
          <p:nvPr/>
        </p:nvSpPr>
        <p:spPr>
          <a:xfrm>
            <a:off x="5192496" y="3684556"/>
            <a:ext cx="448688" cy="423760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207" y="3784264"/>
            <a:ext cx="249272" cy="199416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5774125" y="3659258"/>
            <a:ext cx="1526367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Rural Hospitals</a:t>
            </a:r>
            <a:endParaRPr lang="en-US" sz="1571" dirty="0"/>
          </a:p>
        </p:txBody>
      </p:sp>
      <p:sp>
        <p:nvSpPr>
          <p:cNvPr id="25" name="Text 19"/>
          <p:cNvSpPr/>
          <p:nvPr/>
        </p:nvSpPr>
        <p:spPr>
          <a:xfrm>
            <a:off x="5774125" y="3938700"/>
            <a:ext cx="1060559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Coverage gaps</a:t>
            </a:r>
            <a:endParaRPr lang="en-US" sz="1178" dirty="0"/>
          </a:p>
        </p:txBody>
      </p:sp>
      <p:sp>
        <p:nvSpPr>
          <p:cNvPr id="26" name="Text 20"/>
          <p:cNvSpPr/>
          <p:nvPr/>
        </p:nvSpPr>
        <p:spPr>
          <a:xfrm>
            <a:off x="5192495" y="4291270"/>
            <a:ext cx="314944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Lack 24/7 cardiologist coverage, creating diagnostic gaps</a:t>
            </a:r>
            <a:endParaRPr lang="en-US" sz="916" dirty="0"/>
          </a:p>
        </p:txBody>
      </p:sp>
      <p:sp>
        <p:nvSpPr>
          <p:cNvPr id="27" name="Shape 21"/>
          <p:cNvSpPr/>
          <p:nvPr/>
        </p:nvSpPr>
        <p:spPr>
          <a:xfrm>
            <a:off x="74135" y="5475152"/>
            <a:ext cx="9571999" cy="847521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549" y="5790894"/>
            <a:ext cx="149564" cy="199416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556059" y="5700215"/>
            <a:ext cx="854250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178" dirty="0"/>
          </a:p>
        </p:txBody>
      </p:sp>
      <p:sp>
        <p:nvSpPr>
          <p:cNvPr id="30" name="Text 23"/>
          <p:cNvSpPr/>
          <p:nvPr/>
        </p:nvSpPr>
        <p:spPr>
          <a:xfrm>
            <a:off x="556057" y="5926306"/>
            <a:ext cx="6358519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diagnostic assistance represents major market opportunity for healthcare cost reduction</a:t>
            </a:r>
            <a:endParaRPr lang="en-US" sz="104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1" y="873485"/>
            <a:ext cx="5694461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Motivation &amp; Market Impact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3" y="1365967"/>
            <a:ext cx="3607190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AI's Role in Addressing Critical Gaps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2" y="2018597"/>
            <a:ext cx="4653055" cy="3356847"/>
          </a:xfrm>
          <a:prstGeom prst="rect">
            <a:avLst/>
          </a:prstGeom>
          <a:solidFill>
            <a:srgbClr val="DC2626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Text 3"/>
          <p:cNvSpPr/>
          <p:nvPr/>
        </p:nvSpPr>
        <p:spPr>
          <a:xfrm>
            <a:off x="340023" y="2296577"/>
            <a:ext cx="1937374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Challenges</a:t>
            </a:r>
            <a:endParaRPr lang="en-US" sz="1571" dirty="0"/>
          </a:p>
        </p:txBody>
      </p:sp>
      <p:sp>
        <p:nvSpPr>
          <p:cNvPr id="7" name="Shape 4"/>
          <p:cNvSpPr/>
          <p:nvPr/>
        </p:nvSpPr>
        <p:spPr>
          <a:xfrm>
            <a:off x="340020" y="2749790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9" y="2899354"/>
            <a:ext cx="166180" cy="1661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38856" y="2901370"/>
            <a:ext cx="1065394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False Negatives</a:t>
            </a:r>
            <a:endParaRPr lang="en-US" sz="1048" dirty="0"/>
          </a:p>
        </p:txBody>
      </p:sp>
      <p:sp>
        <p:nvSpPr>
          <p:cNvPr id="10" name="Text 6"/>
          <p:cNvSpPr/>
          <p:nvPr/>
        </p:nvSpPr>
        <p:spPr>
          <a:xfrm>
            <a:off x="472964" y="3161242"/>
            <a:ext cx="261271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Life-threatening delays and malpractice liability</a:t>
            </a:r>
            <a:endParaRPr lang="en-US" sz="916" dirty="0"/>
          </a:p>
        </p:txBody>
      </p:sp>
      <p:sp>
        <p:nvSpPr>
          <p:cNvPr id="11" name="Shape 7"/>
          <p:cNvSpPr/>
          <p:nvPr/>
        </p:nvSpPr>
        <p:spPr>
          <a:xfrm>
            <a:off x="340020" y="3580693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66" y="3730257"/>
            <a:ext cx="145408" cy="16618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18084" y="3732723"/>
            <a:ext cx="873592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 Fatigue</a:t>
            </a:r>
            <a:endParaRPr lang="en-US" sz="1048" dirty="0"/>
          </a:p>
        </p:txBody>
      </p:sp>
      <p:sp>
        <p:nvSpPr>
          <p:cNvPr id="14" name="Text 9"/>
          <p:cNvSpPr/>
          <p:nvPr/>
        </p:nvSpPr>
        <p:spPr>
          <a:xfrm>
            <a:off x="472964" y="3992146"/>
            <a:ext cx="2369334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false positive rates in current systems</a:t>
            </a:r>
            <a:endParaRPr lang="en-US" sz="916" dirty="0"/>
          </a:p>
        </p:txBody>
      </p:sp>
      <p:sp>
        <p:nvSpPr>
          <p:cNvPr id="15" name="Shape 10"/>
          <p:cNvSpPr/>
          <p:nvPr/>
        </p:nvSpPr>
        <p:spPr>
          <a:xfrm>
            <a:off x="340020" y="4411596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966" y="4561159"/>
            <a:ext cx="145408" cy="16618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18082" y="4563175"/>
            <a:ext cx="1005758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Coverage Gaps</a:t>
            </a:r>
            <a:endParaRPr lang="en-US" sz="1048" dirty="0"/>
          </a:p>
        </p:txBody>
      </p:sp>
      <p:sp>
        <p:nvSpPr>
          <p:cNvPr id="18" name="Text 12"/>
          <p:cNvSpPr/>
          <p:nvPr/>
        </p:nvSpPr>
        <p:spPr>
          <a:xfrm>
            <a:off x="472965" y="4823049"/>
            <a:ext cx="2493442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Rural hospitals lack 24/7 specialist availability</a:t>
            </a:r>
            <a:endParaRPr lang="en-US" sz="916" dirty="0"/>
          </a:p>
        </p:txBody>
      </p:sp>
      <p:sp>
        <p:nvSpPr>
          <p:cNvPr id="19" name="Shape 13"/>
          <p:cNvSpPr/>
          <p:nvPr/>
        </p:nvSpPr>
        <p:spPr>
          <a:xfrm>
            <a:off x="4993076" y="2018597"/>
            <a:ext cx="4653055" cy="3356847"/>
          </a:xfrm>
          <a:prstGeom prst="rect">
            <a:avLst/>
          </a:prstGeom>
          <a:solidFill>
            <a:srgbClr val="1D4ED8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0" name="Text 14"/>
          <p:cNvSpPr/>
          <p:nvPr/>
        </p:nvSpPr>
        <p:spPr>
          <a:xfrm>
            <a:off x="5258967" y="2296577"/>
            <a:ext cx="2056647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Solution</a:t>
            </a:r>
            <a:endParaRPr lang="en-US" sz="1571" dirty="0"/>
          </a:p>
        </p:txBody>
      </p:sp>
      <p:sp>
        <p:nvSpPr>
          <p:cNvPr id="21" name="Shape 15"/>
          <p:cNvSpPr/>
          <p:nvPr/>
        </p:nvSpPr>
        <p:spPr>
          <a:xfrm>
            <a:off x="5258966" y="2749790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1910" y="2899354"/>
            <a:ext cx="207727" cy="16618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5699344" y="2901370"/>
            <a:ext cx="1471566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Intelligent Assistance</a:t>
            </a:r>
            <a:endParaRPr lang="en-US" sz="1048" dirty="0"/>
          </a:p>
        </p:txBody>
      </p:sp>
      <p:sp>
        <p:nvSpPr>
          <p:cNvPr id="24" name="Text 17"/>
          <p:cNvSpPr/>
          <p:nvPr/>
        </p:nvSpPr>
        <p:spPr>
          <a:xfrm>
            <a:off x="5391909" y="3161242"/>
            <a:ext cx="2744881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24/7 diagnostic support for all healthcare settings</a:t>
            </a:r>
            <a:endParaRPr lang="en-US" sz="916" dirty="0"/>
          </a:p>
        </p:txBody>
      </p:sp>
      <p:sp>
        <p:nvSpPr>
          <p:cNvPr id="25" name="Shape 18"/>
          <p:cNvSpPr/>
          <p:nvPr/>
        </p:nvSpPr>
        <p:spPr>
          <a:xfrm>
            <a:off x="5258966" y="3580693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913" y="3730257"/>
            <a:ext cx="166180" cy="16618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5657802" y="3732723"/>
            <a:ext cx="1010594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Cost Reduction</a:t>
            </a:r>
            <a:endParaRPr lang="en-US" sz="1048" dirty="0"/>
          </a:p>
        </p:txBody>
      </p:sp>
      <p:sp>
        <p:nvSpPr>
          <p:cNvPr id="28" name="Text 20"/>
          <p:cNvSpPr/>
          <p:nvPr/>
        </p:nvSpPr>
        <p:spPr>
          <a:xfrm>
            <a:off x="5391910" y="3992146"/>
            <a:ext cx="2790012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Major market opportunity for healthcare efficiency</a:t>
            </a:r>
            <a:endParaRPr lang="en-US" sz="916" dirty="0"/>
          </a:p>
        </p:txBody>
      </p:sp>
      <p:sp>
        <p:nvSpPr>
          <p:cNvPr id="29" name="Shape 21"/>
          <p:cNvSpPr/>
          <p:nvPr/>
        </p:nvSpPr>
        <p:spPr>
          <a:xfrm>
            <a:off x="5258966" y="4411596"/>
            <a:ext cx="4121277" cy="697959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1913" y="4561159"/>
            <a:ext cx="166180" cy="166180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5657801" y="4563175"/>
            <a:ext cx="954181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 Safety</a:t>
            </a:r>
            <a:endParaRPr lang="en-US" sz="1048" dirty="0"/>
          </a:p>
        </p:txBody>
      </p:sp>
      <p:sp>
        <p:nvSpPr>
          <p:cNvPr id="32" name="Text 23"/>
          <p:cNvSpPr/>
          <p:nvPr/>
        </p:nvSpPr>
        <p:spPr>
          <a:xfrm>
            <a:off x="5391910" y="4823049"/>
            <a:ext cx="2827083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Reduced diagnostic errors and improved outcomes</a:t>
            </a:r>
            <a:endParaRPr lang="en-US" sz="916" dirty="0"/>
          </a:p>
        </p:txBody>
      </p:sp>
      <p:sp>
        <p:nvSpPr>
          <p:cNvPr id="33" name="Shape 24"/>
          <p:cNvSpPr/>
          <p:nvPr/>
        </p:nvSpPr>
        <p:spPr>
          <a:xfrm>
            <a:off x="74135" y="5475152"/>
            <a:ext cx="9571999" cy="897375"/>
          </a:xfrm>
          <a:prstGeom prst="rect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34" name="Text 25"/>
          <p:cNvSpPr/>
          <p:nvPr/>
        </p:nvSpPr>
        <p:spPr>
          <a:xfrm>
            <a:off x="273551" y="5690253"/>
            <a:ext cx="1610180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AI Opportunity</a:t>
            </a:r>
            <a:endParaRPr lang="en-US" sz="1308" dirty="0"/>
          </a:p>
        </p:txBody>
      </p:sp>
      <p:sp>
        <p:nvSpPr>
          <p:cNvPr id="35" name="Text 26"/>
          <p:cNvSpPr/>
          <p:nvPr/>
        </p:nvSpPr>
        <p:spPr>
          <a:xfrm>
            <a:off x="273550" y="5992779"/>
            <a:ext cx="4440487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 cardiac care with intelligent, real-time diagnostic assistance</a:t>
            </a:r>
            <a:endParaRPr lang="en-US" sz="1048" dirty="0"/>
          </a:p>
        </p:txBody>
      </p:sp>
      <p:sp>
        <p:nvSpPr>
          <p:cNvPr id="36" name="Text 27"/>
          <p:cNvSpPr/>
          <p:nvPr/>
        </p:nvSpPr>
        <p:spPr>
          <a:xfrm>
            <a:off x="7652069" y="5673041"/>
            <a:ext cx="1877738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96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Bridge the Gap</a:t>
            </a:r>
            <a:endParaRPr lang="en-US" sz="1964" dirty="0"/>
          </a:p>
        </p:txBody>
      </p:sp>
      <p:sp>
        <p:nvSpPr>
          <p:cNvPr id="37" name="Text 28"/>
          <p:cNvSpPr/>
          <p:nvPr/>
        </p:nvSpPr>
        <p:spPr>
          <a:xfrm>
            <a:off x="7565035" y="5992779"/>
            <a:ext cx="1964775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48" dirty="0">
                <a:solidFill>
                  <a:srgbClr val="BFDB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meets clinical need</a:t>
            </a:r>
            <a:endParaRPr lang="en-US" sz="104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2" y="873485"/>
            <a:ext cx="5325360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Proposed Solution: RhythmNet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5" y="1365967"/>
            <a:ext cx="2956026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Features &amp; Performance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6" y="2018593"/>
            <a:ext cx="3013386" cy="2185107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273551" y="2272021"/>
            <a:ext cx="423760" cy="423760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61" y="2371728"/>
            <a:ext cx="224344" cy="19941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255" y="2216485"/>
            <a:ext cx="854250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98.54%</a:t>
            </a:r>
            <a:endParaRPr lang="en-US" sz="1964" dirty="0"/>
          </a:p>
        </p:txBody>
      </p:sp>
      <p:sp>
        <p:nvSpPr>
          <p:cNvPr id="9" name="Text 5"/>
          <p:cNvSpPr/>
          <p:nvPr/>
        </p:nvSpPr>
        <p:spPr>
          <a:xfrm>
            <a:off x="830256" y="2542783"/>
            <a:ext cx="633435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Accuracy</a:t>
            </a:r>
            <a:endParaRPr lang="en-US" sz="1178" dirty="0"/>
          </a:p>
        </p:txBody>
      </p:sp>
      <p:sp>
        <p:nvSpPr>
          <p:cNvPr id="10" name="Text 6"/>
          <p:cNvSpPr/>
          <p:nvPr/>
        </p:nvSpPr>
        <p:spPr>
          <a:xfrm>
            <a:off x="273549" y="2908382"/>
            <a:ext cx="108957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Precision</a:t>
            </a:r>
            <a:endParaRPr lang="en-US" sz="1178" dirty="0"/>
          </a:p>
        </p:txBody>
      </p:sp>
      <p:sp>
        <p:nvSpPr>
          <p:cNvPr id="11" name="Text 7"/>
          <p:cNvSpPr/>
          <p:nvPr/>
        </p:nvSpPr>
        <p:spPr>
          <a:xfrm>
            <a:off x="273552" y="3207103"/>
            <a:ext cx="269764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ECG arrhythmia classification with &lt;1 second processing time</a:t>
            </a:r>
            <a:endParaRPr lang="en-US" sz="916" dirty="0"/>
          </a:p>
        </p:txBody>
      </p:sp>
      <p:sp>
        <p:nvSpPr>
          <p:cNvPr id="12" name="Shape 8"/>
          <p:cNvSpPr/>
          <p:nvPr/>
        </p:nvSpPr>
        <p:spPr>
          <a:xfrm>
            <a:off x="3353409" y="2018593"/>
            <a:ext cx="3013418" cy="2185107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3" name="Shape 9"/>
          <p:cNvSpPr/>
          <p:nvPr/>
        </p:nvSpPr>
        <p:spPr>
          <a:xfrm>
            <a:off x="3552826" y="2272021"/>
            <a:ext cx="448688" cy="423760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535" y="2371728"/>
            <a:ext cx="249272" cy="19941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134456" y="2215615"/>
            <a:ext cx="280452" cy="3039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964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47</a:t>
            </a:r>
            <a:endParaRPr lang="en-US" sz="1964" dirty="0"/>
          </a:p>
        </p:txBody>
      </p:sp>
      <p:sp>
        <p:nvSpPr>
          <p:cNvPr id="16" name="Text 11"/>
          <p:cNvSpPr/>
          <p:nvPr/>
        </p:nvSpPr>
        <p:spPr>
          <a:xfrm>
            <a:off x="4134459" y="2542783"/>
            <a:ext cx="57702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Patients</a:t>
            </a:r>
            <a:endParaRPr lang="en-US" sz="1178" dirty="0"/>
          </a:p>
        </p:txBody>
      </p:sp>
      <p:sp>
        <p:nvSpPr>
          <p:cNvPr id="17" name="Text 12"/>
          <p:cNvSpPr/>
          <p:nvPr/>
        </p:nvSpPr>
        <p:spPr>
          <a:xfrm>
            <a:off x="3552826" y="2908382"/>
            <a:ext cx="1932539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Simultaneous Monitoring</a:t>
            </a:r>
            <a:endParaRPr lang="en-US" sz="1178" dirty="0"/>
          </a:p>
        </p:txBody>
      </p:sp>
      <p:sp>
        <p:nvSpPr>
          <p:cNvPr id="18" name="Text 13"/>
          <p:cNvSpPr/>
          <p:nvPr/>
        </p:nvSpPr>
        <p:spPr>
          <a:xfrm>
            <a:off x="3552825" y="3207103"/>
            <a:ext cx="2697676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tracking with intelligent alert prioritization system</a:t>
            </a:r>
            <a:endParaRPr lang="en-US" sz="916" dirty="0"/>
          </a:p>
        </p:txBody>
      </p:sp>
      <p:sp>
        <p:nvSpPr>
          <p:cNvPr id="19" name="Shape 14"/>
          <p:cNvSpPr/>
          <p:nvPr/>
        </p:nvSpPr>
        <p:spPr>
          <a:xfrm>
            <a:off x="6632716" y="2018593"/>
            <a:ext cx="3013386" cy="2185107"/>
          </a:xfrm>
          <a:prstGeom prst="rect">
            <a:avLst/>
          </a:prstGeom>
          <a:solidFill>
            <a:srgbClr val="FFFFFF"/>
          </a:solidFill>
          <a:ln w="595">
            <a:solidFill>
              <a:srgbClr val="8B5CF6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0" name="Shape 15"/>
          <p:cNvSpPr/>
          <p:nvPr/>
        </p:nvSpPr>
        <p:spPr>
          <a:xfrm>
            <a:off x="6832131" y="2255403"/>
            <a:ext cx="398833" cy="423760"/>
          </a:xfrm>
          <a:prstGeom prst="ellipse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39" y="2355110"/>
            <a:ext cx="199416" cy="199416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363912" y="2230106"/>
            <a:ext cx="609257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</a:t>
            </a:r>
            <a:endParaRPr lang="en-US" sz="1571" dirty="0"/>
          </a:p>
        </p:txBody>
      </p:sp>
      <p:sp>
        <p:nvSpPr>
          <p:cNvPr id="23" name="Text 17"/>
          <p:cNvSpPr/>
          <p:nvPr/>
        </p:nvSpPr>
        <p:spPr>
          <a:xfrm>
            <a:off x="7363912" y="2509549"/>
            <a:ext cx="411007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Alerts</a:t>
            </a:r>
            <a:endParaRPr lang="en-US" sz="1178" dirty="0"/>
          </a:p>
        </p:txBody>
      </p:sp>
      <p:sp>
        <p:nvSpPr>
          <p:cNvPr id="24" name="Text 18"/>
          <p:cNvSpPr/>
          <p:nvPr/>
        </p:nvSpPr>
        <p:spPr>
          <a:xfrm>
            <a:off x="6832131" y="2875145"/>
            <a:ext cx="1872902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Decision Support</a:t>
            </a:r>
            <a:endParaRPr lang="en-US" sz="1178" dirty="0"/>
          </a:p>
        </p:txBody>
      </p:sp>
      <p:sp>
        <p:nvSpPr>
          <p:cNvPr id="25" name="Text 19"/>
          <p:cNvSpPr/>
          <p:nvPr/>
        </p:nvSpPr>
        <p:spPr>
          <a:xfrm>
            <a:off x="6832133" y="3173866"/>
            <a:ext cx="269764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Interpretable AI outputs with confidence scores and smart alerting</a:t>
            </a:r>
            <a:endParaRPr lang="en-US" sz="916" dirty="0"/>
          </a:p>
        </p:txBody>
      </p:sp>
      <p:sp>
        <p:nvSpPr>
          <p:cNvPr id="26" name="Shape 20"/>
          <p:cNvSpPr/>
          <p:nvPr/>
        </p:nvSpPr>
        <p:spPr>
          <a:xfrm>
            <a:off x="74136" y="4336876"/>
            <a:ext cx="9571999" cy="1886124"/>
          </a:xfrm>
          <a:prstGeom prst="rect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27" name="Text 21"/>
          <p:cNvSpPr/>
          <p:nvPr/>
        </p:nvSpPr>
        <p:spPr>
          <a:xfrm>
            <a:off x="340022" y="4614860"/>
            <a:ext cx="277389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Breakthrough</a:t>
            </a:r>
            <a:endParaRPr lang="en-US" sz="1571" dirty="0"/>
          </a:p>
        </p:txBody>
      </p:sp>
      <p:sp>
        <p:nvSpPr>
          <p:cNvPr id="28" name="Text 22"/>
          <p:cNvSpPr/>
          <p:nvPr/>
        </p:nvSpPr>
        <p:spPr>
          <a:xfrm>
            <a:off x="340025" y="5200386"/>
            <a:ext cx="3220360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Sub-second processing time for real-time analysis</a:t>
            </a:r>
            <a:endParaRPr lang="en-US" sz="1048" dirty="0"/>
          </a:p>
        </p:txBody>
      </p:sp>
      <p:sp>
        <p:nvSpPr>
          <p:cNvPr id="29" name="Text 23"/>
          <p:cNvSpPr/>
          <p:nvPr/>
        </p:nvSpPr>
        <p:spPr>
          <a:xfrm>
            <a:off x="340024" y="5483862"/>
            <a:ext cx="3043063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Intelligent alert algorithm reduces false alarms</a:t>
            </a:r>
            <a:endParaRPr lang="en-US" sz="1048" dirty="0"/>
          </a:p>
        </p:txBody>
      </p:sp>
      <p:sp>
        <p:nvSpPr>
          <p:cNvPr id="30" name="Text 24"/>
          <p:cNvSpPr/>
          <p:nvPr/>
        </p:nvSpPr>
        <p:spPr>
          <a:xfrm>
            <a:off x="340027" y="5749750"/>
            <a:ext cx="3695839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EDE9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Seamless integration with existing hospital infrastructure</a:t>
            </a:r>
            <a:endParaRPr lang="en-US" sz="1048" dirty="0"/>
          </a:p>
        </p:txBody>
      </p:sp>
      <p:sp>
        <p:nvSpPr>
          <p:cNvPr id="31" name="Text 25"/>
          <p:cNvSpPr/>
          <p:nvPr/>
        </p:nvSpPr>
        <p:spPr>
          <a:xfrm>
            <a:off x="6849438" y="4660187"/>
            <a:ext cx="757542" cy="4834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3141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&lt; 1s</a:t>
            </a:r>
            <a:endParaRPr lang="en-US" sz="3141" dirty="0"/>
          </a:p>
        </p:txBody>
      </p:sp>
      <p:sp>
        <p:nvSpPr>
          <p:cNvPr id="32" name="Text 26"/>
          <p:cNvSpPr/>
          <p:nvPr/>
        </p:nvSpPr>
        <p:spPr>
          <a:xfrm>
            <a:off x="6582684" y="5363168"/>
            <a:ext cx="1291046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08" dirty="0">
                <a:solidFill>
                  <a:srgbClr val="DDD6F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Processing Time</a:t>
            </a:r>
            <a:endParaRPr lang="en-US" sz="1308" dirty="0"/>
          </a:p>
        </p:txBody>
      </p:sp>
      <p:sp>
        <p:nvSpPr>
          <p:cNvPr id="33" name="Text 27"/>
          <p:cNvSpPr/>
          <p:nvPr/>
        </p:nvSpPr>
        <p:spPr>
          <a:xfrm>
            <a:off x="6250661" y="5640301"/>
            <a:ext cx="1880962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916" dirty="0">
                <a:solidFill>
                  <a:srgbClr val="C4B5F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clinical decision support</a:t>
            </a:r>
            <a:endParaRPr lang="en-US" sz="91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32304" y="1809939"/>
            <a:ext cx="5325360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Proposed Solution: RhythmNet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3790346" y="2302421"/>
            <a:ext cx="2211378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Capabilities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05619" y="2971667"/>
            <a:ext cx="2603485" cy="189936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Shape 3"/>
          <p:cNvSpPr/>
          <p:nvPr/>
        </p:nvSpPr>
        <p:spPr>
          <a:xfrm>
            <a:off x="705623" y="2971667"/>
            <a:ext cx="49855" cy="1899360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7" name="Shape 4"/>
          <p:cNvSpPr/>
          <p:nvPr/>
        </p:nvSpPr>
        <p:spPr>
          <a:xfrm>
            <a:off x="871802" y="3137848"/>
            <a:ext cx="623176" cy="581633"/>
          </a:xfrm>
          <a:prstGeom prst="ellipse">
            <a:avLst/>
          </a:prstGeom>
          <a:solidFill>
            <a:srgbClr val="E0F7FA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5" y="3262482"/>
            <a:ext cx="373907" cy="33236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71800" y="3867044"/>
            <a:ext cx="1408706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5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Visualization</a:t>
            </a:r>
            <a:endParaRPr lang="en-US" sz="1257" dirty="0"/>
          </a:p>
        </p:txBody>
      </p:sp>
      <p:sp>
        <p:nvSpPr>
          <p:cNvPr id="10" name="Text 6"/>
          <p:cNvSpPr/>
          <p:nvPr/>
        </p:nvSpPr>
        <p:spPr>
          <a:xfrm>
            <a:off x="871801" y="4290666"/>
            <a:ext cx="2354214" cy="2899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monitoring without workflow disruption, seamless clinical integration.</a:t>
            </a:r>
            <a:endParaRPr lang="en-US" sz="942" dirty="0"/>
          </a:p>
        </p:txBody>
      </p:sp>
      <p:sp>
        <p:nvSpPr>
          <p:cNvPr id="11" name="Shape 7"/>
          <p:cNvSpPr/>
          <p:nvPr/>
        </p:nvSpPr>
        <p:spPr>
          <a:xfrm>
            <a:off x="3558373" y="2971667"/>
            <a:ext cx="2603485" cy="189936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2" name="Shape 8"/>
          <p:cNvSpPr/>
          <p:nvPr/>
        </p:nvSpPr>
        <p:spPr>
          <a:xfrm>
            <a:off x="3558377" y="2971667"/>
            <a:ext cx="49855" cy="1899360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3" name="Shape 9"/>
          <p:cNvSpPr/>
          <p:nvPr/>
        </p:nvSpPr>
        <p:spPr>
          <a:xfrm>
            <a:off x="3724557" y="3137848"/>
            <a:ext cx="498541" cy="581633"/>
          </a:xfrm>
          <a:prstGeom prst="roundRect">
            <a:avLst/>
          </a:prstGeom>
          <a:solidFill>
            <a:srgbClr val="E0F7FA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192" y="3262482"/>
            <a:ext cx="249272" cy="33236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3724553" y="3866496"/>
            <a:ext cx="1266868" cy="19451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5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Interpretability</a:t>
            </a:r>
            <a:endParaRPr lang="en-US" sz="1257" dirty="0"/>
          </a:p>
        </p:txBody>
      </p:sp>
      <p:sp>
        <p:nvSpPr>
          <p:cNvPr id="16" name="Text 11"/>
          <p:cNvSpPr/>
          <p:nvPr/>
        </p:nvSpPr>
        <p:spPr>
          <a:xfrm>
            <a:off x="3724557" y="4290688"/>
            <a:ext cx="2354214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Interpretable AI outputs providing clinical decision support with transparency.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6411129" y="2971667"/>
            <a:ext cx="2603518" cy="189936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8" name="Shape 13"/>
          <p:cNvSpPr/>
          <p:nvPr/>
        </p:nvSpPr>
        <p:spPr>
          <a:xfrm>
            <a:off x="6411133" y="2971667"/>
            <a:ext cx="49855" cy="1899360"/>
          </a:xfrm>
          <a:prstGeom prst="rect">
            <a:avLst/>
          </a:prstGeom>
          <a:solidFill>
            <a:srgbClr val="06B6D4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19" name="Shape 14"/>
          <p:cNvSpPr/>
          <p:nvPr/>
        </p:nvSpPr>
        <p:spPr>
          <a:xfrm>
            <a:off x="6577310" y="3137848"/>
            <a:ext cx="540086" cy="581633"/>
          </a:xfrm>
          <a:prstGeom prst="ellipse">
            <a:avLst/>
          </a:prstGeom>
          <a:solidFill>
            <a:srgbClr val="E0F7FA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948" y="3262482"/>
            <a:ext cx="290816" cy="332361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6577309" y="3867044"/>
            <a:ext cx="1697218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5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 Prioritization</a:t>
            </a:r>
            <a:endParaRPr lang="en-US" sz="1257" dirty="0"/>
          </a:p>
        </p:txBody>
      </p:sp>
      <p:sp>
        <p:nvSpPr>
          <p:cNvPr id="22" name="Text 16"/>
          <p:cNvSpPr/>
          <p:nvPr/>
        </p:nvSpPr>
        <p:spPr>
          <a:xfrm>
            <a:off x="6577312" y="4218167"/>
            <a:ext cx="2354246" cy="4349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Abnormal patients automatically moved to top of clinical dashboard with visual highlighting.</a:t>
            </a:r>
            <a:endParaRPr lang="en-US" sz="9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819062" y="1917956"/>
            <a:ext cx="6153821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 Philosophy &amp; Methodology</a:t>
            </a:r>
            <a:endParaRPr lang="en-US" sz="2356" dirty="0"/>
          </a:p>
        </p:txBody>
      </p:sp>
      <p:sp>
        <p:nvSpPr>
          <p:cNvPr id="4" name="Shape 1"/>
          <p:cNvSpPr/>
          <p:nvPr/>
        </p:nvSpPr>
        <p:spPr>
          <a:xfrm>
            <a:off x="705619" y="2813797"/>
            <a:ext cx="2603485" cy="1949214"/>
          </a:xfrm>
          <a:prstGeom prst="rect">
            <a:avLst/>
          </a:prstGeom>
          <a:solidFill>
            <a:srgbClr val="FFFFFF"/>
          </a:solidFill>
          <a:ln w="595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5" name="Shape 2"/>
          <p:cNvSpPr/>
          <p:nvPr/>
        </p:nvSpPr>
        <p:spPr>
          <a:xfrm>
            <a:off x="1695759" y="2979976"/>
            <a:ext cx="623176" cy="581633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93" y="3104609"/>
            <a:ext cx="373907" cy="3323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37424" y="3709172"/>
            <a:ext cx="1822937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Clinical-First Approach</a:t>
            </a:r>
            <a:endParaRPr lang="en-US" sz="1257" dirty="0"/>
          </a:p>
        </p:txBody>
      </p:sp>
      <p:sp>
        <p:nvSpPr>
          <p:cNvPr id="8" name="Text 4"/>
          <p:cNvSpPr/>
          <p:nvPr/>
        </p:nvSpPr>
        <p:spPr>
          <a:xfrm>
            <a:off x="871801" y="4132795"/>
            <a:ext cx="2354214" cy="2899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Prioritizing sensitivity and specificity over raw accuracy metrics for patient safety.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3558373" y="2813797"/>
            <a:ext cx="2603485" cy="1949214"/>
          </a:xfrm>
          <a:prstGeom prst="rect">
            <a:avLst/>
          </a:prstGeom>
          <a:solidFill>
            <a:srgbClr val="FFFFFF"/>
          </a:solidFill>
          <a:ln w="595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0" name="Shape 6"/>
          <p:cNvSpPr/>
          <p:nvPr/>
        </p:nvSpPr>
        <p:spPr>
          <a:xfrm>
            <a:off x="4527738" y="2979976"/>
            <a:ext cx="664722" cy="581633"/>
          </a:xfrm>
          <a:prstGeom prst="round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373" y="3104609"/>
            <a:ext cx="415452" cy="33236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62040" y="3709172"/>
            <a:ext cx="2079212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Class Balancing</a:t>
            </a:r>
            <a:endParaRPr lang="en-US" sz="1257" dirty="0"/>
          </a:p>
        </p:txBody>
      </p:sp>
      <p:sp>
        <p:nvSpPr>
          <p:cNvPr id="13" name="Text 8"/>
          <p:cNvSpPr/>
          <p:nvPr/>
        </p:nvSpPr>
        <p:spPr>
          <a:xfrm>
            <a:off x="3724557" y="4132795"/>
            <a:ext cx="2354214" cy="2899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SMOTE techniques specifically optimized for rare but critical arrhythmia detection.</a:t>
            </a:r>
            <a:endParaRPr lang="en-US" sz="942" dirty="0"/>
          </a:p>
        </p:txBody>
      </p:sp>
      <p:sp>
        <p:nvSpPr>
          <p:cNvPr id="14" name="Shape 9"/>
          <p:cNvSpPr/>
          <p:nvPr/>
        </p:nvSpPr>
        <p:spPr>
          <a:xfrm>
            <a:off x="6411129" y="2813797"/>
            <a:ext cx="2603518" cy="1949214"/>
          </a:xfrm>
          <a:prstGeom prst="rect">
            <a:avLst/>
          </a:prstGeom>
          <a:solidFill>
            <a:srgbClr val="FFFFFF"/>
          </a:solidFill>
          <a:ln w="595">
            <a:solidFill>
              <a:srgbClr val="F59E0B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5" name="Shape 10"/>
          <p:cNvSpPr/>
          <p:nvPr/>
        </p:nvSpPr>
        <p:spPr>
          <a:xfrm>
            <a:off x="7422075" y="3004903"/>
            <a:ext cx="581633" cy="581633"/>
          </a:xfrm>
          <a:prstGeom prst="ellipse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707" y="3129537"/>
            <a:ext cx="332361" cy="33236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621343" y="3734100"/>
            <a:ext cx="2266179" cy="19341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Comparison</a:t>
            </a:r>
            <a:endParaRPr lang="en-US" sz="1257" dirty="0"/>
          </a:p>
        </p:txBody>
      </p:sp>
      <p:sp>
        <p:nvSpPr>
          <p:cNvPr id="18" name="Text 12"/>
          <p:cNvSpPr/>
          <p:nvPr/>
        </p:nvSpPr>
        <p:spPr>
          <a:xfrm>
            <a:off x="6577312" y="4085224"/>
            <a:ext cx="2354246" cy="43499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Traditional ML and state-of-the-art deep learning approaches for robust validation.</a:t>
            </a:r>
            <a:endParaRPr lang="en-US" sz="94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133" y="873485"/>
            <a:ext cx="5571965" cy="362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356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CRISP-DM Methodology Framework I</a:t>
            </a:r>
            <a:endParaRPr lang="en-US" sz="2356" dirty="0"/>
          </a:p>
        </p:txBody>
      </p:sp>
      <p:sp>
        <p:nvSpPr>
          <p:cNvPr id="4" name="Text 1"/>
          <p:cNvSpPr/>
          <p:nvPr/>
        </p:nvSpPr>
        <p:spPr>
          <a:xfrm>
            <a:off x="74131" y="1365290"/>
            <a:ext cx="3808664" cy="2430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Phases 1-3: Foundation &amp; Preparation</a:t>
            </a:r>
            <a:endParaRPr lang="en-US" sz="1571" dirty="0"/>
          </a:p>
        </p:txBody>
      </p:sp>
      <p:sp>
        <p:nvSpPr>
          <p:cNvPr id="5" name="Shape 2"/>
          <p:cNvSpPr/>
          <p:nvPr/>
        </p:nvSpPr>
        <p:spPr>
          <a:xfrm>
            <a:off x="74135" y="2018597"/>
            <a:ext cx="9571999" cy="897375"/>
          </a:xfrm>
          <a:prstGeom prst="rect">
            <a:avLst/>
          </a:prstGeom>
          <a:solidFill>
            <a:srgbClr val="059669"/>
          </a:solidFill>
          <a:ln/>
        </p:spPr>
        <p:txBody>
          <a:bodyPr/>
          <a:lstStyle/>
          <a:p>
            <a:endParaRPr lang="he-IL" sz="2094"/>
          </a:p>
        </p:txBody>
      </p:sp>
      <p:sp>
        <p:nvSpPr>
          <p:cNvPr id="6" name="Text 3"/>
          <p:cNvSpPr/>
          <p:nvPr/>
        </p:nvSpPr>
        <p:spPr>
          <a:xfrm>
            <a:off x="273550" y="2233698"/>
            <a:ext cx="2878660" cy="2012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30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Systematic Data Science Approach</a:t>
            </a:r>
            <a:endParaRPr lang="en-US" sz="1308" dirty="0"/>
          </a:p>
        </p:txBody>
      </p:sp>
      <p:sp>
        <p:nvSpPr>
          <p:cNvPr id="7" name="Text 4"/>
          <p:cNvSpPr/>
          <p:nvPr/>
        </p:nvSpPr>
        <p:spPr>
          <a:xfrm>
            <a:off x="273548" y="2535771"/>
            <a:ext cx="4965931" cy="1621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48" dirty="0">
                <a:solidFill>
                  <a:srgbClr val="D1FAE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Industry-standard methodology ensuring rigorous research and development</a:t>
            </a:r>
            <a:endParaRPr lang="en-US" sz="1048" dirty="0"/>
          </a:p>
        </p:txBody>
      </p:sp>
      <p:sp>
        <p:nvSpPr>
          <p:cNvPr id="8" name="Text 5"/>
          <p:cNvSpPr/>
          <p:nvPr/>
        </p:nvSpPr>
        <p:spPr>
          <a:xfrm>
            <a:off x="8291951" y="2216485"/>
            <a:ext cx="1237856" cy="30217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964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CRISP-DM</a:t>
            </a:r>
            <a:endParaRPr lang="en-US" sz="1964" dirty="0"/>
          </a:p>
        </p:txBody>
      </p:sp>
      <p:sp>
        <p:nvSpPr>
          <p:cNvPr id="9" name="Text 6"/>
          <p:cNvSpPr/>
          <p:nvPr/>
        </p:nvSpPr>
        <p:spPr>
          <a:xfrm>
            <a:off x="8279055" y="2536223"/>
            <a:ext cx="1250751" cy="1612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/>
            <a:r>
              <a:rPr lang="en-US" sz="1048" dirty="0">
                <a:solidFill>
                  <a:srgbClr val="A7F3D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6-Phase Framework</a:t>
            </a:r>
            <a:endParaRPr lang="en-US" sz="1048" dirty="0"/>
          </a:p>
        </p:txBody>
      </p:sp>
      <p:sp>
        <p:nvSpPr>
          <p:cNvPr id="10" name="Shape 7"/>
          <p:cNvSpPr/>
          <p:nvPr/>
        </p:nvSpPr>
        <p:spPr>
          <a:xfrm>
            <a:off x="74136" y="3181858"/>
            <a:ext cx="3013386" cy="2658889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11" name="Shape 8"/>
          <p:cNvSpPr/>
          <p:nvPr/>
        </p:nvSpPr>
        <p:spPr>
          <a:xfrm>
            <a:off x="273548" y="3431129"/>
            <a:ext cx="348979" cy="398833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58" y="3530838"/>
            <a:ext cx="149564" cy="199416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55476" y="3393371"/>
            <a:ext cx="76076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1</a:t>
            </a:r>
            <a:endParaRPr lang="en-US" sz="1571" dirty="0"/>
          </a:p>
        </p:txBody>
      </p:sp>
      <p:sp>
        <p:nvSpPr>
          <p:cNvPr id="14" name="Text 10"/>
          <p:cNvSpPr/>
          <p:nvPr/>
        </p:nvSpPr>
        <p:spPr>
          <a:xfrm>
            <a:off x="755475" y="3672812"/>
            <a:ext cx="1737511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Understanding</a:t>
            </a:r>
            <a:endParaRPr lang="en-US" sz="1178" dirty="0"/>
          </a:p>
        </p:txBody>
      </p:sp>
      <p:sp>
        <p:nvSpPr>
          <p:cNvPr id="15" name="Text 11"/>
          <p:cNvSpPr/>
          <p:nvPr/>
        </p:nvSpPr>
        <p:spPr>
          <a:xfrm>
            <a:off x="273552" y="4038409"/>
            <a:ext cx="2000234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Clinical Needs Assessment</a:t>
            </a:r>
            <a:endParaRPr lang="en-US" sz="1178" dirty="0"/>
          </a:p>
        </p:txBody>
      </p:sp>
      <p:sp>
        <p:nvSpPr>
          <p:cNvPr id="16" name="Text 12"/>
          <p:cNvSpPr/>
          <p:nvPr/>
        </p:nvSpPr>
        <p:spPr>
          <a:xfrm>
            <a:off x="273552" y="4370366"/>
            <a:ext cx="2697644" cy="2818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Literature-based assessment of unmet clinical needs in ECG interpretation</a:t>
            </a:r>
            <a:endParaRPr lang="en-US" sz="916" dirty="0"/>
          </a:p>
        </p:txBody>
      </p:sp>
      <p:sp>
        <p:nvSpPr>
          <p:cNvPr id="17" name="Text 13"/>
          <p:cNvSpPr/>
          <p:nvPr/>
        </p:nvSpPr>
        <p:spPr>
          <a:xfrm>
            <a:off x="273550" y="4756574"/>
            <a:ext cx="1473178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workflow analysis</a:t>
            </a:r>
            <a:endParaRPr lang="en-US" sz="916" dirty="0"/>
          </a:p>
        </p:txBody>
      </p:sp>
      <p:sp>
        <p:nvSpPr>
          <p:cNvPr id="18" name="Text 14"/>
          <p:cNvSpPr/>
          <p:nvPr/>
        </p:nvSpPr>
        <p:spPr>
          <a:xfrm>
            <a:off x="273550" y="4989228"/>
            <a:ext cx="1408706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Requirements definition</a:t>
            </a:r>
            <a:endParaRPr lang="en-US" sz="916" dirty="0"/>
          </a:p>
        </p:txBody>
      </p:sp>
      <p:sp>
        <p:nvSpPr>
          <p:cNvPr id="19" name="Shape 15"/>
          <p:cNvSpPr/>
          <p:nvPr/>
        </p:nvSpPr>
        <p:spPr>
          <a:xfrm>
            <a:off x="3353409" y="3181858"/>
            <a:ext cx="3013418" cy="2658889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20" name="Shape 16"/>
          <p:cNvSpPr/>
          <p:nvPr/>
        </p:nvSpPr>
        <p:spPr>
          <a:xfrm>
            <a:off x="3552825" y="3431129"/>
            <a:ext cx="373907" cy="398833"/>
          </a:xfrm>
          <a:prstGeom prst="ellipse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534" y="3530838"/>
            <a:ext cx="174489" cy="199416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4059677" y="3393371"/>
            <a:ext cx="76076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2</a:t>
            </a:r>
            <a:endParaRPr lang="en-US" sz="1571" dirty="0"/>
          </a:p>
        </p:txBody>
      </p:sp>
      <p:sp>
        <p:nvSpPr>
          <p:cNvPr id="23" name="Text 18"/>
          <p:cNvSpPr/>
          <p:nvPr/>
        </p:nvSpPr>
        <p:spPr>
          <a:xfrm>
            <a:off x="4059672" y="3672812"/>
            <a:ext cx="1445778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Understanding</a:t>
            </a:r>
            <a:endParaRPr lang="en-US" sz="1178" dirty="0"/>
          </a:p>
        </p:txBody>
      </p:sp>
      <p:sp>
        <p:nvSpPr>
          <p:cNvPr id="24" name="Text 19"/>
          <p:cNvSpPr/>
          <p:nvPr/>
        </p:nvSpPr>
        <p:spPr>
          <a:xfrm>
            <a:off x="3552822" y="4038409"/>
            <a:ext cx="1282986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MIT-BIH Analysis</a:t>
            </a:r>
            <a:endParaRPr lang="en-US" sz="1178" dirty="0"/>
          </a:p>
        </p:txBody>
      </p:sp>
      <p:sp>
        <p:nvSpPr>
          <p:cNvPr id="25" name="Text 20"/>
          <p:cNvSpPr/>
          <p:nvPr/>
        </p:nvSpPr>
        <p:spPr>
          <a:xfrm>
            <a:off x="3552824" y="4357741"/>
            <a:ext cx="1502190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Dataset structure analysis</a:t>
            </a:r>
            <a:endParaRPr lang="en-US" sz="916" dirty="0"/>
          </a:p>
        </p:txBody>
      </p:sp>
      <p:sp>
        <p:nvSpPr>
          <p:cNvPr id="26" name="Text 21"/>
          <p:cNvSpPr/>
          <p:nvPr/>
        </p:nvSpPr>
        <p:spPr>
          <a:xfrm>
            <a:off x="3552822" y="4590395"/>
            <a:ext cx="1145985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Quality assessment</a:t>
            </a:r>
            <a:endParaRPr lang="en-US" sz="916" dirty="0"/>
          </a:p>
        </p:txBody>
      </p:sp>
      <p:sp>
        <p:nvSpPr>
          <p:cNvPr id="27" name="Text 22"/>
          <p:cNvSpPr/>
          <p:nvPr/>
        </p:nvSpPr>
        <p:spPr>
          <a:xfrm>
            <a:off x="3552825" y="4823049"/>
            <a:ext cx="160050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Clinical relevance validation</a:t>
            </a:r>
            <a:endParaRPr lang="en-US" sz="916" dirty="0"/>
          </a:p>
        </p:txBody>
      </p:sp>
      <p:sp>
        <p:nvSpPr>
          <p:cNvPr id="28" name="Text 23"/>
          <p:cNvSpPr/>
          <p:nvPr/>
        </p:nvSpPr>
        <p:spPr>
          <a:xfrm>
            <a:off x="3552824" y="5055699"/>
            <a:ext cx="1392589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Distribution exploration</a:t>
            </a:r>
            <a:endParaRPr lang="en-US" sz="916" dirty="0"/>
          </a:p>
        </p:txBody>
      </p:sp>
      <p:sp>
        <p:nvSpPr>
          <p:cNvPr id="29" name="Shape 24"/>
          <p:cNvSpPr/>
          <p:nvPr/>
        </p:nvSpPr>
        <p:spPr>
          <a:xfrm>
            <a:off x="6632716" y="3181858"/>
            <a:ext cx="3013386" cy="2658889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  <p:txBody>
          <a:bodyPr/>
          <a:lstStyle/>
          <a:p>
            <a:endParaRPr lang="he-IL" sz="2094"/>
          </a:p>
        </p:txBody>
      </p:sp>
      <p:sp>
        <p:nvSpPr>
          <p:cNvPr id="30" name="Shape 25"/>
          <p:cNvSpPr/>
          <p:nvPr/>
        </p:nvSpPr>
        <p:spPr>
          <a:xfrm>
            <a:off x="6832131" y="3431129"/>
            <a:ext cx="398833" cy="398833"/>
          </a:xfrm>
          <a:prstGeom prst="ellipse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he-IL" sz="2094"/>
          </a:p>
        </p:txBody>
      </p:sp>
      <p:pic>
        <p:nvPicPr>
          <p:cNvPr id="3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39" y="3530838"/>
            <a:ext cx="199416" cy="199416"/>
          </a:xfrm>
          <a:prstGeom prst="rect">
            <a:avLst/>
          </a:prstGeom>
        </p:spPr>
      </p:pic>
      <p:sp>
        <p:nvSpPr>
          <p:cNvPr id="32" name="Text 26"/>
          <p:cNvSpPr/>
          <p:nvPr/>
        </p:nvSpPr>
        <p:spPr>
          <a:xfrm>
            <a:off x="7363912" y="3393371"/>
            <a:ext cx="760765" cy="2417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571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3</a:t>
            </a:r>
            <a:endParaRPr lang="en-US" sz="1571" dirty="0"/>
          </a:p>
        </p:txBody>
      </p:sp>
      <p:sp>
        <p:nvSpPr>
          <p:cNvPr id="33" name="Text 27"/>
          <p:cNvSpPr/>
          <p:nvPr/>
        </p:nvSpPr>
        <p:spPr>
          <a:xfrm>
            <a:off x="7363911" y="3672812"/>
            <a:ext cx="1220127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Preparation</a:t>
            </a:r>
            <a:endParaRPr lang="en-US" sz="1178" dirty="0"/>
          </a:p>
        </p:txBody>
      </p:sp>
      <p:sp>
        <p:nvSpPr>
          <p:cNvPr id="34" name="Text 28"/>
          <p:cNvSpPr/>
          <p:nvPr/>
        </p:nvSpPr>
        <p:spPr>
          <a:xfrm>
            <a:off x="6832134" y="4038409"/>
            <a:ext cx="1847113" cy="18135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17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Preprocessing</a:t>
            </a:r>
            <a:endParaRPr lang="en-US" sz="1178" dirty="0"/>
          </a:p>
        </p:txBody>
      </p:sp>
      <p:sp>
        <p:nvSpPr>
          <p:cNvPr id="35" name="Text 29"/>
          <p:cNvSpPr/>
          <p:nvPr/>
        </p:nvSpPr>
        <p:spPr>
          <a:xfrm>
            <a:off x="6832131" y="4357741"/>
            <a:ext cx="1336176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SMOTE class balancing</a:t>
            </a:r>
            <a:endParaRPr lang="en-US" sz="916" dirty="0"/>
          </a:p>
        </p:txBody>
      </p:sp>
      <p:sp>
        <p:nvSpPr>
          <p:cNvPr id="36" name="Text 30"/>
          <p:cNvSpPr/>
          <p:nvPr/>
        </p:nvSpPr>
        <p:spPr>
          <a:xfrm>
            <a:off x="6832132" y="4590395"/>
            <a:ext cx="1197562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Feature engineering</a:t>
            </a:r>
            <a:endParaRPr lang="en-US" sz="916" dirty="0"/>
          </a:p>
        </p:txBody>
      </p:sp>
      <p:sp>
        <p:nvSpPr>
          <p:cNvPr id="37" name="Text 31"/>
          <p:cNvSpPr/>
          <p:nvPr/>
        </p:nvSpPr>
        <p:spPr>
          <a:xfrm>
            <a:off x="6832134" y="4823049"/>
            <a:ext cx="1039606" cy="14093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916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Quality validation</a:t>
            </a:r>
            <a:endParaRPr lang="en-US" sz="91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2142</Words>
  <Application>Microsoft Office PowerPoint</Application>
  <PresentationFormat>Custom</PresentationFormat>
  <Paragraphs>566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Noto Sans</vt:lpstr>
      <vt:lpstr>Segoe UI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nevo levi</cp:lastModifiedBy>
  <cp:revision>2</cp:revision>
  <dcterms:created xsi:type="dcterms:W3CDTF">2025-07-02T10:28:05Z</dcterms:created>
  <dcterms:modified xsi:type="dcterms:W3CDTF">2025-07-02T10:51:57Z</dcterms:modified>
</cp:coreProperties>
</file>