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DD47AE-C493-4253-A6E4-30B45058B20F}">
  <a:tblStyle styleId="{F9DD47AE-C493-4253-A6E4-30B45058B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b20f087d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b20f087d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a989906c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a989906c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a989906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a989906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b20f08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b20f08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b20f08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b20f08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b20f0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9b20f0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9b20f087d_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9b20f087d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8f22272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8f22272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Credit Home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Risk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Keren &amp; Ohad &amp; Rotem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0750" y="236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11">
                <a:latin typeface="Arial"/>
                <a:ea typeface="Arial"/>
                <a:cs typeface="Arial"/>
                <a:sym typeface="Arial"/>
              </a:rPr>
              <a:t>Dataset &amp; Business problem</a:t>
            </a:r>
            <a:endParaRPr sz="34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5975" y="945350"/>
            <a:ext cx="8832300" cy="1155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Dataset:				</a:t>
            </a:r>
            <a:r>
              <a:rPr b="1" lang="en" sz="276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Credit Default Risk,  Kaggle competition </a:t>
            </a:r>
            <a:endParaRPr b="1" sz="276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1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1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problem:       	</a:t>
            </a:r>
            <a:r>
              <a:rPr b="1" lang="en" sz="27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to approve a loan based on social data and </a:t>
            </a:r>
            <a:endParaRPr b="1" sz="276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6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past loans data</a:t>
            </a:r>
            <a:endParaRPr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0575" y="2093850"/>
            <a:ext cx="1826100" cy="1108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Unfamiliar Business: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Loans purpose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Terminology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2593500" y="2177450"/>
            <a:ext cx="6550500" cy="2913825"/>
            <a:chOff x="2593500" y="2101250"/>
            <a:chExt cx="6550500" cy="2913825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2709700" y="3190700"/>
              <a:ext cx="2192400" cy="4002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loans - BUreau </a:t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825900" y="2101250"/>
              <a:ext cx="2035500" cy="831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</a:t>
              </a:r>
              <a:r>
                <a:rPr b="1" lang="en"/>
                <a:t>urrent</a:t>
              </a:r>
              <a:r>
                <a:rPr lang="en"/>
                <a:t> loans data  social data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target</a:t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861325" y="3198825"/>
              <a:ext cx="2192400" cy="4002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Previous loans - HC</a:t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flipH="1">
              <a:off x="5930313" y="2964800"/>
              <a:ext cx="873300" cy="626100"/>
            </a:xfrm>
            <a:prstGeom prst="leftUpArrow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533100" y="4183775"/>
              <a:ext cx="2610900" cy="831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HC - Behavioral </a:t>
              </a:r>
              <a:r>
                <a:rPr lang="en"/>
                <a:t>monthly </a:t>
              </a:r>
              <a:r>
                <a:rPr lang="en"/>
                <a:t>data &amp; </a:t>
              </a:r>
              <a:r>
                <a:rPr lang="en"/>
                <a:t>monthly</a:t>
              </a:r>
              <a:r>
                <a:rPr lang="en"/>
                <a:t> data (credit, balance, payments)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760475" y="3645675"/>
              <a:ext cx="278100" cy="538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2593500" y="4183775"/>
              <a:ext cx="2192400" cy="615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BUreau </a:t>
              </a:r>
              <a:r>
                <a:rPr lang="en"/>
                <a:t>- Behavioral data &amp; monthly credit data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580125" y="3667100"/>
              <a:ext cx="278100" cy="538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78425" y="2964800"/>
              <a:ext cx="753900" cy="626100"/>
            </a:xfrm>
            <a:prstGeom prst="leftUpArrow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42400" y="43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11">
                <a:latin typeface="Arial"/>
                <a:ea typeface="Arial"/>
                <a:cs typeface="Arial"/>
                <a:sym typeface="Arial"/>
              </a:rPr>
              <a:t>Dataset : from raw data to </a:t>
            </a:r>
            <a:r>
              <a:rPr lang="en" sz="3411">
                <a:latin typeface="Arial"/>
                <a:ea typeface="Arial"/>
                <a:cs typeface="Arial"/>
                <a:sym typeface="Arial"/>
              </a:rPr>
              <a:t>agg data</a:t>
            </a:r>
            <a:endParaRPr sz="34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073600" y="2829725"/>
            <a:ext cx="5466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897750" y="1223875"/>
            <a:ext cx="3770100" cy="43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1 csv | 100MB |  Shape: (250k,32)</a:t>
            </a:r>
            <a:endParaRPr b="1" sz="1600">
              <a:solidFill>
                <a:srgbClr val="21212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4734300" y="2303375"/>
            <a:ext cx="4337100" cy="1230000"/>
            <a:chOff x="4736650" y="1865950"/>
            <a:chExt cx="4337100" cy="1230000"/>
          </a:xfrm>
        </p:grpSpPr>
        <p:sp>
          <p:nvSpPr>
            <p:cNvPr id="86" name="Google Shape;86;p15"/>
            <p:cNvSpPr/>
            <p:nvPr/>
          </p:nvSpPr>
          <p:spPr>
            <a:xfrm>
              <a:off x="4736650" y="1865950"/>
              <a:ext cx="4337100" cy="12300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5"/>
            <p:cNvPicPr preferRelativeResize="0"/>
            <p:nvPr/>
          </p:nvPicPr>
          <p:blipFill rotWithShape="1">
            <a:blip r:embed="rId3">
              <a:alphaModFix/>
            </a:blip>
            <a:srcRect b="0" l="0" r="12064" t="0"/>
            <a:stretch/>
          </p:blipFill>
          <p:spPr>
            <a:xfrm>
              <a:off x="4765225" y="1910675"/>
              <a:ext cx="4308525" cy="957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/>
            <p:nvPr/>
          </p:nvSpPr>
          <p:spPr>
            <a:xfrm>
              <a:off x="6150475" y="2571750"/>
              <a:ext cx="451500" cy="296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/>
          <p:nvPr/>
        </p:nvSpPr>
        <p:spPr>
          <a:xfrm>
            <a:off x="4112488" y="1339975"/>
            <a:ext cx="546600" cy="17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2900" y="1793050"/>
            <a:ext cx="4008000" cy="262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 b="154604" l="-31492" r="-940" t="-135107"/>
          <a:stretch/>
        </p:blipFill>
        <p:spPr>
          <a:xfrm>
            <a:off x="8457900" y="3081750"/>
            <a:ext cx="723900" cy="3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b="0" l="0" r="54218" t="32714"/>
          <a:stretch/>
        </p:blipFill>
        <p:spPr>
          <a:xfrm>
            <a:off x="8686850" y="3034375"/>
            <a:ext cx="350550" cy="2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99275" y="1223875"/>
            <a:ext cx="3131700" cy="431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7 csv | 3GB | Shape: (2M,220)</a:t>
            </a:r>
            <a:endParaRPr b="1" sz="1600">
              <a:solidFill>
                <a:srgbClr val="212121"/>
              </a:solidFill>
            </a:endParaRPr>
          </a:p>
        </p:txBody>
      </p:sp>
      <p:cxnSp>
        <p:nvCxnSpPr>
          <p:cNvPr id="94" name="Google Shape;94;p15"/>
          <p:cNvCxnSpPr/>
          <p:nvPr/>
        </p:nvCxnSpPr>
        <p:spPr>
          <a:xfrm flipH="1">
            <a:off x="1983200" y="4224450"/>
            <a:ext cx="12000" cy="6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rot="10800000">
            <a:off x="1961825" y="4841525"/>
            <a:ext cx="69003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endCxn id="92" idx="2"/>
          </p:cNvCxnSpPr>
          <p:nvPr/>
        </p:nvCxnSpPr>
        <p:spPr>
          <a:xfrm rot="10800000">
            <a:off x="8862125" y="3266600"/>
            <a:ext cx="14100" cy="160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4788525" y="4419550"/>
            <a:ext cx="241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212121"/>
                </a:solidFill>
              </a:rPr>
              <a:t>agg with relative ratio</a:t>
            </a:r>
            <a:endParaRPr b="1" sz="1600">
              <a:solidFill>
                <a:srgbClr val="21212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00" y="1914788"/>
            <a:ext cx="3923801" cy="237413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890325" y="2303375"/>
            <a:ext cx="488100" cy="198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EDA 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0174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Imbalanced data : 92% accepted loans (0) , 8% rejected loans (1)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Outliers : DAYS EMPLOYED column →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pensioners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: values= 0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75" y="2745200"/>
            <a:ext cx="2437500" cy="1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25" y="2763625"/>
            <a:ext cx="2437450" cy="18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289375" y="2097950"/>
            <a:ext cx="27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ensioners- 99% received an unreasonable value of working days</a:t>
            </a:r>
            <a:endParaRPr sz="1200"/>
          </a:p>
        </p:txBody>
      </p:sp>
      <p:sp>
        <p:nvSpPr>
          <p:cNvPr id="109" name="Google Shape;109;p16"/>
          <p:cNvSpPr txBox="1"/>
          <p:nvPr/>
        </p:nvSpPr>
        <p:spPr>
          <a:xfrm>
            <a:off x="3210700" y="2066300"/>
            <a:ext cx="270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Showing a mask without outliers,  maximum values of about 50 years</a:t>
            </a:r>
            <a:endParaRPr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2066300"/>
            <a:ext cx="307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Visualization of days employed vs. age,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logical values are obtained</a:t>
            </a:r>
            <a:endParaRPr sz="12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275" y="2642025"/>
            <a:ext cx="2702400" cy="197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912950" y="3383938"/>
            <a:ext cx="502800" cy="4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834425" y="3383950"/>
            <a:ext cx="502800" cy="44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572000" y="271700"/>
            <a:ext cx="4684200" cy="30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Feature eng-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categorical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dummies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200" u="sng">
                <a:latin typeface="Arial"/>
                <a:ea typeface="Arial"/>
                <a:cs typeface="Arial"/>
                <a:sym typeface="Arial"/>
              </a:rPr>
              <a:t>boolean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TYPE_EDUCATIOM:Higher        0.241281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TYPE_EDUCATIOM:Incomplete    0.032517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TYPE_EDUCATIOM:Secondary     0.726202        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1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11700" y="1239688"/>
            <a:ext cx="38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 u="sng">
                <a:solidFill>
                  <a:schemeClr val="dk2"/>
                </a:solidFill>
              </a:rPr>
              <a:t>Features distribution vs target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88" y="1741225"/>
            <a:ext cx="4074176" cy="33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8517375" y="914725"/>
            <a:ext cx="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=0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662650" y="484525"/>
            <a:ext cx="126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Lato"/>
                <a:ea typeface="Lato"/>
                <a:cs typeface="Lato"/>
                <a:sym typeface="Lato"/>
              </a:rPr>
              <a:t>1 value [ratio]</a:t>
            </a:r>
            <a:endParaRPr sz="11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697600" y="914725"/>
            <a:ext cx="8940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391350"/>
            <a:ext cx="3837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EDA &amp; 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2800">
                <a:latin typeface="Arial"/>
                <a:ea typeface="Arial"/>
                <a:cs typeface="Arial"/>
                <a:sym typeface="Arial"/>
              </a:rPr>
              <a:t> eng.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1665025"/>
            <a:ext cx="5043213" cy="3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83363"/>
            <a:ext cx="1804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 Models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6404350" y="4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{F9DD47AE-C493-4253-A6E4-30B45058B20F}</a:tableStyleId>
              </a:tblPr>
              <a:tblGrid>
                <a:gridCol w="233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F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eatures Importance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TYPE_INCOME:Working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HC_PER_ACTIVE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OWN_CAR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HC_MEAN_NUM_INST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HC_MEAN_DELAY_INST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FAMILY_STATUS:Married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AMT_INCOME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TYPE_INCOME:Associate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OWN_REALTY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HC_NUM_APP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18"/>
          <p:cNvGraphicFramePr/>
          <p:nvPr/>
        </p:nvGraphicFramePr>
        <p:xfrm>
          <a:off x="2608325" y="40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{F9DD47AE-C493-4253-A6E4-30B45058B20F}</a:tableStyleId>
              </a:tblPr>
              <a:tblGrid>
                <a:gridCol w="1019500"/>
                <a:gridCol w="622525"/>
                <a:gridCol w="597800"/>
                <a:gridCol w="595475"/>
                <a:gridCol w="708825"/>
              </a:tblGrid>
              <a:tr h="32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Log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RF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XGB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LGBM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ROC AUC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738" y="1365225"/>
            <a:ext cx="48291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59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400">
                <a:latin typeface="Arial"/>
                <a:ea typeface="Arial"/>
                <a:cs typeface="Arial"/>
                <a:sym typeface="Arial"/>
              </a:rPr>
              <a:t>False Negative VS True Negative 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25" y="1645950"/>
            <a:ext cx="25431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5" y="3613300"/>
            <a:ext cx="254317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549425" y="2718538"/>
            <a:ext cx="25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‘Balanced’: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Low FN and Low TN: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 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accepting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bad clients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991300" y="3958300"/>
            <a:ext cx="8355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49425" y="785888"/>
            <a:ext cx="25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{1:20}: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High </a:t>
            </a: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FN and High TN: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No loosing good clients</a:t>
            </a:r>
            <a:endParaRPr b="1" sz="17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991300" y="1972650"/>
            <a:ext cx="987900" cy="6465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3528525" y="1062100"/>
            <a:ext cx="5303775" cy="3717975"/>
            <a:chOff x="3528525" y="585450"/>
            <a:chExt cx="5303775" cy="3717975"/>
          </a:xfrm>
        </p:grpSpPr>
        <p:pic>
          <p:nvPicPr>
            <p:cNvPr id="147" name="Google Shape;147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28525" y="585450"/>
              <a:ext cx="5303775" cy="371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9"/>
            <p:cNvSpPr/>
            <p:nvPr/>
          </p:nvSpPr>
          <p:spPr>
            <a:xfrm rot="-5402061">
              <a:off x="6807922" y="1109950"/>
              <a:ext cx="500400" cy="3054900"/>
            </a:xfrm>
            <a:prstGeom prst="triangle">
              <a:avLst>
                <a:gd fmla="val 63337" name="adj"/>
              </a:avLst>
            </a:prstGeom>
            <a:noFill/>
            <a:ln cap="flat" cmpd="sng" w="285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080300" y="1152475"/>
            <a:ext cx="76509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פתרונות: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עמודות - פיצ'ר אינג'נירינג: על מנת להניב מידע בעל משמעות  חישבנו את יחסים של גודל ההחזר של ההלואות, חישוב הפרשים כדי לראות עמידה בתשלומים, יחסים של סטטוסים שונים לאורך תקופות במצב ההלוואה.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שורות  -  אגרגציה על פני הלוואות עבר של הלקוח, חישוב ממוצעים ויחסים של סטטוסים שונים על הלוואות העבר, ויצירת עמודות חדשות המאגדות את המידע ההיסטורי של כל הלקוח,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2"/>
                </a:solidFill>
              </a:rPr>
              <a:t>קבצים - בחירת לקוחות שיש עבורם מידע היסטורי גם בלשכה המרכזית וגם במידע הפנימי של החברה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13866" l="16436" r="0" t="7436"/>
          <a:stretch/>
        </p:blipFill>
        <p:spPr>
          <a:xfrm>
            <a:off x="1940600" y="1134150"/>
            <a:ext cx="4716925" cy="30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