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attanakarn" charset="1" panose="00000000000000000000"/>
      <p:regular r:id="rId16"/>
    </p:embeddedFont>
    <p:embeddedFont>
      <p:font typeface="Cy Grotesk Key" charset="1" panose="00000500000000000000"/>
      <p:regular r:id="rId17"/>
    </p:embeddedFont>
    <p:embeddedFont>
      <p:font typeface="Cy Grotesk Key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62830" y="7399123"/>
            <a:ext cx="18701319" cy="4258146"/>
          </a:xfrm>
          <a:custGeom>
            <a:avLst/>
            <a:gdLst/>
            <a:ahLst/>
            <a:cxnLst/>
            <a:rect r="r" b="b" t="t" l="l"/>
            <a:pathLst>
              <a:path h="4258146" w="18701319">
                <a:moveTo>
                  <a:pt x="0" y="0"/>
                </a:moveTo>
                <a:lnTo>
                  <a:pt x="18701319" y="0"/>
                </a:lnTo>
                <a:lnTo>
                  <a:pt x="18701319" y="4258147"/>
                </a:lnTo>
                <a:lnTo>
                  <a:pt x="0" y="42581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5756">
            <a:off x="11452918" y="7564254"/>
            <a:ext cx="8020168" cy="4763181"/>
          </a:xfrm>
          <a:custGeom>
            <a:avLst/>
            <a:gdLst/>
            <a:ahLst/>
            <a:cxnLst/>
            <a:rect r="r" b="b" t="t" l="l"/>
            <a:pathLst>
              <a:path h="4763181" w="8020168">
                <a:moveTo>
                  <a:pt x="0" y="0"/>
                </a:moveTo>
                <a:lnTo>
                  <a:pt x="8020168" y="0"/>
                </a:lnTo>
                <a:lnTo>
                  <a:pt x="8020168" y="4763182"/>
                </a:lnTo>
                <a:lnTo>
                  <a:pt x="0" y="4763182"/>
                </a:lnTo>
                <a:lnTo>
                  <a:pt x="0" y="0"/>
                </a:lnTo>
                <a:close/>
              </a:path>
            </a:pathLst>
          </a:custGeom>
          <a:blipFill>
            <a:blip r:embed="rId4">
              <a:alphaModFix amt="24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485548" y="-1280538"/>
            <a:ext cx="7139284" cy="9379588"/>
          </a:xfrm>
          <a:custGeom>
            <a:avLst/>
            <a:gdLst/>
            <a:ahLst/>
            <a:cxnLst/>
            <a:rect r="r" b="b" t="t" l="l"/>
            <a:pathLst>
              <a:path h="9379588" w="7139284">
                <a:moveTo>
                  <a:pt x="0" y="0"/>
                </a:moveTo>
                <a:lnTo>
                  <a:pt x="7139284" y="0"/>
                </a:lnTo>
                <a:lnTo>
                  <a:pt x="7139284" y="9379588"/>
                </a:lnTo>
                <a:lnTo>
                  <a:pt x="0" y="93795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55213">
            <a:off x="12153868" y="2183483"/>
            <a:ext cx="7075643" cy="5817581"/>
          </a:xfrm>
          <a:custGeom>
            <a:avLst/>
            <a:gdLst/>
            <a:ahLst/>
            <a:cxnLst/>
            <a:rect r="r" b="b" t="t" l="l"/>
            <a:pathLst>
              <a:path h="5817581" w="7075643">
                <a:moveTo>
                  <a:pt x="0" y="0"/>
                </a:moveTo>
                <a:lnTo>
                  <a:pt x="7075643" y="0"/>
                </a:lnTo>
                <a:lnTo>
                  <a:pt x="7075643" y="5817581"/>
                </a:lnTo>
                <a:lnTo>
                  <a:pt x="0" y="58175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650550" y="-2714504"/>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10">
              <a:alphaModFix amt="2600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028700" y="3755741"/>
            <a:ext cx="13355553" cy="4116758"/>
          </a:xfrm>
          <a:prstGeom prst="rect">
            <a:avLst/>
          </a:prstGeom>
        </p:spPr>
        <p:txBody>
          <a:bodyPr anchor="t" rtlCol="false" tIns="0" lIns="0" bIns="0" rIns="0">
            <a:spAutoFit/>
          </a:bodyPr>
          <a:lstStyle/>
          <a:p>
            <a:pPr algn="l">
              <a:lnSpc>
                <a:spcPts val="15731"/>
              </a:lnSpc>
            </a:pPr>
            <a:r>
              <a:rPr lang="en-US" sz="16559">
                <a:solidFill>
                  <a:srgbClr val="FAF7F4"/>
                </a:solidFill>
                <a:latin typeface="Pattanakarn"/>
                <a:ea typeface="Pattanakarn"/>
                <a:cs typeface="Pattanakarn"/>
                <a:sym typeface="Pattanakarn"/>
              </a:rPr>
              <a:t>Artificial</a:t>
            </a:r>
          </a:p>
          <a:p>
            <a:pPr algn="l">
              <a:lnSpc>
                <a:spcPts val="15731"/>
              </a:lnSpc>
            </a:pPr>
            <a:r>
              <a:rPr lang="en-US" sz="16559">
                <a:solidFill>
                  <a:srgbClr val="FAF7F4"/>
                </a:solidFill>
                <a:latin typeface="Pattanakarn"/>
                <a:ea typeface="Pattanakarn"/>
                <a:cs typeface="Pattanakarn"/>
                <a:sym typeface="Pattanakarn"/>
              </a:rPr>
              <a:t>Intelligence</a:t>
            </a:r>
          </a:p>
        </p:txBody>
      </p:sp>
      <p:sp>
        <p:nvSpPr>
          <p:cNvPr name="Freeform 8" id="8"/>
          <p:cNvSpPr/>
          <p:nvPr/>
        </p:nvSpPr>
        <p:spPr>
          <a:xfrm flipH="false" flipV="false" rot="733758">
            <a:off x="9535863" y="143137"/>
            <a:ext cx="3899198" cy="4117596"/>
          </a:xfrm>
          <a:custGeom>
            <a:avLst/>
            <a:gdLst/>
            <a:ahLst/>
            <a:cxnLst/>
            <a:rect r="r" b="b" t="t" l="l"/>
            <a:pathLst>
              <a:path h="4117596" w="3899198">
                <a:moveTo>
                  <a:pt x="0" y="0"/>
                </a:moveTo>
                <a:lnTo>
                  <a:pt x="3899198" y="0"/>
                </a:lnTo>
                <a:lnTo>
                  <a:pt x="3899198" y="4117595"/>
                </a:lnTo>
                <a:lnTo>
                  <a:pt x="0" y="41175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9" id="9"/>
          <p:cNvGrpSpPr/>
          <p:nvPr/>
        </p:nvGrpSpPr>
        <p:grpSpPr>
          <a:xfrm rot="0">
            <a:off x="1083132" y="8796686"/>
            <a:ext cx="4626554" cy="605707"/>
            <a:chOff x="0" y="0"/>
            <a:chExt cx="1218516" cy="159528"/>
          </a:xfrm>
        </p:grpSpPr>
        <p:sp>
          <p:nvSpPr>
            <p:cNvPr name="Freeform 10" id="10"/>
            <p:cNvSpPr/>
            <p:nvPr/>
          </p:nvSpPr>
          <p:spPr>
            <a:xfrm flipH="false" flipV="false" rot="0">
              <a:off x="0" y="0"/>
              <a:ext cx="1218516" cy="159528"/>
            </a:xfrm>
            <a:custGeom>
              <a:avLst/>
              <a:gdLst/>
              <a:ahLst/>
              <a:cxnLst/>
              <a:rect r="r" b="b" t="t" l="l"/>
              <a:pathLst>
                <a:path h="159528" w="1218516">
                  <a:moveTo>
                    <a:pt x="79764" y="0"/>
                  </a:moveTo>
                  <a:lnTo>
                    <a:pt x="1138752" y="0"/>
                  </a:lnTo>
                  <a:cubicBezTo>
                    <a:pt x="1182805" y="0"/>
                    <a:pt x="1218516" y="35712"/>
                    <a:pt x="1218516" y="79764"/>
                  </a:cubicBezTo>
                  <a:lnTo>
                    <a:pt x="1218516" y="79764"/>
                  </a:lnTo>
                  <a:cubicBezTo>
                    <a:pt x="1218516" y="123816"/>
                    <a:pt x="1182805" y="159528"/>
                    <a:pt x="1138752" y="159528"/>
                  </a:cubicBezTo>
                  <a:lnTo>
                    <a:pt x="79764" y="159528"/>
                  </a:lnTo>
                  <a:cubicBezTo>
                    <a:pt x="35712" y="159528"/>
                    <a:pt x="0" y="123816"/>
                    <a:pt x="0" y="79764"/>
                  </a:cubicBezTo>
                  <a:lnTo>
                    <a:pt x="0" y="79764"/>
                  </a:lnTo>
                  <a:cubicBezTo>
                    <a:pt x="0" y="35712"/>
                    <a:pt x="35712" y="0"/>
                    <a:pt x="79764" y="0"/>
                  </a:cubicBezTo>
                  <a:close/>
                </a:path>
              </a:pathLst>
            </a:custGeom>
            <a:solidFill>
              <a:srgbClr val="000000">
                <a:alpha val="0"/>
              </a:srgbClr>
            </a:solidFill>
            <a:ln w="19050" cap="rnd">
              <a:solidFill>
                <a:srgbClr val="FFFFFF"/>
              </a:solidFill>
              <a:prstDash val="solid"/>
              <a:round/>
            </a:ln>
          </p:spPr>
        </p:sp>
        <p:sp>
          <p:nvSpPr>
            <p:cNvPr name="TextBox 11" id="11"/>
            <p:cNvSpPr txBox="true"/>
            <p:nvPr/>
          </p:nvSpPr>
          <p:spPr>
            <a:xfrm>
              <a:off x="0" y="28575"/>
              <a:ext cx="1218516" cy="130953"/>
            </a:xfrm>
            <a:prstGeom prst="rect">
              <a:avLst/>
            </a:prstGeom>
          </p:spPr>
          <p:txBody>
            <a:bodyPr anchor="ctr" rtlCol="false" tIns="50800" lIns="50800" bIns="50800" rIns="50800"/>
            <a:lstStyle/>
            <a:p>
              <a:pPr algn="ctr">
                <a:lnSpc>
                  <a:spcPts val="2011"/>
                </a:lnSpc>
              </a:pPr>
            </a:p>
          </p:txBody>
        </p:sp>
      </p:grpSp>
      <p:sp>
        <p:nvSpPr>
          <p:cNvPr name="TextBox 12" id="12"/>
          <p:cNvSpPr txBox="true"/>
          <p:nvPr/>
        </p:nvSpPr>
        <p:spPr>
          <a:xfrm rot="0">
            <a:off x="1316197" y="1522693"/>
            <a:ext cx="3301277" cy="406400"/>
          </a:xfrm>
          <a:prstGeom prst="rect">
            <a:avLst/>
          </a:prstGeom>
        </p:spPr>
        <p:txBody>
          <a:bodyPr anchor="t" rtlCol="false" tIns="0" lIns="0" bIns="0" rIns="0">
            <a:spAutoFit/>
          </a:bodyPr>
          <a:lstStyle/>
          <a:p>
            <a:pPr algn="l">
              <a:lnSpc>
                <a:spcPts val="3040"/>
              </a:lnSpc>
            </a:pPr>
            <a:r>
              <a:rPr lang="en-US" sz="3200">
                <a:solidFill>
                  <a:srgbClr val="FAF7F4"/>
                </a:solidFill>
                <a:latin typeface="Cy Grotesk Key"/>
                <a:ea typeface="Cy Grotesk Key"/>
                <a:cs typeface="Cy Grotesk Key"/>
                <a:sym typeface="Cy Grotesk Key"/>
              </a:rPr>
              <a:t>Presented By </a:t>
            </a:r>
          </a:p>
        </p:txBody>
      </p:sp>
      <p:sp>
        <p:nvSpPr>
          <p:cNvPr name="TextBox 13" id="13"/>
          <p:cNvSpPr txBox="true"/>
          <p:nvPr/>
        </p:nvSpPr>
        <p:spPr>
          <a:xfrm rot="0">
            <a:off x="1316197" y="1894912"/>
            <a:ext cx="3702113" cy="547407"/>
          </a:xfrm>
          <a:prstGeom prst="rect">
            <a:avLst/>
          </a:prstGeom>
        </p:spPr>
        <p:txBody>
          <a:bodyPr anchor="t" rtlCol="false" tIns="0" lIns="0" bIns="0" rIns="0">
            <a:spAutoFit/>
          </a:bodyPr>
          <a:lstStyle/>
          <a:p>
            <a:pPr algn="l">
              <a:lnSpc>
                <a:spcPts val="4479"/>
              </a:lnSpc>
              <a:spcBef>
                <a:spcPct val="0"/>
              </a:spcBef>
            </a:pPr>
            <a:r>
              <a:rPr lang="en-US" sz="3199">
                <a:solidFill>
                  <a:srgbClr val="44A5FF"/>
                </a:solidFill>
                <a:latin typeface="Cy Grotesk Key"/>
                <a:ea typeface="Cy Grotesk Key"/>
                <a:cs typeface="Cy Grotesk Key"/>
                <a:sym typeface="Cy Grotesk Key"/>
              </a:rPr>
              <a:t>Daniel Gallego </a:t>
            </a:r>
          </a:p>
        </p:txBody>
      </p:sp>
      <p:sp>
        <p:nvSpPr>
          <p:cNvPr name="TextBox 14" id="14"/>
          <p:cNvSpPr txBox="true"/>
          <p:nvPr/>
        </p:nvSpPr>
        <p:spPr>
          <a:xfrm rot="0">
            <a:off x="1638775" y="8988405"/>
            <a:ext cx="3515269" cy="267238"/>
          </a:xfrm>
          <a:prstGeom prst="rect">
            <a:avLst/>
          </a:prstGeom>
        </p:spPr>
        <p:txBody>
          <a:bodyPr anchor="t" rtlCol="false" tIns="0" lIns="0" bIns="0" rIns="0">
            <a:spAutoFit/>
          </a:bodyPr>
          <a:lstStyle/>
          <a:p>
            <a:pPr algn="ctr">
              <a:lnSpc>
                <a:spcPts val="2011"/>
              </a:lnSpc>
            </a:pPr>
            <a:r>
              <a:rPr lang="en-US" sz="2116">
                <a:solidFill>
                  <a:srgbClr val="FAF7F4"/>
                </a:solidFill>
                <a:latin typeface="Cy Grotesk Key"/>
                <a:ea typeface="Cy Grotesk Key"/>
                <a:cs typeface="Cy Grotesk Key"/>
                <a:sym typeface="Cy Grotesk Key"/>
              </a:rPr>
              <a:t>www.reallygreatsite.com</a:t>
            </a:r>
          </a:p>
        </p:txBody>
      </p:sp>
      <p:grpSp>
        <p:nvGrpSpPr>
          <p:cNvPr name="Group 15" id="15"/>
          <p:cNvGrpSpPr/>
          <p:nvPr/>
        </p:nvGrpSpPr>
        <p:grpSpPr>
          <a:xfrm rot="0">
            <a:off x="12332026" y="8795358"/>
            <a:ext cx="4626554" cy="605707"/>
            <a:chOff x="0" y="0"/>
            <a:chExt cx="1218516" cy="159528"/>
          </a:xfrm>
        </p:grpSpPr>
        <p:sp>
          <p:nvSpPr>
            <p:cNvPr name="Freeform 16" id="16"/>
            <p:cNvSpPr/>
            <p:nvPr/>
          </p:nvSpPr>
          <p:spPr>
            <a:xfrm flipH="false" flipV="false" rot="0">
              <a:off x="0" y="0"/>
              <a:ext cx="1218516" cy="159528"/>
            </a:xfrm>
            <a:custGeom>
              <a:avLst/>
              <a:gdLst/>
              <a:ahLst/>
              <a:cxnLst/>
              <a:rect r="r" b="b" t="t" l="l"/>
              <a:pathLst>
                <a:path h="159528" w="1218516">
                  <a:moveTo>
                    <a:pt x="79764" y="0"/>
                  </a:moveTo>
                  <a:lnTo>
                    <a:pt x="1138752" y="0"/>
                  </a:lnTo>
                  <a:cubicBezTo>
                    <a:pt x="1182805" y="0"/>
                    <a:pt x="1218516" y="35712"/>
                    <a:pt x="1218516" y="79764"/>
                  </a:cubicBezTo>
                  <a:lnTo>
                    <a:pt x="1218516" y="79764"/>
                  </a:lnTo>
                  <a:cubicBezTo>
                    <a:pt x="1218516" y="123816"/>
                    <a:pt x="1182805" y="159528"/>
                    <a:pt x="1138752" y="159528"/>
                  </a:cubicBezTo>
                  <a:lnTo>
                    <a:pt x="79764" y="159528"/>
                  </a:lnTo>
                  <a:cubicBezTo>
                    <a:pt x="35712" y="159528"/>
                    <a:pt x="0" y="123816"/>
                    <a:pt x="0" y="79764"/>
                  </a:cubicBezTo>
                  <a:lnTo>
                    <a:pt x="0" y="79764"/>
                  </a:lnTo>
                  <a:cubicBezTo>
                    <a:pt x="0" y="35712"/>
                    <a:pt x="35712" y="0"/>
                    <a:pt x="79764" y="0"/>
                  </a:cubicBezTo>
                  <a:close/>
                </a:path>
              </a:pathLst>
            </a:custGeom>
            <a:solidFill>
              <a:srgbClr val="000000">
                <a:alpha val="0"/>
              </a:srgbClr>
            </a:solidFill>
            <a:ln w="19050" cap="rnd">
              <a:solidFill>
                <a:srgbClr val="FFFFFF"/>
              </a:solidFill>
              <a:prstDash val="solid"/>
              <a:round/>
            </a:ln>
          </p:spPr>
        </p:sp>
        <p:sp>
          <p:nvSpPr>
            <p:cNvPr name="TextBox 17" id="17"/>
            <p:cNvSpPr txBox="true"/>
            <p:nvPr/>
          </p:nvSpPr>
          <p:spPr>
            <a:xfrm>
              <a:off x="0" y="28575"/>
              <a:ext cx="1218516" cy="130953"/>
            </a:xfrm>
            <a:prstGeom prst="rect">
              <a:avLst/>
            </a:prstGeom>
          </p:spPr>
          <p:txBody>
            <a:bodyPr anchor="ctr" rtlCol="false" tIns="50800" lIns="50800" bIns="50800" rIns="50800"/>
            <a:lstStyle/>
            <a:p>
              <a:pPr algn="ctr">
                <a:lnSpc>
                  <a:spcPts val="2011"/>
                </a:lnSpc>
              </a:pPr>
            </a:p>
          </p:txBody>
        </p:sp>
      </p:grpSp>
      <p:sp>
        <p:nvSpPr>
          <p:cNvPr name="TextBox 18" id="18"/>
          <p:cNvSpPr txBox="true"/>
          <p:nvPr/>
        </p:nvSpPr>
        <p:spPr>
          <a:xfrm rot="0">
            <a:off x="13462075" y="8991062"/>
            <a:ext cx="2366456" cy="267238"/>
          </a:xfrm>
          <a:prstGeom prst="rect">
            <a:avLst/>
          </a:prstGeom>
        </p:spPr>
        <p:txBody>
          <a:bodyPr anchor="t" rtlCol="false" tIns="0" lIns="0" bIns="0" rIns="0">
            <a:spAutoFit/>
          </a:bodyPr>
          <a:lstStyle/>
          <a:p>
            <a:pPr algn="l">
              <a:lnSpc>
                <a:spcPts val="2011"/>
              </a:lnSpc>
            </a:pPr>
            <a:r>
              <a:rPr lang="en-US" sz="2116">
                <a:solidFill>
                  <a:srgbClr val="FAF7F4"/>
                </a:solidFill>
                <a:latin typeface="Cy Grotesk Key"/>
                <a:ea typeface="Cy Grotesk Key"/>
                <a:cs typeface="Cy Grotesk Key"/>
                <a:sym typeface="Cy Grotesk Key"/>
              </a:rPr>
              <a:t>@reallygreatsite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14655571" y="-4402297"/>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05362" y="-1058517"/>
            <a:ext cx="7139284" cy="9379588"/>
          </a:xfrm>
          <a:custGeom>
            <a:avLst/>
            <a:gdLst/>
            <a:ahLst/>
            <a:cxnLst/>
            <a:rect r="r" b="b" t="t" l="l"/>
            <a:pathLst>
              <a:path h="9379588" w="7139284">
                <a:moveTo>
                  <a:pt x="0" y="0"/>
                </a:moveTo>
                <a:lnTo>
                  <a:pt x="7139284" y="0"/>
                </a:lnTo>
                <a:lnTo>
                  <a:pt x="7139284" y="9379588"/>
                </a:lnTo>
                <a:lnTo>
                  <a:pt x="0" y="93795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15177" y="-3981722"/>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2312313" y="-771314"/>
            <a:ext cx="7139284" cy="9379588"/>
          </a:xfrm>
          <a:custGeom>
            <a:avLst/>
            <a:gdLst/>
            <a:ahLst/>
            <a:cxnLst/>
            <a:rect r="r" b="b" t="t" l="l"/>
            <a:pathLst>
              <a:path h="9379588" w="7139284">
                <a:moveTo>
                  <a:pt x="7139284" y="0"/>
                </a:moveTo>
                <a:lnTo>
                  <a:pt x="0" y="0"/>
                </a:lnTo>
                <a:lnTo>
                  <a:pt x="0" y="9379589"/>
                </a:lnTo>
                <a:lnTo>
                  <a:pt x="7139284" y="9379589"/>
                </a:lnTo>
                <a:lnTo>
                  <a:pt x="713928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58104" y="3631277"/>
            <a:ext cx="17771791" cy="5925733"/>
          </a:xfrm>
          <a:custGeom>
            <a:avLst/>
            <a:gdLst/>
            <a:ahLst/>
            <a:cxnLst/>
            <a:rect r="r" b="b" t="t" l="l"/>
            <a:pathLst>
              <a:path h="5925733" w="17771791">
                <a:moveTo>
                  <a:pt x="0" y="0"/>
                </a:moveTo>
                <a:lnTo>
                  <a:pt x="17771792" y="0"/>
                </a:lnTo>
                <a:lnTo>
                  <a:pt x="17771792" y="5925733"/>
                </a:lnTo>
                <a:lnTo>
                  <a:pt x="0" y="5925733"/>
                </a:lnTo>
                <a:lnTo>
                  <a:pt x="0" y="0"/>
                </a:lnTo>
                <a:close/>
              </a:path>
            </a:pathLst>
          </a:custGeom>
          <a:blipFill>
            <a:blip r:embed="rId6">
              <a:alphaModFix amt="20999"/>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0" y="7745969"/>
            <a:ext cx="18701319" cy="4258146"/>
          </a:xfrm>
          <a:custGeom>
            <a:avLst/>
            <a:gdLst/>
            <a:ahLst/>
            <a:cxnLst/>
            <a:rect r="r" b="b" t="t" l="l"/>
            <a:pathLst>
              <a:path h="4258146" w="18701319">
                <a:moveTo>
                  <a:pt x="0" y="0"/>
                </a:moveTo>
                <a:lnTo>
                  <a:pt x="18701319" y="0"/>
                </a:lnTo>
                <a:lnTo>
                  <a:pt x="18701319" y="4258147"/>
                </a:lnTo>
                <a:lnTo>
                  <a:pt x="0" y="42581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5105581" y="1509810"/>
            <a:ext cx="8076837" cy="4998316"/>
          </a:xfrm>
          <a:prstGeom prst="rect">
            <a:avLst/>
          </a:prstGeom>
        </p:spPr>
        <p:txBody>
          <a:bodyPr anchor="t" rtlCol="false" tIns="0" lIns="0" bIns="0" rIns="0">
            <a:spAutoFit/>
          </a:bodyPr>
          <a:lstStyle/>
          <a:p>
            <a:pPr algn="ctr">
              <a:lnSpc>
                <a:spcPts val="19529"/>
              </a:lnSpc>
            </a:pPr>
            <a:r>
              <a:rPr lang="en-US" sz="17916">
                <a:solidFill>
                  <a:srgbClr val="FFFFFF"/>
                </a:solidFill>
                <a:latin typeface="Pattanakarn"/>
                <a:ea typeface="Pattanakarn"/>
                <a:cs typeface="Pattanakarn"/>
                <a:sym typeface="Pattanakarn"/>
              </a:rPr>
              <a:t>Thank You!</a:t>
            </a:r>
          </a:p>
        </p:txBody>
      </p:sp>
      <p:sp>
        <p:nvSpPr>
          <p:cNvPr name="Freeform 9" id="9"/>
          <p:cNvSpPr/>
          <p:nvPr/>
        </p:nvSpPr>
        <p:spPr>
          <a:xfrm flipH="false" flipV="false" rot="595271">
            <a:off x="-70109" y="3632696"/>
            <a:ext cx="6158533" cy="6503479"/>
          </a:xfrm>
          <a:custGeom>
            <a:avLst/>
            <a:gdLst/>
            <a:ahLst/>
            <a:cxnLst/>
            <a:rect r="r" b="b" t="t" l="l"/>
            <a:pathLst>
              <a:path h="6503479" w="6158533">
                <a:moveTo>
                  <a:pt x="0" y="0"/>
                </a:moveTo>
                <a:lnTo>
                  <a:pt x="6158534" y="0"/>
                </a:lnTo>
                <a:lnTo>
                  <a:pt x="6158534" y="6503479"/>
                </a:lnTo>
                <a:lnTo>
                  <a:pt x="0" y="65034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422762">
            <a:off x="11965371" y="3486011"/>
            <a:ext cx="6405919" cy="6764721"/>
          </a:xfrm>
          <a:custGeom>
            <a:avLst/>
            <a:gdLst/>
            <a:ahLst/>
            <a:cxnLst/>
            <a:rect r="r" b="b" t="t" l="l"/>
            <a:pathLst>
              <a:path h="6764721" w="6405919">
                <a:moveTo>
                  <a:pt x="6405919" y="0"/>
                </a:moveTo>
                <a:lnTo>
                  <a:pt x="0" y="0"/>
                </a:lnTo>
                <a:lnTo>
                  <a:pt x="0" y="6764721"/>
                </a:lnTo>
                <a:lnTo>
                  <a:pt x="6405919" y="6764721"/>
                </a:lnTo>
                <a:lnTo>
                  <a:pt x="6405919"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1" id="11"/>
          <p:cNvGrpSpPr/>
          <p:nvPr/>
        </p:nvGrpSpPr>
        <p:grpSpPr>
          <a:xfrm rot="0">
            <a:off x="6830723" y="7715364"/>
            <a:ext cx="4626554" cy="605707"/>
            <a:chOff x="0" y="0"/>
            <a:chExt cx="1218516" cy="159528"/>
          </a:xfrm>
        </p:grpSpPr>
        <p:sp>
          <p:nvSpPr>
            <p:cNvPr name="Freeform 12" id="12"/>
            <p:cNvSpPr/>
            <p:nvPr/>
          </p:nvSpPr>
          <p:spPr>
            <a:xfrm flipH="false" flipV="false" rot="0">
              <a:off x="0" y="0"/>
              <a:ext cx="1218516" cy="159528"/>
            </a:xfrm>
            <a:custGeom>
              <a:avLst/>
              <a:gdLst/>
              <a:ahLst/>
              <a:cxnLst/>
              <a:rect r="r" b="b" t="t" l="l"/>
              <a:pathLst>
                <a:path h="159528" w="1218516">
                  <a:moveTo>
                    <a:pt x="79764" y="0"/>
                  </a:moveTo>
                  <a:lnTo>
                    <a:pt x="1138752" y="0"/>
                  </a:lnTo>
                  <a:cubicBezTo>
                    <a:pt x="1182805" y="0"/>
                    <a:pt x="1218516" y="35712"/>
                    <a:pt x="1218516" y="79764"/>
                  </a:cubicBezTo>
                  <a:lnTo>
                    <a:pt x="1218516" y="79764"/>
                  </a:lnTo>
                  <a:cubicBezTo>
                    <a:pt x="1218516" y="123816"/>
                    <a:pt x="1182805" y="159528"/>
                    <a:pt x="1138752" y="159528"/>
                  </a:cubicBezTo>
                  <a:lnTo>
                    <a:pt x="79764" y="159528"/>
                  </a:lnTo>
                  <a:cubicBezTo>
                    <a:pt x="35712" y="159528"/>
                    <a:pt x="0" y="123816"/>
                    <a:pt x="0" y="79764"/>
                  </a:cubicBezTo>
                  <a:lnTo>
                    <a:pt x="0" y="79764"/>
                  </a:lnTo>
                  <a:cubicBezTo>
                    <a:pt x="0" y="35712"/>
                    <a:pt x="35712" y="0"/>
                    <a:pt x="79764" y="0"/>
                  </a:cubicBezTo>
                  <a:close/>
                </a:path>
              </a:pathLst>
            </a:custGeom>
            <a:solidFill>
              <a:srgbClr val="000000">
                <a:alpha val="0"/>
              </a:srgbClr>
            </a:solidFill>
            <a:ln w="19050" cap="rnd">
              <a:solidFill>
                <a:srgbClr val="FFFFFF"/>
              </a:solidFill>
              <a:prstDash val="solid"/>
              <a:round/>
            </a:ln>
          </p:spPr>
        </p:sp>
        <p:sp>
          <p:nvSpPr>
            <p:cNvPr name="TextBox 13" id="13"/>
            <p:cNvSpPr txBox="true"/>
            <p:nvPr/>
          </p:nvSpPr>
          <p:spPr>
            <a:xfrm>
              <a:off x="0" y="28575"/>
              <a:ext cx="1218516" cy="130953"/>
            </a:xfrm>
            <a:prstGeom prst="rect">
              <a:avLst/>
            </a:prstGeom>
          </p:spPr>
          <p:txBody>
            <a:bodyPr anchor="ctr" rtlCol="false" tIns="50800" lIns="50800" bIns="50800" rIns="50800"/>
            <a:lstStyle/>
            <a:p>
              <a:pPr algn="ctr">
                <a:lnSpc>
                  <a:spcPts val="2011"/>
                </a:lnSpc>
              </a:pPr>
            </a:p>
          </p:txBody>
        </p:sp>
      </p:grpSp>
      <p:sp>
        <p:nvSpPr>
          <p:cNvPr name="TextBox 14" id="14"/>
          <p:cNvSpPr txBox="true"/>
          <p:nvPr/>
        </p:nvSpPr>
        <p:spPr>
          <a:xfrm rot="0">
            <a:off x="7593025" y="7908411"/>
            <a:ext cx="3515269" cy="267238"/>
          </a:xfrm>
          <a:prstGeom prst="rect">
            <a:avLst/>
          </a:prstGeom>
        </p:spPr>
        <p:txBody>
          <a:bodyPr anchor="t" rtlCol="false" tIns="0" lIns="0" bIns="0" rIns="0">
            <a:spAutoFit/>
          </a:bodyPr>
          <a:lstStyle/>
          <a:p>
            <a:pPr algn="ctr">
              <a:lnSpc>
                <a:spcPts val="2011"/>
              </a:lnSpc>
            </a:pPr>
            <a:r>
              <a:rPr lang="en-US" sz="2116">
                <a:solidFill>
                  <a:srgbClr val="FAF7F4"/>
                </a:solidFill>
                <a:latin typeface="Cy Grotesk Key"/>
                <a:ea typeface="Cy Grotesk Key"/>
                <a:cs typeface="Cy Grotesk Key"/>
                <a:sym typeface="Cy Grotesk Key"/>
              </a:rPr>
              <a:t>www.reallygreatsite.com</a:t>
            </a:r>
          </a:p>
        </p:txBody>
      </p:sp>
      <p:grpSp>
        <p:nvGrpSpPr>
          <p:cNvPr name="Group 15" id="15"/>
          <p:cNvGrpSpPr/>
          <p:nvPr/>
        </p:nvGrpSpPr>
        <p:grpSpPr>
          <a:xfrm rot="0">
            <a:off x="6830723" y="8652593"/>
            <a:ext cx="4626554" cy="605707"/>
            <a:chOff x="0" y="0"/>
            <a:chExt cx="1218516" cy="159528"/>
          </a:xfrm>
        </p:grpSpPr>
        <p:sp>
          <p:nvSpPr>
            <p:cNvPr name="Freeform 16" id="16"/>
            <p:cNvSpPr/>
            <p:nvPr/>
          </p:nvSpPr>
          <p:spPr>
            <a:xfrm flipH="false" flipV="false" rot="0">
              <a:off x="0" y="0"/>
              <a:ext cx="1218516" cy="159528"/>
            </a:xfrm>
            <a:custGeom>
              <a:avLst/>
              <a:gdLst/>
              <a:ahLst/>
              <a:cxnLst/>
              <a:rect r="r" b="b" t="t" l="l"/>
              <a:pathLst>
                <a:path h="159528" w="1218516">
                  <a:moveTo>
                    <a:pt x="79764" y="0"/>
                  </a:moveTo>
                  <a:lnTo>
                    <a:pt x="1138752" y="0"/>
                  </a:lnTo>
                  <a:cubicBezTo>
                    <a:pt x="1182805" y="0"/>
                    <a:pt x="1218516" y="35712"/>
                    <a:pt x="1218516" y="79764"/>
                  </a:cubicBezTo>
                  <a:lnTo>
                    <a:pt x="1218516" y="79764"/>
                  </a:lnTo>
                  <a:cubicBezTo>
                    <a:pt x="1218516" y="123816"/>
                    <a:pt x="1182805" y="159528"/>
                    <a:pt x="1138752" y="159528"/>
                  </a:cubicBezTo>
                  <a:lnTo>
                    <a:pt x="79764" y="159528"/>
                  </a:lnTo>
                  <a:cubicBezTo>
                    <a:pt x="35712" y="159528"/>
                    <a:pt x="0" y="123816"/>
                    <a:pt x="0" y="79764"/>
                  </a:cubicBezTo>
                  <a:lnTo>
                    <a:pt x="0" y="79764"/>
                  </a:lnTo>
                  <a:cubicBezTo>
                    <a:pt x="0" y="35712"/>
                    <a:pt x="35712" y="0"/>
                    <a:pt x="79764" y="0"/>
                  </a:cubicBezTo>
                  <a:close/>
                </a:path>
              </a:pathLst>
            </a:custGeom>
            <a:solidFill>
              <a:srgbClr val="000000">
                <a:alpha val="0"/>
              </a:srgbClr>
            </a:solidFill>
            <a:ln w="19050" cap="rnd">
              <a:solidFill>
                <a:srgbClr val="FFFFFF"/>
              </a:solidFill>
              <a:prstDash val="solid"/>
              <a:round/>
            </a:ln>
          </p:spPr>
        </p:sp>
        <p:sp>
          <p:nvSpPr>
            <p:cNvPr name="TextBox 17" id="17"/>
            <p:cNvSpPr txBox="true"/>
            <p:nvPr/>
          </p:nvSpPr>
          <p:spPr>
            <a:xfrm>
              <a:off x="0" y="28575"/>
              <a:ext cx="1218516" cy="130953"/>
            </a:xfrm>
            <a:prstGeom prst="rect">
              <a:avLst/>
            </a:prstGeom>
          </p:spPr>
          <p:txBody>
            <a:bodyPr anchor="ctr" rtlCol="false" tIns="50800" lIns="50800" bIns="50800" rIns="50800"/>
            <a:lstStyle/>
            <a:p>
              <a:pPr algn="ctr">
                <a:lnSpc>
                  <a:spcPts val="2011"/>
                </a:lnSpc>
              </a:pPr>
            </a:p>
          </p:txBody>
        </p:sp>
      </p:grpSp>
      <p:sp>
        <p:nvSpPr>
          <p:cNvPr name="TextBox 18" id="18"/>
          <p:cNvSpPr txBox="true"/>
          <p:nvPr/>
        </p:nvSpPr>
        <p:spPr>
          <a:xfrm rot="0">
            <a:off x="7386365" y="8817645"/>
            <a:ext cx="3515269" cy="267238"/>
          </a:xfrm>
          <a:prstGeom prst="rect">
            <a:avLst/>
          </a:prstGeom>
        </p:spPr>
        <p:txBody>
          <a:bodyPr anchor="t" rtlCol="false" tIns="0" lIns="0" bIns="0" rIns="0">
            <a:spAutoFit/>
          </a:bodyPr>
          <a:lstStyle/>
          <a:p>
            <a:pPr algn="ctr">
              <a:lnSpc>
                <a:spcPts val="2011"/>
              </a:lnSpc>
            </a:pPr>
            <a:r>
              <a:rPr lang="en-US" sz="2116">
                <a:solidFill>
                  <a:srgbClr val="FAF7F4"/>
                </a:solidFill>
                <a:latin typeface="Cy Grotesk Key"/>
                <a:ea typeface="Cy Grotesk Key"/>
                <a:cs typeface="Cy Grotesk Key"/>
                <a:sym typeface="Cy Grotesk Key"/>
              </a:rPr>
              <a:t>@reallygreatsite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10485548" y="-862788"/>
            <a:ext cx="7139284" cy="9379588"/>
          </a:xfrm>
          <a:custGeom>
            <a:avLst/>
            <a:gdLst/>
            <a:ahLst/>
            <a:cxnLst/>
            <a:rect r="r" b="b" t="t" l="l"/>
            <a:pathLst>
              <a:path h="9379588" w="7139284">
                <a:moveTo>
                  <a:pt x="0" y="0"/>
                </a:moveTo>
                <a:lnTo>
                  <a:pt x="7139284" y="0"/>
                </a:lnTo>
                <a:lnTo>
                  <a:pt x="7139284" y="9379588"/>
                </a:lnTo>
                <a:lnTo>
                  <a:pt x="0" y="9379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690055"/>
            <a:ext cx="18701319" cy="4258146"/>
          </a:xfrm>
          <a:custGeom>
            <a:avLst/>
            <a:gdLst/>
            <a:ahLst/>
            <a:cxnLst/>
            <a:rect r="r" b="b" t="t" l="l"/>
            <a:pathLst>
              <a:path h="4258146" w="18701319">
                <a:moveTo>
                  <a:pt x="0" y="0"/>
                </a:moveTo>
                <a:lnTo>
                  <a:pt x="18701319" y="0"/>
                </a:lnTo>
                <a:lnTo>
                  <a:pt x="18701319" y="4258146"/>
                </a:lnTo>
                <a:lnTo>
                  <a:pt x="0" y="42581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120351" y="7200900"/>
            <a:ext cx="6928434" cy="4114800"/>
          </a:xfrm>
          <a:custGeom>
            <a:avLst/>
            <a:gdLst/>
            <a:ahLst/>
            <a:cxnLst/>
            <a:rect r="r" b="b" t="t" l="l"/>
            <a:pathLst>
              <a:path h="4114800" w="6928434">
                <a:moveTo>
                  <a:pt x="0" y="0"/>
                </a:moveTo>
                <a:lnTo>
                  <a:pt x="6928433" y="0"/>
                </a:lnTo>
                <a:lnTo>
                  <a:pt x="6928433" y="4114800"/>
                </a:lnTo>
                <a:lnTo>
                  <a:pt x="0" y="4114800"/>
                </a:lnTo>
                <a:lnTo>
                  <a:pt x="0" y="0"/>
                </a:lnTo>
                <a:close/>
              </a:path>
            </a:pathLst>
          </a:custGeom>
          <a:blipFill>
            <a:blip r:embed="rId6">
              <a:alphaModFix amt="5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20351" y="1964765"/>
            <a:ext cx="6464333" cy="6826407"/>
          </a:xfrm>
          <a:custGeom>
            <a:avLst/>
            <a:gdLst/>
            <a:ahLst/>
            <a:cxnLst/>
            <a:rect r="r" b="b" t="t" l="l"/>
            <a:pathLst>
              <a:path h="6826407" w="6464333">
                <a:moveTo>
                  <a:pt x="0" y="0"/>
                </a:moveTo>
                <a:lnTo>
                  <a:pt x="6464333" y="0"/>
                </a:lnTo>
                <a:lnTo>
                  <a:pt x="6464333" y="6826406"/>
                </a:lnTo>
                <a:lnTo>
                  <a:pt x="0" y="682640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715492" y="-4088603"/>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872044" y="1581260"/>
            <a:ext cx="12097505" cy="2724115"/>
          </a:xfrm>
          <a:prstGeom prst="rect">
            <a:avLst/>
          </a:prstGeom>
        </p:spPr>
        <p:txBody>
          <a:bodyPr anchor="t" rtlCol="false" tIns="0" lIns="0" bIns="0" rIns="0">
            <a:spAutoFit/>
          </a:bodyPr>
          <a:lstStyle/>
          <a:p>
            <a:pPr algn="l">
              <a:lnSpc>
                <a:spcPts val="10788"/>
              </a:lnSpc>
            </a:pPr>
            <a:r>
              <a:rPr lang="en-US" sz="8990">
                <a:solidFill>
                  <a:srgbClr val="FFFFFF"/>
                </a:solidFill>
                <a:latin typeface="Pattanakarn"/>
                <a:ea typeface="Pattanakarn"/>
                <a:cs typeface="Pattanakarn"/>
                <a:sym typeface="Pattanakarn"/>
              </a:rPr>
              <a:t>Artificial Intelligence and Its Impact:</a:t>
            </a:r>
          </a:p>
        </p:txBody>
      </p:sp>
      <p:sp>
        <p:nvSpPr>
          <p:cNvPr name="TextBox 8" id="8"/>
          <p:cNvSpPr txBox="true"/>
          <p:nvPr/>
        </p:nvSpPr>
        <p:spPr>
          <a:xfrm rot="0">
            <a:off x="872044" y="5095875"/>
            <a:ext cx="8946079" cy="2724990"/>
          </a:xfrm>
          <a:prstGeom prst="rect">
            <a:avLst/>
          </a:prstGeom>
        </p:spPr>
        <p:txBody>
          <a:bodyPr anchor="t" rtlCol="false" tIns="0" lIns="0" bIns="0" rIns="0">
            <a:spAutoFit/>
          </a:bodyPr>
          <a:lstStyle/>
          <a:p>
            <a:pPr algn="l">
              <a:lnSpc>
                <a:spcPts val="3103"/>
              </a:lnSpc>
              <a:spcBef>
                <a:spcPct val="0"/>
              </a:spcBef>
            </a:pPr>
            <a:r>
              <a:rPr lang="en-US" sz="2216">
                <a:solidFill>
                  <a:srgbClr val="FFFFFF"/>
                </a:solidFill>
                <a:latin typeface="Cy Grotesk Key"/>
                <a:ea typeface="Cy Grotesk Key"/>
                <a:cs typeface="Cy Grotesk Key"/>
                <a:sym typeface="Cy Grotesk Key"/>
              </a:rPr>
              <a:t>Applications in Daily Life and Future PotentialIntroductionArtificial Intelligence (AI) has rapidly evolved, transforming various aspects of daily life and industries. From smart assistants to self-driving cars, AI is reshaping the way humans interact with technology. This presentation explores AI applications in everyday life and its potential future impact.</a:t>
            </a:r>
          </a:p>
        </p:txBody>
      </p:sp>
      <p:sp>
        <p:nvSpPr>
          <p:cNvPr name="Freeform 9" id="9"/>
          <p:cNvSpPr/>
          <p:nvPr/>
        </p:nvSpPr>
        <p:spPr>
          <a:xfrm flipH="false" flipV="false" rot="-2700000">
            <a:off x="-3532589" y="-824990"/>
            <a:ext cx="10204385" cy="6060389"/>
          </a:xfrm>
          <a:custGeom>
            <a:avLst/>
            <a:gdLst/>
            <a:ahLst/>
            <a:cxnLst/>
            <a:rect r="r" b="b" t="t" l="l"/>
            <a:pathLst>
              <a:path h="6060389" w="10204385">
                <a:moveTo>
                  <a:pt x="0" y="0"/>
                </a:moveTo>
                <a:lnTo>
                  <a:pt x="10204385" y="0"/>
                </a:lnTo>
                <a:lnTo>
                  <a:pt x="10204385" y="6060389"/>
                </a:lnTo>
                <a:lnTo>
                  <a:pt x="0" y="6060389"/>
                </a:lnTo>
                <a:lnTo>
                  <a:pt x="0" y="0"/>
                </a:lnTo>
                <a:close/>
              </a:path>
            </a:pathLst>
          </a:custGeom>
          <a:blipFill>
            <a:blip r:embed="rId6">
              <a:alphaModFix amt="18999"/>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13305362" y="-1058517"/>
            <a:ext cx="7139284" cy="9379588"/>
          </a:xfrm>
          <a:custGeom>
            <a:avLst/>
            <a:gdLst/>
            <a:ahLst/>
            <a:cxnLst/>
            <a:rect r="r" b="b" t="t" l="l"/>
            <a:pathLst>
              <a:path h="9379588" w="7139284">
                <a:moveTo>
                  <a:pt x="0" y="0"/>
                </a:moveTo>
                <a:lnTo>
                  <a:pt x="7139284" y="0"/>
                </a:lnTo>
                <a:lnTo>
                  <a:pt x="7139284" y="9379588"/>
                </a:lnTo>
                <a:lnTo>
                  <a:pt x="0" y="9379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312313" y="-771314"/>
            <a:ext cx="7139284" cy="9379588"/>
          </a:xfrm>
          <a:custGeom>
            <a:avLst/>
            <a:gdLst/>
            <a:ahLst/>
            <a:cxnLst/>
            <a:rect r="r" b="b" t="t" l="l"/>
            <a:pathLst>
              <a:path h="9379588" w="7139284">
                <a:moveTo>
                  <a:pt x="7139284" y="0"/>
                </a:moveTo>
                <a:lnTo>
                  <a:pt x="0" y="0"/>
                </a:lnTo>
                <a:lnTo>
                  <a:pt x="0" y="9379589"/>
                </a:lnTo>
                <a:lnTo>
                  <a:pt x="7139284" y="9379589"/>
                </a:lnTo>
                <a:lnTo>
                  <a:pt x="713928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8104" y="3631277"/>
            <a:ext cx="17771791" cy="5925733"/>
          </a:xfrm>
          <a:custGeom>
            <a:avLst/>
            <a:gdLst/>
            <a:ahLst/>
            <a:cxnLst/>
            <a:rect r="r" b="b" t="t" l="l"/>
            <a:pathLst>
              <a:path h="5925733" w="17771791">
                <a:moveTo>
                  <a:pt x="0" y="0"/>
                </a:moveTo>
                <a:lnTo>
                  <a:pt x="17771792" y="0"/>
                </a:lnTo>
                <a:lnTo>
                  <a:pt x="17771792" y="5925733"/>
                </a:lnTo>
                <a:lnTo>
                  <a:pt x="0" y="5925733"/>
                </a:lnTo>
                <a:lnTo>
                  <a:pt x="0" y="0"/>
                </a:lnTo>
                <a:close/>
              </a:path>
            </a:pathLst>
          </a:custGeom>
          <a:blipFill>
            <a:blip r:embed="rId4">
              <a:alphaModFix amt="20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675890" y="8229600"/>
            <a:ext cx="6928434" cy="4114800"/>
          </a:xfrm>
          <a:custGeom>
            <a:avLst/>
            <a:gdLst/>
            <a:ahLst/>
            <a:cxnLst/>
            <a:rect r="r" b="b" t="t" l="l"/>
            <a:pathLst>
              <a:path h="4114800" w="6928434">
                <a:moveTo>
                  <a:pt x="0" y="0"/>
                </a:moveTo>
                <a:lnTo>
                  <a:pt x="6928434" y="0"/>
                </a:lnTo>
                <a:lnTo>
                  <a:pt x="6928434" y="4114800"/>
                </a:lnTo>
                <a:lnTo>
                  <a:pt x="0" y="4114800"/>
                </a:lnTo>
                <a:lnTo>
                  <a:pt x="0" y="0"/>
                </a:lnTo>
                <a:close/>
              </a:path>
            </a:pathLst>
          </a:custGeom>
          <a:blipFill>
            <a:blip r:embed="rId6">
              <a:alphaModFix amt="55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618666" y="4217190"/>
            <a:ext cx="5985658" cy="5339820"/>
          </a:xfrm>
          <a:custGeom>
            <a:avLst/>
            <a:gdLst/>
            <a:ahLst/>
            <a:cxnLst/>
            <a:rect r="r" b="b" t="t" l="l"/>
            <a:pathLst>
              <a:path h="5339820" w="5985658">
                <a:moveTo>
                  <a:pt x="0" y="0"/>
                </a:moveTo>
                <a:lnTo>
                  <a:pt x="5985658" y="0"/>
                </a:lnTo>
                <a:lnTo>
                  <a:pt x="5985658" y="5339820"/>
                </a:lnTo>
                <a:lnTo>
                  <a:pt x="0" y="53398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0" y="7690055"/>
            <a:ext cx="18701319" cy="4258146"/>
          </a:xfrm>
          <a:custGeom>
            <a:avLst/>
            <a:gdLst/>
            <a:ahLst/>
            <a:cxnLst/>
            <a:rect r="r" b="b" t="t" l="l"/>
            <a:pathLst>
              <a:path h="4258146" w="18701319">
                <a:moveTo>
                  <a:pt x="0" y="0"/>
                </a:moveTo>
                <a:lnTo>
                  <a:pt x="18701319" y="0"/>
                </a:lnTo>
                <a:lnTo>
                  <a:pt x="18701319" y="4258146"/>
                </a:lnTo>
                <a:lnTo>
                  <a:pt x="0" y="425814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8" id="8"/>
          <p:cNvSpPr txBox="true"/>
          <p:nvPr/>
        </p:nvSpPr>
        <p:spPr>
          <a:xfrm rot="0">
            <a:off x="3603510" y="2141100"/>
            <a:ext cx="11080980" cy="1777380"/>
          </a:xfrm>
          <a:prstGeom prst="rect">
            <a:avLst/>
          </a:prstGeom>
        </p:spPr>
        <p:txBody>
          <a:bodyPr anchor="t" rtlCol="false" tIns="0" lIns="0" bIns="0" rIns="0">
            <a:spAutoFit/>
          </a:bodyPr>
          <a:lstStyle/>
          <a:p>
            <a:pPr algn="ctr">
              <a:lnSpc>
                <a:spcPts val="13822"/>
              </a:lnSpc>
            </a:pPr>
            <a:r>
              <a:rPr lang="en-US" sz="12232">
                <a:solidFill>
                  <a:srgbClr val="FFFFFF"/>
                </a:solidFill>
                <a:latin typeface="Pattanakarn"/>
                <a:ea typeface="Pattanakarn"/>
                <a:cs typeface="Pattanakarn"/>
                <a:sym typeface="Pattanakarn"/>
              </a:rPr>
              <a:t>AI in Daily Life</a:t>
            </a:r>
          </a:p>
        </p:txBody>
      </p:sp>
      <p:sp>
        <p:nvSpPr>
          <p:cNvPr name="Freeform 9" id="9"/>
          <p:cNvSpPr/>
          <p:nvPr/>
        </p:nvSpPr>
        <p:spPr>
          <a:xfrm flipH="false" flipV="false" rot="0">
            <a:off x="13627599" y="5884703"/>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12">
              <a:alphaModFix amt="43000"/>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3661078" y="6089322"/>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12">
              <a:alphaModFix amt="43000"/>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9719707" y="-324550"/>
            <a:ext cx="7139284" cy="9379588"/>
          </a:xfrm>
          <a:custGeom>
            <a:avLst/>
            <a:gdLst/>
            <a:ahLst/>
            <a:cxnLst/>
            <a:rect r="r" b="b" t="t" l="l"/>
            <a:pathLst>
              <a:path h="9379588" w="7139284">
                <a:moveTo>
                  <a:pt x="0" y="0"/>
                </a:moveTo>
                <a:lnTo>
                  <a:pt x="7139284" y="0"/>
                </a:lnTo>
                <a:lnTo>
                  <a:pt x="7139284" y="9379588"/>
                </a:lnTo>
                <a:lnTo>
                  <a:pt x="0" y="9379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7690055"/>
            <a:ext cx="18701319" cy="4258146"/>
          </a:xfrm>
          <a:custGeom>
            <a:avLst/>
            <a:gdLst/>
            <a:ahLst/>
            <a:cxnLst/>
            <a:rect r="r" b="b" t="t" l="l"/>
            <a:pathLst>
              <a:path h="4258146" w="18701319">
                <a:moveTo>
                  <a:pt x="0" y="0"/>
                </a:moveTo>
                <a:lnTo>
                  <a:pt x="18701319" y="0"/>
                </a:lnTo>
                <a:lnTo>
                  <a:pt x="18701319" y="4258146"/>
                </a:lnTo>
                <a:lnTo>
                  <a:pt x="0" y="42581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350659" y="7761728"/>
            <a:ext cx="6928434" cy="4114800"/>
          </a:xfrm>
          <a:custGeom>
            <a:avLst/>
            <a:gdLst/>
            <a:ahLst/>
            <a:cxnLst/>
            <a:rect r="r" b="b" t="t" l="l"/>
            <a:pathLst>
              <a:path h="4114800" w="6928434">
                <a:moveTo>
                  <a:pt x="0" y="0"/>
                </a:moveTo>
                <a:lnTo>
                  <a:pt x="6928434" y="0"/>
                </a:lnTo>
                <a:lnTo>
                  <a:pt x="6928434" y="4114800"/>
                </a:lnTo>
                <a:lnTo>
                  <a:pt x="0" y="4114800"/>
                </a:lnTo>
                <a:lnTo>
                  <a:pt x="0" y="0"/>
                </a:lnTo>
                <a:close/>
              </a:path>
            </a:pathLst>
          </a:custGeom>
          <a:blipFill>
            <a:blip r:embed="rId6">
              <a:alphaModFix amt="55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135969" y="2801053"/>
            <a:ext cx="6947934" cy="6198268"/>
          </a:xfrm>
          <a:custGeom>
            <a:avLst/>
            <a:gdLst/>
            <a:ahLst/>
            <a:cxnLst/>
            <a:rect r="r" b="b" t="t" l="l"/>
            <a:pathLst>
              <a:path h="6198268" w="6947934">
                <a:moveTo>
                  <a:pt x="0" y="0"/>
                </a:moveTo>
                <a:lnTo>
                  <a:pt x="6947933" y="0"/>
                </a:lnTo>
                <a:lnTo>
                  <a:pt x="6947933" y="6198268"/>
                </a:lnTo>
                <a:lnTo>
                  <a:pt x="0" y="619826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323751" y="569808"/>
            <a:ext cx="7263603" cy="9147384"/>
            <a:chOff x="0" y="0"/>
            <a:chExt cx="1913048" cy="2409188"/>
          </a:xfrm>
        </p:grpSpPr>
        <p:sp>
          <p:nvSpPr>
            <p:cNvPr name="Freeform 7" id="7"/>
            <p:cNvSpPr/>
            <p:nvPr/>
          </p:nvSpPr>
          <p:spPr>
            <a:xfrm flipH="false" flipV="false" rot="0">
              <a:off x="0" y="0"/>
              <a:ext cx="1913048" cy="2409188"/>
            </a:xfrm>
            <a:custGeom>
              <a:avLst/>
              <a:gdLst/>
              <a:ahLst/>
              <a:cxnLst/>
              <a:rect r="r" b="b" t="t" l="l"/>
              <a:pathLst>
                <a:path h="2409188" w="1913048">
                  <a:moveTo>
                    <a:pt x="54358" y="0"/>
                  </a:moveTo>
                  <a:lnTo>
                    <a:pt x="1858689" y="0"/>
                  </a:lnTo>
                  <a:cubicBezTo>
                    <a:pt x="1888711" y="0"/>
                    <a:pt x="1913048" y="24337"/>
                    <a:pt x="1913048" y="54358"/>
                  </a:cubicBezTo>
                  <a:lnTo>
                    <a:pt x="1913048" y="2354829"/>
                  </a:lnTo>
                  <a:cubicBezTo>
                    <a:pt x="1913048" y="2384851"/>
                    <a:pt x="1888711" y="2409188"/>
                    <a:pt x="1858689" y="2409188"/>
                  </a:cubicBezTo>
                  <a:lnTo>
                    <a:pt x="54358" y="2409188"/>
                  </a:lnTo>
                  <a:cubicBezTo>
                    <a:pt x="39942" y="2409188"/>
                    <a:pt x="26115" y="2403461"/>
                    <a:pt x="15921" y="2393267"/>
                  </a:cubicBezTo>
                  <a:cubicBezTo>
                    <a:pt x="5727" y="2383072"/>
                    <a:pt x="0" y="2369246"/>
                    <a:pt x="0" y="2354829"/>
                  </a:cubicBezTo>
                  <a:lnTo>
                    <a:pt x="0" y="54358"/>
                  </a:lnTo>
                  <a:cubicBezTo>
                    <a:pt x="0" y="24337"/>
                    <a:pt x="24337" y="0"/>
                    <a:pt x="54358" y="0"/>
                  </a:cubicBezTo>
                  <a:close/>
                </a:path>
              </a:pathLst>
            </a:custGeom>
            <a:solidFill>
              <a:srgbClr val="000000">
                <a:alpha val="0"/>
              </a:srgbClr>
            </a:solidFill>
            <a:ln w="28575" cap="rnd">
              <a:solidFill>
                <a:srgbClr val="FFFFFF">
                  <a:alpha val="25882"/>
                </a:srgbClr>
              </a:solidFill>
              <a:prstDash val="solid"/>
              <a:round/>
            </a:ln>
          </p:spPr>
        </p:sp>
        <p:sp>
          <p:nvSpPr>
            <p:cNvPr name="TextBox 8" id="8"/>
            <p:cNvSpPr txBox="true"/>
            <p:nvPr/>
          </p:nvSpPr>
          <p:spPr>
            <a:xfrm>
              <a:off x="0" y="47625"/>
              <a:ext cx="1913048" cy="2361563"/>
            </a:xfrm>
            <a:prstGeom prst="rect">
              <a:avLst/>
            </a:prstGeom>
          </p:spPr>
          <p:txBody>
            <a:bodyPr anchor="ctr" rtlCol="false" tIns="50800" lIns="50800" bIns="50800" rIns="50800"/>
            <a:lstStyle/>
            <a:p>
              <a:pPr algn="ctr">
                <a:lnSpc>
                  <a:spcPts val="2011"/>
                </a:lnSpc>
              </a:pPr>
            </a:p>
          </p:txBody>
        </p:sp>
      </p:grpSp>
      <p:sp>
        <p:nvSpPr>
          <p:cNvPr name="Freeform 9" id="9"/>
          <p:cNvSpPr/>
          <p:nvPr/>
        </p:nvSpPr>
        <p:spPr>
          <a:xfrm flipH="false" flipV="false" rot="0">
            <a:off x="1088613" y="1211178"/>
            <a:ext cx="470276" cy="470276"/>
          </a:xfrm>
          <a:custGeom>
            <a:avLst/>
            <a:gdLst/>
            <a:ahLst/>
            <a:cxnLst/>
            <a:rect r="r" b="b" t="t" l="l"/>
            <a:pathLst>
              <a:path h="470276" w="470276">
                <a:moveTo>
                  <a:pt x="0" y="0"/>
                </a:moveTo>
                <a:lnTo>
                  <a:pt x="470275" y="0"/>
                </a:lnTo>
                <a:lnTo>
                  <a:pt x="470275" y="470275"/>
                </a:lnTo>
                <a:lnTo>
                  <a:pt x="0" y="4702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9319398" y="1268328"/>
            <a:ext cx="7939902" cy="1274969"/>
          </a:xfrm>
          <a:prstGeom prst="rect">
            <a:avLst/>
          </a:prstGeom>
        </p:spPr>
        <p:txBody>
          <a:bodyPr anchor="t" rtlCol="false" tIns="0" lIns="0" bIns="0" rIns="0">
            <a:spAutoFit/>
          </a:bodyPr>
          <a:lstStyle/>
          <a:p>
            <a:pPr algn="r">
              <a:lnSpc>
                <a:spcPts val="9904"/>
              </a:lnSpc>
            </a:pPr>
            <a:r>
              <a:rPr lang="en-US" sz="8765">
                <a:solidFill>
                  <a:srgbClr val="FFFFFF"/>
                </a:solidFill>
                <a:latin typeface="Pattanakarn"/>
                <a:ea typeface="Pattanakarn"/>
                <a:cs typeface="Pattanakarn"/>
                <a:sym typeface="Pattanakarn"/>
              </a:rPr>
              <a:t>AI in Daily Life</a:t>
            </a:r>
          </a:p>
        </p:txBody>
      </p:sp>
      <p:sp>
        <p:nvSpPr>
          <p:cNvPr name="TextBox 11" id="11"/>
          <p:cNvSpPr txBox="true"/>
          <p:nvPr/>
        </p:nvSpPr>
        <p:spPr>
          <a:xfrm rot="0">
            <a:off x="1752752" y="1154028"/>
            <a:ext cx="5314198" cy="958830"/>
          </a:xfrm>
          <a:prstGeom prst="rect">
            <a:avLst/>
          </a:prstGeom>
        </p:spPr>
        <p:txBody>
          <a:bodyPr anchor="t" rtlCol="false" tIns="0" lIns="0" bIns="0" rIns="0">
            <a:spAutoFit/>
          </a:bodyPr>
          <a:lstStyle/>
          <a:p>
            <a:pPr algn="l">
              <a:lnSpc>
                <a:spcPts val="3851"/>
              </a:lnSpc>
              <a:spcBef>
                <a:spcPct val="0"/>
              </a:spcBef>
            </a:pPr>
            <a:r>
              <a:rPr lang="en-US" sz="2750">
                <a:solidFill>
                  <a:srgbClr val="44A5FF"/>
                </a:solidFill>
                <a:latin typeface="Cy Grotesk Key"/>
                <a:ea typeface="Cy Grotesk Key"/>
                <a:cs typeface="Cy Grotesk Key"/>
                <a:sym typeface="Cy Grotesk Key"/>
              </a:rPr>
              <a:t>V</a:t>
            </a:r>
            <a:r>
              <a:rPr lang="en-US" sz="2750">
                <a:solidFill>
                  <a:srgbClr val="44A5FF"/>
                </a:solidFill>
                <a:latin typeface="Cy Grotesk Key"/>
                <a:ea typeface="Cy Grotesk Key"/>
                <a:cs typeface="Cy Grotesk Key"/>
                <a:sym typeface="Cy Grotesk Key"/>
              </a:rPr>
              <a:t>IRTUAL ASSISTANTSAI-POWERED ASSISTANTS.</a:t>
            </a:r>
          </a:p>
        </p:txBody>
      </p:sp>
      <p:sp>
        <p:nvSpPr>
          <p:cNvPr name="TextBox 12" id="12"/>
          <p:cNvSpPr txBox="true"/>
          <p:nvPr/>
        </p:nvSpPr>
        <p:spPr>
          <a:xfrm rot="0">
            <a:off x="1752752" y="2366932"/>
            <a:ext cx="5856649" cy="1573530"/>
          </a:xfrm>
          <a:prstGeom prst="rect">
            <a:avLst/>
          </a:prstGeom>
        </p:spPr>
        <p:txBody>
          <a:bodyPr anchor="t" rtlCol="false" tIns="0" lIns="0" bIns="0" rIns="0">
            <a:spAutoFit/>
          </a:bodyPr>
          <a:lstStyle/>
          <a:p>
            <a:pPr algn="l">
              <a:lnSpc>
                <a:spcPts val="2520"/>
              </a:lnSpc>
              <a:spcBef>
                <a:spcPct val="0"/>
              </a:spcBef>
            </a:pPr>
            <a:r>
              <a:rPr lang="en-US" sz="1800">
                <a:solidFill>
                  <a:srgbClr val="FFFFFF"/>
                </a:solidFill>
                <a:latin typeface="Cy Grotesk Key"/>
                <a:ea typeface="Cy Grotesk Key"/>
                <a:cs typeface="Cy Grotesk Key"/>
                <a:sym typeface="Cy Grotesk Key"/>
              </a:rPr>
              <a:t>Ass</a:t>
            </a:r>
            <a:r>
              <a:rPr lang="en-US" sz="1800">
                <a:solidFill>
                  <a:srgbClr val="FFFFFF"/>
                </a:solidFill>
                <a:latin typeface="Cy Grotesk Key"/>
                <a:ea typeface="Cy Grotesk Key"/>
                <a:cs typeface="Cy Grotesk Key"/>
                <a:sym typeface="Cy Grotesk Key"/>
              </a:rPr>
              <a:t>istant help users manage tasks, search for information, and control smart home devices.Voice recognition technology enhances user experience and accessibility. Examples: a voice assistant on your phone</a:t>
            </a:r>
          </a:p>
        </p:txBody>
      </p:sp>
      <p:sp>
        <p:nvSpPr>
          <p:cNvPr name="TextBox 13" id="13"/>
          <p:cNvSpPr txBox="true"/>
          <p:nvPr/>
        </p:nvSpPr>
        <p:spPr>
          <a:xfrm rot="0">
            <a:off x="1752752" y="4516542"/>
            <a:ext cx="5314198" cy="473055"/>
          </a:xfrm>
          <a:prstGeom prst="rect">
            <a:avLst/>
          </a:prstGeom>
        </p:spPr>
        <p:txBody>
          <a:bodyPr anchor="t" rtlCol="false" tIns="0" lIns="0" bIns="0" rIns="0">
            <a:spAutoFit/>
          </a:bodyPr>
          <a:lstStyle/>
          <a:p>
            <a:pPr algn="l">
              <a:lnSpc>
                <a:spcPts val="3851"/>
              </a:lnSpc>
              <a:spcBef>
                <a:spcPct val="0"/>
              </a:spcBef>
            </a:pPr>
            <a:r>
              <a:rPr lang="en-US" sz="2750">
                <a:solidFill>
                  <a:srgbClr val="44A5FF"/>
                </a:solidFill>
                <a:latin typeface="Cy Grotesk Key"/>
                <a:ea typeface="Cy Grotesk Key"/>
                <a:cs typeface="Cy Grotesk Key"/>
                <a:sym typeface="Cy Grotesk Key"/>
              </a:rPr>
              <a:t>SMA</a:t>
            </a:r>
            <a:r>
              <a:rPr lang="en-US" sz="2750">
                <a:solidFill>
                  <a:srgbClr val="44A5FF"/>
                </a:solidFill>
                <a:latin typeface="Cy Grotesk Key"/>
                <a:ea typeface="Cy Grotesk Key"/>
                <a:cs typeface="Cy Grotesk Key"/>
                <a:sym typeface="Cy Grotesk Key"/>
              </a:rPr>
              <a:t>RT HOME TECHNOLOGY</a:t>
            </a:r>
          </a:p>
        </p:txBody>
      </p:sp>
      <p:sp>
        <p:nvSpPr>
          <p:cNvPr name="TextBox 14" id="14"/>
          <p:cNvSpPr txBox="true"/>
          <p:nvPr/>
        </p:nvSpPr>
        <p:spPr>
          <a:xfrm rot="0">
            <a:off x="1752752" y="5246772"/>
            <a:ext cx="5856649" cy="1259205"/>
          </a:xfrm>
          <a:prstGeom prst="rect">
            <a:avLst/>
          </a:prstGeom>
        </p:spPr>
        <p:txBody>
          <a:bodyPr anchor="t" rtlCol="false" tIns="0" lIns="0" bIns="0" rIns="0">
            <a:spAutoFit/>
          </a:bodyPr>
          <a:lstStyle/>
          <a:p>
            <a:pPr algn="l">
              <a:lnSpc>
                <a:spcPts val="2520"/>
              </a:lnSpc>
              <a:spcBef>
                <a:spcPct val="0"/>
              </a:spcBef>
            </a:pPr>
            <a:r>
              <a:rPr lang="en-US" sz="1800">
                <a:solidFill>
                  <a:srgbClr val="FFFFFF"/>
                </a:solidFill>
                <a:latin typeface="Cy Grotesk Key"/>
                <a:ea typeface="Cy Grotesk Key"/>
                <a:cs typeface="Cy Grotesk Key"/>
                <a:sym typeface="Cy Grotesk Key"/>
              </a:rPr>
              <a:t>AI </a:t>
            </a:r>
            <a:r>
              <a:rPr lang="en-US" sz="1800">
                <a:solidFill>
                  <a:srgbClr val="FFFFFF"/>
                </a:solidFill>
                <a:latin typeface="Cy Grotesk Key"/>
                <a:ea typeface="Cy Grotesk Key"/>
                <a:cs typeface="Cy Grotesk Key"/>
                <a:sym typeface="Cy Grotesk Key"/>
              </a:rPr>
              <a:t>integrates with IoT devices for home automation. Examples: Smart thermostats, security cameras with facial recognition, and automated lighting systems.</a:t>
            </a:r>
          </a:p>
        </p:txBody>
      </p:sp>
      <p:sp>
        <p:nvSpPr>
          <p:cNvPr name="TextBox 15" id="15"/>
          <p:cNvSpPr txBox="true"/>
          <p:nvPr/>
        </p:nvSpPr>
        <p:spPr>
          <a:xfrm rot="0">
            <a:off x="1752752" y="7065603"/>
            <a:ext cx="5856649" cy="473055"/>
          </a:xfrm>
          <a:prstGeom prst="rect">
            <a:avLst/>
          </a:prstGeom>
        </p:spPr>
        <p:txBody>
          <a:bodyPr anchor="t" rtlCol="false" tIns="0" lIns="0" bIns="0" rIns="0">
            <a:spAutoFit/>
          </a:bodyPr>
          <a:lstStyle/>
          <a:p>
            <a:pPr algn="l">
              <a:lnSpc>
                <a:spcPts val="3851"/>
              </a:lnSpc>
              <a:spcBef>
                <a:spcPct val="0"/>
              </a:spcBef>
            </a:pPr>
            <a:r>
              <a:rPr lang="en-US" sz="2750">
                <a:solidFill>
                  <a:srgbClr val="44A5FF"/>
                </a:solidFill>
                <a:latin typeface="Cy Grotesk Key"/>
                <a:ea typeface="Cy Grotesk Key"/>
                <a:cs typeface="Cy Grotesk Key"/>
                <a:sym typeface="Cy Grotesk Key"/>
              </a:rPr>
              <a:t>HEAL</a:t>
            </a:r>
            <a:r>
              <a:rPr lang="en-US" sz="2750">
                <a:solidFill>
                  <a:srgbClr val="44A5FF"/>
                </a:solidFill>
                <a:latin typeface="Cy Grotesk Key"/>
                <a:ea typeface="Cy Grotesk Key"/>
                <a:cs typeface="Cy Grotesk Key"/>
                <a:sym typeface="Cy Grotesk Key"/>
              </a:rPr>
              <a:t>THCARE ADVANCEMENTS</a:t>
            </a:r>
          </a:p>
        </p:txBody>
      </p:sp>
      <p:sp>
        <p:nvSpPr>
          <p:cNvPr name="TextBox 16" id="16"/>
          <p:cNvSpPr txBox="true"/>
          <p:nvPr/>
        </p:nvSpPr>
        <p:spPr>
          <a:xfrm rot="0">
            <a:off x="1752752" y="7795833"/>
            <a:ext cx="6274399" cy="1259205"/>
          </a:xfrm>
          <a:prstGeom prst="rect">
            <a:avLst/>
          </a:prstGeom>
        </p:spPr>
        <p:txBody>
          <a:bodyPr anchor="t" rtlCol="false" tIns="0" lIns="0" bIns="0" rIns="0">
            <a:spAutoFit/>
          </a:bodyPr>
          <a:lstStyle/>
          <a:p>
            <a:pPr algn="l">
              <a:lnSpc>
                <a:spcPts val="2520"/>
              </a:lnSpc>
              <a:spcBef>
                <a:spcPct val="0"/>
              </a:spcBef>
            </a:pPr>
            <a:r>
              <a:rPr lang="en-US" sz="1800">
                <a:solidFill>
                  <a:srgbClr val="FFFFFF"/>
                </a:solidFill>
                <a:latin typeface="Cy Grotesk Key"/>
                <a:ea typeface="Cy Grotesk Key"/>
                <a:cs typeface="Cy Grotesk Key"/>
                <a:sym typeface="Cy Grotesk Key"/>
              </a:rPr>
              <a:t>AI </a:t>
            </a:r>
            <a:r>
              <a:rPr lang="en-US" sz="1800">
                <a:solidFill>
                  <a:srgbClr val="FFFFFF"/>
                </a:solidFill>
                <a:latin typeface="Cy Grotesk Key"/>
                <a:ea typeface="Cy Grotesk Key"/>
                <a:cs typeface="Cy Grotesk Key"/>
                <a:sym typeface="Cy Grotesk Key"/>
              </a:rPr>
              <a:t>is used for diagnosing diseases, analyzing medical images, and predicting health conditions. Examples: Chatbots and virtual doctors provide preliminary healthcare consultations.</a:t>
            </a:r>
          </a:p>
        </p:txBody>
      </p:sp>
      <p:sp>
        <p:nvSpPr>
          <p:cNvPr name="Freeform 17" id="17"/>
          <p:cNvSpPr/>
          <p:nvPr/>
        </p:nvSpPr>
        <p:spPr>
          <a:xfrm flipH="false" flipV="false" rot="0">
            <a:off x="1028700" y="4546507"/>
            <a:ext cx="470276" cy="470276"/>
          </a:xfrm>
          <a:custGeom>
            <a:avLst/>
            <a:gdLst/>
            <a:ahLst/>
            <a:cxnLst/>
            <a:rect r="r" b="b" t="t" l="l"/>
            <a:pathLst>
              <a:path h="470276" w="470276">
                <a:moveTo>
                  <a:pt x="0" y="0"/>
                </a:moveTo>
                <a:lnTo>
                  <a:pt x="470276" y="0"/>
                </a:lnTo>
                <a:lnTo>
                  <a:pt x="470276" y="470275"/>
                </a:lnTo>
                <a:lnTo>
                  <a:pt x="0" y="4702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1028700" y="7122753"/>
            <a:ext cx="470276" cy="470276"/>
          </a:xfrm>
          <a:custGeom>
            <a:avLst/>
            <a:gdLst/>
            <a:ahLst/>
            <a:cxnLst/>
            <a:rect r="r" b="b" t="t" l="l"/>
            <a:pathLst>
              <a:path h="470276" w="470276">
                <a:moveTo>
                  <a:pt x="0" y="0"/>
                </a:moveTo>
                <a:lnTo>
                  <a:pt x="470276" y="0"/>
                </a:lnTo>
                <a:lnTo>
                  <a:pt x="470276" y="470275"/>
                </a:lnTo>
                <a:lnTo>
                  <a:pt x="0" y="47027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13435909" y="-372054"/>
            <a:ext cx="7139284" cy="9379588"/>
          </a:xfrm>
          <a:custGeom>
            <a:avLst/>
            <a:gdLst/>
            <a:ahLst/>
            <a:cxnLst/>
            <a:rect r="r" b="b" t="t" l="l"/>
            <a:pathLst>
              <a:path h="9379588" w="7139284">
                <a:moveTo>
                  <a:pt x="0" y="0"/>
                </a:moveTo>
                <a:lnTo>
                  <a:pt x="7139284" y="0"/>
                </a:lnTo>
                <a:lnTo>
                  <a:pt x="7139284" y="9379589"/>
                </a:lnTo>
                <a:lnTo>
                  <a:pt x="0" y="93795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715721" y="-121288"/>
            <a:ext cx="7139284" cy="9379588"/>
          </a:xfrm>
          <a:custGeom>
            <a:avLst/>
            <a:gdLst/>
            <a:ahLst/>
            <a:cxnLst/>
            <a:rect r="r" b="b" t="t" l="l"/>
            <a:pathLst>
              <a:path h="9379588" w="7139284">
                <a:moveTo>
                  <a:pt x="7139284" y="0"/>
                </a:moveTo>
                <a:lnTo>
                  <a:pt x="0" y="0"/>
                </a:lnTo>
                <a:lnTo>
                  <a:pt x="0" y="9379588"/>
                </a:lnTo>
                <a:lnTo>
                  <a:pt x="7139284" y="9379588"/>
                </a:lnTo>
                <a:lnTo>
                  <a:pt x="713928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7690055"/>
            <a:ext cx="18701319" cy="4258146"/>
          </a:xfrm>
          <a:custGeom>
            <a:avLst/>
            <a:gdLst/>
            <a:ahLst/>
            <a:cxnLst/>
            <a:rect r="r" b="b" t="t" l="l"/>
            <a:pathLst>
              <a:path h="4258146" w="18701319">
                <a:moveTo>
                  <a:pt x="0" y="0"/>
                </a:moveTo>
                <a:lnTo>
                  <a:pt x="18701319" y="0"/>
                </a:lnTo>
                <a:lnTo>
                  <a:pt x="18701319" y="4258146"/>
                </a:lnTo>
                <a:lnTo>
                  <a:pt x="0" y="42581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28700" y="5425081"/>
            <a:ext cx="5307023" cy="4012569"/>
            <a:chOff x="0" y="0"/>
            <a:chExt cx="1447901" cy="1094738"/>
          </a:xfrm>
        </p:grpSpPr>
        <p:sp>
          <p:nvSpPr>
            <p:cNvPr name="Freeform 6" id="6"/>
            <p:cNvSpPr/>
            <p:nvPr/>
          </p:nvSpPr>
          <p:spPr>
            <a:xfrm flipH="false" flipV="false" rot="0">
              <a:off x="0" y="0"/>
              <a:ext cx="1447901" cy="1094739"/>
            </a:xfrm>
            <a:custGeom>
              <a:avLst/>
              <a:gdLst/>
              <a:ahLst/>
              <a:cxnLst/>
              <a:rect r="r" b="b" t="t" l="l"/>
              <a:pathLst>
                <a:path h="1094739" w="1447901">
                  <a:moveTo>
                    <a:pt x="74399" y="0"/>
                  </a:moveTo>
                  <a:lnTo>
                    <a:pt x="1373502" y="0"/>
                  </a:lnTo>
                  <a:cubicBezTo>
                    <a:pt x="1393234" y="0"/>
                    <a:pt x="1412158" y="7838"/>
                    <a:pt x="1426110" y="21791"/>
                  </a:cubicBezTo>
                  <a:cubicBezTo>
                    <a:pt x="1440063" y="35744"/>
                    <a:pt x="1447901" y="54667"/>
                    <a:pt x="1447901" y="74399"/>
                  </a:cubicBezTo>
                  <a:lnTo>
                    <a:pt x="1447901" y="1020339"/>
                  </a:lnTo>
                  <a:cubicBezTo>
                    <a:pt x="1447901" y="1061429"/>
                    <a:pt x="1414592" y="1094739"/>
                    <a:pt x="1373502" y="1094739"/>
                  </a:cubicBezTo>
                  <a:lnTo>
                    <a:pt x="74399" y="1094739"/>
                  </a:lnTo>
                  <a:cubicBezTo>
                    <a:pt x="33310" y="1094739"/>
                    <a:pt x="0" y="1061429"/>
                    <a:pt x="0" y="1020339"/>
                  </a:cubicBezTo>
                  <a:lnTo>
                    <a:pt x="0" y="74399"/>
                  </a:lnTo>
                  <a:cubicBezTo>
                    <a:pt x="0" y="33310"/>
                    <a:pt x="33310" y="0"/>
                    <a:pt x="74399" y="0"/>
                  </a:cubicBezTo>
                  <a:close/>
                </a:path>
              </a:pathLst>
            </a:custGeom>
            <a:solidFill>
              <a:srgbClr val="000000">
                <a:alpha val="0"/>
              </a:srgbClr>
            </a:solidFill>
            <a:ln w="19050" cap="rnd">
              <a:solidFill>
                <a:srgbClr val="FFFFFF"/>
              </a:solidFill>
              <a:prstDash val="solid"/>
              <a:round/>
            </a:ln>
          </p:spPr>
        </p:sp>
        <p:sp>
          <p:nvSpPr>
            <p:cNvPr name="TextBox 7" id="7"/>
            <p:cNvSpPr txBox="true"/>
            <p:nvPr/>
          </p:nvSpPr>
          <p:spPr>
            <a:xfrm>
              <a:off x="0" y="47625"/>
              <a:ext cx="1447901" cy="1047113"/>
            </a:xfrm>
            <a:prstGeom prst="rect">
              <a:avLst/>
            </a:prstGeom>
          </p:spPr>
          <p:txBody>
            <a:bodyPr anchor="ctr" rtlCol="false" tIns="50800" lIns="50800" bIns="50800" rIns="50800"/>
            <a:lstStyle/>
            <a:p>
              <a:pPr algn="ctr">
                <a:lnSpc>
                  <a:spcPts val="2011"/>
                </a:lnSpc>
              </a:pPr>
            </a:p>
          </p:txBody>
        </p:sp>
      </p:grpSp>
      <p:sp>
        <p:nvSpPr>
          <p:cNvPr name="TextBox 8" id="8"/>
          <p:cNvSpPr txBox="true"/>
          <p:nvPr/>
        </p:nvSpPr>
        <p:spPr>
          <a:xfrm rot="0">
            <a:off x="5387647" y="1132228"/>
            <a:ext cx="7512706" cy="3521328"/>
          </a:xfrm>
          <a:prstGeom prst="rect">
            <a:avLst/>
          </a:prstGeom>
        </p:spPr>
        <p:txBody>
          <a:bodyPr anchor="t" rtlCol="false" tIns="0" lIns="0" bIns="0" rIns="0">
            <a:spAutoFit/>
          </a:bodyPr>
          <a:lstStyle/>
          <a:p>
            <a:pPr algn="ctr">
              <a:lnSpc>
                <a:spcPts val="13785"/>
              </a:lnSpc>
            </a:pPr>
            <a:r>
              <a:rPr lang="en-US" sz="12199">
                <a:solidFill>
                  <a:srgbClr val="FFFFFF"/>
                </a:solidFill>
                <a:latin typeface="Pattanakarn"/>
                <a:ea typeface="Pattanakarn"/>
                <a:cs typeface="Pattanakarn"/>
                <a:sym typeface="Pattanakarn"/>
              </a:rPr>
              <a:t>AI in Daily Life</a:t>
            </a:r>
          </a:p>
        </p:txBody>
      </p:sp>
      <p:sp>
        <p:nvSpPr>
          <p:cNvPr name="TextBox 9" id="9"/>
          <p:cNvSpPr txBox="true"/>
          <p:nvPr/>
        </p:nvSpPr>
        <p:spPr>
          <a:xfrm rot="0">
            <a:off x="1643670" y="6048355"/>
            <a:ext cx="4305946" cy="869950"/>
          </a:xfrm>
          <a:prstGeom prst="rect">
            <a:avLst/>
          </a:prstGeom>
        </p:spPr>
        <p:txBody>
          <a:bodyPr anchor="t" rtlCol="false" tIns="0" lIns="0" bIns="0" rIns="0">
            <a:spAutoFit/>
          </a:bodyPr>
          <a:lstStyle/>
          <a:p>
            <a:pPr algn="l">
              <a:lnSpc>
                <a:spcPts val="3499"/>
              </a:lnSpc>
              <a:spcBef>
                <a:spcPct val="0"/>
              </a:spcBef>
            </a:pPr>
            <a:r>
              <a:rPr lang="en-US" sz="2499">
                <a:solidFill>
                  <a:srgbClr val="44A5FF"/>
                </a:solidFill>
                <a:latin typeface="Cy Grotesk Key"/>
                <a:ea typeface="Cy Grotesk Key"/>
                <a:cs typeface="Cy Grotesk Key"/>
                <a:sym typeface="Cy Grotesk Key"/>
              </a:rPr>
              <a:t>PERSONALIZED RECOMMENDATIONS</a:t>
            </a:r>
          </a:p>
        </p:txBody>
      </p:sp>
      <p:sp>
        <p:nvSpPr>
          <p:cNvPr name="TextBox 10" id="10"/>
          <p:cNvSpPr txBox="true"/>
          <p:nvPr/>
        </p:nvSpPr>
        <p:spPr>
          <a:xfrm rot="0">
            <a:off x="1643670" y="7459530"/>
            <a:ext cx="4053898" cy="1285875"/>
          </a:xfrm>
          <a:prstGeom prst="rect">
            <a:avLst/>
          </a:prstGeom>
        </p:spPr>
        <p:txBody>
          <a:bodyPr anchor="t" rtlCol="false" tIns="0" lIns="0" bIns="0" rIns="0">
            <a:spAutoFit/>
          </a:bodyPr>
          <a:lstStyle/>
          <a:p>
            <a:pPr algn="l">
              <a:lnSpc>
                <a:spcPts val="2099"/>
              </a:lnSpc>
              <a:spcBef>
                <a:spcPct val="0"/>
              </a:spcBef>
            </a:pPr>
            <a:r>
              <a:rPr lang="en-US" sz="1499">
                <a:solidFill>
                  <a:srgbClr val="FFFFFF"/>
                </a:solidFill>
                <a:latin typeface="Cy Grotesk Key"/>
                <a:ea typeface="Cy Grotesk Key"/>
                <a:cs typeface="Cy Grotesk Key"/>
                <a:sym typeface="Cy Grotesk Key"/>
              </a:rPr>
              <a:t>Streaming s</a:t>
            </a:r>
            <a:r>
              <a:rPr lang="en-US" sz="1499">
                <a:solidFill>
                  <a:srgbClr val="FFFFFF"/>
                </a:solidFill>
                <a:latin typeface="Cy Grotesk Key"/>
                <a:ea typeface="Cy Grotesk Key"/>
                <a:cs typeface="Cy Grotesk Key"/>
                <a:sym typeface="Cy Grotesk Key"/>
              </a:rPr>
              <a:t>ervices to recommend movies, music, and shows based on user preferences. Examples: E-commerce platforms utilize AI for product recommendations.</a:t>
            </a:r>
          </a:p>
        </p:txBody>
      </p:sp>
      <p:grpSp>
        <p:nvGrpSpPr>
          <p:cNvPr name="Group 11" id="11"/>
          <p:cNvGrpSpPr/>
          <p:nvPr/>
        </p:nvGrpSpPr>
        <p:grpSpPr>
          <a:xfrm rot="0">
            <a:off x="6490488" y="5425081"/>
            <a:ext cx="5307023" cy="4012569"/>
            <a:chOff x="0" y="0"/>
            <a:chExt cx="1447901" cy="1094738"/>
          </a:xfrm>
        </p:grpSpPr>
        <p:sp>
          <p:nvSpPr>
            <p:cNvPr name="Freeform 12" id="12"/>
            <p:cNvSpPr/>
            <p:nvPr/>
          </p:nvSpPr>
          <p:spPr>
            <a:xfrm flipH="false" flipV="false" rot="0">
              <a:off x="0" y="0"/>
              <a:ext cx="1447901" cy="1094739"/>
            </a:xfrm>
            <a:custGeom>
              <a:avLst/>
              <a:gdLst/>
              <a:ahLst/>
              <a:cxnLst/>
              <a:rect r="r" b="b" t="t" l="l"/>
              <a:pathLst>
                <a:path h="1094739" w="1447901">
                  <a:moveTo>
                    <a:pt x="74399" y="0"/>
                  </a:moveTo>
                  <a:lnTo>
                    <a:pt x="1373502" y="0"/>
                  </a:lnTo>
                  <a:cubicBezTo>
                    <a:pt x="1393234" y="0"/>
                    <a:pt x="1412158" y="7838"/>
                    <a:pt x="1426110" y="21791"/>
                  </a:cubicBezTo>
                  <a:cubicBezTo>
                    <a:pt x="1440063" y="35744"/>
                    <a:pt x="1447901" y="54667"/>
                    <a:pt x="1447901" y="74399"/>
                  </a:cubicBezTo>
                  <a:lnTo>
                    <a:pt x="1447901" y="1020339"/>
                  </a:lnTo>
                  <a:cubicBezTo>
                    <a:pt x="1447901" y="1061429"/>
                    <a:pt x="1414592" y="1094739"/>
                    <a:pt x="1373502" y="1094739"/>
                  </a:cubicBezTo>
                  <a:lnTo>
                    <a:pt x="74399" y="1094739"/>
                  </a:lnTo>
                  <a:cubicBezTo>
                    <a:pt x="33310" y="1094739"/>
                    <a:pt x="0" y="1061429"/>
                    <a:pt x="0" y="1020339"/>
                  </a:cubicBezTo>
                  <a:lnTo>
                    <a:pt x="0" y="74399"/>
                  </a:lnTo>
                  <a:cubicBezTo>
                    <a:pt x="0" y="33310"/>
                    <a:pt x="33310" y="0"/>
                    <a:pt x="74399" y="0"/>
                  </a:cubicBezTo>
                  <a:close/>
                </a:path>
              </a:pathLst>
            </a:custGeom>
            <a:solidFill>
              <a:srgbClr val="000000">
                <a:alpha val="0"/>
              </a:srgbClr>
            </a:solidFill>
            <a:ln w="19050" cap="rnd">
              <a:solidFill>
                <a:srgbClr val="FFFFFF"/>
              </a:solidFill>
              <a:prstDash val="solid"/>
              <a:round/>
            </a:ln>
          </p:spPr>
        </p:sp>
        <p:sp>
          <p:nvSpPr>
            <p:cNvPr name="TextBox 13" id="13"/>
            <p:cNvSpPr txBox="true"/>
            <p:nvPr/>
          </p:nvSpPr>
          <p:spPr>
            <a:xfrm>
              <a:off x="0" y="47625"/>
              <a:ext cx="1447901" cy="1047113"/>
            </a:xfrm>
            <a:prstGeom prst="rect">
              <a:avLst/>
            </a:prstGeom>
          </p:spPr>
          <p:txBody>
            <a:bodyPr anchor="ctr" rtlCol="false" tIns="50800" lIns="50800" bIns="50800" rIns="50800"/>
            <a:lstStyle/>
            <a:p>
              <a:pPr algn="ctr">
                <a:lnSpc>
                  <a:spcPts val="2011"/>
                </a:lnSpc>
              </a:pPr>
            </a:p>
          </p:txBody>
        </p:sp>
      </p:grpSp>
      <p:sp>
        <p:nvSpPr>
          <p:cNvPr name="TextBox 14" id="14"/>
          <p:cNvSpPr txBox="true"/>
          <p:nvPr/>
        </p:nvSpPr>
        <p:spPr>
          <a:xfrm rot="0">
            <a:off x="7099925" y="6048355"/>
            <a:ext cx="2995339" cy="869950"/>
          </a:xfrm>
          <a:prstGeom prst="rect">
            <a:avLst/>
          </a:prstGeom>
        </p:spPr>
        <p:txBody>
          <a:bodyPr anchor="t" rtlCol="false" tIns="0" lIns="0" bIns="0" rIns="0">
            <a:spAutoFit/>
          </a:bodyPr>
          <a:lstStyle/>
          <a:p>
            <a:pPr algn="l">
              <a:lnSpc>
                <a:spcPts val="3499"/>
              </a:lnSpc>
              <a:spcBef>
                <a:spcPct val="0"/>
              </a:spcBef>
            </a:pPr>
            <a:r>
              <a:rPr lang="en-US" sz="2499">
                <a:solidFill>
                  <a:srgbClr val="44A5FF"/>
                </a:solidFill>
                <a:latin typeface="Cy Grotesk Key"/>
                <a:ea typeface="Cy Grotesk Key"/>
                <a:cs typeface="Cy Grotesk Key"/>
                <a:sym typeface="Cy Grotesk Key"/>
              </a:rPr>
              <a:t>AUT</a:t>
            </a:r>
            <a:r>
              <a:rPr lang="en-US" sz="2499">
                <a:solidFill>
                  <a:srgbClr val="44A5FF"/>
                </a:solidFill>
                <a:latin typeface="Cy Grotesk Key"/>
                <a:ea typeface="Cy Grotesk Key"/>
                <a:cs typeface="Cy Grotesk Key"/>
                <a:sym typeface="Cy Grotesk Key"/>
              </a:rPr>
              <a:t>ONOMOUS VEHICLES</a:t>
            </a:r>
          </a:p>
        </p:txBody>
      </p:sp>
      <p:sp>
        <p:nvSpPr>
          <p:cNvPr name="TextBox 15" id="15"/>
          <p:cNvSpPr txBox="true"/>
          <p:nvPr/>
        </p:nvSpPr>
        <p:spPr>
          <a:xfrm rot="0">
            <a:off x="7099925" y="7393266"/>
            <a:ext cx="4088149" cy="1285875"/>
          </a:xfrm>
          <a:prstGeom prst="rect">
            <a:avLst/>
          </a:prstGeom>
        </p:spPr>
        <p:txBody>
          <a:bodyPr anchor="t" rtlCol="false" tIns="0" lIns="0" bIns="0" rIns="0">
            <a:spAutoFit/>
          </a:bodyPr>
          <a:lstStyle/>
          <a:p>
            <a:pPr algn="l">
              <a:lnSpc>
                <a:spcPts val="2099"/>
              </a:lnSpc>
              <a:spcBef>
                <a:spcPct val="0"/>
              </a:spcBef>
            </a:pPr>
            <a:r>
              <a:rPr lang="en-US" sz="1499">
                <a:solidFill>
                  <a:srgbClr val="FFFFFF"/>
                </a:solidFill>
                <a:latin typeface="Cy Grotesk Key"/>
                <a:ea typeface="Cy Grotesk Key"/>
                <a:cs typeface="Cy Grotesk Key"/>
                <a:sym typeface="Cy Grotesk Key"/>
              </a:rPr>
              <a:t>AI enables s</a:t>
            </a:r>
            <a:r>
              <a:rPr lang="en-US" sz="1499">
                <a:solidFill>
                  <a:srgbClr val="FFFFFF"/>
                </a:solidFill>
                <a:latin typeface="Cy Grotesk Key"/>
                <a:ea typeface="Cy Grotesk Key"/>
                <a:cs typeface="Cy Grotesk Key"/>
                <a:sym typeface="Cy Grotesk Key"/>
              </a:rPr>
              <a:t>elf-driving technology in cars reducing human errors and improving road safety. Advanced AI systems process real-time data from sensors and cameras to navigate roads efficiently.</a:t>
            </a:r>
          </a:p>
        </p:txBody>
      </p:sp>
      <p:grpSp>
        <p:nvGrpSpPr>
          <p:cNvPr name="Group 16" id="16"/>
          <p:cNvGrpSpPr/>
          <p:nvPr/>
        </p:nvGrpSpPr>
        <p:grpSpPr>
          <a:xfrm rot="0">
            <a:off x="11952277" y="5425081"/>
            <a:ext cx="5307023" cy="4012569"/>
            <a:chOff x="0" y="0"/>
            <a:chExt cx="1447901" cy="1094738"/>
          </a:xfrm>
        </p:grpSpPr>
        <p:sp>
          <p:nvSpPr>
            <p:cNvPr name="Freeform 17" id="17"/>
            <p:cNvSpPr/>
            <p:nvPr/>
          </p:nvSpPr>
          <p:spPr>
            <a:xfrm flipH="false" flipV="false" rot="0">
              <a:off x="0" y="0"/>
              <a:ext cx="1447901" cy="1094739"/>
            </a:xfrm>
            <a:custGeom>
              <a:avLst/>
              <a:gdLst/>
              <a:ahLst/>
              <a:cxnLst/>
              <a:rect r="r" b="b" t="t" l="l"/>
              <a:pathLst>
                <a:path h="1094739" w="1447901">
                  <a:moveTo>
                    <a:pt x="74399" y="0"/>
                  </a:moveTo>
                  <a:lnTo>
                    <a:pt x="1373502" y="0"/>
                  </a:lnTo>
                  <a:cubicBezTo>
                    <a:pt x="1393234" y="0"/>
                    <a:pt x="1412158" y="7838"/>
                    <a:pt x="1426110" y="21791"/>
                  </a:cubicBezTo>
                  <a:cubicBezTo>
                    <a:pt x="1440063" y="35744"/>
                    <a:pt x="1447901" y="54667"/>
                    <a:pt x="1447901" y="74399"/>
                  </a:cubicBezTo>
                  <a:lnTo>
                    <a:pt x="1447901" y="1020339"/>
                  </a:lnTo>
                  <a:cubicBezTo>
                    <a:pt x="1447901" y="1061429"/>
                    <a:pt x="1414592" y="1094739"/>
                    <a:pt x="1373502" y="1094739"/>
                  </a:cubicBezTo>
                  <a:lnTo>
                    <a:pt x="74399" y="1094739"/>
                  </a:lnTo>
                  <a:cubicBezTo>
                    <a:pt x="33310" y="1094739"/>
                    <a:pt x="0" y="1061429"/>
                    <a:pt x="0" y="1020339"/>
                  </a:cubicBezTo>
                  <a:lnTo>
                    <a:pt x="0" y="74399"/>
                  </a:lnTo>
                  <a:cubicBezTo>
                    <a:pt x="0" y="33310"/>
                    <a:pt x="33310" y="0"/>
                    <a:pt x="74399" y="0"/>
                  </a:cubicBezTo>
                  <a:close/>
                </a:path>
              </a:pathLst>
            </a:custGeom>
            <a:solidFill>
              <a:srgbClr val="000000">
                <a:alpha val="0"/>
              </a:srgbClr>
            </a:solidFill>
            <a:ln w="19050" cap="rnd">
              <a:solidFill>
                <a:srgbClr val="FFFFFF"/>
              </a:solidFill>
              <a:prstDash val="solid"/>
              <a:round/>
            </a:ln>
          </p:spPr>
        </p:sp>
        <p:sp>
          <p:nvSpPr>
            <p:cNvPr name="TextBox 18" id="18"/>
            <p:cNvSpPr txBox="true"/>
            <p:nvPr/>
          </p:nvSpPr>
          <p:spPr>
            <a:xfrm>
              <a:off x="0" y="47625"/>
              <a:ext cx="1447901" cy="1047113"/>
            </a:xfrm>
            <a:prstGeom prst="rect">
              <a:avLst/>
            </a:prstGeom>
          </p:spPr>
          <p:txBody>
            <a:bodyPr anchor="ctr" rtlCol="false" tIns="50800" lIns="50800" bIns="50800" rIns="50800"/>
            <a:lstStyle/>
            <a:p>
              <a:pPr algn="ctr">
                <a:lnSpc>
                  <a:spcPts val="2011"/>
                </a:lnSpc>
              </a:pPr>
            </a:p>
          </p:txBody>
        </p:sp>
      </p:grpSp>
      <p:sp>
        <p:nvSpPr>
          <p:cNvPr name="TextBox 19" id="19"/>
          <p:cNvSpPr txBox="true"/>
          <p:nvPr/>
        </p:nvSpPr>
        <p:spPr>
          <a:xfrm rot="0">
            <a:off x="12559512" y="6048355"/>
            <a:ext cx="3322960" cy="869950"/>
          </a:xfrm>
          <a:prstGeom prst="rect">
            <a:avLst/>
          </a:prstGeom>
        </p:spPr>
        <p:txBody>
          <a:bodyPr anchor="t" rtlCol="false" tIns="0" lIns="0" bIns="0" rIns="0">
            <a:spAutoFit/>
          </a:bodyPr>
          <a:lstStyle/>
          <a:p>
            <a:pPr algn="l">
              <a:lnSpc>
                <a:spcPts val="3499"/>
              </a:lnSpc>
              <a:spcBef>
                <a:spcPct val="0"/>
              </a:spcBef>
            </a:pPr>
            <a:r>
              <a:rPr lang="en-US" sz="2499">
                <a:solidFill>
                  <a:srgbClr val="44A5FF"/>
                </a:solidFill>
                <a:latin typeface="Cy Grotesk Key"/>
                <a:ea typeface="Cy Grotesk Key"/>
                <a:cs typeface="Cy Grotesk Key"/>
                <a:sym typeface="Cy Grotesk Key"/>
              </a:rPr>
              <a:t>AI IN CUST</a:t>
            </a:r>
            <a:r>
              <a:rPr lang="en-US" sz="2499">
                <a:solidFill>
                  <a:srgbClr val="44A5FF"/>
                </a:solidFill>
                <a:latin typeface="Cy Grotesk Key"/>
                <a:ea typeface="Cy Grotesk Key"/>
                <a:cs typeface="Cy Grotesk Key"/>
                <a:sym typeface="Cy Grotesk Key"/>
              </a:rPr>
              <a:t>OMER SERVICE</a:t>
            </a:r>
          </a:p>
        </p:txBody>
      </p:sp>
      <p:sp>
        <p:nvSpPr>
          <p:cNvPr name="TextBox 20" id="20"/>
          <p:cNvSpPr txBox="true"/>
          <p:nvPr/>
        </p:nvSpPr>
        <p:spPr>
          <a:xfrm rot="0">
            <a:off x="12559512" y="7393266"/>
            <a:ext cx="4069027" cy="1285875"/>
          </a:xfrm>
          <a:prstGeom prst="rect">
            <a:avLst/>
          </a:prstGeom>
        </p:spPr>
        <p:txBody>
          <a:bodyPr anchor="t" rtlCol="false" tIns="0" lIns="0" bIns="0" rIns="0">
            <a:spAutoFit/>
          </a:bodyPr>
          <a:lstStyle/>
          <a:p>
            <a:pPr algn="l">
              <a:lnSpc>
                <a:spcPts val="2099"/>
              </a:lnSpc>
              <a:spcBef>
                <a:spcPct val="0"/>
              </a:spcBef>
            </a:pPr>
            <a:r>
              <a:rPr lang="en-US" sz="1499">
                <a:solidFill>
                  <a:srgbClr val="FFFFFF"/>
                </a:solidFill>
                <a:latin typeface="Cy Grotesk Key"/>
                <a:ea typeface="Cy Grotesk Key"/>
                <a:cs typeface="Cy Grotesk Key"/>
                <a:sym typeface="Cy Grotesk Key"/>
              </a:rPr>
              <a:t>Chatbots an</a:t>
            </a:r>
            <a:r>
              <a:rPr lang="en-US" sz="1499">
                <a:solidFill>
                  <a:srgbClr val="FFFFFF"/>
                </a:solidFill>
                <a:latin typeface="Cy Grotesk Key"/>
                <a:ea typeface="Cy Grotesk Key"/>
                <a:cs typeface="Cy Grotesk Key"/>
                <a:sym typeface="Cy Grotesk Key"/>
              </a:rPr>
              <a:t>d virtual agents enhance customer experience by providing 24/7 support. AI-driven sentiment analysis helps businesses understand customer feedback.</a:t>
            </a:r>
          </a:p>
        </p:txBody>
      </p:sp>
      <p:sp>
        <p:nvSpPr>
          <p:cNvPr name="AutoShape 21" id="21"/>
          <p:cNvSpPr/>
          <p:nvPr/>
        </p:nvSpPr>
        <p:spPr>
          <a:xfrm>
            <a:off x="1643670" y="7207967"/>
            <a:ext cx="2706504" cy="0"/>
          </a:xfrm>
          <a:prstGeom prst="line">
            <a:avLst/>
          </a:prstGeom>
          <a:ln cap="flat" w="9525">
            <a:solidFill>
              <a:srgbClr val="FFFFFF"/>
            </a:solidFill>
            <a:prstDash val="solid"/>
            <a:headEnd type="none" len="sm" w="sm"/>
            <a:tailEnd type="none" len="sm" w="sm"/>
          </a:ln>
        </p:spPr>
      </p:sp>
      <p:sp>
        <p:nvSpPr>
          <p:cNvPr name="AutoShape 22" id="22"/>
          <p:cNvSpPr/>
          <p:nvPr/>
        </p:nvSpPr>
        <p:spPr>
          <a:xfrm>
            <a:off x="7099925" y="7174835"/>
            <a:ext cx="2706504" cy="0"/>
          </a:xfrm>
          <a:prstGeom prst="line">
            <a:avLst/>
          </a:prstGeom>
          <a:ln cap="flat" w="9525">
            <a:solidFill>
              <a:srgbClr val="FFFFFF"/>
            </a:solidFill>
            <a:prstDash val="solid"/>
            <a:headEnd type="none" len="sm" w="sm"/>
            <a:tailEnd type="none" len="sm" w="sm"/>
          </a:ln>
        </p:spPr>
      </p:sp>
      <p:sp>
        <p:nvSpPr>
          <p:cNvPr name="AutoShape 23" id="23"/>
          <p:cNvSpPr/>
          <p:nvPr/>
        </p:nvSpPr>
        <p:spPr>
          <a:xfrm>
            <a:off x="12556181" y="7141703"/>
            <a:ext cx="2706504" cy="0"/>
          </a:xfrm>
          <a:prstGeom prst="line">
            <a:avLst/>
          </a:prstGeom>
          <a:ln cap="flat" w="9525">
            <a:solidFill>
              <a:srgbClr val="FFFFFF"/>
            </a:solidFill>
            <a:prstDash val="solid"/>
            <a:headEnd type="none" len="sm" w="sm"/>
            <a:tailEnd type="none" len="sm" w="sm"/>
          </a:ln>
        </p:spPr>
      </p:sp>
      <p:sp>
        <p:nvSpPr>
          <p:cNvPr name="Freeform 24" id="24"/>
          <p:cNvSpPr/>
          <p:nvPr/>
        </p:nvSpPr>
        <p:spPr>
          <a:xfrm flipH="false" flipV="false" rot="186570">
            <a:off x="1226973" y="998465"/>
            <a:ext cx="4065303" cy="3626666"/>
          </a:xfrm>
          <a:custGeom>
            <a:avLst/>
            <a:gdLst/>
            <a:ahLst/>
            <a:cxnLst/>
            <a:rect r="r" b="b" t="t" l="l"/>
            <a:pathLst>
              <a:path h="3626666" w="4065303">
                <a:moveTo>
                  <a:pt x="0" y="0"/>
                </a:moveTo>
                <a:lnTo>
                  <a:pt x="4065303" y="0"/>
                </a:lnTo>
                <a:lnTo>
                  <a:pt x="4065303" y="3626667"/>
                </a:lnTo>
                <a:lnTo>
                  <a:pt x="0" y="362666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true" flipV="false" rot="-425068">
            <a:off x="12810919" y="1089879"/>
            <a:ext cx="3990346" cy="3559797"/>
          </a:xfrm>
          <a:custGeom>
            <a:avLst/>
            <a:gdLst/>
            <a:ahLst/>
            <a:cxnLst/>
            <a:rect r="r" b="b" t="t" l="l"/>
            <a:pathLst>
              <a:path h="3559797" w="3990346">
                <a:moveTo>
                  <a:pt x="3990345" y="0"/>
                </a:moveTo>
                <a:lnTo>
                  <a:pt x="0" y="0"/>
                </a:lnTo>
                <a:lnTo>
                  <a:pt x="0" y="3559796"/>
                </a:lnTo>
                <a:lnTo>
                  <a:pt x="3990345" y="3559796"/>
                </a:lnTo>
                <a:lnTo>
                  <a:pt x="399034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13305362" y="-1058517"/>
            <a:ext cx="7139284" cy="9379588"/>
          </a:xfrm>
          <a:custGeom>
            <a:avLst/>
            <a:gdLst/>
            <a:ahLst/>
            <a:cxnLst/>
            <a:rect r="r" b="b" t="t" l="l"/>
            <a:pathLst>
              <a:path h="9379588" w="7139284">
                <a:moveTo>
                  <a:pt x="0" y="0"/>
                </a:moveTo>
                <a:lnTo>
                  <a:pt x="7139284" y="0"/>
                </a:lnTo>
                <a:lnTo>
                  <a:pt x="7139284" y="9379588"/>
                </a:lnTo>
                <a:lnTo>
                  <a:pt x="0" y="93795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2312313" y="-771314"/>
            <a:ext cx="7139284" cy="9379588"/>
          </a:xfrm>
          <a:custGeom>
            <a:avLst/>
            <a:gdLst/>
            <a:ahLst/>
            <a:cxnLst/>
            <a:rect r="r" b="b" t="t" l="l"/>
            <a:pathLst>
              <a:path h="9379588" w="7139284">
                <a:moveTo>
                  <a:pt x="7139284" y="0"/>
                </a:moveTo>
                <a:lnTo>
                  <a:pt x="0" y="0"/>
                </a:lnTo>
                <a:lnTo>
                  <a:pt x="0" y="9379589"/>
                </a:lnTo>
                <a:lnTo>
                  <a:pt x="7139284" y="9379589"/>
                </a:lnTo>
                <a:lnTo>
                  <a:pt x="713928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8104" y="3631277"/>
            <a:ext cx="17771791" cy="5925733"/>
          </a:xfrm>
          <a:custGeom>
            <a:avLst/>
            <a:gdLst/>
            <a:ahLst/>
            <a:cxnLst/>
            <a:rect r="r" b="b" t="t" l="l"/>
            <a:pathLst>
              <a:path h="5925733" w="17771791">
                <a:moveTo>
                  <a:pt x="0" y="0"/>
                </a:moveTo>
                <a:lnTo>
                  <a:pt x="17771792" y="0"/>
                </a:lnTo>
                <a:lnTo>
                  <a:pt x="17771792" y="5925733"/>
                </a:lnTo>
                <a:lnTo>
                  <a:pt x="0" y="5925733"/>
                </a:lnTo>
                <a:lnTo>
                  <a:pt x="0" y="0"/>
                </a:lnTo>
                <a:close/>
              </a:path>
            </a:pathLst>
          </a:custGeom>
          <a:blipFill>
            <a:blip r:embed="rId4">
              <a:alphaModFix amt="20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7690055"/>
            <a:ext cx="18701319" cy="4258146"/>
          </a:xfrm>
          <a:custGeom>
            <a:avLst/>
            <a:gdLst/>
            <a:ahLst/>
            <a:cxnLst/>
            <a:rect r="r" b="b" t="t" l="l"/>
            <a:pathLst>
              <a:path h="4258146" w="18701319">
                <a:moveTo>
                  <a:pt x="0" y="0"/>
                </a:moveTo>
                <a:lnTo>
                  <a:pt x="18701319" y="0"/>
                </a:lnTo>
                <a:lnTo>
                  <a:pt x="18701319" y="4258146"/>
                </a:lnTo>
                <a:lnTo>
                  <a:pt x="0" y="42581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3627599" y="5884703"/>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8">
              <a:alphaModFix amt="43000"/>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661078" y="6089322"/>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8">
              <a:alphaModFix amt="43000"/>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5679783" y="7833401"/>
            <a:ext cx="6928434" cy="4114800"/>
          </a:xfrm>
          <a:custGeom>
            <a:avLst/>
            <a:gdLst/>
            <a:ahLst/>
            <a:cxnLst/>
            <a:rect r="r" b="b" t="t" l="l"/>
            <a:pathLst>
              <a:path h="4114800" w="6928434">
                <a:moveTo>
                  <a:pt x="0" y="0"/>
                </a:moveTo>
                <a:lnTo>
                  <a:pt x="6928434" y="0"/>
                </a:lnTo>
                <a:lnTo>
                  <a:pt x="6928434" y="4114800"/>
                </a:lnTo>
                <a:lnTo>
                  <a:pt x="0" y="4114800"/>
                </a:lnTo>
                <a:lnTo>
                  <a:pt x="0" y="0"/>
                </a:lnTo>
                <a:close/>
              </a:path>
            </a:pathLst>
          </a:custGeom>
          <a:blipFill>
            <a:blip r:embed="rId10">
              <a:alphaModFix amt="2400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6452761" y="4479308"/>
            <a:ext cx="4717888" cy="5339820"/>
          </a:xfrm>
          <a:custGeom>
            <a:avLst/>
            <a:gdLst/>
            <a:ahLst/>
            <a:cxnLst/>
            <a:rect r="r" b="b" t="t" l="l"/>
            <a:pathLst>
              <a:path h="5339820" w="4717888">
                <a:moveTo>
                  <a:pt x="0" y="0"/>
                </a:moveTo>
                <a:lnTo>
                  <a:pt x="4717888" y="0"/>
                </a:lnTo>
                <a:lnTo>
                  <a:pt x="4717888" y="5339820"/>
                </a:lnTo>
                <a:lnTo>
                  <a:pt x="0" y="53398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0" id="10"/>
          <p:cNvSpPr txBox="true"/>
          <p:nvPr/>
        </p:nvSpPr>
        <p:spPr>
          <a:xfrm rot="0">
            <a:off x="3365944" y="897845"/>
            <a:ext cx="11556113" cy="3581463"/>
          </a:xfrm>
          <a:prstGeom prst="rect">
            <a:avLst/>
          </a:prstGeom>
        </p:spPr>
        <p:txBody>
          <a:bodyPr anchor="t" rtlCol="false" tIns="0" lIns="0" bIns="0" rIns="0">
            <a:spAutoFit/>
          </a:bodyPr>
          <a:lstStyle/>
          <a:p>
            <a:pPr algn="ctr">
              <a:lnSpc>
                <a:spcPts val="14159"/>
              </a:lnSpc>
            </a:pPr>
            <a:r>
              <a:rPr lang="en-US" sz="12206">
                <a:solidFill>
                  <a:srgbClr val="FFFFFF"/>
                </a:solidFill>
                <a:latin typeface="Pattanakarn"/>
                <a:ea typeface="Pattanakarn"/>
                <a:cs typeface="Pattanakarn"/>
                <a:sym typeface="Pattanakarn"/>
              </a:rPr>
              <a:t>Future Potential of AI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90055"/>
            <a:ext cx="18701319" cy="4258146"/>
          </a:xfrm>
          <a:custGeom>
            <a:avLst/>
            <a:gdLst/>
            <a:ahLst/>
            <a:cxnLst/>
            <a:rect r="r" b="b" t="t" l="l"/>
            <a:pathLst>
              <a:path h="4258146" w="18701319">
                <a:moveTo>
                  <a:pt x="0" y="0"/>
                </a:moveTo>
                <a:lnTo>
                  <a:pt x="18701319" y="0"/>
                </a:lnTo>
                <a:lnTo>
                  <a:pt x="18701319" y="4258146"/>
                </a:lnTo>
                <a:lnTo>
                  <a:pt x="0" y="42581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045744" y="-4667569"/>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485441" y="-881056"/>
            <a:ext cx="7139284" cy="9379588"/>
          </a:xfrm>
          <a:custGeom>
            <a:avLst/>
            <a:gdLst/>
            <a:ahLst/>
            <a:cxnLst/>
            <a:rect r="r" b="b" t="t" l="l"/>
            <a:pathLst>
              <a:path h="9379588" w="7139284">
                <a:moveTo>
                  <a:pt x="7139284" y="0"/>
                </a:moveTo>
                <a:lnTo>
                  <a:pt x="0" y="0"/>
                </a:lnTo>
                <a:lnTo>
                  <a:pt x="0" y="9379589"/>
                </a:lnTo>
                <a:lnTo>
                  <a:pt x="7139284" y="9379589"/>
                </a:lnTo>
                <a:lnTo>
                  <a:pt x="7139284" y="0"/>
                </a:lnTo>
                <a:close/>
              </a:path>
            </a:pathLst>
          </a:custGeom>
          <a:blipFill>
            <a:blip r:embed="rId6">
              <a:alphaModFix amt="69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415987">
            <a:off x="296401" y="7552637"/>
            <a:ext cx="9208152" cy="5468726"/>
          </a:xfrm>
          <a:custGeom>
            <a:avLst/>
            <a:gdLst/>
            <a:ahLst/>
            <a:cxnLst/>
            <a:rect r="r" b="b" t="t" l="l"/>
            <a:pathLst>
              <a:path h="5468726" w="9208152">
                <a:moveTo>
                  <a:pt x="0" y="0"/>
                </a:moveTo>
                <a:lnTo>
                  <a:pt x="9208152" y="0"/>
                </a:lnTo>
                <a:lnTo>
                  <a:pt x="9208152" y="5468726"/>
                </a:lnTo>
                <a:lnTo>
                  <a:pt x="0" y="5468726"/>
                </a:lnTo>
                <a:lnTo>
                  <a:pt x="0" y="0"/>
                </a:lnTo>
                <a:close/>
              </a:path>
            </a:pathLst>
          </a:custGeom>
          <a:blipFill>
            <a:blip r:embed="rId8">
              <a:alphaModFix amt="18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655079">
            <a:off x="4246030" y="4493310"/>
            <a:ext cx="4615457" cy="5156067"/>
          </a:xfrm>
          <a:custGeom>
            <a:avLst/>
            <a:gdLst/>
            <a:ahLst/>
            <a:cxnLst/>
            <a:rect r="r" b="b" t="t" l="l"/>
            <a:pathLst>
              <a:path h="5156067" w="4615457">
                <a:moveTo>
                  <a:pt x="0" y="0"/>
                </a:moveTo>
                <a:lnTo>
                  <a:pt x="4615457" y="0"/>
                </a:lnTo>
                <a:lnTo>
                  <a:pt x="4615457" y="5156067"/>
                </a:lnTo>
                <a:lnTo>
                  <a:pt x="0" y="515606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9871526" y="1028700"/>
            <a:ext cx="7387774" cy="2441575"/>
            <a:chOff x="0" y="0"/>
            <a:chExt cx="1945751" cy="643049"/>
          </a:xfrm>
        </p:grpSpPr>
        <p:sp>
          <p:nvSpPr>
            <p:cNvPr name="Freeform 8" id="8"/>
            <p:cNvSpPr/>
            <p:nvPr/>
          </p:nvSpPr>
          <p:spPr>
            <a:xfrm flipH="false" flipV="false" rot="0">
              <a:off x="0" y="0"/>
              <a:ext cx="1945751" cy="643049"/>
            </a:xfrm>
            <a:custGeom>
              <a:avLst/>
              <a:gdLst/>
              <a:ahLst/>
              <a:cxnLst/>
              <a:rect r="r" b="b" t="t" l="l"/>
              <a:pathLst>
                <a:path h="643049" w="1945751">
                  <a:moveTo>
                    <a:pt x="29342" y="0"/>
                  </a:moveTo>
                  <a:lnTo>
                    <a:pt x="1916409" y="0"/>
                  </a:lnTo>
                  <a:cubicBezTo>
                    <a:pt x="1924191" y="0"/>
                    <a:pt x="1931654" y="3091"/>
                    <a:pt x="1937157" y="8594"/>
                  </a:cubicBezTo>
                  <a:cubicBezTo>
                    <a:pt x="1942660" y="14097"/>
                    <a:pt x="1945751" y="21560"/>
                    <a:pt x="1945751" y="29342"/>
                  </a:cubicBezTo>
                  <a:lnTo>
                    <a:pt x="1945751" y="613706"/>
                  </a:lnTo>
                  <a:cubicBezTo>
                    <a:pt x="1945751" y="621488"/>
                    <a:pt x="1942660" y="628952"/>
                    <a:pt x="1937157" y="634454"/>
                  </a:cubicBezTo>
                  <a:cubicBezTo>
                    <a:pt x="1931654" y="639957"/>
                    <a:pt x="1924191" y="643049"/>
                    <a:pt x="1916409" y="643049"/>
                  </a:cubicBezTo>
                  <a:lnTo>
                    <a:pt x="29342" y="643049"/>
                  </a:lnTo>
                  <a:cubicBezTo>
                    <a:pt x="21560" y="643049"/>
                    <a:pt x="14097" y="639957"/>
                    <a:pt x="8594" y="634454"/>
                  </a:cubicBezTo>
                  <a:cubicBezTo>
                    <a:pt x="3091" y="628952"/>
                    <a:pt x="0" y="621488"/>
                    <a:pt x="0" y="613706"/>
                  </a:cubicBezTo>
                  <a:lnTo>
                    <a:pt x="0" y="29342"/>
                  </a:lnTo>
                  <a:cubicBezTo>
                    <a:pt x="0" y="21560"/>
                    <a:pt x="3091" y="14097"/>
                    <a:pt x="8594" y="8594"/>
                  </a:cubicBezTo>
                  <a:cubicBezTo>
                    <a:pt x="14097" y="3091"/>
                    <a:pt x="21560" y="0"/>
                    <a:pt x="29342" y="0"/>
                  </a:cubicBezTo>
                  <a:close/>
                </a:path>
              </a:pathLst>
            </a:custGeom>
            <a:solidFill>
              <a:srgbClr val="3168CD"/>
            </a:solidFill>
          </p:spPr>
        </p:sp>
        <p:sp>
          <p:nvSpPr>
            <p:cNvPr name="TextBox 9" id="9"/>
            <p:cNvSpPr txBox="true"/>
            <p:nvPr/>
          </p:nvSpPr>
          <p:spPr>
            <a:xfrm>
              <a:off x="0" y="47625"/>
              <a:ext cx="1945751" cy="595424"/>
            </a:xfrm>
            <a:prstGeom prst="rect">
              <a:avLst/>
            </a:prstGeom>
          </p:spPr>
          <p:txBody>
            <a:bodyPr anchor="ctr" rtlCol="false" tIns="50800" lIns="50800" bIns="50800" rIns="50800"/>
            <a:lstStyle/>
            <a:p>
              <a:pPr algn="ctr">
                <a:lnSpc>
                  <a:spcPts val="2011"/>
                </a:lnSpc>
              </a:pPr>
            </a:p>
          </p:txBody>
        </p:sp>
      </p:grpSp>
      <p:grpSp>
        <p:nvGrpSpPr>
          <p:cNvPr name="Group 10" id="10"/>
          <p:cNvGrpSpPr/>
          <p:nvPr/>
        </p:nvGrpSpPr>
        <p:grpSpPr>
          <a:xfrm rot="0">
            <a:off x="9871526" y="3671051"/>
            <a:ext cx="7387774" cy="1967499"/>
            <a:chOff x="0" y="0"/>
            <a:chExt cx="1945751" cy="518189"/>
          </a:xfrm>
        </p:grpSpPr>
        <p:sp>
          <p:nvSpPr>
            <p:cNvPr name="Freeform 11" id="11"/>
            <p:cNvSpPr/>
            <p:nvPr/>
          </p:nvSpPr>
          <p:spPr>
            <a:xfrm flipH="false" flipV="false" rot="0">
              <a:off x="0" y="0"/>
              <a:ext cx="1945751" cy="518189"/>
            </a:xfrm>
            <a:custGeom>
              <a:avLst/>
              <a:gdLst/>
              <a:ahLst/>
              <a:cxnLst/>
              <a:rect r="r" b="b" t="t" l="l"/>
              <a:pathLst>
                <a:path h="518189" w="1945751">
                  <a:moveTo>
                    <a:pt x="29342" y="0"/>
                  </a:moveTo>
                  <a:lnTo>
                    <a:pt x="1916409" y="0"/>
                  </a:lnTo>
                  <a:cubicBezTo>
                    <a:pt x="1924191" y="0"/>
                    <a:pt x="1931654" y="3091"/>
                    <a:pt x="1937157" y="8594"/>
                  </a:cubicBezTo>
                  <a:cubicBezTo>
                    <a:pt x="1942660" y="14097"/>
                    <a:pt x="1945751" y="21560"/>
                    <a:pt x="1945751" y="29342"/>
                  </a:cubicBezTo>
                  <a:lnTo>
                    <a:pt x="1945751" y="488847"/>
                  </a:lnTo>
                  <a:cubicBezTo>
                    <a:pt x="1945751" y="496629"/>
                    <a:pt x="1942660" y="504092"/>
                    <a:pt x="1937157" y="509595"/>
                  </a:cubicBezTo>
                  <a:cubicBezTo>
                    <a:pt x="1931654" y="515098"/>
                    <a:pt x="1924191" y="518189"/>
                    <a:pt x="1916409" y="518189"/>
                  </a:cubicBezTo>
                  <a:lnTo>
                    <a:pt x="29342" y="518189"/>
                  </a:lnTo>
                  <a:cubicBezTo>
                    <a:pt x="21560" y="518189"/>
                    <a:pt x="14097" y="515098"/>
                    <a:pt x="8594" y="509595"/>
                  </a:cubicBezTo>
                  <a:cubicBezTo>
                    <a:pt x="3091" y="504092"/>
                    <a:pt x="0" y="496629"/>
                    <a:pt x="0" y="488847"/>
                  </a:cubicBezTo>
                  <a:lnTo>
                    <a:pt x="0" y="29342"/>
                  </a:lnTo>
                  <a:cubicBezTo>
                    <a:pt x="0" y="21560"/>
                    <a:pt x="3091" y="14097"/>
                    <a:pt x="8594" y="8594"/>
                  </a:cubicBezTo>
                  <a:cubicBezTo>
                    <a:pt x="14097" y="3091"/>
                    <a:pt x="21560" y="0"/>
                    <a:pt x="29342" y="0"/>
                  </a:cubicBezTo>
                  <a:close/>
                </a:path>
              </a:pathLst>
            </a:custGeom>
            <a:solidFill>
              <a:srgbClr val="3168CD"/>
            </a:solidFill>
          </p:spPr>
        </p:sp>
        <p:sp>
          <p:nvSpPr>
            <p:cNvPr name="TextBox 12" id="12"/>
            <p:cNvSpPr txBox="true"/>
            <p:nvPr/>
          </p:nvSpPr>
          <p:spPr>
            <a:xfrm>
              <a:off x="0" y="47625"/>
              <a:ext cx="1945751" cy="470564"/>
            </a:xfrm>
            <a:prstGeom prst="rect">
              <a:avLst/>
            </a:prstGeom>
          </p:spPr>
          <p:txBody>
            <a:bodyPr anchor="ctr" rtlCol="false" tIns="50800" lIns="50800" bIns="50800" rIns="50800"/>
            <a:lstStyle/>
            <a:p>
              <a:pPr algn="ctr">
                <a:lnSpc>
                  <a:spcPts val="2011"/>
                </a:lnSpc>
              </a:pPr>
            </a:p>
          </p:txBody>
        </p:sp>
      </p:grpSp>
      <p:grpSp>
        <p:nvGrpSpPr>
          <p:cNvPr name="Group 13" id="13"/>
          <p:cNvGrpSpPr/>
          <p:nvPr/>
        </p:nvGrpSpPr>
        <p:grpSpPr>
          <a:xfrm rot="0">
            <a:off x="9871526" y="5838574"/>
            <a:ext cx="7387774" cy="1443933"/>
            <a:chOff x="0" y="0"/>
            <a:chExt cx="1945751" cy="380295"/>
          </a:xfrm>
        </p:grpSpPr>
        <p:sp>
          <p:nvSpPr>
            <p:cNvPr name="Freeform 14" id="14"/>
            <p:cNvSpPr/>
            <p:nvPr/>
          </p:nvSpPr>
          <p:spPr>
            <a:xfrm flipH="false" flipV="false" rot="0">
              <a:off x="0" y="0"/>
              <a:ext cx="1945751" cy="380295"/>
            </a:xfrm>
            <a:custGeom>
              <a:avLst/>
              <a:gdLst/>
              <a:ahLst/>
              <a:cxnLst/>
              <a:rect r="r" b="b" t="t" l="l"/>
              <a:pathLst>
                <a:path h="380295" w="1945751">
                  <a:moveTo>
                    <a:pt x="29342" y="0"/>
                  </a:moveTo>
                  <a:lnTo>
                    <a:pt x="1916409" y="0"/>
                  </a:lnTo>
                  <a:cubicBezTo>
                    <a:pt x="1924191" y="0"/>
                    <a:pt x="1931654" y="3091"/>
                    <a:pt x="1937157" y="8594"/>
                  </a:cubicBezTo>
                  <a:cubicBezTo>
                    <a:pt x="1942660" y="14097"/>
                    <a:pt x="1945751" y="21560"/>
                    <a:pt x="1945751" y="29342"/>
                  </a:cubicBezTo>
                  <a:lnTo>
                    <a:pt x="1945751" y="350953"/>
                  </a:lnTo>
                  <a:cubicBezTo>
                    <a:pt x="1945751" y="358735"/>
                    <a:pt x="1942660" y="366198"/>
                    <a:pt x="1937157" y="371701"/>
                  </a:cubicBezTo>
                  <a:cubicBezTo>
                    <a:pt x="1931654" y="377204"/>
                    <a:pt x="1924191" y="380295"/>
                    <a:pt x="1916409" y="380295"/>
                  </a:cubicBezTo>
                  <a:lnTo>
                    <a:pt x="29342" y="380295"/>
                  </a:lnTo>
                  <a:cubicBezTo>
                    <a:pt x="21560" y="380295"/>
                    <a:pt x="14097" y="377204"/>
                    <a:pt x="8594" y="371701"/>
                  </a:cubicBezTo>
                  <a:cubicBezTo>
                    <a:pt x="3091" y="366198"/>
                    <a:pt x="0" y="358735"/>
                    <a:pt x="0" y="350953"/>
                  </a:cubicBezTo>
                  <a:lnTo>
                    <a:pt x="0" y="29342"/>
                  </a:lnTo>
                  <a:cubicBezTo>
                    <a:pt x="0" y="21560"/>
                    <a:pt x="3091" y="14097"/>
                    <a:pt x="8594" y="8594"/>
                  </a:cubicBezTo>
                  <a:cubicBezTo>
                    <a:pt x="14097" y="3091"/>
                    <a:pt x="21560" y="0"/>
                    <a:pt x="29342" y="0"/>
                  </a:cubicBezTo>
                  <a:close/>
                </a:path>
              </a:pathLst>
            </a:custGeom>
            <a:solidFill>
              <a:srgbClr val="3168CD"/>
            </a:solidFill>
          </p:spPr>
        </p:sp>
        <p:sp>
          <p:nvSpPr>
            <p:cNvPr name="TextBox 15" id="15"/>
            <p:cNvSpPr txBox="true"/>
            <p:nvPr/>
          </p:nvSpPr>
          <p:spPr>
            <a:xfrm>
              <a:off x="0" y="47625"/>
              <a:ext cx="1945751" cy="332670"/>
            </a:xfrm>
            <a:prstGeom prst="rect">
              <a:avLst/>
            </a:prstGeom>
          </p:spPr>
          <p:txBody>
            <a:bodyPr anchor="ctr" rtlCol="false" tIns="50800" lIns="50800" bIns="50800" rIns="50800"/>
            <a:lstStyle/>
            <a:p>
              <a:pPr algn="ctr">
                <a:lnSpc>
                  <a:spcPts val="2011"/>
                </a:lnSpc>
              </a:pPr>
            </a:p>
          </p:txBody>
        </p:sp>
      </p:grpSp>
      <p:grpSp>
        <p:nvGrpSpPr>
          <p:cNvPr name="Group 16" id="16"/>
          <p:cNvGrpSpPr/>
          <p:nvPr/>
        </p:nvGrpSpPr>
        <p:grpSpPr>
          <a:xfrm rot="0">
            <a:off x="9871526" y="7482533"/>
            <a:ext cx="7387774" cy="1518374"/>
            <a:chOff x="0" y="0"/>
            <a:chExt cx="1945751" cy="399901"/>
          </a:xfrm>
        </p:grpSpPr>
        <p:sp>
          <p:nvSpPr>
            <p:cNvPr name="Freeform 17" id="17"/>
            <p:cNvSpPr/>
            <p:nvPr/>
          </p:nvSpPr>
          <p:spPr>
            <a:xfrm flipH="false" flipV="false" rot="0">
              <a:off x="0" y="0"/>
              <a:ext cx="1945751" cy="399901"/>
            </a:xfrm>
            <a:custGeom>
              <a:avLst/>
              <a:gdLst/>
              <a:ahLst/>
              <a:cxnLst/>
              <a:rect r="r" b="b" t="t" l="l"/>
              <a:pathLst>
                <a:path h="399901" w="1945751">
                  <a:moveTo>
                    <a:pt x="29342" y="0"/>
                  </a:moveTo>
                  <a:lnTo>
                    <a:pt x="1916409" y="0"/>
                  </a:lnTo>
                  <a:cubicBezTo>
                    <a:pt x="1924191" y="0"/>
                    <a:pt x="1931654" y="3091"/>
                    <a:pt x="1937157" y="8594"/>
                  </a:cubicBezTo>
                  <a:cubicBezTo>
                    <a:pt x="1942660" y="14097"/>
                    <a:pt x="1945751" y="21560"/>
                    <a:pt x="1945751" y="29342"/>
                  </a:cubicBezTo>
                  <a:lnTo>
                    <a:pt x="1945751" y="370559"/>
                  </a:lnTo>
                  <a:cubicBezTo>
                    <a:pt x="1945751" y="378341"/>
                    <a:pt x="1942660" y="385804"/>
                    <a:pt x="1937157" y="391307"/>
                  </a:cubicBezTo>
                  <a:cubicBezTo>
                    <a:pt x="1931654" y="396809"/>
                    <a:pt x="1924191" y="399901"/>
                    <a:pt x="1916409" y="399901"/>
                  </a:cubicBezTo>
                  <a:lnTo>
                    <a:pt x="29342" y="399901"/>
                  </a:lnTo>
                  <a:cubicBezTo>
                    <a:pt x="21560" y="399901"/>
                    <a:pt x="14097" y="396809"/>
                    <a:pt x="8594" y="391307"/>
                  </a:cubicBezTo>
                  <a:cubicBezTo>
                    <a:pt x="3091" y="385804"/>
                    <a:pt x="0" y="378341"/>
                    <a:pt x="0" y="370559"/>
                  </a:cubicBezTo>
                  <a:lnTo>
                    <a:pt x="0" y="29342"/>
                  </a:lnTo>
                  <a:cubicBezTo>
                    <a:pt x="0" y="21560"/>
                    <a:pt x="3091" y="14097"/>
                    <a:pt x="8594" y="8594"/>
                  </a:cubicBezTo>
                  <a:cubicBezTo>
                    <a:pt x="14097" y="3091"/>
                    <a:pt x="21560" y="0"/>
                    <a:pt x="29342" y="0"/>
                  </a:cubicBezTo>
                  <a:close/>
                </a:path>
              </a:pathLst>
            </a:custGeom>
            <a:solidFill>
              <a:srgbClr val="3168CD"/>
            </a:solidFill>
          </p:spPr>
        </p:sp>
        <p:sp>
          <p:nvSpPr>
            <p:cNvPr name="TextBox 18" id="18"/>
            <p:cNvSpPr txBox="true"/>
            <p:nvPr/>
          </p:nvSpPr>
          <p:spPr>
            <a:xfrm>
              <a:off x="0" y="47625"/>
              <a:ext cx="1945751" cy="352276"/>
            </a:xfrm>
            <a:prstGeom prst="rect">
              <a:avLst/>
            </a:prstGeom>
          </p:spPr>
          <p:txBody>
            <a:bodyPr anchor="ctr" rtlCol="false" tIns="50800" lIns="50800" bIns="50800" rIns="50800"/>
            <a:lstStyle/>
            <a:p>
              <a:pPr algn="ctr">
                <a:lnSpc>
                  <a:spcPts val="2011"/>
                </a:lnSpc>
              </a:pPr>
            </a:p>
          </p:txBody>
        </p:sp>
      </p:grpSp>
      <p:grpSp>
        <p:nvGrpSpPr>
          <p:cNvPr name="Group 19" id="19"/>
          <p:cNvGrpSpPr/>
          <p:nvPr/>
        </p:nvGrpSpPr>
        <p:grpSpPr>
          <a:xfrm rot="0">
            <a:off x="9576775" y="1119958"/>
            <a:ext cx="703243" cy="70324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1" id="21"/>
            <p:cNvSpPr txBox="true"/>
            <p:nvPr/>
          </p:nvSpPr>
          <p:spPr>
            <a:xfrm>
              <a:off x="76200" y="123825"/>
              <a:ext cx="660400" cy="612775"/>
            </a:xfrm>
            <a:prstGeom prst="rect">
              <a:avLst/>
            </a:prstGeom>
          </p:spPr>
          <p:txBody>
            <a:bodyPr anchor="ctr" rtlCol="false" tIns="50800" lIns="50800" bIns="50800" rIns="50800"/>
            <a:lstStyle/>
            <a:p>
              <a:pPr algn="ctr">
                <a:lnSpc>
                  <a:spcPts val="2011"/>
                </a:lnSpc>
              </a:pPr>
            </a:p>
          </p:txBody>
        </p:sp>
      </p:grpSp>
      <p:sp>
        <p:nvSpPr>
          <p:cNvPr name="TextBox 22" id="22"/>
          <p:cNvSpPr txBox="true"/>
          <p:nvPr/>
        </p:nvSpPr>
        <p:spPr>
          <a:xfrm rot="0">
            <a:off x="1307987" y="1085850"/>
            <a:ext cx="7338197" cy="5028949"/>
          </a:xfrm>
          <a:prstGeom prst="rect">
            <a:avLst/>
          </a:prstGeom>
        </p:spPr>
        <p:txBody>
          <a:bodyPr anchor="t" rtlCol="false" tIns="0" lIns="0" bIns="0" rIns="0">
            <a:spAutoFit/>
          </a:bodyPr>
          <a:lstStyle/>
          <a:p>
            <a:pPr algn="l">
              <a:lnSpc>
                <a:spcPts val="13199"/>
              </a:lnSpc>
            </a:pPr>
            <a:r>
              <a:rPr lang="en-US" sz="11478">
                <a:solidFill>
                  <a:srgbClr val="FFFFFF"/>
                </a:solidFill>
                <a:latin typeface="Pattanakarn"/>
                <a:ea typeface="Pattanakarn"/>
                <a:cs typeface="Pattanakarn"/>
                <a:sym typeface="Pattanakarn"/>
              </a:rPr>
              <a:t>Future Potential of AI</a:t>
            </a:r>
          </a:p>
        </p:txBody>
      </p:sp>
      <p:sp>
        <p:nvSpPr>
          <p:cNvPr name="TextBox 23" id="23"/>
          <p:cNvSpPr txBox="true"/>
          <p:nvPr/>
        </p:nvSpPr>
        <p:spPr>
          <a:xfrm rot="0">
            <a:off x="10421071" y="1346200"/>
            <a:ext cx="6082894" cy="1758950"/>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Cy Grotesk Key"/>
                <a:ea typeface="Cy Grotesk Key"/>
                <a:cs typeface="Cy Grotesk Key"/>
                <a:sym typeface="Cy Grotesk Key"/>
              </a:rPr>
              <a:t>Workplace Au</a:t>
            </a:r>
            <a:r>
              <a:rPr lang="en-US" sz="1999">
                <a:solidFill>
                  <a:srgbClr val="FFFFFF"/>
                </a:solidFill>
                <a:latin typeface="Cy Grotesk Key"/>
                <a:ea typeface="Cy Grotesk Key"/>
                <a:cs typeface="Cy Grotesk Key"/>
                <a:sym typeface="Cy Grotesk Key"/>
              </a:rPr>
              <a:t>tomationAI will replace repetitive tasks, allowing humans to focus on creative and strategic work. Industries like finance, law, and logistics will benefit from AI-driven automation.</a:t>
            </a:r>
          </a:p>
        </p:txBody>
      </p:sp>
      <p:sp>
        <p:nvSpPr>
          <p:cNvPr name="TextBox 24" id="24"/>
          <p:cNvSpPr txBox="true"/>
          <p:nvPr/>
        </p:nvSpPr>
        <p:spPr>
          <a:xfrm rot="0">
            <a:off x="10421071" y="4089400"/>
            <a:ext cx="6082894" cy="1054100"/>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Cy Grotesk Key"/>
                <a:ea typeface="Cy Grotesk Key"/>
                <a:cs typeface="Cy Grotesk Key"/>
                <a:sym typeface="Cy Grotesk Key"/>
              </a:rPr>
              <a:t>AI in Educ</a:t>
            </a:r>
            <a:r>
              <a:rPr lang="en-US" sz="1999">
                <a:solidFill>
                  <a:srgbClr val="FFFFFF"/>
                </a:solidFill>
                <a:latin typeface="Cy Grotesk Key"/>
                <a:ea typeface="Cy Grotesk Key"/>
                <a:cs typeface="Cy Grotesk Key"/>
                <a:sym typeface="Cy Grotesk Key"/>
              </a:rPr>
              <a:t>ationAI-powered tutors and personalized learning systems will revolutionize education.</a:t>
            </a:r>
          </a:p>
        </p:txBody>
      </p:sp>
      <p:sp>
        <p:nvSpPr>
          <p:cNvPr name="TextBox 25" id="25"/>
          <p:cNvSpPr txBox="true"/>
          <p:nvPr/>
        </p:nvSpPr>
        <p:spPr>
          <a:xfrm rot="0">
            <a:off x="10421071" y="6152899"/>
            <a:ext cx="6082894" cy="70167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Cy Grotesk Key"/>
                <a:ea typeface="Cy Grotesk Key"/>
                <a:cs typeface="Cy Grotesk Key"/>
                <a:sym typeface="Cy Grotesk Key"/>
              </a:rPr>
              <a:t>AI in Scientific ResearchAI accelerates drug discovery and genomic research.</a:t>
            </a:r>
          </a:p>
        </p:txBody>
      </p:sp>
      <p:sp>
        <p:nvSpPr>
          <p:cNvPr name="TextBox 26" id="26"/>
          <p:cNvSpPr txBox="true"/>
          <p:nvPr/>
        </p:nvSpPr>
        <p:spPr>
          <a:xfrm rot="0">
            <a:off x="10523966" y="7796858"/>
            <a:ext cx="6082894" cy="701675"/>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Cy Grotesk Key"/>
                <a:ea typeface="Cy Grotesk Key"/>
                <a:cs typeface="Cy Grotesk Key"/>
                <a:sym typeface="Cy Grotesk Key"/>
              </a:rPr>
              <a:t>Mach</a:t>
            </a:r>
            <a:r>
              <a:rPr lang="en-US" sz="1999">
                <a:solidFill>
                  <a:srgbClr val="FFFFFF"/>
                </a:solidFill>
                <a:latin typeface="Cy Grotesk Key"/>
                <a:ea typeface="Cy Grotesk Key"/>
                <a:cs typeface="Cy Grotesk Key"/>
                <a:sym typeface="Cy Grotesk Key"/>
              </a:rPr>
              <a:t>ine learning algorithms assist in climate modeling and space exploration.</a:t>
            </a:r>
          </a:p>
        </p:txBody>
      </p:sp>
      <p:grpSp>
        <p:nvGrpSpPr>
          <p:cNvPr name="Group 27" id="27"/>
          <p:cNvGrpSpPr/>
          <p:nvPr/>
        </p:nvGrpSpPr>
        <p:grpSpPr>
          <a:xfrm rot="0">
            <a:off x="9576775" y="3785403"/>
            <a:ext cx="703243" cy="703243"/>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9" id="29"/>
            <p:cNvSpPr txBox="true"/>
            <p:nvPr/>
          </p:nvSpPr>
          <p:spPr>
            <a:xfrm>
              <a:off x="76200" y="123825"/>
              <a:ext cx="660400" cy="612775"/>
            </a:xfrm>
            <a:prstGeom prst="rect">
              <a:avLst/>
            </a:prstGeom>
          </p:spPr>
          <p:txBody>
            <a:bodyPr anchor="ctr" rtlCol="false" tIns="50800" lIns="50800" bIns="50800" rIns="50800"/>
            <a:lstStyle/>
            <a:p>
              <a:pPr algn="ctr">
                <a:lnSpc>
                  <a:spcPts val="2011"/>
                </a:lnSpc>
              </a:pPr>
            </a:p>
          </p:txBody>
        </p:sp>
      </p:grpSp>
      <p:grpSp>
        <p:nvGrpSpPr>
          <p:cNvPr name="Group 30" id="30"/>
          <p:cNvGrpSpPr/>
          <p:nvPr/>
        </p:nvGrpSpPr>
        <p:grpSpPr>
          <a:xfrm rot="0">
            <a:off x="9576775" y="5962926"/>
            <a:ext cx="703243" cy="703243"/>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2" id="32"/>
            <p:cNvSpPr txBox="true"/>
            <p:nvPr/>
          </p:nvSpPr>
          <p:spPr>
            <a:xfrm>
              <a:off x="76200" y="123825"/>
              <a:ext cx="660400" cy="612775"/>
            </a:xfrm>
            <a:prstGeom prst="rect">
              <a:avLst/>
            </a:prstGeom>
          </p:spPr>
          <p:txBody>
            <a:bodyPr anchor="ctr" rtlCol="false" tIns="50800" lIns="50800" bIns="50800" rIns="50800"/>
            <a:lstStyle/>
            <a:p>
              <a:pPr algn="ctr">
                <a:lnSpc>
                  <a:spcPts val="2011"/>
                </a:lnSpc>
              </a:pPr>
            </a:p>
          </p:txBody>
        </p:sp>
      </p:grpSp>
      <p:grpSp>
        <p:nvGrpSpPr>
          <p:cNvPr name="Group 33" id="33"/>
          <p:cNvGrpSpPr/>
          <p:nvPr/>
        </p:nvGrpSpPr>
        <p:grpSpPr>
          <a:xfrm rot="0">
            <a:off x="9576775" y="7596833"/>
            <a:ext cx="703243" cy="703243"/>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35" id="35"/>
            <p:cNvSpPr txBox="true"/>
            <p:nvPr/>
          </p:nvSpPr>
          <p:spPr>
            <a:xfrm>
              <a:off x="76200" y="123825"/>
              <a:ext cx="660400" cy="612775"/>
            </a:xfrm>
            <a:prstGeom prst="rect">
              <a:avLst/>
            </a:prstGeom>
          </p:spPr>
          <p:txBody>
            <a:bodyPr anchor="ctr" rtlCol="false" tIns="50800" lIns="50800" bIns="50800" rIns="50800"/>
            <a:lstStyle/>
            <a:p>
              <a:pPr algn="ctr">
                <a:lnSpc>
                  <a:spcPts val="2011"/>
                </a:lnSpc>
              </a:pPr>
            </a:p>
          </p:txBody>
        </p:sp>
      </p:grpSp>
      <p:sp>
        <p:nvSpPr>
          <p:cNvPr name="TextBox 36" id="36"/>
          <p:cNvSpPr txBox="true"/>
          <p:nvPr/>
        </p:nvSpPr>
        <p:spPr>
          <a:xfrm rot="0">
            <a:off x="9798448" y="1226784"/>
            <a:ext cx="259895" cy="432441"/>
          </a:xfrm>
          <a:prstGeom prst="rect">
            <a:avLst/>
          </a:prstGeom>
        </p:spPr>
        <p:txBody>
          <a:bodyPr anchor="t" rtlCol="false" tIns="0" lIns="0" bIns="0" rIns="0">
            <a:spAutoFit/>
          </a:bodyPr>
          <a:lstStyle/>
          <a:p>
            <a:pPr algn="ctr">
              <a:lnSpc>
                <a:spcPts val="3483"/>
              </a:lnSpc>
              <a:spcBef>
                <a:spcPct val="0"/>
              </a:spcBef>
            </a:pPr>
            <a:r>
              <a:rPr lang="en-US" b="true" sz="2488">
                <a:solidFill>
                  <a:srgbClr val="04153C"/>
                </a:solidFill>
                <a:latin typeface="Cy Grotesk Key Bold"/>
                <a:ea typeface="Cy Grotesk Key Bold"/>
                <a:cs typeface="Cy Grotesk Key Bold"/>
                <a:sym typeface="Cy Grotesk Key Bold"/>
              </a:rPr>
              <a:t>1</a:t>
            </a:r>
          </a:p>
        </p:txBody>
      </p:sp>
      <p:sp>
        <p:nvSpPr>
          <p:cNvPr name="TextBox 37" id="37"/>
          <p:cNvSpPr txBox="true"/>
          <p:nvPr/>
        </p:nvSpPr>
        <p:spPr>
          <a:xfrm rot="0">
            <a:off x="9798448" y="3892229"/>
            <a:ext cx="259895" cy="432441"/>
          </a:xfrm>
          <a:prstGeom prst="rect">
            <a:avLst/>
          </a:prstGeom>
        </p:spPr>
        <p:txBody>
          <a:bodyPr anchor="t" rtlCol="false" tIns="0" lIns="0" bIns="0" rIns="0">
            <a:spAutoFit/>
          </a:bodyPr>
          <a:lstStyle/>
          <a:p>
            <a:pPr algn="ctr">
              <a:lnSpc>
                <a:spcPts val="3483"/>
              </a:lnSpc>
              <a:spcBef>
                <a:spcPct val="0"/>
              </a:spcBef>
            </a:pPr>
            <a:r>
              <a:rPr lang="en-US" b="true" sz="2488">
                <a:solidFill>
                  <a:srgbClr val="04153C"/>
                </a:solidFill>
                <a:latin typeface="Cy Grotesk Key Bold"/>
                <a:ea typeface="Cy Grotesk Key Bold"/>
                <a:cs typeface="Cy Grotesk Key Bold"/>
                <a:sym typeface="Cy Grotesk Key Bold"/>
              </a:rPr>
              <a:t>2</a:t>
            </a:r>
          </a:p>
        </p:txBody>
      </p:sp>
      <p:sp>
        <p:nvSpPr>
          <p:cNvPr name="TextBox 38" id="38"/>
          <p:cNvSpPr txBox="true"/>
          <p:nvPr/>
        </p:nvSpPr>
        <p:spPr>
          <a:xfrm rot="0">
            <a:off x="9798448" y="6057649"/>
            <a:ext cx="259895" cy="432441"/>
          </a:xfrm>
          <a:prstGeom prst="rect">
            <a:avLst/>
          </a:prstGeom>
        </p:spPr>
        <p:txBody>
          <a:bodyPr anchor="t" rtlCol="false" tIns="0" lIns="0" bIns="0" rIns="0">
            <a:spAutoFit/>
          </a:bodyPr>
          <a:lstStyle/>
          <a:p>
            <a:pPr algn="ctr">
              <a:lnSpc>
                <a:spcPts val="3483"/>
              </a:lnSpc>
              <a:spcBef>
                <a:spcPct val="0"/>
              </a:spcBef>
            </a:pPr>
            <a:r>
              <a:rPr lang="en-US" b="true" sz="2488">
                <a:solidFill>
                  <a:srgbClr val="04153C"/>
                </a:solidFill>
                <a:latin typeface="Cy Grotesk Key Bold"/>
                <a:ea typeface="Cy Grotesk Key Bold"/>
                <a:cs typeface="Cy Grotesk Key Bold"/>
                <a:sym typeface="Cy Grotesk Key Bold"/>
              </a:rPr>
              <a:t>3</a:t>
            </a:r>
          </a:p>
        </p:txBody>
      </p:sp>
      <p:sp>
        <p:nvSpPr>
          <p:cNvPr name="TextBox 39" id="39"/>
          <p:cNvSpPr txBox="true"/>
          <p:nvPr/>
        </p:nvSpPr>
        <p:spPr>
          <a:xfrm rot="0">
            <a:off x="9798448" y="7703658"/>
            <a:ext cx="259895" cy="432441"/>
          </a:xfrm>
          <a:prstGeom prst="rect">
            <a:avLst/>
          </a:prstGeom>
        </p:spPr>
        <p:txBody>
          <a:bodyPr anchor="t" rtlCol="false" tIns="0" lIns="0" bIns="0" rIns="0">
            <a:spAutoFit/>
          </a:bodyPr>
          <a:lstStyle/>
          <a:p>
            <a:pPr algn="ctr">
              <a:lnSpc>
                <a:spcPts val="3483"/>
              </a:lnSpc>
              <a:spcBef>
                <a:spcPct val="0"/>
              </a:spcBef>
            </a:pPr>
            <a:r>
              <a:rPr lang="en-US" b="true" sz="2488">
                <a:solidFill>
                  <a:srgbClr val="04153C"/>
                </a:solidFill>
                <a:latin typeface="Cy Grotesk Key Bold"/>
                <a:ea typeface="Cy Grotesk Key Bold"/>
                <a:cs typeface="Cy Grotesk Key Bold"/>
                <a:sym typeface="Cy Grotesk Key Bold"/>
              </a:rPr>
              <a:t>4</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90055"/>
            <a:ext cx="18701319" cy="4258146"/>
          </a:xfrm>
          <a:custGeom>
            <a:avLst/>
            <a:gdLst/>
            <a:ahLst/>
            <a:cxnLst/>
            <a:rect r="r" b="b" t="t" l="l"/>
            <a:pathLst>
              <a:path h="4258146" w="18701319">
                <a:moveTo>
                  <a:pt x="0" y="0"/>
                </a:moveTo>
                <a:lnTo>
                  <a:pt x="18701319" y="0"/>
                </a:lnTo>
                <a:lnTo>
                  <a:pt x="18701319" y="4258146"/>
                </a:lnTo>
                <a:lnTo>
                  <a:pt x="0" y="42581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02566" y="-3661094"/>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4">
              <a:alphaModFix amt="43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432386" y="-522364"/>
            <a:ext cx="7139284" cy="9379588"/>
          </a:xfrm>
          <a:custGeom>
            <a:avLst/>
            <a:gdLst/>
            <a:ahLst/>
            <a:cxnLst/>
            <a:rect r="r" b="b" t="t" l="l"/>
            <a:pathLst>
              <a:path h="9379588" w="7139284">
                <a:moveTo>
                  <a:pt x="7139284" y="0"/>
                </a:moveTo>
                <a:lnTo>
                  <a:pt x="0" y="0"/>
                </a:lnTo>
                <a:lnTo>
                  <a:pt x="0" y="9379589"/>
                </a:lnTo>
                <a:lnTo>
                  <a:pt x="7139284" y="9379589"/>
                </a:lnTo>
                <a:lnTo>
                  <a:pt x="71392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90007" y="7690055"/>
            <a:ext cx="7625234" cy="4528630"/>
          </a:xfrm>
          <a:custGeom>
            <a:avLst/>
            <a:gdLst/>
            <a:ahLst/>
            <a:cxnLst/>
            <a:rect r="r" b="b" t="t" l="l"/>
            <a:pathLst>
              <a:path h="4528630" w="7625234">
                <a:moveTo>
                  <a:pt x="0" y="0"/>
                </a:moveTo>
                <a:lnTo>
                  <a:pt x="7625233" y="0"/>
                </a:lnTo>
                <a:lnTo>
                  <a:pt x="7625233" y="4528630"/>
                </a:lnTo>
                <a:lnTo>
                  <a:pt x="0" y="4528630"/>
                </a:lnTo>
                <a:lnTo>
                  <a:pt x="0" y="0"/>
                </a:lnTo>
                <a:close/>
              </a:path>
            </a:pathLst>
          </a:custGeom>
          <a:blipFill>
            <a:blip r:embed="rId8">
              <a:alphaModFix amt="23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18766" y="1311396"/>
            <a:ext cx="7113677" cy="7946904"/>
          </a:xfrm>
          <a:custGeom>
            <a:avLst/>
            <a:gdLst/>
            <a:ahLst/>
            <a:cxnLst/>
            <a:rect r="r" b="b" t="t" l="l"/>
            <a:pathLst>
              <a:path h="7946904" w="7113677">
                <a:moveTo>
                  <a:pt x="0" y="0"/>
                </a:moveTo>
                <a:lnTo>
                  <a:pt x="7113677" y="0"/>
                </a:lnTo>
                <a:lnTo>
                  <a:pt x="7113677" y="7946904"/>
                </a:lnTo>
                <a:lnTo>
                  <a:pt x="0" y="79469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3885703" y="-1789620"/>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4">
              <a:alphaModFix amt="43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9144000" y="1597146"/>
            <a:ext cx="7573334" cy="3829050"/>
          </a:xfrm>
          <a:prstGeom prst="rect">
            <a:avLst/>
          </a:prstGeom>
        </p:spPr>
        <p:txBody>
          <a:bodyPr anchor="t" rtlCol="false" tIns="0" lIns="0" bIns="0" rIns="0">
            <a:spAutoFit/>
          </a:bodyPr>
          <a:lstStyle/>
          <a:p>
            <a:pPr algn="just">
              <a:lnSpc>
                <a:spcPts val="14767"/>
              </a:lnSpc>
            </a:pPr>
            <a:r>
              <a:rPr lang="en-US" sz="14767">
                <a:solidFill>
                  <a:srgbClr val="FFFFFF"/>
                </a:solidFill>
                <a:latin typeface="Pattanakarn"/>
                <a:ea typeface="Pattanakarn"/>
                <a:cs typeface="Pattanakarn"/>
                <a:sym typeface="Pattanakarn"/>
              </a:rPr>
              <a:t>The impact:</a:t>
            </a:r>
          </a:p>
        </p:txBody>
      </p:sp>
      <p:sp>
        <p:nvSpPr>
          <p:cNvPr name="TextBox 9" id="9"/>
          <p:cNvSpPr txBox="true"/>
          <p:nvPr/>
        </p:nvSpPr>
        <p:spPr>
          <a:xfrm rot="0">
            <a:off x="9144000" y="5903724"/>
            <a:ext cx="7084815" cy="2174875"/>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Cy Grotesk Key"/>
                <a:ea typeface="Cy Grotesk Key"/>
                <a:cs typeface="Cy Grotesk Key"/>
                <a:sym typeface="Cy Grotesk Key"/>
              </a:rPr>
              <a:t>Ethical Considerations and Challenges AI raises concerns about job displacement, data privacy, and biases in decision-making. The importance of ethical AI development and regulatory frameworks.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153C"/>
        </a:solidFill>
      </p:bgPr>
    </p:bg>
    <p:spTree>
      <p:nvGrpSpPr>
        <p:cNvPr id="1" name=""/>
        <p:cNvGrpSpPr/>
        <p:nvPr/>
      </p:nvGrpSpPr>
      <p:grpSpPr>
        <a:xfrm>
          <a:off x="0" y="0"/>
          <a:ext cx="0" cy="0"/>
          <a:chOff x="0" y="0"/>
          <a:chExt cx="0" cy="0"/>
        </a:xfrm>
      </p:grpSpPr>
      <p:sp>
        <p:nvSpPr>
          <p:cNvPr name="Freeform 2" id="2"/>
          <p:cNvSpPr/>
          <p:nvPr/>
        </p:nvSpPr>
        <p:spPr>
          <a:xfrm flipH="false" flipV="false" rot="0">
            <a:off x="258104" y="3631277"/>
            <a:ext cx="17771791" cy="5925733"/>
          </a:xfrm>
          <a:custGeom>
            <a:avLst/>
            <a:gdLst/>
            <a:ahLst/>
            <a:cxnLst/>
            <a:rect r="r" b="b" t="t" l="l"/>
            <a:pathLst>
              <a:path h="5925733" w="17771791">
                <a:moveTo>
                  <a:pt x="0" y="0"/>
                </a:moveTo>
                <a:lnTo>
                  <a:pt x="17771792" y="0"/>
                </a:lnTo>
                <a:lnTo>
                  <a:pt x="17771792" y="5925733"/>
                </a:lnTo>
                <a:lnTo>
                  <a:pt x="0" y="5925733"/>
                </a:lnTo>
                <a:lnTo>
                  <a:pt x="0" y="0"/>
                </a:lnTo>
                <a:close/>
              </a:path>
            </a:pathLst>
          </a:custGeom>
          <a:blipFill>
            <a:blip r:embed="rId2">
              <a:alphaModFix amt="7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55571" y="-4402297"/>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4">
              <a:alphaModFix amt="43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305362" y="-1058517"/>
            <a:ext cx="7139284" cy="9379588"/>
          </a:xfrm>
          <a:custGeom>
            <a:avLst/>
            <a:gdLst/>
            <a:ahLst/>
            <a:cxnLst/>
            <a:rect r="r" b="b" t="t" l="l"/>
            <a:pathLst>
              <a:path h="9379588" w="7139284">
                <a:moveTo>
                  <a:pt x="0" y="0"/>
                </a:moveTo>
                <a:lnTo>
                  <a:pt x="7139284" y="0"/>
                </a:lnTo>
                <a:lnTo>
                  <a:pt x="7139284" y="9379588"/>
                </a:lnTo>
                <a:lnTo>
                  <a:pt x="0" y="93795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615177" y="-3981722"/>
            <a:ext cx="8804594" cy="8804594"/>
          </a:xfrm>
          <a:custGeom>
            <a:avLst/>
            <a:gdLst/>
            <a:ahLst/>
            <a:cxnLst/>
            <a:rect r="r" b="b" t="t" l="l"/>
            <a:pathLst>
              <a:path h="8804594" w="8804594">
                <a:moveTo>
                  <a:pt x="0" y="0"/>
                </a:moveTo>
                <a:lnTo>
                  <a:pt x="8804594" y="0"/>
                </a:lnTo>
                <a:lnTo>
                  <a:pt x="8804594" y="8804594"/>
                </a:lnTo>
                <a:lnTo>
                  <a:pt x="0" y="8804594"/>
                </a:lnTo>
                <a:lnTo>
                  <a:pt x="0" y="0"/>
                </a:lnTo>
                <a:close/>
              </a:path>
            </a:pathLst>
          </a:custGeom>
          <a:blipFill>
            <a:blip r:embed="rId4">
              <a:alphaModFix amt="43000"/>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0">
            <a:off x="-2312313" y="-771314"/>
            <a:ext cx="7139284" cy="9379588"/>
          </a:xfrm>
          <a:custGeom>
            <a:avLst/>
            <a:gdLst/>
            <a:ahLst/>
            <a:cxnLst/>
            <a:rect r="r" b="b" t="t" l="l"/>
            <a:pathLst>
              <a:path h="9379588" w="7139284">
                <a:moveTo>
                  <a:pt x="7139284" y="0"/>
                </a:moveTo>
                <a:lnTo>
                  <a:pt x="0" y="0"/>
                </a:lnTo>
                <a:lnTo>
                  <a:pt x="0" y="9379589"/>
                </a:lnTo>
                <a:lnTo>
                  <a:pt x="7139284" y="9379589"/>
                </a:lnTo>
                <a:lnTo>
                  <a:pt x="71392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0" y="7690055"/>
            <a:ext cx="18701319" cy="4258146"/>
          </a:xfrm>
          <a:custGeom>
            <a:avLst/>
            <a:gdLst/>
            <a:ahLst/>
            <a:cxnLst/>
            <a:rect r="r" b="b" t="t" l="l"/>
            <a:pathLst>
              <a:path h="4258146" w="18701319">
                <a:moveTo>
                  <a:pt x="0" y="0"/>
                </a:moveTo>
                <a:lnTo>
                  <a:pt x="18701319" y="0"/>
                </a:lnTo>
                <a:lnTo>
                  <a:pt x="18701319" y="4258146"/>
                </a:lnTo>
                <a:lnTo>
                  <a:pt x="0" y="42581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3220453" y="4007262"/>
            <a:ext cx="12135629" cy="3086100"/>
            <a:chOff x="0" y="0"/>
            <a:chExt cx="3196215" cy="812800"/>
          </a:xfrm>
        </p:grpSpPr>
        <p:sp>
          <p:nvSpPr>
            <p:cNvPr name="Freeform 9" id="9"/>
            <p:cNvSpPr/>
            <p:nvPr/>
          </p:nvSpPr>
          <p:spPr>
            <a:xfrm flipH="false" flipV="false" rot="0">
              <a:off x="0" y="0"/>
              <a:ext cx="3196215" cy="812800"/>
            </a:xfrm>
            <a:custGeom>
              <a:avLst/>
              <a:gdLst/>
              <a:ahLst/>
              <a:cxnLst/>
              <a:rect r="r" b="b" t="t" l="l"/>
              <a:pathLst>
                <a:path h="812800" w="3196215">
                  <a:moveTo>
                    <a:pt x="32535" y="0"/>
                  </a:moveTo>
                  <a:lnTo>
                    <a:pt x="3163680" y="0"/>
                  </a:lnTo>
                  <a:cubicBezTo>
                    <a:pt x="3181649" y="0"/>
                    <a:pt x="3196215" y="14567"/>
                    <a:pt x="3196215" y="32535"/>
                  </a:cubicBezTo>
                  <a:lnTo>
                    <a:pt x="3196215" y="780265"/>
                  </a:lnTo>
                  <a:cubicBezTo>
                    <a:pt x="3196215" y="788894"/>
                    <a:pt x="3192787" y="797169"/>
                    <a:pt x="3186686" y="803271"/>
                  </a:cubicBezTo>
                  <a:cubicBezTo>
                    <a:pt x="3180584" y="809372"/>
                    <a:pt x="3172309" y="812800"/>
                    <a:pt x="3163680" y="812800"/>
                  </a:cubicBezTo>
                  <a:lnTo>
                    <a:pt x="32535" y="812800"/>
                  </a:lnTo>
                  <a:cubicBezTo>
                    <a:pt x="23906" y="812800"/>
                    <a:pt x="15631" y="809372"/>
                    <a:pt x="9529" y="803271"/>
                  </a:cubicBezTo>
                  <a:cubicBezTo>
                    <a:pt x="3428" y="797169"/>
                    <a:pt x="0" y="788894"/>
                    <a:pt x="0" y="780265"/>
                  </a:cubicBezTo>
                  <a:lnTo>
                    <a:pt x="0" y="32535"/>
                  </a:lnTo>
                  <a:cubicBezTo>
                    <a:pt x="0" y="23906"/>
                    <a:pt x="3428" y="15631"/>
                    <a:pt x="9529" y="9529"/>
                  </a:cubicBezTo>
                  <a:cubicBezTo>
                    <a:pt x="15631" y="3428"/>
                    <a:pt x="23906" y="0"/>
                    <a:pt x="32535" y="0"/>
                  </a:cubicBezTo>
                  <a:close/>
                </a:path>
              </a:pathLst>
            </a:custGeom>
            <a:solidFill>
              <a:srgbClr val="000000">
                <a:alpha val="0"/>
              </a:srgbClr>
            </a:solidFill>
            <a:ln w="28575" cap="rnd">
              <a:solidFill>
                <a:srgbClr val="FFFFFF"/>
              </a:solidFill>
              <a:prstDash val="solid"/>
              <a:round/>
            </a:ln>
          </p:spPr>
        </p:sp>
        <p:sp>
          <p:nvSpPr>
            <p:cNvPr name="TextBox 10" id="10"/>
            <p:cNvSpPr txBox="true"/>
            <p:nvPr/>
          </p:nvSpPr>
          <p:spPr>
            <a:xfrm>
              <a:off x="0" y="47625"/>
              <a:ext cx="3196215" cy="765175"/>
            </a:xfrm>
            <a:prstGeom prst="rect">
              <a:avLst/>
            </a:prstGeom>
          </p:spPr>
          <p:txBody>
            <a:bodyPr anchor="ctr" rtlCol="false" tIns="50800" lIns="50800" bIns="50800" rIns="50800"/>
            <a:lstStyle/>
            <a:p>
              <a:pPr algn="ctr">
                <a:lnSpc>
                  <a:spcPts val="2011"/>
                </a:lnSpc>
              </a:pPr>
            </a:p>
          </p:txBody>
        </p:sp>
      </p:grpSp>
      <p:sp>
        <p:nvSpPr>
          <p:cNvPr name="Freeform 11" id="11"/>
          <p:cNvSpPr/>
          <p:nvPr/>
        </p:nvSpPr>
        <p:spPr>
          <a:xfrm flipH="false" flipV="false" rot="0">
            <a:off x="-366906" y="4402297"/>
            <a:ext cx="4554340" cy="5154713"/>
          </a:xfrm>
          <a:custGeom>
            <a:avLst/>
            <a:gdLst/>
            <a:ahLst/>
            <a:cxnLst/>
            <a:rect r="r" b="b" t="t" l="l"/>
            <a:pathLst>
              <a:path h="5154713" w="4554340">
                <a:moveTo>
                  <a:pt x="0" y="0"/>
                </a:moveTo>
                <a:lnTo>
                  <a:pt x="4554340" y="0"/>
                </a:lnTo>
                <a:lnTo>
                  <a:pt x="4554340" y="5154713"/>
                </a:lnTo>
                <a:lnTo>
                  <a:pt x="0" y="51547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7502503" y="6745016"/>
            <a:ext cx="3282994" cy="2963651"/>
          </a:xfrm>
          <a:custGeom>
            <a:avLst/>
            <a:gdLst/>
            <a:ahLst/>
            <a:cxnLst/>
            <a:rect r="r" b="b" t="t" l="l"/>
            <a:pathLst>
              <a:path h="2963651" w="3282994">
                <a:moveTo>
                  <a:pt x="0" y="0"/>
                </a:moveTo>
                <a:lnTo>
                  <a:pt x="3282994" y="0"/>
                </a:lnTo>
                <a:lnTo>
                  <a:pt x="3282994" y="2963652"/>
                </a:lnTo>
                <a:lnTo>
                  <a:pt x="0" y="29636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3" id="13"/>
          <p:cNvSpPr txBox="true"/>
          <p:nvPr/>
        </p:nvSpPr>
        <p:spPr>
          <a:xfrm rot="0">
            <a:off x="5175331" y="1779526"/>
            <a:ext cx="7937339" cy="1637756"/>
          </a:xfrm>
          <a:prstGeom prst="rect">
            <a:avLst/>
          </a:prstGeom>
        </p:spPr>
        <p:txBody>
          <a:bodyPr anchor="t" rtlCol="false" tIns="0" lIns="0" bIns="0" rIns="0">
            <a:spAutoFit/>
          </a:bodyPr>
          <a:lstStyle/>
          <a:p>
            <a:pPr algn="ctr">
              <a:lnSpc>
                <a:spcPts val="13475"/>
              </a:lnSpc>
              <a:spcBef>
                <a:spcPct val="0"/>
              </a:spcBef>
            </a:pPr>
            <a:r>
              <a:rPr lang="en-US" sz="9625">
                <a:solidFill>
                  <a:srgbClr val="FFFFFF"/>
                </a:solidFill>
                <a:latin typeface="Pattanakarn"/>
                <a:ea typeface="Pattanakarn"/>
                <a:cs typeface="Pattanakarn"/>
                <a:sym typeface="Pattanakarn"/>
              </a:rPr>
              <a:t>Conclusion:</a:t>
            </a:r>
          </a:p>
        </p:txBody>
      </p:sp>
      <p:sp>
        <p:nvSpPr>
          <p:cNvPr name="TextBox 14" id="14"/>
          <p:cNvSpPr txBox="true"/>
          <p:nvPr/>
        </p:nvSpPr>
        <p:spPr>
          <a:xfrm rot="0">
            <a:off x="4187434" y="4424672"/>
            <a:ext cx="9913132" cy="2213180"/>
          </a:xfrm>
          <a:prstGeom prst="rect">
            <a:avLst/>
          </a:prstGeom>
        </p:spPr>
        <p:txBody>
          <a:bodyPr anchor="t" rtlCol="false" tIns="0" lIns="0" bIns="0" rIns="0">
            <a:spAutoFit/>
          </a:bodyPr>
          <a:lstStyle/>
          <a:p>
            <a:pPr algn="ctr">
              <a:lnSpc>
                <a:spcPts val="2963"/>
              </a:lnSpc>
              <a:spcBef>
                <a:spcPct val="0"/>
              </a:spcBef>
            </a:pPr>
            <a:r>
              <a:rPr lang="en-US" sz="2116">
                <a:solidFill>
                  <a:srgbClr val="FFFFFF"/>
                </a:solidFill>
                <a:latin typeface="Cy Grotesk Key"/>
                <a:ea typeface="Cy Grotesk Key"/>
                <a:cs typeface="Cy Grotesk Key"/>
                <a:sym typeface="Cy Grotesk Key"/>
              </a:rPr>
              <a:t>Artificial Intelligence is deeply embedded in modern life, offering numerous benefits while presenting challenges. Its future holds immense potential in improving industries, research, and daily convenience. As AI continues to evolve, ethical considerations and responsible implementation will be crucial in shaping a better future for humanity.</a:t>
            </a:r>
          </a:p>
        </p:txBody>
      </p:sp>
      <p:sp>
        <p:nvSpPr>
          <p:cNvPr name="Freeform 15" id="15"/>
          <p:cNvSpPr/>
          <p:nvPr/>
        </p:nvSpPr>
        <p:spPr>
          <a:xfrm flipH="false" flipV="false" rot="0">
            <a:off x="14616748" y="4231733"/>
            <a:ext cx="4441120" cy="5026567"/>
          </a:xfrm>
          <a:custGeom>
            <a:avLst/>
            <a:gdLst/>
            <a:ahLst/>
            <a:cxnLst/>
            <a:rect r="r" b="b" t="t" l="l"/>
            <a:pathLst>
              <a:path h="5026567" w="4441120">
                <a:moveTo>
                  <a:pt x="0" y="0"/>
                </a:moveTo>
                <a:lnTo>
                  <a:pt x="4441120" y="0"/>
                </a:lnTo>
                <a:lnTo>
                  <a:pt x="4441120" y="5026567"/>
                </a:lnTo>
                <a:lnTo>
                  <a:pt x="0" y="502656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DAGtWYptmn8</dc:identifier>
  <dcterms:modified xsi:type="dcterms:W3CDTF">2011-08-01T06:04:30Z</dcterms:modified>
  <cp:revision>1</cp:revision>
  <dc:title>Dark Blue White Futuristic Illustration Artificial Intelligence Presentation</dc:title>
</cp:coreProperties>
</file>