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1" r:id="rId3"/>
    <p:sldId id="258" r:id="rId4"/>
    <p:sldId id="312" r:id="rId5"/>
    <p:sldId id="262" r:id="rId6"/>
    <p:sldId id="263" r:id="rId7"/>
    <p:sldId id="265" r:id="rId8"/>
    <p:sldId id="271" r:id="rId9"/>
    <p:sldId id="272" r:id="rId10"/>
    <p:sldId id="273" r:id="rId11"/>
    <p:sldId id="313" r:id="rId12"/>
    <p:sldId id="314" r:id="rId13"/>
    <p:sldId id="315" r:id="rId14"/>
    <p:sldId id="275" r:id="rId15"/>
    <p:sldId id="296" r:id="rId16"/>
    <p:sldId id="316" r:id="rId17"/>
    <p:sldId id="278" r:id="rId18"/>
    <p:sldId id="279" r:id="rId19"/>
    <p:sldId id="317" r:id="rId20"/>
    <p:sldId id="280" r:id="rId21"/>
    <p:sldId id="282" r:id="rId22"/>
    <p:sldId id="283" r:id="rId23"/>
    <p:sldId id="285" r:id="rId24"/>
    <p:sldId id="286" r:id="rId25"/>
    <p:sldId id="287" r:id="rId26"/>
    <p:sldId id="288" r:id="rId27"/>
    <p:sldId id="289" r:id="rId28"/>
    <p:sldId id="298" r:id="rId29"/>
    <p:sldId id="318" r:id="rId30"/>
    <p:sldId id="300" r:id="rId31"/>
    <p:sldId id="259" r:id="rId32"/>
    <p:sldId id="302" r:id="rId33"/>
    <p:sldId id="303" r:id="rId34"/>
    <p:sldId id="304" r:id="rId35"/>
    <p:sldId id="305" r:id="rId36"/>
    <p:sldId id="264" r:id="rId37"/>
    <p:sldId id="306" r:id="rId38"/>
    <p:sldId id="307" r:id="rId39"/>
    <p:sldId id="308" r:id="rId40"/>
    <p:sldId id="309" r:id="rId41"/>
    <p:sldId id="310" r:id="rId42"/>
    <p:sldId id="295" r:id="rId43"/>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68" autoAdjust="0"/>
    <p:restoredTop sz="94660"/>
  </p:normalViewPr>
  <p:slideViewPr>
    <p:cSldViewPr snapToGrid="0">
      <p:cViewPr varScale="1">
        <p:scale>
          <a:sx n="59" d="100"/>
          <a:sy n="59" d="100"/>
        </p:scale>
        <p:origin x="5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E3B352-EDB9-41D7-BE4A-39F4711C2D17}" type="doc">
      <dgm:prSet loTypeId="urn:microsoft.com/office/officeart/2008/layout/HorizontalMultiLevelHierarchy" loCatId="hierarchy" qsTypeId="urn:microsoft.com/office/officeart/2005/8/quickstyle/simple3" qsCatId="simple" csTypeId="urn:microsoft.com/office/officeart/2005/8/colors/accent1_1" csCatId="accent1" phldr="1"/>
      <dgm:spPr/>
      <dgm:t>
        <a:bodyPr/>
        <a:lstStyle/>
        <a:p>
          <a:pPr rtl="1"/>
          <a:endParaRPr lang="he-IL"/>
        </a:p>
      </dgm:t>
    </dgm:pt>
    <dgm:pt modelId="{94CA0D7D-FA2F-4256-A17D-5A9495F1E93A}">
      <dgm:prSet phldrT="[Text]"/>
      <dgm:spPr/>
      <dgm:t>
        <a:bodyPr/>
        <a:lstStyle/>
        <a:p>
          <a:pPr rtl="1"/>
          <a:r>
            <a:rPr lang="he-IL" dirty="0"/>
            <a:t>חלקי הפרוייקט</a:t>
          </a:r>
        </a:p>
      </dgm:t>
    </dgm:pt>
    <dgm:pt modelId="{30244B37-DA1C-48F3-98CD-D89674F91E23}" type="parTrans" cxnId="{2F2B8CF9-B09B-4DFD-ACBF-632DD9611C5D}">
      <dgm:prSet/>
      <dgm:spPr/>
      <dgm:t>
        <a:bodyPr/>
        <a:lstStyle/>
        <a:p>
          <a:pPr rtl="1"/>
          <a:endParaRPr lang="he-IL"/>
        </a:p>
      </dgm:t>
    </dgm:pt>
    <dgm:pt modelId="{5CAADEEA-4001-4F87-8EA7-DA553FA11686}" type="sibTrans" cxnId="{2F2B8CF9-B09B-4DFD-ACBF-632DD9611C5D}">
      <dgm:prSet/>
      <dgm:spPr/>
      <dgm:t>
        <a:bodyPr/>
        <a:lstStyle/>
        <a:p>
          <a:pPr rtl="1"/>
          <a:endParaRPr lang="he-IL"/>
        </a:p>
      </dgm:t>
    </dgm:pt>
    <dgm:pt modelId="{B2526CE0-B5AA-47D6-BF92-AA11940853F9}">
      <dgm:prSet phldrT="[Text]" custT="1"/>
      <dgm:spPr/>
      <dgm:t>
        <a:bodyPr/>
        <a:lstStyle/>
        <a:p>
          <a:pPr rtl="1"/>
          <a:r>
            <a:rPr lang="he-IL" sz="3600" dirty="0"/>
            <a:t>משוונים</a:t>
          </a:r>
        </a:p>
      </dgm:t>
    </dgm:pt>
    <dgm:pt modelId="{EB235804-72B4-49BB-AEEE-CF36F915F14A}" type="parTrans" cxnId="{FC596787-B1B0-42DE-B2D4-C6855DE82D41}">
      <dgm:prSet/>
      <dgm:spPr/>
      <dgm:t>
        <a:bodyPr/>
        <a:lstStyle/>
        <a:p>
          <a:pPr rtl="1"/>
          <a:endParaRPr lang="he-IL"/>
        </a:p>
      </dgm:t>
    </dgm:pt>
    <dgm:pt modelId="{B4A7E0C0-268E-48C2-9179-6F3431C50C5D}" type="sibTrans" cxnId="{FC596787-B1B0-42DE-B2D4-C6855DE82D41}">
      <dgm:prSet/>
      <dgm:spPr/>
      <dgm:t>
        <a:bodyPr/>
        <a:lstStyle/>
        <a:p>
          <a:pPr rtl="1"/>
          <a:endParaRPr lang="he-IL"/>
        </a:p>
      </dgm:t>
    </dgm:pt>
    <dgm:pt modelId="{463C8DC7-1BA1-47F5-A9F7-0F127321A295}">
      <dgm:prSet phldrT="[Text]" custT="1"/>
      <dgm:spPr/>
      <dgm:t>
        <a:bodyPr/>
        <a:lstStyle/>
        <a:p>
          <a:pPr rtl="1"/>
          <a:r>
            <a:rPr lang="he-IL" sz="3200" dirty="0"/>
            <a:t>סימולציית חדר</a:t>
          </a:r>
        </a:p>
      </dgm:t>
    </dgm:pt>
    <dgm:pt modelId="{92A9A5BF-5047-4404-9A42-D12832DC5C3D}" type="parTrans" cxnId="{04DC0157-2192-4F33-A308-B2ACDF11A8A5}">
      <dgm:prSet/>
      <dgm:spPr/>
      <dgm:t>
        <a:bodyPr/>
        <a:lstStyle/>
        <a:p>
          <a:pPr rtl="1"/>
          <a:endParaRPr lang="he-IL"/>
        </a:p>
      </dgm:t>
    </dgm:pt>
    <dgm:pt modelId="{AC18F091-6A9E-44D5-9005-3ACDDB874255}" type="sibTrans" cxnId="{04DC0157-2192-4F33-A308-B2ACDF11A8A5}">
      <dgm:prSet/>
      <dgm:spPr/>
      <dgm:t>
        <a:bodyPr/>
        <a:lstStyle/>
        <a:p>
          <a:pPr rtl="1"/>
          <a:endParaRPr lang="he-IL"/>
        </a:p>
      </dgm:t>
    </dgm:pt>
    <dgm:pt modelId="{6B7E8FE6-7E34-4D25-8D5D-FF8A044ADCE3}">
      <dgm:prSet phldrT="[Text]" custT="1"/>
      <dgm:spPr/>
      <dgm:t>
        <a:bodyPr/>
        <a:lstStyle/>
        <a:p>
          <a:pPr rtl="1"/>
          <a:r>
            <a:rPr lang="he-IL" sz="3200" dirty="0"/>
            <a:t>למידת מכונה</a:t>
          </a:r>
        </a:p>
      </dgm:t>
    </dgm:pt>
    <dgm:pt modelId="{E42DC30B-DA2E-442A-9079-876EB42E4996}" type="parTrans" cxnId="{4810DF2F-3688-4C63-A774-9ECBA78B01F2}">
      <dgm:prSet/>
      <dgm:spPr/>
      <dgm:t>
        <a:bodyPr/>
        <a:lstStyle/>
        <a:p>
          <a:pPr rtl="1"/>
          <a:endParaRPr lang="he-IL"/>
        </a:p>
      </dgm:t>
    </dgm:pt>
    <dgm:pt modelId="{C967189D-B292-44F6-A6B0-BFEEB8CE7CB6}" type="sibTrans" cxnId="{4810DF2F-3688-4C63-A774-9ECBA78B01F2}">
      <dgm:prSet/>
      <dgm:spPr/>
      <dgm:t>
        <a:bodyPr/>
        <a:lstStyle/>
        <a:p>
          <a:pPr rtl="1"/>
          <a:endParaRPr lang="he-IL"/>
        </a:p>
      </dgm:t>
    </dgm:pt>
    <dgm:pt modelId="{FE6C1CB0-6967-465D-AD96-FDBDF3F13E22}">
      <dgm:prSet/>
      <dgm:spPr/>
      <dgm:t>
        <a:bodyPr/>
        <a:lstStyle/>
        <a:p>
          <a:pPr rtl="1"/>
          <a:r>
            <a:rPr lang="he-IL" b="0" i="0" dirty="0"/>
            <a:t>• פרק העוסק בשיטות איזון ספקטרלי של אותות אודיו</a:t>
          </a:r>
          <a:br>
            <a:rPr lang="he-IL" dirty="0"/>
          </a:br>
          <a:r>
            <a:rPr lang="he-IL" b="0" i="0" dirty="0"/>
            <a:t>• הצגת הדרך למימוש יחידת עיבוד</a:t>
          </a:r>
          <a:br>
            <a:rPr lang="he-IL" dirty="0"/>
          </a:br>
          <a:r>
            <a:rPr lang="he-IL" b="0" i="0" dirty="0"/>
            <a:t>• יכולת לקחת אות כניסה ולעבד אותו לפי רצון המשתמש</a:t>
          </a:r>
          <a:endParaRPr lang="he-IL" dirty="0"/>
        </a:p>
      </dgm:t>
    </dgm:pt>
    <dgm:pt modelId="{E145BFB2-6007-4C6F-A9DB-CBC5E2B3DE5A}" type="parTrans" cxnId="{E4B12A74-0E30-47B8-880D-E9BA71CF4BB6}">
      <dgm:prSet/>
      <dgm:spPr/>
      <dgm:t>
        <a:bodyPr/>
        <a:lstStyle/>
        <a:p>
          <a:pPr rtl="1"/>
          <a:endParaRPr lang="he-IL"/>
        </a:p>
      </dgm:t>
    </dgm:pt>
    <dgm:pt modelId="{E30D0BD4-7D2B-4881-9CD4-F5ABC887A7FE}" type="sibTrans" cxnId="{E4B12A74-0E30-47B8-880D-E9BA71CF4BB6}">
      <dgm:prSet/>
      <dgm:spPr/>
      <dgm:t>
        <a:bodyPr/>
        <a:lstStyle/>
        <a:p>
          <a:pPr rtl="1"/>
          <a:endParaRPr lang="he-IL"/>
        </a:p>
      </dgm:t>
    </dgm:pt>
    <dgm:pt modelId="{F328D48A-ACEA-4073-AFDE-9A776EEF20EB}">
      <dgm:prSet/>
      <dgm:spPr/>
      <dgm:t>
        <a:bodyPr/>
        <a:lstStyle/>
        <a:p>
          <a:pPr rtl="1"/>
          <a:r>
            <a:rPr lang="he-IL" b="0" i="0" dirty="0"/>
            <a:t>• פרק העוסק בשיטות לחיקוי התופעות העוברות על גל קול המתפשט בחדר בעל אקוסטיקה מסויימת</a:t>
          </a:r>
          <a:br>
            <a:rPr lang="he-IL" dirty="0"/>
          </a:br>
          <a:r>
            <a:rPr lang="he-IL" b="0" i="0" dirty="0"/>
            <a:t>• על ידי עיבוד דיגיטלי בלבד</a:t>
          </a:r>
          <a:endParaRPr lang="he-IL" dirty="0"/>
        </a:p>
      </dgm:t>
    </dgm:pt>
    <dgm:pt modelId="{7F71FB7A-C480-4807-8B46-EF2BB41DAFC4}" type="parTrans" cxnId="{88A26AE1-E794-4501-9358-9ADCC605DB45}">
      <dgm:prSet/>
      <dgm:spPr/>
      <dgm:t>
        <a:bodyPr/>
        <a:lstStyle/>
        <a:p>
          <a:pPr rtl="1"/>
          <a:endParaRPr lang="he-IL"/>
        </a:p>
      </dgm:t>
    </dgm:pt>
    <dgm:pt modelId="{0C090020-F356-47CA-B588-56252E758D8B}" type="sibTrans" cxnId="{88A26AE1-E794-4501-9358-9ADCC605DB45}">
      <dgm:prSet/>
      <dgm:spPr/>
      <dgm:t>
        <a:bodyPr/>
        <a:lstStyle/>
        <a:p>
          <a:pPr rtl="1"/>
          <a:endParaRPr lang="he-IL"/>
        </a:p>
      </dgm:t>
    </dgm:pt>
    <dgm:pt modelId="{A5562D12-EB89-4C6A-AD9F-FC104CD1F6C1}">
      <dgm:prSet/>
      <dgm:spPr/>
      <dgm:t>
        <a:bodyPr/>
        <a:lstStyle/>
        <a:p>
          <a:pPr rtl="1"/>
          <a:r>
            <a:rPr lang="he-IL" b="0" i="0" dirty="0"/>
            <a:t>• פרק העוסק בשיטות למידה סטטיסטית ולמידה עמוקה</a:t>
          </a:r>
          <a:br>
            <a:rPr lang="he-IL" dirty="0"/>
          </a:br>
          <a:r>
            <a:rPr lang="he-IL" b="0" i="0" dirty="0"/>
            <a:t>• פיתוח יכולת המכונה לתייג ולמיין קטעי אודיו על פי מאפיינים שונים</a:t>
          </a:r>
          <a:endParaRPr lang="he-IL" dirty="0"/>
        </a:p>
      </dgm:t>
    </dgm:pt>
    <dgm:pt modelId="{AC238A2E-724F-4D77-A7FB-DDD3FF3C3B1E}" type="parTrans" cxnId="{85C26DDD-5132-4D44-872B-22D2B12BF4E2}">
      <dgm:prSet/>
      <dgm:spPr/>
      <dgm:t>
        <a:bodyPr/>
        <a:lstStyle/>
        <a:p>
          <a:pPr rtl="1"/>
          <a:endParaRPr lang="he-IL"/>
        </a:p>
      </dgm:t>
    </dgm:pt>
    <dgm:pt modelId="{76BAA483-5562-477A-8815-BE8B1F4FD383}" type="sibTrans" cxnId="{85C26DDD-5132-4D44-872B-22D2B12BF4E2}">
      <dgm:prSet/>
      <dgm:spPr/>
      <dgm:t>
        <a:bodyPr/>
        <a:lstStyle/>
        <a:p>
          <a:pPr rtl="1"/>
          <a:endParaRPr lang="he-IL"/>
        </a:p>
      </dgm:t>
    </dgm:pt>
    <dgm:pt modelId="{B39BBF44-A976-4894-97C9-62BC5E4CF5F0}" type="pres">
      <dgm:prSet presAssocID="{F1E3B352-EDB9-41D7-BE4A-39F4711C2D17}" presName="Name0" presStyleCnt="0">
        <dgm:presLayoutVars>
          <dgm:chPref val="1"/>
          <dgm:dir/>
          <dgm:animOne val="branch"/>
          <dgm:animLvl val="lvl"/>
          <dgm:resizeHandles val="exact"/>
        </dgm:presLayoutVars>
      </dgm:prSet>
      <dgm:spPr/>
    </dgm:pt>
    <dgm:pt modelId="{397FBCBF-CE1B-46CD-816D-2A54B78AA1E8}" type="pres">
      <dgm:prSet presAssocID="{94CA0D7D-FA2F-4256-A17D-5A9495F1E93A}" presName="root1" presStyleCnt="0"/>
      <dgm:spPr/>
    </dgm:pt>
    <dgm:pt modelId="{6A0E09F3-092B-4B07-AD5D-33AEEB6EEAAE}" type="pres">
      <dgm:prSet presAssocID="{94CA0D7D-FA2F-4256-A17D-5A9495F1E93A}" presName="LevelOneTextNode" presStyleLbl="node0" presStyleIdx="0" presStyleCnt="1">
        <dgm:presLayoutVars>
          <dgm:chPref val="3"/>
        </dgm:presLayoutVars>
      </dgm:prSet>
      <dgm:spPr/>
    </dgm:pt>
    <dgm:pt modelId="{F2883F85-5E23-4519-BD9C-02F1AD349C5B}" type="pres">
      <dgm:prSet presAssocID="{94CA0D7D-FA2F-4256-A17D-5A9495F1E93A}" presName="level2hierChild" presStyleCnt="0"/>
      <dgm:spPr/>
    </dgm:pt>
    <dgm:pt modelId="{B70FC418-845C-4588-AB6B-6DAE39FD3588}" type="pres">
      <dgm:prSet presAssocID="{EB235804-72B4-49BB-AEEE-CF36F915F14A}" presName="conn2-1" presStyleLbl="parChTrans1D2" presStyleIdx="0" presStyleCnt="3"/>
      <dgm:spPr/>
    </dgm:pt>
    <dgm:pt modelId="{64A9073B-7F50-461F-8401-FEC4A4710845}" type="pres">
      <dgm:prSet presAssocID="{EB235804-72B4-49BB-AEEE-CF36F915F14A}" presName="connTx" presStyleLbl="parChTrans1D2" presStyleIdx="0" presStyleCnt="3"/>
      <dgm:spPr/>
    </dgm:pt>
    <dgm:pt modelId="{92636A86-4D41-447C-85B6-3B3A5BBADFF2}" type="pres">
      <dgm:prSet presAssocID="{B2526CE0-B5AA-47D6-BF92-AA11940853F9}" presName="root2" presStyleCnt="0"/>
      <dgm:spPr/>
    </dgm:pt>
    <dgm:pt modelId="{CF615629-F230-46C5-86C3-EFFA64B65E87}" type="pres">
      <dgm:prSet presAssocID="{B2526CE0-B5AA-47D6-BF92-AA11940853F9}" presName="LevelTwoTextNode" presStyleLbl="node2" presStyleIdx="0" presStyleCnt="3">
        <dgm:presLayoutVars>
          <dgm:chPref val="3"/>
        </dgm:presLayoutVars>
      </dgm:prSet>
      <dgm:spPr/>
    </dgm:pt>
    <dgm:pt modelId="{2001764D-6837-463B-8002-A634A6A65FB8}" type="pres">
      <dgm:prSet presAssocID="{B2526CE0-B5AA-47D6-BF92-AA11940853F9}" presName="level3hierChild" presStyleCnt="0"/>
      <dgm:spPr/>
    </dgm:pt>
    <dgm:pt modelId="{60792D55-93C8-4A81-B9C8-229B23744E9E}" type="pres">
      <dgm:prSet presAssocID="{E145BFB2-6007-4C6F-A9DB-CBC5E2B3DE5A}" presName="conn2-1" presStyleLbl="parChTrans1D3" presStyleIdx="0" presStyleCnt="3"/>
      <dgm:spPr/>
    </dgm:pt>
    <dgm:pt modelId="{4F00ABFD-C4E9-4022-B681-2E21D6E19AA9}" type="pres">
      <dgm:prSet presAssocID="{E145BFB2-6007-4C6F-A9DB-CBC5E2B3DE5A}" presName="connTx" presStyleLbl="parChTrans1D3" presStyleIdx="0" presStyleCnt="3"/>
      <dgm:spPr/>
    </dgm:pt>
    <dgm:pt modelId="{FD2EEA59-C706-4F13-9712-FE6AB705223F}" type="pres">
      <dgm:prSet presAssocID="{FE6C1CB0-6967-465D-AD96-FDBDF3F13E22}" presName="root2" presStyleCnt="0"/>
      <dgm:spPr/>
    </dgm:pt>
    <dgm:pt modelId="{C2855FD1-56B0-4B7D-9110-49DE4C0E08BA}" type="pres">
      <dgm:prSet presAssocID="{FE6C1CB0-6967-465D-AD96-FDBDF3F13E22}" presName="LevelTwoTextNode" presStyleLbl="node3" presStyleIdx="0" presStyleCnt="3">
        <dgm:presLayoutVars>
          <dgm:chPref val="3"/>
        </dgm:presLayoutVars>
      </dgm:prSet>
      <dgm:spPr/>
    </dgm:pt>
    <dgm:pt modelId="{E256D37F-7841-477F-8922-285D67D12DA5}" type="pres">
      <dgm:prSet presAssocID="{FE6C1CB0-6967-465D-AD96-FDBDF3F13E22}" presName="level3hierChild" presStyleCnt="0"/>
      <dgm:spPr/>
    </dgm:pt>
    <dgm:pt modelId="{3472EFE7-DFDA-46C6-8A53-B2FD6C6B4EF4}" type="pres">
      <dgm:prSet presAssocID="{92A9A5BF-5047-4404-9A42-D12832DC5C3D}" presName="conn2-1" presStyleLbl="parChTrans1D2" presStyleIdx="1" presStyleCnt="3"/>
      <dgm:spPr/>
    </dgm:pt>
    <dgm:pt modelId="{7AD3907C-8346-4A90-A971-B129D60B28C2}" type="pres">
      <dgm:prSet presAssocID="{92A9A5BF-5047-4404-9A42-D12832DC5C3D}" presName="connTx" presStyleLbl="parChTrans1D2" presStyleIdx="1" presStyleCnt="3"/>
      <dgm:spPr/>
    </dgm:pt>
    <dgm:pt modelId="{D5F7427E-3A39-4C39-B3AE-6E91B240EC99}" type="pres">
      <dgm:prSet presAssocID="{463C8DC7-1BA1-47F5-A9F7-0F127321A295}" presName="root2" presStyleCnt="0"/>
      <dgm:spPr/>
    </dgm:pt>
    <dgm:pt modelId="{5F00D61D-88CF-4333-A1DC-2C80A135F31E}" type="pres">
      <dgm:prSet presAssocID="{463C8DC7-1BA1-47F5-A9F7-0F127321A295}" presName="LevelTwoTextNode" presStyleLbl="node2" presStyleIdx="1" presStyleCnt="3">
        <dgm:presLayoutVars>
          <dgm:chPref val="3"/>
        </dgm:presLayoutVars>
      </dgm:prSet>
      <dgm:spPr/>
    </dgm:pt>
    <dgm:pt modelId="{0CB5606A-3C94-499E-93D6-DA74E5F78296}" type="pres">
      <dgm:prSet presAssocID="{463C8DC7-1BA1-47F5-A9F7-0F127321A295}" presName="level3hierChild" presStyleCnt="0"/>
      <dgm:spPr/>
    </dgm:pt>
    <dgm:pt modelId="{8ECB98AC-DC73-4093-8086-7D050B5C1BAD}" type="pres">
      <dgm:prSet presAssocID="{7F71FB7A-C480-4807-8B46-EF2BB41DAFC4}" presName="conn2-1" presStyleLbl="parChTrans1D3" presStyleIdx="1" presStyleCnt="3"/>
      <dgm:spPr/>
    </dgm:pt>
    <dgm:pt modelId="{2F222E5E-B52C-4C54-A64F-48659627C418}" type="pres">
      <dgm:prSet presAssocID="{7F71FB7A-C480-4807-8B46-EF2BB41DAFC4}" presName="connTx" presStyleLbl="parChTrans1D3" presStyleIdx="1" presStyleCnt="3"/>
      <dgm:spPr/>
    </dgm:pt>
    <dgm:pt modelId="{D7407DE7-5FCF-4167-8A89-D41712A337C0}" type="pres">
      <dgm:prSet presAssocID="{F328D48A-ACEA-4073-AFDE-9A776EEF20EB}" presName="root2" presStyleCnt="0"/>
      <dgm:spPr/>
    </dgm:pt>
    <dgm:pt modelId="{D4F971A1-22B4-456F-9A76-F21F2F705246}" type="pres">
      <dgm:prSet presAssocID="{F328D48A-ACEA-4073-AFDE-9A776EEF20EB}" presName="LevelTwoTextNode" presStyleLbl="node3" presStyleIdx="1" presStyleCnt="3">
        <dgm:presLayoutVars>
          <dgm:chPref val="3"/>
        </dgm:presLayoutVars>
      </dgm:prSet>
      <dgm:spPr/>
    </dgm:pt>
    <dgm:pt modelId="{BADF1F94-2F12-4046-948C-2031FF661C0C}" type="pres">
      <dgm:prSet presAssocID="{F328D48A-ACEA-4073-AFDE-9A776EEF20EB}" presName="level3hierChild" presStyleCnt="0"/>
      <dgm:spPr/>
    </dgm:pt>
    <dgm:pt modelId="{BB03E66A-FE2A-4278-9F9B-0F8C6B79E304}" type="pres">
      <dgm:prSet presAssocID="{E42DC30B-DA2E-442A-9079-876EB42E4996}" presName="conn2-1" presStyleLbl="parChTrans1D2" presStyleIdx="2" presStyleCnt="3"/>
      <dgm:spPr/>
    </dgm:pt>
    <dgm:pt modelId="{E02E7C70-5117-45EC-95BF-6974B6A2CF67}" type="pres">
      <dgm:prSet presAssocID="{E42DC30B-DA2E-442A-9079-876EB42E4996}" presName="connTx" presStyleLbl="parChTrans1D2" presStyleIdx="2" presStyleCnt="3"/>
      <dgm:spPr/>
    </dgm:pt>
    <dgm:pt modelId="{3CAD1D04-DDE9-460D-A4EE-938EEB288681}" type="pres">
      <dgm:prSet presAssocID="{6B7E8FE6-7E34-4D25-8D5D-FF8A044ADCE3}" presName="root2" presStyleCnt="0"/>
      <dgm:spPr/>
    </dgm:pt>
    <dgm:pt modelId="{A9925EDB-D8CE-4309-8D36-0C740AFDF659}" type="pres">
      <dgm:prSet presAssocID="{6B7E8FE6-7E34-4D25-8D5D-FF8A044ADCE3}" presName="LevelTwoTextNode" presStyleLbl="node2" presStyleIdx="2" presStyleCnt="3">
        <dgm:presLayoutVars>
          <dgm:chPref val="3"/>
        </dgm:presLayoutVars>
      </dgm:prSet>
      <dgm:spPr/>
    </dgm:pt>
    <dgm:pt modelId="{69D6B988-92BC-4BA3-A6FB-A0A799EF2D40}" type="pres">
      <dgm:prSet presAssocID="{6B7E8FE6-7E34-4D25-8D5D-FF8A044ADCE3}" presName="level3hierChild" presStyleCnt="0"/>
      <dgm:spPr/>
    </dgm:pt>
    <dgm:pt modelId="{947BE08E-808F-410E-997E-F228C3CC7332}" type="pres">
      <dgm:prSet presAssocID="{AC238A2E-724F-4D77-A7FB-DDD3FF3C3B1E}" presName="conn2-1" presStyleLbl="parChTrans1D3" presStyleIdx="2" presStyleCnt="3"/>
      <dgm:spPr/>
    </dgm:pt>
    <dgm:pt modelId="{F82E8469-23FF-4D9F-AC07-60DB16551DDA}" type="pres">
      <dgm:prSet presAssocID="{AC238A2E-724F-4D77-A7FB-DDD3FF3C3B1E}" presName="connTx" presStyleLbl="parChTrans1D3" presStyleIdx="2" presStyleCnt="3"/>
      <dgm:spPr/>
    </dgm:pt>
    <dgm:pt modelId="{0737ABDB-B0EE-40DE-99D3-F3912712853B}" type="pres">
      <dgm:prSet presAssocID="{A5562D12-EB89-4C6A-AD9F-FC104CD1F6C1}" presName="root2" presStyleCnt="0"/>
      <dgm:spPr/>
    </dgm:pt>
    <dgm:pt modelId="{0511217D-4B6A-4C77-8258-DA56E121AEE4}" type="pres">
      <dgm:prSet presAssocID="{A5562D12-EB89-4C6A-AD9F-FC104CD1F6C1}" presName="LevelTwoTextNode" presStyleLbl="node3" presStyleIdx="2" presStyleCnt="3">
        <dgm:presLayoutVars>
          <dgm:chPref val="3"/>
        </dgm:presLayoutVars>
      </dgm:prSet>
      <dgm:spPr/>
    </dgm:pt>
    <dgm:pt modelId="{75349F8B-5E2C-4401-BB6E-14E29B9538D6}" type="pres">
      <dgm:prSet presAssocID="{A5562D12-EB89-4C6A-AD9F-FC104CD1F6C1}" presName="level3hierChild" presStyleCnt="0"/>
      <dgm:spPr/>
    </dgm:pt>
  </dgm:ptLst>
  <dgm:cxnLst>
    <dgm:cxn modelId="{4E86E906-D54E-4C81-B8B1-4093524FC0D9}" type="presOf" srcId="{AC238A2E-724F-4D77-A7FB-DDD3FF3C3B1E}" destId="{947BE08E-808F-410E-997E-F228C3CC7332}" srcOrd="0" destOrd="0" presId="urn:microsoft.com/office/officeart/2008/layout/HorizontalMultiLevelHierarchy"/>
    <dgm:cxn modelId="{7330EB06-1C7D-45D6-A8D0-01529B78E973}" type="presOf" srcId="{463C8DC7-1BA1-47F5-A9F7-0F127321A295}" destId="{5F00D61D-88CF-4333-A1DC-2C80A135F31E}" srcOrd="0" destOrd="0" presId="urn:microsoft.com/office/officeart/2008/layout/HorizontalMultiLevelHierarchy"/>
    <dgm:cxn modelId="{90CF4B1A-255E-4737-8261-D607FA791F10}" type="presOf" srcId="{92A9A5BF-5047-4404-9A42-D12832DC5C3D}" destId="{7AD3907C-8346-4A90-A971-B129D60B28C2}" srcOrd="1" destOrd="0" presId="urn:microsoft.com/office/officeart/2008/layout/HorizontalMultiLevelHierarchy"/>
    <dgm:cxn modelId="{CDB9C32D-BFA0-46E6-B449-FBE9DC9DDE56}" type="presOf" srcId="{94CA0D7D-FA2F-4256-A17D-5A9495F1E93A}" destId="{6A0E09F3-092B-4B07-AD5D-33AEEB6EEAAE}" srcOrd="0" destOrd="0" presId="urn:microsoft.com/office/officeart/2008/layout/HorizontalMultiLevelHierarchy"/>
    <dgm:cxn modelId="{5B49742E-5DE3-4EEE-BAE6-8B241E281AA3}" type="presOf" srcId="{A5562D12-EB89-4C6A-AD9F-FC104CD1F6C1}" destId="{0511217D-4B6A-4C77-8258-DA56E121AEE4}" srcOrd="0" destOrd="0" presId="urn:microsoft.com/office/officeart/2008/layout/HorizontalMultiLevelHierarchy"/>
    <dgm:cxn modelId="{4810DF2F-3688-4C63-A774-9ECBA78B01F2}" srcId="{94CA0D7D-FA2F-4256-A17D-5A9495F1E93A}" destId="{6B7E8FE6-7E34-4D25-8D5D-FF8A044ADCE3}" srcOrd="2" destOrd="0" parTransId="{E42DC30B-DA2E-442A-9079-876EB42E4996}" sibTransId="{C967189D-B292-44F6-A6B0-BFEEB8CE7CB6}"/>
    <dgm:cxn modelId="{B8A2B533-0C6D-47F0-A2FC-8CBC338FE306}" type="presOf" srcId="{7F71FB7A-C480-4807-8B46-EF2BB41DAFC4}" destId="{8ECB98AC-DC73-4093-8086-7D050B5C1BAD}" srcOrd="0" destOrd="0" presId="urn:microsoft.com/office/officeart/2008/layout/HorizontalMultiLevelHierarchy"/>
    <dgm:cxn modelId="{9D2EB938-745E-4E01-BBDF-0F2717B29D1B}" type="presOf" srcId="{EB235804-72B4-49BB-AEEE-CF36F915F14A}" destId="{B70FC418-845C-4588-AB6B-6DAE39FD3588}" srcOrd="0" destOrd="0" presId="urn:microsoft.com/office/officeart/2008/layout/HorizontalMultiLevelHierarchy"/>
    <dgm:cxn modelId="{F0AB6052-F39A-4EF2-B12A-3234035FD43F}" type="presOf" srcId="{7F71FB7A-C480-4807-8B46-EF2BB41DAFC4}" destId="{2F222E5E-B52C-4C54-A64F-48659627C418}" srcOrd="1" destOrd="0" presId="urn:microsoft.com/office/officeart/2008/layout/HorizontalMultiLevelHierarchy"/>
    <dgm:cxn modelId="{5A153273-968F-4BBC-BBF7-7D28E8280E08}" type="presOf" srcId="{F1E3B352-EDB9-41D7-BE4A-39F4711C2D17}" destId="{B39BBF44-A976-4894-97C9-62BC5E4CF5F0}" srcOrd="0" destOrd="0" presId="urn:microsoft.com/office/officeart/2008/layout/HorizontalMultiLevelHierarchy"/>
    <dgm:cxn modelId="{5CFEB653-60DA-4DAD-B390-0E9883F79DC1}" type="presOf" srcId="{6B7E8FE6-7E34-4D25-8D5D-FF8A044ADCE3}" destId="{A9925EDB-D8CE-4309-8D36-0C740AFDF659}" srcOrd="0" destOrd="0" presId="urn:microsoft.com/office/officeart/2008/layout/HorizontalMultiLevelHierarchy"/>
    <dgm:cxn modelId="{E4B12A74-0E30-47B8-880D-E9BA71CF4BB6}" srcId="{B2526CE0-B5AA-47D6-BF92-AA11940853F9}" destId="{FE6C1CB0-6967-465D-AD96-FDBDF3F13E22}" srcOrd="0" destOrd="0" parTransId="{E145BFB2-6007-4C6F-A9DB-CBC5E2B3DE5A}" sibTransId="{E30D0BD4-7D2B-4881-9CD4-F5ABC887A7FE}"/>
    <dgm:cxn modelId="{04DC0157-2192-4F33-A308-B2ACDF11A8A5}" srcId="{94CA0D7D-FA2F-4256-A17D-5A9495F1E93A}" destId="{463C8DC7-1BA1-47F5-A9F7-0F127321A295}" srcOrd="1" destOrd="0" parTransId="{92A9A5BF-5047-4404-9A42-D12832DC5C3D}" sibTransId="{AC18F091-6A9E-44D5-9005-3ACDDB874255}"/>
    <dgm:cxn modelId="{BC3F277B-CA3D-4C70-8150-9DA63CE2FD2C}" type="presOf" srcId="{E42DC30B-DA2E-442A-9079-876EB42E4996}" destId="{BB03E66A-FE2A-4278-9F9B-0F8C6B79E304}" srcOrd="0" destOrd="0" presId="urn:microsoft.com/office/officeart/2008/layout/HorizontalMultiLevelHierarchy"/>
    <dgm:cxn modelId="{FC596787-B1B0-42DE-B2D4-C6855DE82D41}" srcId="{94CA0D7D-FA2F-4256-A17D-5A9495F1E93A}" destId="{B2526CE0-B5AA-47D6-BF92-AA11940853F9}" srcOrd="0" destOrd="0" parTransId="{EB235804-72B4-49BB-AEEE-CF36F915F14A}" sibTransId="{B4A7E0C0-268E-48C2-9179-6F3431C50C5D}"/>
    <dgm:cxn modelId="{9C9A929F-FFF2-4589-8608-D4291A7C7D22}" type="presOf" srcId="{FE6C1CB0-6967-465D-AD96-FDBDF3F13E22}" destId="{C2855FD1-56B0-4B7D-9110-49DE4C0E08BA}" srcOrd="0" destOrd="0" presId="urn:microsoft.com/office/officeart/2008/layout/HorizontalMultiLevelHierarchy"/>
    <dgm:cxn modelId="{278505A5-6EBC-4A5A-8559-CDAA66170120}" type="presOf" srcId="{E42DC30B-DA2E-442A-9079-876EB42E4996}" destId="{E02E7C70-5117-45EC-95BF-6974B6A2CF67}" srcOrd="1" destOrd="0" presId="urn:microsoft.com/office/officeart/2008/layout/HorizontalMultiLevelHierarchy"/>
    <dgm:cxn modelId="{350E8AC4-0775-4803-AF08-FB196DDC7CB0}" type="presOf" srcId="{AC238A2E-724F-4D77-A7FB-DDD3FF3C3B1E}" destId="{F82E8469-23FF-4D9F-AC07-60DB16551DDA}" srcOrd="1" destOrd="0" presId="urn:microsoft.com/office/officeart/2008/layout/HorizontalMultiLevelHierarchy"/>
    <dgm:cxn modelId="{85C26DDD-5132-4D44-872B-22D2B12BF4E2}" srcId="{6B7E8FE6-7E34-4D25-8D5D-FF8A044ADCE3}" destId="{A5562D12-EB89-4C6A-AD9F-FC104CD1F6C1}" srcOrd="0" destOrd="0" parTransId="{AC238A2E-724F-4D77-A7FB-DDD3FF3C3B1E}" sibTransId="{76BAA483-5562-477A-8815-BE8B1F4FD383}"/>
    <dgm:cxn modelId="{01A253DE-8A80-4351-A1AF-FD46B5C1B2D7}" type="presOf" srcId="{E145BFB2-6007-4C6F-A9DB-CBC5E2B3DE5A}" destId="{60792D55-93C8-4A81-B9C8-229B23744E9E}" srcOrd="0" destOrd="0" presId="urn:microsoft.com/office/officeart/2008/layout/HorizontalMultiLevelHierarchy"/>
    <dgm:cxn modelId="{88A26AE1-E794-4501-9358-9ADCC605DB45}" srcId="{463C8DC7-1BA1-47F5-A9F7-0F127321A295}" destId="{F328D48A-ACEA-4073-AFDE-9A776EEF20EB}" srcOrd="0" destOrd="0" parTransId="{7F71FB7A-C480-4807-8B46-EF2BB41DAFC4}" sibTransId="{0C090020-F356-47CA-B588-56252E758D8B}"/>
    <dgm:cxn modelId="{23D08EE2-78E3-400B-8822-3D4DC8BE0CBB}" type="presOf" srcId="{E145BFB2-6007-4C6F-A9DB-CBC5E2B3DE5A}" destId="{4F00ABFD-C4E9-4022-B681-2E21D6E19AA9}" srcOrd="1" destOrd="0" presId="urn:microsoft.com/office/officeart/2008/layout/HorizontalMultiLevelHierarchy"/>
    <dgm:cxn modelId="{9844EDE3-E668-4890-822C-A89D9CF6878F}" type="presOf" srcId="{92A9A5BF-5047-4404-9A42-D12832DC5C3D}" destId="{3472EFE7-DFDA-46C6-8A53-B2FD6C6B4EF4}" srcOrd="0" destOrd="0" presId="urn:microsoft.com/office/officeart/2008/layout/HorizontalMultiLevelHierarchy"/>
    <dgm:cxn modelId="{D59DC6E8-2774-494F-99C8-112CD35C3137}" type="presOf" srcId="{B2526CE0-B5AA-47D6-BF92-AA11940853F9}" destId="{CF615629-F230-46C5-86C3-EFFA64B65E87}" srcOrd="0" destOrd="0" presId="urn:microsoft.com/office/officeart/2008/layout/HorizontalMultiLevelHierarchy"/>
    <dgm:cxn modelId="{6B2A81EF-BD12-4118-8F44-C36BC4BE8221}" type="presOf" srcId="{F328D48A-ACEA-4073-AFDE-9A776EEF20EB}" destId="{D4F971A1-22B4-456F-9A76-F21F2F705246}" srcOrd="0" destOrd="0" presId="urn:microsoft.com/office/officeart/2008/layout/HorizontalMultiLevelHierarchy"/>
    <dgm:cxn modelId="{2F2B8CF9-B09B-4DFD-ACBF-632DD9611C5D}" srcId="{F1E3B352-EDB9-41D7-BE4A-39F4711C2D17}" destId="{94CA0D7D-FA2F-4256-A17D-5A9495F1E93A}" srcOrd="0" destOrd="0" parTransId="{30244B37-DA1C-48F3-98CD-D89674F91E23}" sibTransId="{5CAADEEA-4001-4F87-8EA7-DA553FA11686}"/>
    <dgm:cxn modelId="{BFF22DFC-0590-4FB1-86E3-7C7E4093DBEB}" type="presOf" srcId="{EB235804-72B4-49BB-AEEE-CF36F915F14A}" destId="{64A9073B-7F50-461F-8401-FEC4A4710845}" srcOrd="1" destOrd="0" presId="urn:microsoft.com/office/officeart/2008/layout/HorizontalMultiLevelHierarchy"/>
    <dgm:cxn modelId="{9ACEECAB-F5A6-4768-875A-2E1EDFF4DBAA}" type="presParOf" srcId="{B39BBF44-A976-4894-97C9-62BC5E4CF5F0}" destId="{397FBCBF-CE1B-46CD-816D-2A54B78AA1E8}" srcOrd="0" destOrd="0" presId="urn:microsoft.com/office/officeart/2008/layout/HorizontalMultiLevelHierarchy"/>
    <dgm:cxn modelId="{6A07B6C3-6ED8-49CB-B073-4BFDB70D2388}" type="presParOf" srcId="{397FBCBF-CE1B-46CD-816D-2A54B78AA1E8}" destId="{6A0E09F3-092B-4B07-AD5D-33AEEB6EEAAE}" srcOrd="0" destOrd="0" presId="urn:microsoft.com/office/officeart/2008/layout/HorizontalMultiLevelHierarchy"/>
    <dgm:cxn modelId="{C340A68E-B5F4-4E3A-8999-340B8737FE0C}" type="presParOf" srcId="{397FBCBF-CE1B-46CD-816D-2A54B78AA1E8}" destId="{F2883F85-5E23-4519-BD9C-02F1AD349C5B}" srcOrd="1" destOrd="0" presId="urn:microsoft.com/office/officeart/2008/layout/HorizontalMultiLevelHierarchy"/>
    <dgm:cxn modelId="{7E9A2B94-3FC7-42F1-83F7-59B886A93117}" type="presParOf" srcId="{F2883F85-5E23-4519-BD9C-02F1AD349C5B}" destId="{B70FC418-845C-4588-AB6B-6DAE39FD3588}" srcOrd="0" destOrd="0" presId="urn:microsoft.com/office/officeart/2008/layout/HorizontalMultiLevelHierarchy"/>
    <dgm:cxn modelId="{7AE1D096-EEEB-4EB1-B056-FCBF301A7BDE}" type="presParOf" srcId="{B70FC418-845C-4588-AB6B-6DAE39FD3588}" destId="{64A9073B-7F50-461F-8401-FEC4A4710845}" srcOrd="0" destOrd="0" presId="urn:microsoft.com/office/officeart/2008/layout/HorizontalMultiLevelHierarchy"/>
    <dgm:cxn modelId="{A9A049F8-828A-4057-A202-39A58AAC2563}" type="presParOf" srcId="{F2883F85-5E23-4519-BD9C-02F1AD349C5B}" destId="{92636A86-4D41-447C-85B6-3B3A5BBADFF2}" srcOrd="1" destOrd="0" presId="urn:microsoft.com/office/officeart/2008/layout/HorizontalMultiLevelHierarchy"/>
    <dgm:cxn modelId="{32797425-8152-4BE3-865D-4AE5570A4175}" type="presParOf" srcId="{92636A86-4D41-447C-85B6-3B3A5BBADFF2}" destId="{CF615629-F230-46C5-86C3-EFFA64B65E87}" srcOrd="0" destOrd="0" presId="urn:microsoft.com/office/officeart/2008/layout/HorizontalMultiLevelHierarchy"/>
    <dgm:cxn modelId="{A1D11C23-A213-4C92-917B-C7446C43EFFE}" type="presParOf" srcId="{92636A86-4D41-447C-85B6-3B3A5BBADFF2}" destId="{2001764D-6837-463B-8002-A634A6A65FB8}" srcOrd="1" destOrd="0" presId="urn:microsoft.com/office/officeart/2008/layout/HorizontalMultiLevelHierarchy"/>
    <dgm:cxn modelId="{DC9DDE26-BAB8-4D87-89D2-D06EE2FAAE37}" type="presParOf" srcId="{2001764D-6837-463B-8002-A634A6A65FB8}" destId="{60792D55-93C8-4A81-B9C8-229B23744E9E}" srcOrd="0" destOrd="0" presId="urn:microsoft.com/office/officeart/2008/layout/HorizontalMultiLevelHierarchy"/>
    <dgm:cxn modelId="{3AF6449D-91FC-4F05-9BA2-B4B8FCB81815}" type="presParOf" srcId="{60792D55-93C8-4A81-B9C8-229B23744E9E}" destId="{4F00ABFD-C4E9-4022-B681-2E21D6E19AA9}" srcOrd="0" destOrd="0" presId="urn:microsoft.com/office/officeart/2008/layout/HorizontalMultiLevelHierarchy"/>
    <dgm:cxn modelId="{7E4D7D26-A48C-4065-89EF-DF769EA8A2D6}" type="presParOf" srcId="{2001764D-6837-463B-8002-A634A6A65FB8}" destId="{FD2EEA59-C706-4F13-9712-FE6AB705223F}" srcOrd="1" destOrd="0" presId="urn:microsoft.com/office/officeart/2008/layout/HorizontalMultiLevelHierarchy"/>
    <dgm:cxn modelId="{906468E8-C742-41FA-A7FF-261551C599A4}" type="presParOf" srcId="{FD2EEA59-C706-4F13-9712-FE6AB705223F}" destId="{C2855FD1-56B0-4B7D-9110-49DE4C0E08BA}" srcOrd="0" destOrd="0" presId="urn:microsoft.com/office/officeart/2008/layout/HorizontalMultiLevelHierarchy"/>
    <dgm:cxn modelId="{2FD053A9-B7F4-4B4C-9A47-FD33244BD72E}" type="presParOf" srcId="{FD2EEA59-C706-4F13-9712-FE6AB705223F}" destId="{E256D37F-7841-477F-8922-285D67D12DA5}" srcOrd="1" destOrd="0" presId="urn:microsoft.com/office/officeart/2008/layout/HorizontalMultiLevelHierarchy"/>
    <dgm:cxn modelId="{342E5D1A-8EF3-4E83-9CD5-8683AECD7DB9}" type="presParOf" srcId="{F2883F85-5E23-4519-BD9C-02F1AD349C5B}" destId="{3472EFE7-DFDA-46C6-8A53-B2FD6C6B4EF4}" srcOrd="2" destOrd="0" presId="urn:microsoft.com/office/officeart/2008/layout/HorizontalMultiLevelHierarchy"/>
    <dgm:cxn modelId="{D9F585A0-AD7A-43D1-B8C4-5337E6072C9B}" type="presParOf" srcId="{3472EFE7-DFDA-46C6-8A53-B2FD6C6B4EF4}" destId="{7AD3907C-8346-4A90-A971-B129D60B28C2}" srcOrd="0" destOrd="0" presId="urn:microsoft.com/office/officeart/2008/layout/HorizontalMultiLevelHierarchy"/>
    <dgm:cxn modelId="{A45BEA9E-B1AB-4B3E-94B8-D0E218373380}" type="presParOf" srcId="{F2883F85-5E23-4519-BD9C-02F1AD349C5B}" destId="{D5F7427E-3A39-4C39-B3AE-6E91B240EC99}" srcOrd="3" destOrd="0" presId="urn:microsoft.com/office/officeart/2008/layout/HorizontalMultiLevelHierarchy"/>
    <dgm:cxn modelId="{CC36665D-0CC9-4F7D-A2C6-7A083C998F37}" type="presParOf" srcId="{D5F7427E-3A39-4C39-B3AE-6E91B240EC99}" destId="{5F00D61D-88CF-4333-A1DC-2C80A135F31E}" srcOrd="0" destOrd="0" presId="urn:microsoft.com/office/officeart/2008/layout/HorizontalMultiLevelHierarchy"/>
    <dgm:cxn modelId="{4D18C6E5-1182-4070-81D6-A4117AF3B18B}" type="presParOf" srcId="{D5F7427E-3A39-4C39-B3AE-6E91B240EC99}" destId="{0CB5606A-3C94-499E-93D6-DA74E5F78296}" srcOrd="1" destOrd="0" presId="urn:microsoft.com/office/officeart/2008/layout/HorizontalMultiLevelHierarchy"/>
    <dgm:cxn modelId="{31CAE998-701E-44FB-831A-B56473970E1B}" type="presParOf" srcId="{0CB5606A-3C94-499E-93D6-DA74E5F78296}" destId="{8ECB98AC-DC73-4093-8086-7D050B5C1BAD}" srcOrd="0" destOrd="0" presId="urn:microsoft.com/office/officeart/2008/layout/HorizontalMultiLevelHierarchy"/>
    <dgm:cxn modelId="{CE053469-EF24-416C-B5A5-D04798276014}" type="presParOf" srcId="{8ECB98AC-DC73-4093-8086-7D050B5C1BAD}" destId="{2F222E5E-B52C-4C54-A64F-48659627C418}" srcOrd="0" destOrd="0" presId="urn:microsoft.com/office/officeart/2008/layout/HorizontalMultiLevelHierarchy"/>
    <dgm:cxn modelId="{8E056E95-523D-4DCF-B34B-55E54AE83B0A}" type="presParOf" srcId="{0CB5606A-3C94-499E-93D6-DA74E5F78296}" destId="{D7407DE7-5FCF-4167-8A89-D41712A337C0}" srcOrd="1" destOrd="0" presId="urn:microsoft.com/office/officeart/2008/layout/HorizontalMultiLevelHierarchy"/>
    <dgm:cxn modelId="{C3667B41-0414-4A5A-95DF-96B769FB2E31}" type="presParOf" srcId="{D7407DE7-5FCF-4167-8A89-D41712A337C0}" destId="{D4F971A1-22B4-456F-9A76-F21F2F705246}" srcOrd="0" destOrd="0" presId="urn:microsoft.com/office/officeart/2008/layout/HorizontalMultiLevelHierarchy"/>
    <dgm:cxn modelId="{15B7C112-4148-4C5F-9E3B-C921AB9AC0AA}" type="presParOf" srcId="{D7407DE7-5FCF-4167-8A89-D41712A337C0}" destId="{BADF1F94-2F12-4046-948C-2031FF661C0C}" srcOrd="1" destOrd="0" presId="urn:microsoft.com/office/officeart/2008/layout/HorizontalMultiLevelHierarchy"/>
    <dgm:cxn modelId="{33598489-826D-4893-8CD8-EF528D2D7232}" type="presParOf" srcId="{F2883F85-5E23-4519-BD9C-02F1AD349C5B}" destId="{BB03E66A-FE2A-4278-9F9B-0F8C6B79E304}" srcOrd="4" destOrd="0" presId="urn:microsoft.com/office/officeart/2008/layout/HorizontalMultiLevelHierarchy"/>
    <dgm:cxn modelId="{E68F3177-EEC8-4555-AC9F-8E9D62AB8D9E}" type="presParOf" srcId="{BB03E66A-FE2A-4278-9F9B-0F8C6B79E304}" destId="{E02E7C70-5117-45EC-95BF-6974B6A2CF67}" srcOrd="0" destOrd="0" presId="urn:microsoft.com/office/officeart/2008/layout/HorizontalMultiLevelHierarchy"/>
    <dgm:cxn modelId="{1216D20C-BC8A-4F88-AB37-C4654E87B7B9}" type="presParOf" srcId="{F2883F85-5E23-4519-BD9C-02F1AD349C5B}" destId="{3CAD1D04-DDE9-460D-A4EE-938EEB288681}" srcOrd="5" destOrd="0" presId="urn:microsoft.com/office/officeart/2008/layout/HorizontalMultiLevelHierarchy"/>
    <dgm:cxn modelId="{C9B5A177-744F-4A1F-9425-BFC397C81401}" type="presParOf" srcId="{3CAD1D04-DDE9-460D-A4EE-938EEB288681}" destId="{A9925EDB-D8CE-4309-8D36-0C740AFDF659}" srcOrd="0" destOrd="0" presId="urn:microsoft.com/office/officeart/2008/layout/HorizontalMultiLevelHierarchy"/>
    <dgm:cxn modelId="{DFE1DE27-BCC2-4D16-8C9F-6117BE85D6D6}" type="presParOf" srcId="{3CAD1D04-DDE9-460D-A4EE-938EEB288681}" destId="{69D6B988-92BC-4BA3-A6FB-A0A799EF2D40}" srcOrd="1" destOrd="0" presId="urn:microsoft.com/office/officeart/2008/layout/HorizontalMultiLevelHierarchy"/>
    <dgm:cxn modelId="{DBAFB684-27E6-447F-ACED-B943E05B28F9}" type="presParOf" srcId="{69D6B988-92BC-4BA3-A6FB-A0A799EF2D40}" destId="{947BE08E-808F-410E-997E-F228C3CC7332}" srcOrd="0" destOrd="0" presId="urn:microsoft.com/office/officeart/2008/layout/HorizontalMultiLevelHierarchy"/>
    <dgm:cxn modelId="{F17321C7-89CD-4568-BDD9-389BDC7D7E6C}" type="presParOf" srcId="{947BE08E-808F-410E-997E-F228C3CC7332}" destId="{F82E8469-23FF-4D9F-AC07-60DB16551DDA}" srcOrd="0" destOrd="0" presId="urn:microsoft.com/office/officeart/2008/layout/HorizontalMultiLevelHierarchy"/>
    <dgm:cxn modelId="{0785BFBA-C06B-4F33-8627-9E0CF4EBE8A4}" type="presParOf" srcId="{69D6B988-92BC-4BA3-A6FB-A0A799EF2D40}" destId="{0737ABDB-B0EE-40DE-99D3-F3912712853B}" srcOrd="1" destOrd="0" presId="urn:microsoft.com/office/officeart/2008/layout/HorizontalMultiLevelHierarchy"/>
    <dgm:cxn modelId="{17B8487E-EF49-443A-845E-572256783AEB}" type="presParOf" srcId="{0737ABDB-B0EE-40DE-99D3-F3912712853B}" destId="{0511217D-4B6A-4C77-8258-DA56E121AEE4}" srcOrd="0" destOrd="0" presId="urn:microsoft.com/office/officeart/2008/layout/HorizontalMultiLevelHierarchy"/>
    <dgm:cxn modelId="{CE17E1CE-F255-4DE8-9F38-D5F176E36757}" type="presParOf" srcId="{0737ABDB-B0EE-40DE-99D3-F3912712853B}" destId="{75349F8B-5E2C-4401-BB6E-14E29B9538D6}"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7BE08E-808F-410E-997E-F228C3CC7332}">
      <dsp:nvSpPr>
        <dsp:cNvPr id="0" name=""/>
        <dsp:cNvSpPr/>
      </dsp:nvSpPr>
      <dsp:spPr>
        <a:xfrm>
          <a:off x="4521967" y="3808531"/>
          <a:ext cx="600853" cy="91440"/>
        </a:xfrm>
        <a:custGeom>
          <a:avLst/>
          <a:gdLst/>
          <a:ahLst/>
          <a:cxnLst/>
          <a:rect l="0" t="0" r="0" b="0"/>
          <a:pathLst>
            <a:path>
              <a:moveTo>
                <a:pt x="0" y="45720"/>
              </a:moveTo>
              <a:lnTo>
                <a:pt x="600853" y="45720"/>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rtl="1">
            <a:lnSpc>
              <a:spcPct val="90000"/>
            </a:lnSpc>
            <a:spcBef>
              <a:spcPct val="0"/>
            </a:spcBef>
            <a:spcAft>
              <a:spcPct val="35000"/>
            </a:spcAft>
            <a:buNone/>
          </a:pPr>
          <a:endParaRPr lang="he-IL" sz="500" kern="1200"/>
        </a:p>
      </dsp:txBody>
      <dsp:txXfrm>
        <a:off x="4807372" y="3839230"/>
        <a:ext cx="30042" cy="30042"/>
      </dsp:txXfrm>
    </dsp:sp>
    <dsp:sp modelId="{BB03E66A-FE2A-4278-9F9B-0F8C6B79E304}">
      <dsp:nvSpPr>
        <dsp:cNvPr id="0" name=""/>
        <dsp:cNvSpPr/>
      </dsp:nvSpPr>
      <dsp:spPr>
        <a:xfrm>
          <a:off x="916848" y="2709333"/>
          <a:ext cx="600853" cy="1144918"/>
        </a:xfrm>
        <a:custGeom>
          <a:avLst/>
          <a:gdLst/>
          <a:ahLst/>
          <a:cxnLst/>
          <a:rect l="0" t="0" r="0" b="0"/>
          <a:pathLst>
            <a:path>
              <a:moveTo>
                <a:pt x="0" y="0"/>
              </a:moveTo>
              <a:lnTo>
                <a:pt x="300426" y="0"/>
              </a:lnTo>
              <a:lnTo>
                <a:pt x="300426" y="1144918"/>
              </a:lnTo>
              <a:lnTo>
                <a:pt x="600853" y="1144918"/>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rtl="1">
            <a:lnSpc>
              <a:spcPct val="90000"/>
            </a:lnSpc>
            <a:spcBef>
              <a:spcPct val="0"/>
            </a:spcBef>
            <a:spcAft>
              <a:spcPct val="35000"/>
            </a:spcAft>
            <a:buNone/>
          </a:pPr>
          <a:endParaRPr lang="he-IL" sz="500" kern="1200"/>
        </a:p>
      </dsp:txBody>
      <dsp:txXfrm>
        <a:off x="1184950" y="3249467"/>
        <a:ext cx="64650" cy="64650"/>
      </dsp:txXfrm>
    </dsp:sp>
    <dsp:sp modelId="{8ECB98AC-DC73-4093-8086-7D050B5C1BAD}">
      <dsp:nvSpPr>
        <dsp:cNvPr id="0" name=""/>
        <dsp:cNvSpPr/>
      </dsp:nvSpPr>
      <dsp:spPr>
        <a:xfrm>
          <a:off x="4521967" y="2663613"/>
          <a:ext cx="600853" cy="91440"/>
        </a:xfrm>
        <a:custGeom>
          <a:avLst/>
          <a:gdLst/>
          <a:ahLst/>
          <a:cxnLst/>
          <a:rect l="0" t="0" r="0" b="0"/>
          <a:pathLst>
            <a:path>
              <a:moveTo>
                <a:pt x="0" y="45720"/>
              </a:moveTo>
              <a:lnTo>
                <a:pt x="600853" y="45720"/>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rtl="1">
            <a:lnSpc>
              <a:spcPct val="90000"/>
            </a:lnSpc>
            <a:spcBef>
              <a:spcPct val="0"/>
            </a:spcBef>
            <a:spcAft>
              <a:spcPct val="35000"/>
            </a:spcAft>
            <a:buNone/>
          </a:pPr>
          <a:endParaRPr lang="he-IL" sz="500" kern="1200"/>
        </a:p>
      </dsp:txBody>
      <dsp:txXfrm>
        <a:off x="4807372" y="2694312"/>
        <a:ext cx="30042" cy="30042"/>
      </dsp:txXfrm>
    </dsp:sp>
    <dsp:sp modelId="{3472EFE7-DFDA-46C6-8A53-B2FD6C6B4EF4}">
      <dsp:nvSpPr>
        <dsp:cNvPr id="0" name=""/>
        <dsp:cNvSpPr/>
      </dsp:nvSpPr>
      <dsp:spPr>
        <a:xfrm>
          <a:off x="916848" y="2663613"/>
          <a:ext cx="600853" cy="91440"/>
        </a:xfrm>
        <a:custGeom>
          <a:avLst/>
          <a:gdLst/>
          <a:ahLst/>
          <a:cxnLst/>
          <a:rect l="0" t="0" r="0" b="0"/>
          <a:pathLst>
            <a:path>
              <a:moveTo>
                <a:pt x="0" y="45720"/>
              </a:moveTo>
              <a:lnTo>
                <a:pt x="600853" y="45720"/>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rtl="1">
            <a:lnSpc>
              <a:spcPct val="90000"/>
            </a:lnSpc>
            <a:spcBef>
              <a:spcPct val="0"/>
            </a:spcBef>
            <a:spcAft>
              <a:spcPct val="35000"/>
            </a:spcAft>
            <a:buNone/>
          </a:pPr>
          <a:endParaRPr lang="he-IL" sz="500" kern="1200"/>
        </a:p>
      </dsp:txBody>
      <dsp:txXfrm>
        <a:off x="1202253" y="2694312"/>
        <a:ext cx="30042" cy="30042"/>
      </dsp:txXfrm>
    </dsp:sp>
    <dsp:sp modelId="{60792D55-93C8-4A81-B9C8-229B23744E9E}">
      <dsp:nvSpPr>
        <dsp:cNvPr id="0" name=""/>
        <dsp:cNvSpPr/>
      </dsp:nvSpPr>
      <dsp:spPr>
        <a:xfrm>
          <a:off x="4521967" y="1518695"/>
          <a:ext cx="600853" cy="91440"/>
        </a:xfrm>
        <a:custGeom>
          <a:avLst/>
          <a:gdLst/>
          <a:ahLst/>
          <a:cxnLst/>
          <a:rect l="0" t="0" r="0" b="0"/>
          <a:pathLst>
            <a:path>
              <a:moveTo>
                <a:pt x="0" y="45720"/>
              </a:moveTo>
              <a:lnTo>
                <a:pt x="600853" y="45720"/>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rtl="1">
            <a:lnSpc>
              <a:spcPct val="90000"/>
            </a:lnSpc>
            <a:spcBef>
              <a:spcPct val="0"/>
            </a:spcBef>
            <a:spcAft>
              <a:spcPct val="35000"/>
            </a:spcAft>
            <a:buNone/>
          </a:pPr>
          <a:endParaRPr lang="he-IL" sz="500" kern="1200"/>
        </a:p>
      </dsp:txBody>
      <dsp:txXfrm>
        <a:off x="4807372" y="1549393"/>
        <a:ext cx="30042" cy="30042"/>
      </dsp:txXfrm>
    </dsp:sp>
    <dsp:sp modelId="{B70FC418-845C-4588-AB6B-6DAE39FD3588}">
      <dsp:nvSpPr>
        <dsp:cNvPr id="0" name=""/>
        <dsp:cNvSpPr/>
      </dsp:nvSpPr>
      <dsp:spPr>
        <a:xfrm>
          <a:off x="916848" y="1564415"/>
          <a:ext cx="600853" cy="1144918"/>
        </a:xfrm>
        <a:custGeom>
          <a:avLst/>
          <a:gdLst/>
          <a:ahLst/>
          <a:cxnLst/>
          <a:rect l="0" t="0" r="0" b="0"/>
          <a:pathLst>
            <a:path>
              <a:moveTo>
                <a:pt x="0" y="1144918"/>
              </a:moveTo>
              <a:lnTo>
                <a:pt x="300426" y="1144918"/>
              </a:lnTo>
              <a:lnTo>
                <a:pt x="300426" y="0"/>
              </a:lnTo>
              <a:lnTo>
                <a:pt x="600853" y="0"/>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rtl="1">
            <a:lnSpc>
              <a:spcPct val="90000"/>
            </a:lnSpc>
            <a:spcBef>
              <a:spcPct val="0"/>
            </a:spcBef>
            <a:spcAft>
              <a:spcPct val="35000"/>
            </a:spcAft>
            <a:buNone/>
          </a:pPr>
          <a:endParaRPr lang="he-IL" sz="500" kern="1200"/>
        </a:p>
      </dsp:txBody>
      <dsp:txXfrm>
        <a:off x="1184950" y="2104549"/>
        <a:ext cx="64650" cy="64650"/>
      </dsp:txXfrm>
    </dsp:sp>
    <dsp:sp modelId="{6A0E09F3-092B-4B07-AD5D-33AEEB6EEAAE}">
      <dsp:nvSpPr>
        <dsp:cNvPr id="0" name=""/>
        <dsp:cNvSpPr/>
      </dsp:nvSpPr>
      <dsp:spPr>
        <a:xfrm rot="16200000">
          <a:off x="-1951473" y="2251366"/>
          <a:ext cx="4820708" cy="915934"/>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40005" rIns="40005" bIns="40005" numCol="1" spcCol="1270" anchor="ctr" anchorCtr="0">
          <a:noAutofit/>
        </a:bodyPr>
        <a:lstStyle/>
        <a:p>
          <a:pPr marL="0" lvl="0" indent="0" algn="ctr" defTabSz="2800350" rtl="1">
            <a:lnSpc>
              <a:spcPct val="90000"/>
            </a:lnSpc>
            <a:spcBef>
              <a:spcPct val="0"/>
            </a:spcBef>
            <a:spcAft>
              <a:spcPct val="35000"/>
            </a:spcAft>
            <a:buNone/>
          </a:pPr>
          <a:r>
            <a:rPr lang="he-IL" sz="6300" kern="1200" dirty="0"/>
            <a:t>חלקי הפרוייקט</a:t>
          </a:r>
        </a:p>
      </dsp:txBody>
      <dsp:txXfrm>
        <a:off x="-1951473" y="2251366"/>
        <a:ext cx="4820708" cy="915934"/>
      </dsp:txXfrm>
    </dsp:sp>
    <dsp:sp modelId="{CF615629-F230-46C5-86C3-EFFA64B65E87}">
      <dsp:nvSpPr>
        <dsp:cNvPr id="0" name=""/>
        <dsp:cNvSpPr/>
      </dsp:nvSpPr>
      <dsp:spPr>
        <a:xfrm>
          <a:off x="1517701" y="1106447"/>
          <a:ext cx="3004265" cy="915934"/>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1600200" rtl="1">
            <a:lnSpc>
              <a:spcPct val="90000"/>
            </a:lnSpc>
            <a:spcBef>
              <a:spcPct val="0"/>
            </a:spcBef>
            <a:spcAft>
              <a:spcPct val="35000"/>
            </a:spcAft>
            <a:buNone/>
          </a:pPr>
          <a:r>
            <a:rPr lang="he-IL" sz="3600" kern="1200" dirty="0"/>
            <a:t>משוונים</a:t>
          </a:r>
        </a:p>
      </dsp:txBody>
      <dsp:txXfrm>
        <a:off x="1517701" y="1106447"/>
        <a:ext cx="3004265" cy="915934"/>
      </dsp:txXfrm>
    </dsp:sp>
    <dsp:sp modelId="{C2855FD1-56B0-4B7D-9110-49DE4C0E08BA}">
      <dsp:nvSpPr>
        <dsp:cNvPr id="0" name=""/>
        <dsp:cNvSpPr/>
      </dsp:nvSpPr>
      <dsp:spPr>
        <a:xfrm>
          <a:off x="5122820" y="1106447"/>
          <a:ext cx="3004265" cy="915934"/>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rtl="1">
            <a:lnSpc>
              <a:spcPct val="90000"/>
            </a:lnSpc>
            <a:spcBef>
              <a:spcPct val="0"/>
            </a:spcBef>
            <a:spcAft>
              <a:spcPct val="35000"/>
            </a:spcAft>
            <a:buNone/>
          </a:pPr>
          <a:r>
            <a:rPr lang="he-IL" sz="1300" b="0" i="0" kern="1200" dirty="0"/>
            <a:t>• פרק העוסק בשיטות איזון ספקטרלי של אותות אודיו</a:t>
          </a:r>
          <a:br>
            <a:rPr lang="he-IL" sz="1300" kern="1200" dirty="0"/>
          </a:br>
          <a:r>
            <a:rPr lang="he-IL" sz="1300" b="0" i="0" kern="1200" dirty="0"/>
            <a:t>• הצגת הדרך למימוש יחידת עיבוד</a:t>
          </a:r>
          <a:br>
            <a:rPr lang="he-IL" sz="1300" kern="1200" dirty="0"/>
          </a:br>
          <a:r>
            <a:rPr lang="he-IL" sz="1300" b="0" i="0" kern="1200" dirty="0"/>
            <a:t>• יכולת לקחת אות כניסה ולעבד אותו לפי רצון המשתמש</a:t>
          </a:r>
          <a:endParaRPr lang="he-IL" sz="1300" kern="1200" dirty="0"/>
        </a:p>
      </dsp:txBody>
      <dsp:txXfrm>
        <a:off x="5122820" y="1106447"/>
        <a:ext cx="3004265" cy="915934"/>
      </dsp:txXfrm>
    </dsp:sp>
    <dsp:sp modelId="{5F00D61D-88CF-4333-A1DC-2C80A135F31E}">
      <dsp:nvSpPr>
        <dsp:cNvPr id="0" name=""/>
        <dsp:cNvSpPr/>
      </dsp:nvSpPr>
      <dsp:spPr>
        <a:xfrm>
          <a:off x="1517701" y="2251366"/>
          <a:ext cx="3004265" cy="915934"/>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marL="0" lvl="0" indent="0" algn="ctr" defTabSz="1422400" rtl="1">
            <a:lnSpc>
              <a:spcPct val="90000"/>
            </a:lnSpc>
            <a:spcBef>
              <a:spcPct val="0"/>
            </a:spcBef>
            <a:spcAft>
              <a:spcPct val="35000"/>
            </a:spcAft>
            <a:buNone/>
          </a:pPr>
          <a:r>
            <a:rPr lang="he-IL" sz="3200" kern="1200" dirty="0"/>
            <a:t>סימולציית חדר</a:t>
          </a:r>
        </a:p>
      </dsp:txBody>
      <dsp:txXfrm>
        <a:off x="1517701" y="2251366"/>
        <a:ext cx="3004265" cy="915934"/>
      </dsp:txXfrm>
    </dsp:sp>
    <dsp:sp modelId="{D4F971A1-22B4-456F-9A76-F21F2F705246}">
      <dsp:nvSpPr>
        <dsp:cNvPr id="0" name=""/>
        <dsp:cNvSpPr/>
      </dsp:nvSpPr>
      <dsp:spPr>
        <a:xfrm>
          <a:off x="5122820" y="2251366"/>
          <a:ext cx="3004265" cy="915934"/>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rtl="1">
            <a:lnSpc>
              <a:spcPct val="90000"/>
            </a:lnSpc>
            <a:spcBef>
              <a:spcPct val="0"/>
            </a:spcBef>
            <a:spcAft>
              <a:spcPct val="35000"/>
            </a:spcAft>
            <a:buNone/>
          </a:pPr>
          <a:r>
            <a:rPr lang="he-IL" sz="1300" b="0" i="0" kern="1200" dirty="0"/>
            <a:t>• פרק העוסק בשיטות לחיקוי התופעות העוברות על גל קול המתפשט בחדר בעל אקוסטיקה מסויימת</a:t>
          </a:r>
          <a:br>
            <a:rPr lang="he-IL" sz="1300" kern="1200" dirty="0"/>
          </a:br>
          <a:r>
            <a:rPr lang="he-IL" sz="1300" b="0" i="0" kern="1200" dirty="0"/>
            <a:t>• על ידי עיבוד דיגיטלי בלבד</a:t>
          </a:r>
          <a:endParaRPr lang="he-IL" sz="1300" kern="1200" dirty="0"/>
        </a:p>
      </dsp:txBody>
      <dsp:txXfrm>
        <a:off x="5122820" y="2251366"/>
        <a:ext cx="3004265" cy="915934"/>
      </dsp:txXfrm>
    </dsp:sp>
    <dsp:sp modelId="{A9925EDB-D8CE-4309-8D36-0C740AFDF659}">
      <dsp:nvSpPr>
        <dsp:cNvPr id="0" name=""/>
        <dsp:cNvSpPr/>
      </dsp:nvSpPr>
      <dsp:spPr>
        <a:xfrm>
          <a:off x="1517701" y="3396284"/>
          <a:ext cx="3004265" cy="915934"/>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marL="0" lvl="0" indent="0" algn="ctr" defTabSz="1422400" rtl="1">
            <a:lnSpc>
              <a:spcPct val="90000"/>
            </a:lnSpc>
            <a:spcBef>
              <a:spcPct val="0"/>
            </a:spcBef>
            <a:spcAft>
              <a:spcPct val="35000"/>
            </a:spcAft>
            <a:buNone/>
          </a:pPr>
          <a:r>
            <a:rPr lang="he-IL" sz="3200" kern="1200" dirty="0"/>
            <a:t>למידת מכונה</a:t>
          </a:r>
        </a:p>
      </dsp:txBody>
      <dsp:txXfrm>
        <a:off x="1517701" y="3396284"/>
        <a:ext cx="3004265" cy="915934"/>
      </dsp:txXfrm>
    </dsp:sp>
    <dsp:sp modelId="{0511217D-4B6A-4C77-8258-DA56E121AEE4}">
      <dsp:nvSpPr>
        <dsp:cNvPr id="0" name=""/>
        <dsp:cNvSpPr/>
      </dsp:nvSpPr>
      <dsp:spPr>
        <a:xfrm>
          <a:off x="5122820" y="3396284"/>
          <a:ext cx="3004265" cy="915934"/>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rtl="1">
            <a:lnSpc>
              <a:spcPct val="90000"/>
            </a:lnSpc>
            <a:spcBef>
              <a:spcPct val="0"/>
            </a:spcBef>
            <a:spcAft>
              <a:spcPct val="35000"/>
            </a:spcAft>
            <a:buNone/>
          </a:pPr>
          <a:r>
            <a:rPr lang="he-IL" sz="1300" b="0" i="0" kern="1200" dirty="0"/>
            <a:t>• פרק העוסק בשיטות למידה סטטיסטית ולמידה עמוקה</a:t>
          </a:r>
          <a:br>
            <a:rPr lang="he-IL" sz="1300" kern="1200" dirty="0"/>
          </a:br>
          <a:r>
            <a:rPr lang="he-IL" sz="1300" b="0" i="0" kern="1200" dirty="0"/>
            <a:t>• פיתוח יכולת המכונה לתייג ולמיין קטעי אודיו על פי מאפיינים שונים</a:t>
          </a:r>
          <a:endParaRPr lang="he-IL" sz="1300" kern="1200" dirty="0"/>
        </a:p>
      </dsp:txBody>
      <dsp:txXfrm>
        <a:off x="5122820" y="3396284"/>
        <a:ext cx="3004265" cy="915934"/>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6F0E6-F4E2-9450-5E48-E85DBD5424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367BA028-44CD-9579-4804-2CD04824F5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E17C6407-20AE-610F-234B-6BE31B1EE007}"/>
              </a:ext>
            </a:extLst>
          </p:cNvPr>
          <p:cNvSpPr>
            <a:spLocks noGrp="1"/>
          </p:cNvSpPr>
          <p:nvPr>
            <p:ph type="dt" sz="half" idx="10"/>
          </p:nvPr>
        </p:nvSpPr>
        <p:spPr/>
        <p:txBody>
          <a:bodyPr/>
          <a:lstStyle/>
          <a:p>
            <a:fld id="{95236F3C-E5EA-4D12-9332-A291D359EBC8}" type="datetimeFigureOut">
              <a:rPr lang="he-IL" smtClean="0"/>
              <a:t>כ"ד/תשרי/תשפ"ה</a:t>
            </a:fld>
            <a:endParaRPr lang="he-IL"/>
          </a:p>
        </p:txBody>
      </p:sp>
      <p:sp>
        <p:nvSpPr>
          <p:cNvPr id="5" name="Footer Placeholder 4">
            <a:extLst>
              <a:ext uri="{FF2B5EF4-FFF2-40B4-BE49-F238E27FC236}">
                <a16:creationId xmlns:a16="http://schemas.microsoft.com/office/drawing/2014/main" id="{B3393FC3-501A-7B82-BDB9-0E9CE845B674}"/>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0F7FD3C4-C3D2-883E-5608-6C813B5425C3}"/>
              </a:ext>
            </a:extLst>
          </p:cNvPr>
          <p:cNvSpPr>
            <a:spLocks noGrp="1"/>
          </p:cNvSpPr>
          <p:nvPr>
            <p:ph type="sldNum" sz="quarter" idx="12"/>
          </p:nvPr>
        </p:nvSpPr>
        <p:spPr/>
        <p:txBody>
          <a:bodyPr/>
          <a:lstStyle/>
          <a:p>
            <a:fld id="{E4AEEF4F-A068-45C1-90B1-B697AB7B99D2}" type="slidenum">
              <a:rPr lang="he-IL" smtClean="0"/>
              <a:t>‹#›</a:t>
            </a:fld>
            <a:endParaRPr lang="he-IL"/>
          </a:p>
        </p:txBody>
      </p:sp>
    </p:spTree>
    <p:extLst>
      <p:ext uri="{BB962C8B-B14F-4D97-AF65-F5344CB8AC3E}">
        <p14:creationId xmlns:p14="http://schemas.microsoft.com/office/powerpoint/2010/main" val="2270626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104E-EBE7-3908-855B-52AE154550FF}"/>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012D006B-E4DB-BC82-85DE-CA3E76FA43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E318B51B-7F44-7989-4FB1-0C3097E5CCDC}"/>
              </a:ext>
            </a:extLst>
          </p:cNvPr>
          <p:cNvSpPr>
            <a:spLocks noGrp="1"/>
          </p:cNvSpPr>
          <p:nvPr>
            <p:ph type="dt" sz="half" idx="10"/>
          </p:nvPr>
        </p:nvSpPr>
        <p:spPr/>
        <p:txBody>
          <a:bodyPr/>
          <a:lstStyle/>
          <a:p>
            <a:fld id="{95236F3C-E5EA-4D12-9332-A291D359EBC8}" type="datetimeFigureOut">
              <a:rPr lang="he-IL" smtClean="0"/>
              <a:t>כ"ד/תשרי/תשפ"ה</a:t>
            </a:fld>
            <a:endParaRPr lang="he-IL"/>
          </a:p>
        </p:txBody>
      </p:sp>
      <p:sp>
        <p:nvSpPr>
          <p:cNvPr id="5" name="Footer Placeholder 4">
            <a:extLst>
              <a:ext uri="{FF2B5EF4-FFF2-40B4-BE49-F238E27FC236}">
                <a16:creationId xmlns:a16="http://schemas.microsoft.com/office/drawing/2014/main" id="{6BBBFA66-1278-C3A3-E0DE-CDA2A5E6CD93}"/>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EF8ABDCC-FAC6-F723-78C4-D408E0861E4F}"/>
              </a:ext>
            </a:extLst>
          </p:cNvPr>
          <p:cNvSpPr>
            <a:spLocks noGrp="1"/>
          </p:cNvSpPr>
          <p:nvPr>
            <p:ph type="sldNum" sz="quarter" idx="12"/>
          </p:nvPr>
        </p:nvSpPr>
        <p:spPr/>
        <p:txBody>
          <a:bodyPr/>
          <a:lstStyle/>
          <a:p>
            <a:fld id="{E4AEEF4F-A068-45C1-90B1-B697AB7B99D2}" type="slidenum">
              <a:rPr lang="he-IL" smtClean="0"/>
              <a:t>‹#›</a:t>
            </a:fld>
            <a:endParaRPr lang="he-IL"/>
          </a:p>
        </p:txBody>
      </p:sp>
    </p:spTree>
    <p:extLst>
      <p:ext uri="{BB962C8B-B14F-4D97-AF65-F5344CB8AC3E}">
        <p14:creationId xmlns:p14="http://schemas.microsoft.com/office/powerpoint/2010/main" val="154309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DAB434-BB90-A424-42DB-0624680233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51F82F28-9C0A-59FF-0EA7-F47447D6EA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CCCB63EA-8ABB-62C3-2A8B-C2BBBEEFD7B5}"/>
              </a:ext>
            </a:extLst>
          </p:cNvPr>
          <p:cNvSpPr>
            <a:spLocks noGrp="1"/>
          </p:cNvSpPr>
          <p:nvPr>
            <p:ph type="dt" sz="half" idx="10"/>
          </p:nvPr>
        </p:nvSpPr>
        <p:spPr/>
        <p:txBody>
          <a:bodyPr/>
          <a:lstStyle/>
          <a:p>
            <a:fld id="{95236F3C-E5EA-4D12-9332-A291D359EBC8}" type="datetimeFigureOut">
              <a:rPr lang="he-IL" smtClean="0"/>
              <a:t>כ"ד/תשרי/תשפ"ה</a:t>
            </a:fld>
            <a:endParaRPr lang="he-IL"/>
          </a:p>
        </p:txBody>
      </p:sp>
      <p:sp>
        <p:nvSpPr>
          <p:cNvPr id="5" name="Footer Placeholder 4">
            <a:extLst>
              <a:ext uri="{FF2B5EF4-FFF2-40B4-BE49-F238E27FC236}">
                <a16:creationId xmlns:a16="http://schemas.microsoft.com/office/drawing/2014/main" id="{F7EB615A-77A2-D60F-A697-DB128615EC6D}"/>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4D7A1C13-41D6-DC10-5BBC-F6167B647E70}"/>
              </a:ext>
            </a:extLst>
          </p:cNvPr>
          <p:cNvSpPr>
            <a:spLocks noGrp="1"/>
          </p:cNvSpPr>
          <p:nvPr>
            <p:ph type="sldNum" sz="quarter" idx="12"/>
          </p:nvPr>
        </p:nvSpPr>
        <p:spPr/>
        <p:txBody>
          <a:bodyPr/>
          <a:lstStyle/>
          <a:p>
            <a:fld id="{E4AEEF4F-A068-45C1-90B1-B697AB7B99D2}" type="slidenum">
              <a:rPr lang="he-IL" smtClean="0"/>
              <a:t>‹#›</a:t>
            </a:fld>
            <a:endParaRPr lang="he-IL"/>
          </a:p>
        </p:txBody>
      </p:sp>
    </p:spTree>
    <p:extLst>
      <p:ext uri="{BB962C8B-B14F-4D97-AF65-F5344CB8AC3E}">
        <p14:creationId xmlns:p14="http://schemas.microsoft.com/office/powerpoint/2010/main" val="3523331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B7BC6-4317-2FC1-EC6E-2181433D4432}"/>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A8C3FD76-2E50-AB1E-2EC1-85C61BB4D3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547962A3-24F0-1318-691E-04DBCC1AE67F}"/>
              </a:ext>
            </a:extLst>
          </p:cNvPr>
          <p:cNvSpPr>
            <a:spLocks noGrp="1"/>
          </p:cNvSpPr>
          <p:nvPr>
            <p:ph type="dt" sz="half" idx="10"/>
          </p:nvPr>
        </p:nvSpPr>
        <p:spPr/>
        <p:txBody>
          <a:bodyPr/>
          <a:lstStyle/>
          <a:p>
            <a:fld id="{95236F3C-E5EA-4D12-9332-A291D359EBC8}" type="datetimeFigureOut">
              <a:rPr lang="he-IL" smtClean="0"/>
              <a:t>כ"ד/תשרי/תשפ"ה</a:t>
            </a:fld>
            <a:endParaRPr lang="he-IL"/>
          </a:p>
        </p:txBody>
      </p:sp>
      <p:sp>
        <p:nvSpPr>
          <p:cNvPr id="5" name="Footer Placeholder 4">
            <a:extLst>
              <a:ext uri="{FF2B5EF4-FFF2-40B4-BE49-F238E27FC236}">
                <a16:creationId xmlns:a16="http://schemas.microsoft.com/office/drawing/2014/main" id="{E69537F0-C16C-5A8F-F57E-E53689C8372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19E6BCA9-D80D-65D2-C439-CA8FFF136115}"/>
              </a:ext>
            </a:extLst>
          </p:cNvPr>
          <p:cNvSpPr>
            <a:spLocks noGrp="1"/>
          </p:cNvSpPr>
          <p:nvPr>
            <p:ph type="sldNum" sz="quarter" idx="12"/>
          </p:nvPr>
        </p:nvSpPr>
        <p:spPr/>
        <p:txBody>
          <a:bodyPr/>
          <a:lstStyle/>
          <a:p>
            <a:fld id="{E4AEEF4F-A068-45C1-90B1-B697AB7B99D2}" type="slidenum">
              <a:rPr lang="he-IL" smtClean="0"/>
              <a:t>‹#›</a:t>
            </a:fld>
            <a:endParaRPr lang="he-IL"/>
          </a:p>
        </p:txBody>
      </p:sp>
    </p:spTree>
    <p:extLst>
      <p:ext uri="{BB962C8B-B14F-4D97-AF65-F5344CB8AC3E}">
        <p14:creationId xmlns:p14="http://schemas.microsoft.com/office/powerpoint/2010/main" val="1785942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E7E7E-A4D9-BB5F-D338-0FDF00900C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F2E38B32-5E77-D5A8-6626-6407BFA512D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00A353-05C8-085D-47D8-7253731413B8}"/>
              </a:ext>
            </a:extLst>
          </p:cNvPr>
          <p:cNvSpPr>
            <a:spLocks noGrp="1"/>
          </p:cNvSpPr>
          <p:nvPr>
            <p:ph type="dt" sz="half" idx="10"/>
          </p:nvPr>
        </p:nvSpPr>
        <p:spPr/>
        <p:txBody>
          <a:bodyPr/>
          <a:lstStyle/>
          <a:p>
            <a:fld id="{95236F3C-E5EA-4D12-9332-A291D359EBC8}" type="datetimeFigureOut">
              <a:rPr lang="he-IL" smtClean="0"/>
              <a:t>כ"ד/תשרי/תשפ"ה</a:t>
            </a:fld>
            <a:endParaRPr lang="he-IL"/>
          </a:p>
        </p:txBody>
      </p:sp>
      <p:sp>
        <p:nvSpPr>
          <p:cNvPr id="5" name="Footer Placeholder 4">
            <a:extLst>
              <a:ext uri="{FF2B5EF4-FFF2-40B4-BE49-F238E27FC236}">
                <a16:creationId xmlns:a16="http://schemas.microsoft.com/office/drawing/2014/main" id="{B9129FF0-E1C0-70F6-210F-6C3937C4E734}"/>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824266DA-DD1B-36D7-A258-D21233FFC18E}"/>
              </a:ext>
            </a:extLst>
          </p:cNvPr>
          <p:cNvSpPr>
            <a:spLocks noGrp="1"/>
          </p:cNvSpPr>
          <p:nvPr>
            <p:ph type="sldNum" sz="quarter" idx="12"/>
          </p:nvPr>
        </p:nvSpPr>
        <p:spPr/>
        <p:txBody>
          <a:bodyPr/>
          <a:lstStyle/>
          <a:p>
            <a:fld id="{E4AEEF4F-A068-45C1-90B1-B697AB7B99D2}" type="slidenum">
              <a:rPr lang="he-IL" smtClean="0"/>
              <a:t>‹#›</a:t>
            </a:fld>
            <a:endParaRPr lang="he-IL"/>
          </a:p>
        </p:txBody>
      </p:sp>
    </p:spTree>
    <p:extLst>
      <p:ext uri="{BB962C8B-B14F-4D97-AF65-F5344CB8AC3E}">
        <p14:creationId xmlns:p14="http://schemas.microsoft.com/office/powerpoint/2010/main" val="2808276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86967-0B5B-7C1D-4C5C-B82B545EE693}"/>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7D7F8760-990A-21A5-D226-F6F6A2A92F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A94C3A61-0EB0-D719-3688-7EA390DC4B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FEF0F211-5334-DA16-2230-5C30C69E1972}"/>
              </a:ext>
            </a:extLst>
          </p:cNvPr>
          <p:cNvSpPr>
            <a:spLocks noGrp="1"/>
          </p:cNvSpPr>
          <p:nvPr>
            <p:ph type="dt" sz="half" idx="10"/>
          </p:nvPr>
        </p:nvSpPr>
        <p:spPr/>
        <p:txBody>
          <a:bodyPr/>
          <a:lstStyle/>
          <a:p>
            <a:fld id="{95236F3C-E5EA-4D12-9332-A291D359EBC8}" type="datetimeFigureOut">
              <a:rPr lang="he-IL" smtClean="0"/>
              <a:t>כ"ד/תשרי/תשפ"ה</a:t>
            </a:fld>
            <a:endParaRPr lang="he-IL"/>
          </a:p>
        </p:txBody>
      </p:sp>
      <p:sp>
        <p:nvSpPr>
          <p:cNvPr id="6" name="Footer Placeholder 5">
            <a:extLst>
              <a:ext uri="{FF2B5EF4-FFF2-40B4-BE49-F238E27FC236}">
                <a16:creationId xmlns:a16="http://schemas.microsoft.com/office/drawing/2014/main" id="{A4E52E92-C3E5-1C24-7E91-F1B4028DCAC2}"/>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FAD8A95C-F5C0-CB07-89B0-144E917EC394}"/>
              </a:ext>
            </a:extLst>
          </p:cNvPr>
          <p:cNvSpPr>
            <a:spLocks noGrp="1"/>
          </p:cNvSpPr>
          <p:nvPr>
            <p:ph type="sldNum" sz="quarter" idx="12"/>
          </p:nvPr>
        </p:nvSpPr>
        <p:spPr/>
        <p:txBody>
          <a:bodyPr/>
          <a:lstStyle/>
          <a:p>
            <a:fld id="{E4AEEF4F-A068-45C1-90B1-B697AB7B99D2}" type="slidenum">
              <a:rPr lang="he-IL" smtClean="0"/>
              <a:t>‹#›</a:t>
            </a:fld>
            <a:endParaRPr lang="he-IL"/>
          </a:p>
        </p:txBody>
      </p:sp>
    </p:spTree>
    <p:extLst>
      <p:ext uri="{BB962C8B-B14F-4D97-AF65-F5344CB8AC3E}">
        <p14:creationId xmlns:p14="http://schemas.microsoft.com/office/powerpoint/2010/main" val="3200013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BE557-BB2A-C386-B2AA-A0D9E61F67EA}"/>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525A3102-B285-8F34-5624-D17563461F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039941-A22C-8BDF-36F9-35BC44754E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8F08B536-4743-6EBA-1F3B-867DF97D5D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82829F-E233-EA06-79DA-421BF59743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45C0A650-0296-2D1B-C1C1-22F8AABB933E}"/>
              </a:ext>
            </a:extLst>
          </p:cNvPr>
          <p:cNvSpPr>
            <a:spLocks noGrp="1"/>
          </p:cNvSpPr>
          <p:nvPr>
            <p:ph type="dt" sz="half" idx="10"/>
          </p:nvPr>
        </p:nvSpPr>
        <p:spPr/>
        <p:txBody>
          <a:bodyPr/>
          <a:lstStyle/>
          <a:p>
            <a:fld id="{95236F3C-E5EA-4D12-9332-A291D359EBC8}" type="datetimeFigureOut">
              <a:rPr lang="he-IL" smtClean="0"/>
              <a:t>כ"ד/תשרי/תשפ"ה</a:t>
            </a:fld>
            <a:endParaRPr lang="he-IL"/>
          </a:p>
        </p:txBody>
      </p:sp>
      <p:sp>
        <p:nvSpPr>
          <p:cNvPr id="8" name="Footer Placeholder 7">
            <a:extLst>
              <a:ext uri="{FF2B5EF4-FFF2-40B4-BE49-F238E27FC236}">
                <a16:creationId xmlns:a16="http://schemas.microsoft.com/office/drawing/2014/main" id="{C401C39A-EBC5-7743-652D-09A982DADFC1}"/>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89B7DAAB-2F9A-89D2-D9CD-DBCBC3DBB272}"/>
              </a:ext>
            </a:extLst>
          </p:cNvPr>
          <p:cNvSpPr>
            <a:spLocks noGrp="1"/>
          </p:cNvSpPr>
          <p:nvPr>
            <p:ph type="sldNum" sz="quarter" idx="12"/>
          </p:nvPr>
        </p:nvSpPr>
        <p:spPr/>
        <p:txBody>
          <a:bodyPr/>
          <a:lstStyle/>
          <a:p>
            <a:fld id="{E4AEEF4F-A068-45C1-90B1-B697AB7B99D2}" type="slidenum">
              <a:rPr lang="he-IL" smtClean="0"/>
              <a:t>‹#›</a:t>
            </a:fld>
            <a:endParaRPr lang="he-IL"/>
          </a:p>
        </p:txBody>
      </p:sp>
    </p:spTree>
    <p:extLst>
      <p:ext uri="{BB962C8B-B14F-4D97-AF65-F5344CB8AC3E}">
        <p14:creationId xmlns:p14="http://schemas.microsoft.com/office/powerpoint/2010/main" val="3552228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D42A-A108-123E-48F5-1E0ADFF27747}"/>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05777A72-E91F-EABF-62C3-2F30611AE44B}"/>
              </a:ext>
            </a:extLst>
          </p:cNvPr>
          <p:cNvSpPr>
            <a:spLocks noGrp="1"/>
          </p:cNvSpPr>
          <p:nvPr>
            <p:ph type="dt" sz="half" idx="10"/>
          </p:nvPr>
        </p:nvSpPr>
        <p:spPr/>
        <p:txBody>
          <a:bodyPr/>
          <a:lstStyle/>
          <a:p>
            <a:fld id="{95236F3C-E5EA-4D12-9332-A291D359EBC8}" type="datetimeFigureOut">
              <a:rPr lang="he-IL" smtClean="0"/>
              <a:t>כ"ד/תשרי/תשפ"ה</a:t>
            </a:fld>
            <a:endParaRPr lang="he-IL"/>
          </a:p>
        </p:txBody>
      </p:sp>
      <p:sp>
        <p:nvSpPr>
          <p:cNvPr id="4" name="Footer Placeholder 3">
            <a:extLst>
              <a:ext uri="{FF2B5EF4-FFF2-40B4-BE49-F238E27FC236}">
                <a16:creationId xmlns:a16="http://schemas.microsoft.com/office/drawing/2014/main" id="{8A9C12C7-521D-468B-AD2A-72CDD4687E3C}"/>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583A862E-BF2A-1977-0BD6-A3F004E81037}"/>
              </a:ext>
            </a:extLst>
          </p:cNvPr>
          <p:cNvSpPr>
            <a:spLocks noGrp="1"/>
          </p:cNvSpPr>
          <p:nvPr>
            <p:ph type="sldNum" sz="quarter" idx="12"/>
          </p:nvPr>
        </p:nvSpPr>
        <p:spPr/>
        <p:txBody>
          <a:bodyPr/>
          <a:lstStyle/>
          <a:p>
            <a:fld id="{E4AEEF4F-A068-45C1-90B1-B697AB7B99D2}" type="slidenum">
              <a:rPr lang="he-IL" smtClean="0"/>
              <a:t>‹#›</a:t>
            </a:fld>
            <a:endParaRPr lang="he-IL"/>
          </a:p>
        </p:txBody>
      </p:sp>
    </p:spTree>
    <p:extLst>
      <p:ext uri="{BB962C8B-B14F-4D97-AF65-F5344CB8AC3E}">
        <p14:creationId xmlns:p14="http://schemas.microsoft.com/office/powerpoint/2010/main" val="4169393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7A510B-958E-C7F8-49B8-09DD9D59AC7A}"/>
              </a:ext>
            </a:extLst>
          </p:cNvPr>
          <p:cNvSpPr>
            <a:spLocks noGrp="1"/>
          </p:cNvSpPr>
          <p:nvPr>
            <p:ph type="dt" sz="half" idx="10"/>
          </p:nvPr>
        </p:nvSpPr>
        <p:spPr/>
        <p:txBody>
          <a:bodyPr/>
          <a:lstStyle/>
          <a:p>
            <a:fld id="{95236F3C-E5EA-4D12-9332-A291D359EBC8}" type="datetimeFigureOut">
              <a:rPr lang="he-IL" smtClean="0"/>
              <a:t>כ"ד/תשרי/תשפ"ה</a:t>
            </a:fld>
            <a:endParaRPr lang="he-IL"/>
          </a:p>
        </p:txBody>
      </p:sp>
      <p:sp>
        <p:nvSpPr>
          <p:cNvPr id="3" name="Footer Placeholder 2">
            <a:extLst>
              <a:ext uri="{FF2B5EF4-FFF2-40B4-BE49-F238E27FC236}">
                <a16:creationId xmlns:a16="http://schemas.microsoft.com/office/drawing/2014/main" id="{A47647CB-BE68-8E66-AF60-C4F283654428}"/>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C5E18B75-2BB6-8EE9-2CB3-0916F73FD829}"/>
              </a:ext>
            </a:extLst>
          </p:cNvPr>
          <p:cNvSpPr>
            <a:spLocks noGrp="1"/>
          </p:cNvSpPr>
          <p:nvPr>
            <p:ph type="sldNum" sz="quarter" idx="12"/>
          </p:nvPr>
        </p:nvSpPr>
        <p:spPr/>
        <p:txBody>
          <a:bodyPr/>
          <a:lstStyle/>
          <a:p>
            <a:fld id="{E4AEEF4F-A068-45C1-90B1-B697AB7B99D2}" type="slidenum">
              <a:rPr lang="he-IL" smtClean="0"/>
              <a:t>‹#›</a:t>
            </a:fld>
            <a:endParaRPr lang="he-IL"/>
          </a:p>
        </p:txBody>
      </p:sp>
    </p:spTree>
    <p:extLst>
      <p:ext uri="{BB962C8B-B14F-4D97-AF65-F5344CB8AC3E}">
        <p14:creationId xmlns:p14="http://schemas.microsoft.com/office/powerpoint/2010/main" val="1427916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C1FF-008D-1658-7C41-D2A5EA5E6F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BA5A185C-A964-D510-A6F8-D8791FE363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D9694EB5-3A2D-5FF0-BA1B-6694082D4F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BB8CB8-154A-8188-6940-F3340B9116F5}"/>
              </a:ext>
            </a:extLst>
          </p:cNvPr>
          <p:cNvSpPr>
            <a:spLocks noGrp="1"/>
          </p:cNvSpPr>
          <p:nvPr>
            <p:ph type="dt" sz="half" idx="10"/>
          </p:nvPr>
        </p:nvSpPr>
        <p:spPr/>
        <p:txBody>
          <a:bodyPr/>
          <a:lstStyle/>
          <a:p>
            <a:fld id="{95236F3C-E5EA-4D12-9332-A291D359EBC8}" type="datetimeFigureOut">
              <a:rPr lang="he-IL" smtClean="0"/>
              <a:t>כ"ד/תשרי/תשפ"ה</a:t>
            </a:fld>
            <a:endParaRPr lang="he-IL"/>
          </a:p>
        </p:txBody>
      </p:sp>
      <p:sp>
        <p:nvSpPr>
          <p:cNvPr id="6" name="Footer Placeholder 5">
            <a:extLst>
              <a:ext uri="{FF2B5EF4-FFF2-40B4-BE49-F238E27FC236}">
                <a16:creationId xmlns:a16="http://schemas.microsoft.com/office/drawing/2014/main" id="{75ECB535-E591-23BE-BBB0-9613E6B2A988}"/>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355A3D63-AF13-9597-F81F-ACE549C63417}"/>
              </a:ext>
            </a:extLst>
          </p:cNvPr>
          <p:cNvSpPr>
            <a:spLocks noGrp="1"/>
          </p:cNvSpPr>
          <p:nvPr>
            <p:ph type="sldNum" sz="quarter" idx="12"/>
          </p:nvPr>
        </p:nvSpPr>
        <p:spPr/>
        <p:txBody>
          <a:bodyPr/>
          <a:lstStyle/>
          <a:p>
            <a:fld id="{E4AEEF4F-A068-45C1-90B1-B697AB7B99D2}" type="slidenum">
              <a:rPr lang="he-IL" smtClean="0"/>
              <a:t>‹#›</a:t>
            </a:fld>
            <a:endParaRPr lang="he-IL"/>
          </a:p>
        </p:txBody>
      </p:sp>
    </p:spTree>
    <p:extLst>
      <p:ext uri="{BB962C8B-B14F-4D97-AF65-F5344CB8AC3E}">
        <p14:creationId xmlns:p14="http://schemas.microsoft.com/office/powerpoint/2010/main" val="4084390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93BE7-2E72-69C6-94BA-6E6075EBBF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D79BE2C6-25A0-7329-C767-C4DF432530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EDF88247-369C-6F9E-940A-B32CF4180B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1FBA34-C862-DE33-32CC-AD468A49C67F}"/>
              </a:ext>
            </a:extLst>
          </p:cNvPr>
          <p:cNvSpPr>
            <a:spLocks noGrp="1"/>
          </p:cNvSpPr>
          <p:nvPr>
            <p:ph type="dt" sz="half" idx="10"/>
          </p:nvPr>
        </p:nvSpPr>
        <p:spPr/>
        <p:txBody>
          <a:bodyPr/>
          <a:lstStyle/>
          <a:p>
            <a:fld id="{95236F3C-E5EA-4D12-9332-A291D359EBC8}" type="datetimeFigureOut">
              <a:rPr lang="he-IL" smtClean="0"/>
              <a:t>כ"ד/תשרי/תשפ"ה</a:t>
            </a:fld>
            <a:endParaRPr lang="he-IL"/>
          </a:p>
        </p:txBody>
      </p:sp>
      <p:sp>
        <p:nvSpPr>
          <p:cNvPr id="6" name="Footer Placeholder 5">
            <a:extLst>
              <a:ext uri="{FF2B5EF4-FFF2-40B4-BE49-F238E27FC236}">
                <a16:creationId xmlns:a16="http://schemas.microsoft.com/office/drawing/2014/main" id="{8C3DAC73-8521-82BF-56AC-29F48F3D84B4}"/>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E01B5BBB-FB7D-ABD0-5DA6-AD378F13FB9A}"/>
              </a:ext>
            </a:extLst>
          </p:cNvPr>
          <p:cNvSpPr>
            <a:spLocks noGrp="1"/>
          </p:cNvSpPr>
          <p:nvPr>
            <p:ph type="sldNum" sz="quarter" idx="12"/>
          </p:nvPr>
        </p:nvSpPr>
        <p:spPr/>
        <p:txBody>
          <a:bodyPr/>
          <a:lstStyle/>
          <a:p>
            <a:fld id="{E4AEEF4F-A068-45C1-90B1-B697AB7B99D2}" type="slidenum">
              <a:rPr lang="he-IL" smtClean="0"/>
              <a:t>‹#›</a:t>
            </a:fld>
            <a:endParaRPr lang="he-IL"/>
          </a:p>
        </p:txBody>
      </p:sp>
    </p:spTree>
    <p:extLst>
      <p:ext uri="{BB962C8B-B14F-4D97-AF65-F5344CB8AC3E}">
        <p14:creationId xmlns:p14="http://schemas.microsoft.com/office/powerpoint/2010/main" val="2991630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5423CC-6BCD-747C-3706-4B6818274C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9D21AA44-482C-16B3-5526-5A4DCCD021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535B708B-3F4A-D11E-DF79-762FAC3CEF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5236F3C-E5EA-4D12-9332-A291D359EBC8}" type="datetimeFigureOut">
              <a:rPr lang="he-IL" smtClean="0"/>
              <a:t>כ"ד/תשרי/תשפ"ה</a:t>
            </a:fld>
            <a:endParaRPr lang="he-IL"/>
          </a:p>
        </p:txBody>
      </p:sp>
      <p:sp>
        <p:nvSpPr>
          <p:cNvPr id="5" name="Footer Placeholder 4">
            <a:extLst>
              <a:ext uri="{FF2B5EF4-FFF2-40B4-BE49-F238E27FC236}">
                <a16:creationId xmlns:a16="http://schemas.microsoft.com/office/drawing/2014/main" id="{2BAA8C3B-BE59-EAC0-7AE8-3B06BB5FA7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he-IL"/>
          </a:p>
        </p:txBody>
      </p:sp>
      <p:sp>
        <p:nvSpPr>
          <p:cNvPr id="6" name="Slide Number Placeholder 5">
            <a:extLst>
              <a:ext uri="{FF2B5EF4-FFF2-40B4-BE49-F238E27FC236}">
                <a16:creationId xmlns:a16="http://schemas.microsoft.com/office/drawing/2014/main" id="{77609716-6C3F-5670-6DEF-ACA4BB5F93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4AEEF4F-A068-45C1-90B1-B697AB7B99D2}" type="slidenum">
              <a:rPr lang="he-IL" smtClean="0"/>
              <a:t>‹#›</a:t>
            </a:fld>
            <a:endParaRPr lang="he-IL"/>
          </a:p>
        </p:txBody>
      </p:sp>
    </p:spTree>
    <p:extLst>
      <p:ext uri="{BB962C8B-B14F-4D97-AF65-F5344CB8AC3E}">
        <p14:creationId xmlns:p14="http://schemas.microsoft.com/office/powerpoint/2010/main" val="2846570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image" Target="../media/image39.png"/><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1.xml.rels><?xml version="1.0" encoding="UTF-8" standalone="yes"?>
<Relationships xmlns="http://schemas.openxmlformats.org/package/2006/relationships"><Relationship Id="rId3" Type="http://schemas.openxmlformats.org/officeDocument/2006/relationships/hyperlink" Target="https://colab.research.google.com/drive/1TbX92UL9sYWbdwdGE0rJ9owmezB-Rl1C" TargetMode="External"/><Relationship Id="rId2" Type="http://schemas.openxmlformats.org/officeDocument/2006/relationships/hyperlink" Target="https://www.mathworks.com/help/audio/ref/vggishfeatures.html"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ack mesh on a blue background&#10;&#10;Description automatically generated">
            <a:extLst>
              <a:ext uri="{FF2B5EF4-FFF2-40B4-BE49-F238E27FC236}">
                <a16:creationId xmlns:a16="http://schemas.microsoft.com/office/drawing/2014/main" id="{1A23B62F-2D74-2F58-B5C7-E73B0BFD5D3E}"/>
              </a:ext>
            </a:extLst>
          </p:cNvPr>
          <p:cNvPicPr>
            <a:picLocks noChangeAspect="1"/>
          </p:cNvPicPr>
          <p:nvPr/>
        </p:nvPicPr>
        <p:blipFill rotWithShape="1">
          <a:blip r:embed="rId2">
            <a:alphaModFix amt="5000"/>
            <a:extLst>
              <a:ext uri="{28A0092B-C50C-407E-A947-70E740481C1C}">
                <a14:useLocalDpi xmlns:a14="http://schemas.microsoft.com/office/drawing/2010/main" val="0"/>
              </a:ext>
            </a:extLst>
          </a:blip>
          <a:srcRect t="12057" b="11363"/>
          <a:stretch/>
        </p:blipFill>
        <p:spPr>
          <a:xfrm>
            <a:off x="0" y="0"/>
            <a:ext cx="12192001" cy="4201449"/>
          </a:xfrm>
          <a:prstGeom prst="rect">
            <a:avLst/>
          </a:prstGeom>
        </p:spPr>
      </p:pic>
      <p:grpSp>
        <p:nvGrpSpPr>
          <p:cNvPr id="17" name="Group 16">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18" name="Freeform: Shape 17">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B45635F0-6623-4C1A-2216-313ADF107E5E}"/>
              </a:ext>
            </a:extLst>
          </p:cNvPr>
          <p:cNvSpPr>
            <a:spLocks noGrp="1"/>
          </p:cNvSpPr>
          <p:nvPr>
            <p:ph type="ctrTitle"/>
          </p:nvPr>
        </p:nvSpPr>
        <p:spPr>
          <a:xfrm>
            <a:off x="941483" y="1947193"/>
            <a:ext cx="10305983" cy="3582531"/>
          </a:xfrm>
        </p:spPr>
        <p:txBody>
          <a:bodyPr anchor="t">
            <a:normAutofit/>
          </a:bodyPr>
          <a:lstStyle/>
          <a:p>
            <a:r>
              <a:rPr lang="he-IL" sz="5400" kern="100">
                <a:latin typeface="Aptos" panose="020B0004020202020204" pitchFamily="34" charset="0"/>
                <a:ea typeface="Aptos" panose="020B0004020202020204" pitchFamily="34" charset="0"/>
                <a:cs typeface="Arial" panose="020B0604020202020204" pitchFamily="34" charset="0"/>
              </a:rPr>
              <a:t>מצגת סיכום</a:t>
            </a:r>
            <a:r>
              <a:rPr lang="he-IL" sz="5400" kern="100">
                <a:effectLst/>
                <a:latin typeface="Aptos" panose="020B0004020202020204" pitchFamily="34" charset="0"/>
                <a:ea typeface="Aptos" panose="020B0004020202020204" pitchFamily="34" charset="0"/>
                <a:cs typeface="Arial" panose="020B0604020202020204" pitchFamily="34" charset="0"/>
              </a:rPr>
              <a:t> </a:t>
            </a:r>
            <a:r>
              <a:rPr lang="he-IL" sz="5400" kern="100" dirty="0">
                <a:effectLst/>
                <a:latin typeface="Aptos" panose="020B0004020202020204" pitchFamily="34" charset="0"/>
                <a:ea typeface="Aptos" panose="020B0004020202020204" pitchFamily="34" charset="0"/>
                <a:cs typeface="Arial" panose="020B0604020202020204" pitchFamily="34" charset="0"/>
              </a:rPr>
              <a:t>- פרוייקט גמר</a:t>
            </a:r>
            <a:br>
              <a:rPr lang="he-IL" sz="5400" kern="100" dirty="0">
                <a:effectLst/>
                <a:latin typeface="Aptos" panose="020B0004020202020204" pitchFamily="34" charset="0"/>
                <a:ea typeface="Aptos" panose="020B0004020202020204" pitchFamily="34" charset="0"/>
                <a:cs typeface="Arial" panose="020B0604020202020204" pitchFamily="34" charset="0"/>
              </a:rPr>
            </a:br>
            <a:r>
              <a:rPr lang="he-IL" sz="5400" kern="100" dirty="0">
                <a:effectLst/>
                <a:latin typeface="Aptos" panose="020B0004020202020204" pitchFamily="34" charset="0"/>
                <a:ea typeface="Aptos" panose="020B0004020202020204" pitchFamily="34" charset="0"/>
                <a:cs typeface="Arial" panose="020B0604020202020204" pitchFamily="34" charset="0"/>
              </a:rPr>
              <a:t> עיבוד דיגיטלי של אותות אודיו</a:t>
            </a:r>
            <a:br>
              <a:rPr lang="he-IL" sz="5400" kern="100" dirty="0">
                <a:effectLst/>
                <a:latin typeface="Aptos" panose="020B0004020202020204" pitchFamily="34" charset="0"/>
                <a:ea typeface="Aptos" panose="020B0004020202020204" pitchFamily="34" charset="0"/>
                <a:cs typeface="Arial" panose="020B0604020202020204" pitchFamily="34" charset="0"/>
              </a:rPr>
            </a:br>
            <a:br>
              <a:rPr lang="he-IL" sz="5400" kern="100" dirty="0">
                <a:latin typeface="Aptos" panose="020B0004020202020204" pitchFamily="34" charset="0"/>
                <a:ea typeface="Aptos" panose="020B0004020202020204" pitchFamily="34" charset="0"/>
                <a:cs typeface="Arial" panose="020B0604020202020204" pitchFamily="34" charset="0"/>
              </a:rPr>
            </a:br>
            <a:r>
              <a:rPr lang="he-IL" sz="2800" kern="100" dirty="0">
                <a:latin typeface="Aptos" panose="020B0004020202020204" pitchFamily="34" charset="0"/>
                <a:ea typeface="Aptos" panose="020B0004020202020204" pitchFamily="34" charset="0"/>
                <a:cs typeface="Arial" panose="020B0604020202020204" pitchFamily="34" charset="0"/>
              </a:rPr>
              <a:t>מגיש: רותם צלישר</a:t>
            </a:r>
            <a:br>
              <a:rPr lang="he-IL" sz="2800" kern="100" dirty="0">
                <a:latin typeface="Aptos" panose="020B0004020202020204" pitchFamily="34" charset="0"/>
                <a:ea typeface="Aptos" panose="020B0004020202020204" pitchFamily="34" charset="0"/>
                <a:cs typeface="Arial" panose="020B0604020202020204" pitchFamily="34" charset="0"/>
              </a:rPr>
            </a:br>
            <a:r>
              <a:rPr lang="he-IL" sz="2800" kern="100" dirty="0">
                <a:latin typeface="Aptos" panose="020B0004020202020204" pitchFamily="34" charset="0"/>
                <a:ea typeface="Aptos" panose="020B0004020202020204" pitchFamily="34" charset="0"/>
                <a:cs typeface="Arial" panose="020B0604020202020204" pitchFamily="34" charset="0"/>
              </a:rPr>
              <a:t>מנחה: ד"ר בני גור סולומון</a:t>
            </a:r>
            <a:endParaRPr lang="he-IL" sz="2800" dirty="0">
              <a:solidFill>
                <a:schemeClr val="tx2"/>
              </a:solidFill>
            </a:endParaRPr>
          </a:p>
        </p:txBody>
      </p:sp>
    </p:spTree>
    <p:extLst>
      <p:ext uri="{BB962C8B-B14F-4D97-AF65-F5344CB8AC3E}">
        <p14:creationId xmlns:p14="http://schemas.microsoft.com/office/powerpoint/2010/main" val="1584980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ack mesh on a blue background&#10;&#10;Description automatically generated">
            <a:extLst>
              <a:ext uri="{FF2B5EF4-FFF2-40B4-BE49-F238E27FC236}">
                <a16:creationId xmlns:a16="http://schemas.microsoft.com/office/drawing/2014/main" id="{1A23B62F-2D74-2F58-B5C7-E73B0BFD5D3E}"/>
              </a:ext>
            </a:extLst>
          </p:cNvPr>
          <p:cNvPicPr>
            <a:picLocks noChangeAspect="1"/>
          </p:cNvPicPr>
          <p:nvPr/>
        </p:nvPicPr>
        <p:blipFill rotWithShape="1">
          <a:blip r:embed="rId2">
            <a:alphaModFix amt="5000"/>
            <a:extLst>
              <a:ext uri="{28A0092B-C50C-407E-A947-70E740481C1C}">
                <a14:useLocalDpi xmlns:a14="http://schemas.microsoft.com/office/drawing/2010/main" val="0"/>
              </a:ext>
            </a:extLst>
          </a:blip>
          <a:srcRect t="12057" b="11363"/>
          <a:stretch/>
        </p:blipFill>
        <p:spPr>
          <a:xfrm>
            <a:off x="0" y="0"/>
            <a:ext cx="12192001" cy="4201449"/>
          </a:xfrm>
          <a:prstGeom prst="rect">
            <a:avLst/>
          </a:prstGeom>
        </p:spPr>
      </p:pic>
      <p:grpSp>
        <p:nvGrpSpPr>
          <p:cNvPr id="17" name="Group 16">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18" name="Freeform: Shape 17">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B45635F0-6623-4C1A-2216-313ADF107E5E}"/>
              </a:ext>
            </a:extLst>
          </p:cNvPr>
          <p:cNvSpPr>
            <a:spLocks noGrp="1"/>
          </p:cNvSpPr>
          <p:nvPr>
            <p:ph type="ctrTitle"/>
          </p:nvPr>
        </p:nvSpPr>
        <p:spPr>
          <a:xfrm>
            <a:off x="1154172" y="218049"/>
            <a:ext cx="9384632" cy="6327130"/>
          </a:xfrm>
        </p:spPr>
        <p:txBody>
          <a:bodyPr anchor="t">
            <a:normAutofit fontScale="90000"/>
          </a:bodyPr>
          <a:lstStyle/>
          <a:p>
            <a:pPr marL="228600" marR="0" rtl="1">
              <a:lnSpc>
                <a:spcPct val="115000"/>
              </a:lnSpc>
              <a:spcBef>
                <a:spcPts val="0"/>
              </a:spcBef>
              <a:spcAft>
                <a:spcPts val="800"/>
              </a:spcAft>
            </a:pPr>
            <a:r>
              <a:rPr lang="he-IL" sz="5400" b="1" u="sng" kern="100" dirty="0">
                <a:effectLst/>
                <a:latin typeface="Aptos" panose="020B0004020202020204" pitchFamily="34" charset="0"/>
                <a:ea typeface="Aptos" panose="020B0004020202020204" pitchFamily="34" charset="0"/>
                <a:cs typeface="Arial" panose="020B0604020202020204" pitchFamily="34" charset="0"/>
              </a:rPr>
              <a:t>פרק 1 - משוונים:</a:t>
            </a:r>
            <a:br>
              <a:rPr lang="he-IL" sz="5400" b="1" u="sng" kern="100" dirty="0">
                <a:effectLst/>
                <a:latin typeface="Aptos" panose="020B0004020202020204" pitchFamily="34" charset="0"/>
                <a:ea typeface="Aptos" panose="020B0004020202020204" pitchFamily="34" charset="0"/>
                <a:cs typeface="Arial" panose="020B0604020202020204" pitchFamily="34" charset="0"/>
              </a:rPr>
            </a:br>
            <a:r>
              <a:rPr lang="en-US" sz="1800" b="1" u="sng" kern="100" dirty="0">
                <a:effectLst/>
                <a:latin typeface="Aptos" panose="020B0004020202020204" pitchFamily="34" charset="0"/>
                <a:ea typeface="Aptos" panose="020B0004020202020204" pitchFamily="34" charset="0"/>
                <a:cs typeface="Arial" panose="020B0604020202020204" pitchFamily="34" charset="0"/>
              </a:rPr>
              <a:t>MATLAB</a:t>
            </a:r>
            <a:r>
              <a:rPr lang="he-IL" sz="1800" b="1" u="sng" kern="100" dirty="0">
                <a:effectLst/>
                <a:latin typeface="Aptos" panose="020B0004020202020204" pitchFamily="34" charset="0"/>
                <a:ea typeface="Aptos" panose="020B0004020202020204" pitchFamily="34" charset="0"/>
                <a:cs typeface="Arial" panose="020B0604020202020204" pitchFamily="34" charset="0"/>
              </a:rPr>
              <a:t>:</a:t>
            </a: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r>
              <a:rPr lang="he-IL" sz="1800" kern="100" dirty="0">
                <a:effectLst/>
                <a:latin typeface="Aptos" panose="020B0004020202020204" pitchFamily="34" charset="0"/>
                <a:ea typeface="Aptos" panose="020B0004020202020204" pitchFamily="34" charset="0"/>
                <a:cs typeface="Arial" panose="020B0604020202020204" pitchFamily="34" charset="0"/>
              </a:rPr>
              <a:t>ישנן 3 פונקציות מטלב (מצורפות להגשה) שמטרתן לחשב, ולהחזיר את מקדמי המסננים. שלושת הפונקציות מקבלות כקלט את התדר המרכזי </a:t>
            </a:r>
            <a:r>
              <a:rPr lang="en-US" sz="1800" kern="100" dirty="0">
                <a:effectLst/>
                <a:latin typeface="Aptos" panose="020B0004020202020204" pitchFamily="34" charset="0"/>
                <a:ea typeface="Aptos" panose="020B0004020202020204" pitchFamily="34" charset="0"/>
                <a:cs typeface="Arial" panose="020B0604020202020204" pitchFamily="34" charset="0"/>
              </a:rPr>
              <a:t>fc</a:t>
            </a:r>
            <a:r>
              <a:rPr lang="he-IL" sz="1800" kern="100" dirty="0">
                <a:effectLst/>
                <a:latin typeface="Aptos" panose="020B0004020202020204" pitchFamily="34" charset="0"/>
                <a:ea typeface="Aptos" panose="020B0004020202020204" pitchFamily="34" charset="0"/>
                <a:cs typeface="Arial" panose="020B0604020202020204" pitchFamily="34" charset="0"/>
              </a:rPr>
              <a:t>, ההגבר </a:t>
            </a:r>
            <a:r>
              <a:rPr lang="en-US" sz="1800" kern="100" dirty="0" err="1">
                <a:effectLst/>
                <a:latin typeface="Aptos" panose="020B0004020202020204" pitchFamily="34" charset="0"/>
                <a:ea typeface="Aptos" panose="020B0004020202020204" pitchFamily="34" charset="0"/>
                <a:cs typeface="Arial" panose="020B0604020202020204" pitchFamily="34" charset="0"/>
              </a:rPr>
              <a:t>Gdb</a:t>
            </a:r>
            <a:r>
              <a:rPr lang="he-IL" sz="1800" kern="100" dirty="0">
                <a:effectLst/>
                <a:latin typeface="Aptos" panose="020B0004020202020204" pitchFamily="34" charset="0"/>
                <a:ea typeface="Aptos" panose="020B0004020202020204" pitchFamily="34" charset="0"/>
                <a:cs typeface="Arial" panose="020B0604020202020204" pitchFamily="34" charset="0"/>
              </a:rPr>
              <a:t> ותדר הדגימה של המערכת </a:t>
            </a:r>
            <a:r>
              <a:rPr lang="en-US" sz="1800" kern="100" dirty="0">
                <a:effectLst/>
                <a:latin typeface="Aptos" panose="020B0004020202020204" pitchFamily="34" charset="0"/>
                <a:ea typeface="Aptos" panose="020B0004020202020204" pitchFamily="34" charset="0"/>
                <a:cs typeface="Arial" panose="020B0604020202020204" pitchFamily="34" charset="0"/>
              </a:rPr>
              <a:t>fs</a:t>
            </a:r>
            <a:r>
              <a:rPr lang="he-IL" sz="1800" kern="100" dirty="0">
                <a:effectLst/>
                <a:latin typeface="Aptos" panose="020B0004020202020204" pitchFamily="34" charset="0"/>
                <a:ea typeface="Aptos" panose="020B0004020202020204" pitchFamily="34" charset="0"/>
                <a:cs typeface="Arial" panose="020B0604020202020204" pitchFamily="34" charset="0"/>
              </a:rPr>
              <a:t>. חישוב מקדמי ה</a:t>
            </a:r>
            <a:r>
              <a:rPr lang="en-US" sz="1800" kern="100" dirty="0">
                <a:effectLst/>
                <a:latin typeface="Aptos" panose="020B0004020202020204" pitchFamily="34" charset="0"/>
                <a:ea typeface="Aptos" panose="020B0004020202020204" pitchFamily="34" charset="0"/>
                <a:cs typeface="Arial" panose="020B0604020202020204" pitchFamily="34" charset="0"/>
              </a:rPr>
              <a:t>PEAK</a:t>
            </a:r>
            <a:r>
              <a:rPr lang="he-IL" sz="1800" kern="100" dirty="0">
                <a:effectLst/>
                <a:latin typeface="Aptos" panose="020B0004020202020204" pitchFamily="34" charset="0"/>
                <a:ea typeface="Aptos" panose="020B0004020202020204" pitchFamily="34" charset="0"/>
                <a:cs typeface="Arial" panose="020B0604020202020204" pitchFamily="34" charset="0"/>
              </a:rPr>
              <a:t> דורש גם את גורם הטיב ולכן הפונקציה מקבלת גם את רוחב הסרט כפרמטר.</a:t>
            </a:r>
            <a:br>
              <a:rPr lang="en-US" sz="1800" kern="100" dirty="0">
                <a:effectLst/>
                <a:latin typeface="Aptos" panose="020B0004020202020204" pitchFamily="34" charset="0"/>
                <a:ea typeface="Aptos" panose="020B0004020202020204" pitchFamily="34" charset="0"/>
                <a:cs typeface="Arial" panose="020B0604020202020204" pitchFamily="34" charset="0"/>
              </a:rPr>
            </a:br>
            <a:r>
              <a:rPr lang="he-IL" sz="1800" kern="100" dirty="0">
                <a:effectLst/>
                <a:latin typeface="Aptos" panose="020B0004020202020204" pitchFamily="34" charset="0"/>
                <a:ea typeface="Aptos" panose="020B0004020202020204" pitchFamily="34" charset="0"/>
                <a:cs typeface="Arial" panose="020B0604020202020204" pitchFamily="34" charset="0"/>
              </a:rPr>
              <a:t>חתימות הפונקציות:</a:t>
            </a:r>
            <a:br>
              <a:rPr lang="he-IL" sz="1800" kern="100" dirty="0">
                <a:effectLst/>
                <a:latin typeface="Aptos" panose="020B0004020202020204" pitchFamily="34" charset="0"/>
                <a:ea typeface="Aptos" panose="020B0004020202020204" pitchFamily="34" charset="0"/>
                <a:cs typeface="Arial" panose="020B0604020202020204" pitchFamily="34" charset="0"/>
              </a:rPr>
            </a:br>
            <a:br>
              <a:rPr lang="en-US" sz="1800" kern="100" dirty="0">
                <a:effectLst/>
                <a:latin typeface="Aptos" panose="020B0004020202020204" pitchFamily="34" charset="0"/>
                <a:ea typeface="Aptos" panose="020B0004020202020204" pitchFamily="34" charset="0"/>
                <a:cs typeface="Arial" panose="020B0604020202020204" pitchFamily="34" charset="0"/>
              </a:rPr>
            </a:br>
            <a:r>
              <a:rPr lang="en-US" sz="1800" kern="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function </a:t>
            </a:r>
            <a:r>
              <a:rPr lang="en-US" sz="1800" kern="0"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800" kern="0" dirty="0" err="1">
                <a:effectLst/>
                <a:latin typeface="Consolas" panose="020B0609020204030204" pitchFamily="49" charset="0"/>
                <a:ea typeface="Times New Roman" panose="02020603050405020304" pitchFamily="18" charset="0"/>
                <a:cs typeface="Times New Roman" panose="02020603050405020304" pitchFamily="18" charset="0"/>
              </a:rPr>
              <a:t>b,a</a:t>
            </a:r>
            <a:r>
              <a:rPr lang="en-US" sz="1800" kern="0"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800" kern="0" dirty="0" err="1">
                <a:effectLst/>
                <a:latin typeface="Consolas" panose="020B0609020204030204" pitchFamily="49" charset="0"/>
                <a:ea typeface="Times New Roman" panose="02020603050405020304" pitchFamily="18" charset="0"/>
                <a:cs typeface="Times New Roman" panose="02020603050405020304" pitchFamily="18" charset="0"/>
              </a:rPr>
              <a:t>calc_bp_coeffs</a:t>
            </a:r>
            <a:r>
              <a:rPr lang="en-US" sz="1800" kern="0"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800" kern="0" dirty="0" err="1">
                <a:effectLst/>
                <a:latin typeface="Consolas" panose="020B0609020204030204" pitchFamily="49" charset="0"/>
                <a:ea typeface="Times New Roman" panose="02020603050405020304" pitchFamily="18" charset="0"/>
                <a:cs typeface="Times New Roman" panose="02020603050405020304" pitchFamily="18" charset="0"/>
              </a:rPr>
              <a:t>fc,Gdb,BW</a:t>
            </a:r>
            <a:r>
              <a:rPr lang="en-US" sz="1800" kern="0" dirty="0">
                <a:effectLst/>
                <a:latin typeface="Consolas" panose="020B0609020204030204" pitchFamily="49" charset="0"/>
                <a:ea typeface="Times New Roman" panose="02020603050405020304" pitchFamily="18" charset="0"/>
                <a:cs typeface="Times New Roman" panose="02020603050405020304" pitchFamily="18" charset="0"/>
              </a:rPr>
              <a:t>, fs)</a:t>
            </a:r>
            <a:br>
              <a:rPr lang="en-US" sz="1800" kern="100" dirty="0">
                <a:effectLst/>
                <a:latin typeface="Aptos" panose="020B0004020202020204" pitchFamily="34" charset="0"/>
                <a:ea typeface="Aptos" panose="020B0004020202020204" pitchFamily="34" charset="0"/>
                <a:cs typeface="Arial" panose="020B0604020202020204" pitchFamily="34" charset="0"/>
              </a:rPr>
            </a:br>
            <a:r>
              <a:rPr lang="en-US" sz="1800" kern="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function </a:t>
            </a:r>
            <a:r>
              <a:rPr lang="en-US" sz="1800" kern="0"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800" kern="0" dirty="0" err="1">
                <a:effectLst/>
                <a:latin typeface="Consolas" panose="020B0609020204030204" pitchFamily="49" charset="0"/>
                <a:ea typeface="Times New Roman" panose="02020603050405020304" pitchFamily="18" charset="0"/>
                <a:cs typeface="Times New Roman" panose="02020603050405020304" pitchFamily="18" charset="0"/>
              </a:rPr>
              <a:t>b,a</a:t>
            </a:r>
            <a:r>
              <a:rPr lang="en-US" sz="1800" kern="0"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800" kern="0" dirty="0" err="1">
                <a:effectLst/>
                <a:latin typeface="Consolas" panose="020B0609020204030204" pitchFamily="49" charset="0"/>
                <a:ea typeface="Times New Roman" panose="02020603050405020304" pitchFamily="18" charset="0"/>
                <a:cs typeface="Times New Roman" panose="02020603050405020304" pitchFamily="18" charset="0"/>
              </a:rPr>
              <a:t>calc_hp_coeffs</a:t>
            </a:r>
            <a:r>
              <a:rPr lang="en-US" sz="1800" kern="0"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800" kern="0" dirty="0" err="1">
                <a:effectLst/>
                <a:latin typeface="Consolas" panose="020B0609020204030204" pitchFamily="49" charset="0"/>
                <a:ea typeface="Times New Roman" panose="02020603050405020304" pitchFamily="18" charset="0"/>
                <a:cs typeface="Times New Roman" panose="02020603050405020304" pitchFamily="18" charset="0"/>
              </a:rPr>
              <a:t>fc,Gdb</a:t>
            </a:r>
            <a:r>
              <a:rPr lang="en-US" sz="1800" kern="0" dirty="0">
                <a:effectLst/>
                <a:latin typeface="Consolas" panose="020B0609020204030204" pitchFamily="49" charset="0"/>
                <a:ea typeface="Times New Roman" panose="02020603050405020304" pitchFamily="18" charset="0"/>
                <a:cs typeface="Times New Roman" panose="02020603050405020304" pitchFamily="18" charset="0"/>
              </a:rPr>
              <a:t>, fs)</a:t>
            </a:r>
            <a:br>
              <a:rPr lang="en-US" sz="1800" kern="100" dirty="0">
                <a:effectLst/>
                <a:latin typeface="Aptos" panose="020B0004020202020204" pitchFamily="34" charset="0"/>
                <a:ea typeface="Aptos" panose="020B0004020202020204" pitchFamily="34" charset="0"/>
                <a:cs typeface="Arial" panose="020B0604020202020204" pitchFamily="34" charset="0"/>
              </a:rPr>
            </a:br>
            <a:r>
              <a:rPr lang="en-US" sz="1800" kern="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function </a:t>
            </a:r>
            <a:r>
              <a:rPr lang="en-US" sz="1800" kern="0"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800" kern="0" dirty="0" err="1">
                <a:effectLst/>
                <a:latin typeface="Consolas" panose="020B0609020204030204" pitchFamily="49" charset="0"/>
                <a:ea typeface="Times New Roman" panose="02020603050405020304" pitchFamily="18" charset="0"/>
                <a:cs typeface="Times New Roman" panose="02020603050405020304" pitchFamily="18" charset="0"/>
              </a:rPr>
              <a:t>b,a</a:t>
            </a:r>
            <a:r>
              <a:rPr lang="en-US" sz="1800" kern="0"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800" kern="0" dirty="0" err="1">
                <a:effectLst/>
                <a:latin typeface="Consolas" panose="020B0609020204030204" pitchFamily="49" charset="0"/>
                <a:ea typeface="Times New Roman" panose="02020603050405020304" pitchFamily="18" charset="0"/>
                <a:cs typeface="Times New Roman" panose="02020603050405020304" pitchFamily="18" charset="0"/>
              </a:rPr>
              <a:t>calc_lp_coeffs</a:t>
            </a:r>
            <a:r>
              <a:rPr lang="en-US" sz="1800" kern="0"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800" kern="0" dirty="0" err="1">
                <a:effectLst/>
                <a:latin typeface="Consolas" panose="020B0609020204030204" pitchFamily="49" charset="0"/>
                <a:ea typeface="Times New Roman" panose="02020603050405020304" pitchFamily="18" charset="0"/>
                <a:cs typeface="Times New Roman" panose="02020603050405020304" pitchFamily="18" charset="0"/>
              </a:rPr>
              <a:t>fc,Gdb</a:t>
            </a:r>
            <a:r>
              <a:rPr lang="en-US" sz="1800" kern="0" dirty="0">
                <a:effectLst/>
                <a:latin typeface="Consolas" panose="020B0609020204030204" pitchFamily="49" charset="0"/>
                <a:ea typeface="Times New Roman" panose="02020603050405020304" pitchFamily="18" charset="0"/>
                <a:cs typeface="Times New Roman" panose="02020603050405020304" pitchFamily="18" charset="0"/>
              </a:rPr>
              <a:t>, fs)</a:t>
            </a:r>
            <a:br>
              <a:rPr lang="he-IL" sz="1800" kern="0" dirty="0">
                <a:effectLst/>
                <a:latin typeface="Consolas" panose="020B0609020204030204" pitchFamily="49" charset="0"/>
                <a:ea typeface="Times New Roman" panose="02020603050405020304" pitchFamily="18" charset="0"/>
                <a:cs typeface="Times New Roman" panose="02020603050405020304" pitchFamily="18" charset="0"/>
              </a:rPr>
            </a:br>
            <a:br>
              <a:rPr lang="en-US" sz="1800" kern="100" dirty="0">
                <a:effectLst/>
                <a:latin typeface="Aptos" panose="020B0004020202020204" pitchFamily="34" charset="0"/>
                <a:ea typeface="Aptos" panose="020B0004020202020204" pitchFamily="34" charset="0"/>
                <a:cs typeface="Arial" panose="020B0604020202020204" pitchFamily="34" charset="0"/>
              </a:rPr>
            </a:br>
            <a:r>
              <a:rPr lang="he-IL" sz="1800" kern="100" dirty="0">
                <a:effectLst/>
                <a:latin typeface="Aptos" panose="020B0004020202020204" pitchFamily="34" charset="0"/>
                <a:ea typeface="Aptos" panose="020B0004020202020204" pitchFamily="34" charset="0"/>
                <a:cs typeface="Arial" panose="020B0604020202020204" pitchFamily="34" charset="0"/>
              </a:rPr>
              <a:t>כל אחת משבעת יחידות העיבוד מקבלת מבנה לוגי המכיל את המקדמים שלה, התדר המרכזי ביחס אליו היא מעבדת, ההגבר ותדר הדגימה (כאשר הגבר 0 אומר שהמערכת לא מעבדת והיא ב</a:t>
            </a:r>
            <a:r>
              <a:rPr lang="en-US" sz="1800" kern="100" dirty="0">
                <a:effectLst/>
                <a:latin typeface="Aptos" panose="020B0004020202020204" pitchFamily="34" charset="0"/>
                <a:ea typeface="Aptos" panose="020B0004020202020204" pitchFamily="34" charset="0"/>
                <a:cs typeface="Arial" panose="020B0604020202020204" pitchFamily="34" charset="0"/>
              </a:rPr>
              <a:t>BYPASS</a:t>
            </a:r>
            <a:r>
              <a:rPr lang="he-IL" sz="1800" kern="100" dirty="0">
                <a:effectLst/>
                <a:latin typeface="Aptos" panose="020B0004020202020204" pitchFamily="34" charset="0"/>
                <a:ea typeface="Aptos" panose="020B0004020202020204" pitchFamily="34" charset="0"/>
                <a:cs typeface="Arial" panose="020B0604020202020204" pitchFamily="34" charset="0"/>
              </a:rPr>
              <a:t>). לדוגמא:</a:t>
            </a:r>
            <a:br>
              <a:rPr lang="en-US" sz="1800" kern="100" dirty="0">
                <a:effectLst/>
                <a:latin typeface="Aptos" panose="020B0004020202020204" pitchFamily="34" charset="0"/>
                <a:ea typeface="Aptos" panose="020B0004020202020204" pitchFamily="34" charset="0"/>
                <a:cs typeface="Arial" panose="020B0604020202020204" pitchFamily="34" charset="0"/>
              </a:rPr>
            </a:br>
            <a:r>
              <a:rPr lang="en-US" sz="1800" kern="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calc </a:t>
            </a:r>
            <a:r>
              <a:rPr lang="en-US" sz="1800" kern="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coeffs</a:t>
            </a:r>
            <a:r>
              <a:rPr lang="en-US" sz="1800" kern="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en-US" sz="1800" kern="100" dirty="0">
                <a:effectLst/>
                <a:latin typeface="Aptos" panose="020B0004020202020204" pitchFamily="34" charset="0"/>
                <a:ea typeface="Aptos" panose="020B0004020202020204" pitchFamily="34" charset="0"/>
                <a:cs typeface="Arial" panose="020B0604020202020204" pitchFamily="34" charset="0"/>
              </a:rPr>
            </a:br>
            <a:r>
              <a:rPr lang="en-US" sz="1800" kern="0" dirty="0">
                <a:effectLst/>
                <a:latin typeface="Consolas" panose="020B0609020204030204" pitchFamily="49" charset="0"/>
                <a:ea typeface="Times New Roman" panose="02020603050405020304" pitchFamily="18" charset="0"/>
                <a:cs typeface="Times New Roman" panose="02020603050405020304" pitchFamily="18" charset="0"/>
              </a:rPr>
              <a:t>h1.Gdb = 10; h1.fc = 500;</a:t>
            </a:r>
            <a:br>
              <a:rPr lang="en-US" sz="1800" kern="100" dirty="0">
                <a:effectLst/>
                <a:latin typeface="Aptos" panose="020B0004020202020204" pitchFamily="34" charset="0"/>
                <a:ea typeface="Aptos" panose="020B0004020202020204" pitchFamily="34" charset="0"/>
                <a:cs typeface="Arial" panose="020B0604020202020204" pitchFamily="34" charset="0"/>
              </a:rPr>
            </a:br>
            <a:r>
              <a:rPr lang="en-US" sz="1800" kern="0" dirty="0">
                <a:effectLst/>
                <a:latin typeface="Consolas" panose="020B0609020204030204" pitchFamily="49" charset="0"/>
                <a:ea typeface="Times New Roman" panose="02020603050405020304" pitchFamily="18" charset="0"/>
                <a:cs typeface="Times New Roman" panose="02020603050405020304" pitchFamily="18" charset="0"/>
              </a:rPr>
              <a:t>[h1.b,h1.a] = </a:t>
            </a:r>
            <a:r>
              <a:rPr lang="en-US" sz="1800" kern="0" dirty="0" err="1">
                <a:effectLst/>
                <a:latin typeface="Consolas" panose="020B0609020204030204" pitchFamily="49" charset="0"/>
                <a:ea typeface="Times New Roman" panose="02020603050405020304" pitchFamily="18" charset="0"/>
                <a:cs typeface="Times New Roman" panose="02020603050405020304" pitchFamily="18" charset="0"/>
              </a:rPr>
              <a:t>calc_lp_coeffs</a:t>
            </a:r>
            <a:r>
              <a:rPr lang="en-US" sz="1800" kern="0" dirty="0">
                <a:effectLst/>
                <a:latin typeface="Consolas" panose="020B0609020204030204" pitchFamily="49" charset="0"/>
                <a:ea typeface="Times New Roman" panose="02020603050405020304" pitchFamily="18" charset="0"/>
                <a:cs typeface="Times New Roman" panose="02020603050405020304" pitchFamily="18" charset="0"/>
              </a:rPr>
              <a:t>(h1.fc,h1.Gdb ,fs);</a:t>
            </a:r>
            <a:br>
              <a:rPr lang="en-US" sz="1800" kern="100" dirty="0">
                <a:effectLst/>
                <a:latin typeface="Aptos" panose="020B0004020202020204" pitchFamily="34" charset="0"/>
                <a:ea typeface="Aptos" panose="020B0004020202020204" pitchFamily="34" charset="0"/>
                <a:cs typeface="Arial" panose="020B0604020202020204" pitchFamily="34" charset="0"/>
              </a:rPr>
            </a:br>
            <a:r>
              <a:rPr lang="he-IL" sz="1800" kern="100" dirty="0">
                <a:effectLst/>
                <a:latin typeface="Aptos" panose="020B0004020202020204" pitchFamily="34" charset="0"/>
                <a:ea typeface="Aptos" panose="020B0004020202020204" pitchFamily="34" charset="0"/>
                <a:cs typeface="Arial" panose="020B0604020202020204" pitchFamily="34" charset="0"/>
              </a:rPr>
              <a:t> </a:t>
            </a: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endParaRPr lang="en-US" sz="28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2259398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2D45F4-EEB5-B7DA-5424-04F92DAD3490}"/>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1AAE674-06E5-A7A2-8851-05964FB87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ack mesh on a blue background&#10;&#10;Description automatically generated">
            <a:extLst>
              <a:ext uri="{FF2B5EF4-FFF2-40B4-BE49-F238E27FC236}">
                <a16:creationId xmlns:a16="http://schemas.microsoft.com/office/drawing/2014/main" id="{DE8827C9-8407-030F-1E5D-D0E7CFBA4E69}"/>
              </a:ext>
            </a:extLst>
          </p:cNvPr>
          <p:cNvPicPr>
            <a:picLocks noChangeAspect="1"/>
          </p:cNvPicPr>
          <p:nvPr/>
        </p:nvPicPr>
        <p:blipFill rotWithShape="1">
          <a:blip r:embed="rId2">
            <a:alphaModFix amt="5000"/>
            <a:extLst>
              <a:ext uri="{28A0092B-C50C-407E-A947-70E740481C1C}">
                <a14:useLocalDpi xmlns:a14="http://schemas.microsoft.com/office/drawing/2010/main" val="0"/>
              </a:ext>
            </a:extLst>
          </a:blip>
          <a:srcRect t="12057" b="11363"/>
          <a:stretch/>
        </p:blipFill>
        <p:spPr>
          <a:xfrm>
            <a:off x="0" y="0"/>
            <a:ext cx="12192001" cy="4201449"/>
          </a:xfrm>
          <a:prstGeom prst="rect">
            <a:avLst/>
          </a:prstGeom>
        </p:spPr>
      </p:pic>
      <p:grpSp>
        <p:nvGrpSpPr>
          <p:cNvPr id="17" name="Group 16">
            <a:extLst>
              <a:ext uri="{FF2B5EF4-FFF2-40B4-BE49-F238E27FC236}">
                <a16:creationId xmlns:a16="http://schemas.microsoft.com/office/drawing/2014/main" id="{E27385D4-720E-A135-8A38-FD74A435EA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18" name="Freeform: Shape 17">
              <a:extLst>
                <a:ext uri="{FF2B5EF4-FFF2-40B4-BE49-F238E27FC236}">
                  <a16:creationId xmlns:a16="http://schemas.microsoft.com/office/drawing/2014/main" id="{57B7180D-1A7A-52E8-11D5-F5F87059C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C03501B3-6F23-0715-A326-5F36E492AF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F44264F-FD36-9C5D-9F7E-0C2132892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E1B0E65-F4B0-CC6B-A9FC-0CF92529B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94877528-D9CD-EF68-5575-7E7DC9B24063}"/>
              </a:ext>
            </a:extLst>
          </p:cNvPr>
          <p:cNvSpPr>
            <a:spLocks noGrp="1"/>
          </p:cNvSpPr>
          <p:nvPr>
            <p:ph type="ctrTitle"/>
          </p:nvPr>
        </p:nvSpPr>
        <p:spPr>
          <a:xfrm>
            <a:off x="1154172" y="218049"/>
            <a:ext cx="9384632" cy="6327130"/>
          </a:xfrm>
        </p:spPr>
        <p:txBody>
          <a:bodyPr anchor="t">
            <a:normAutofit/>
          </a:bodyPr>
          <a:lstStyle/>
          <a:p>
            <a:pPr marL="228600" marR="0" rtl="1">
              <a:lnSpc>
                <a:spcPct val="115000"/>
              </a:lnSpc>
              <a:spcBef>
                <a:spcPts val="0"/>
              </a:spcBef>
              <a:spcAft>
                <a:spcPts val="800"/>
              </a:spcAft>
            </a:pPr>
            <a:r>
              <a:rPr lang="he-IL" sz="5400" b="1" u="sng" kern="100" dirty="0">
                <a:effectLst/>
                <a:latin typeface="Aptos" panose="020B0004020202020204" pitchFamily="34" charset="0"/>
                <a:ea typeface="Aptos" panose="020B0004020202020204" pitchFamily="34" charset="0"/>
                <a:cs typeface="Arial" panose="020B0604020202020204" pitchFamily="34" charset="0"/>
              </a:rPr>
              <a:t>פרק 1 - משוונים:</a:t>
            </a:r>
            <a:br>
              <a:rPr lang="he-IL" sz="5400" b="1" u="sng" kern="100" dirty="0">
                <a:effectLst/>
                <a:latin typeface="Aptos" panose="020B0004020202020204" pitchFamily="34" charset="0"/>
                <a:ea typeface="Aptos" panose="020B0004020202020204" pitchFamily="34" charset="0"/>
                <a:cs typeface="Arial" panose="020B0604020202020204" pitchFamily="34" charset="0"/>
              </a:rPr>
            </a:br>
            <a:r>
              <a:rPr lang="he-IL" sz="1800" b="1" u="sng" kern="100" dirty="0">
                <a:latin typeface="Aptos" panose="020B0004020202020204" pitchFamily="34" charset="0"/>
                <a:ea typeface="Aptos" panose="020B0004020202020204" pitchFamily="34" charset="0"/>
                <a:cs typeface="Arial" panose="020B0604020202020204" pitchFamily="34" charset="0"/>
              </a:rPr>
              <a:t>ביצועי המסננים</a:t>
            </a:r>
            <a:r>
              <a:rPr lang="he-IL" sz="1800" b="1" u="sng" kern="100" dirty="0">
                <a:effectLst/>
                <a:latin typeface="Aptos" panose="020B0004020202020204" pitchFamily="34" charset="0"/>
                <a:ea typeface="Aptos" panose="020B0004020202020204" pitchFamily="34" charset="0"/>
                <a:cs typeface="Arial" panose="020B0604020202020204" pitchFamily="34" charset="0"/>
              </a:rPr>
              <a:t>:</a:t>
            </a:r>
            <a:br>
              <a:rPr lang="he-IL" sz="1800" b="1" u="sng" kern="100" dirty="0">
                <a:effectLst/>
                <a:latin typeface="Aptos" panose="020B0004020202020204" pitchFamily="34" charset="0"/>
                <a:ea typeface="Aptos" panose="020B0004020202020204" pitchFamily="34" charset="0"/>
                <a:cs typeface="Arial" panose="020B0604020202020204" pitchFamily="34" charset="0"/>
              </a:rPr>
            </a:br>
            <a:r>
              <a:rPr lang="en-US" sz="1800" i="1" kern="100" dirty="0">
                <a:effectLst/>
                <a:latin typeface="Aptos" panose="020B0004020202020204" pitchFamily="34" charset="0"/>
                <a:ea typeface="Aptos" panose="020B0004020202020204" pitchFamily="34" charset="0"/>
                <a:cs typeface="Arial" panose="020B0604020202020204" pitchFamily="34" charset="0"/>
              </a:rPr>
              <a:t>* </a:t>
            </a:r>
            <a:r>
              <a:rPr lang="he-IL" sz="1200" i="1" kern="100" dirty="0">
                <a:effectLst/>
                <a:latin typeface="Aptos" panose="020B0004020202020204" pitchFamily="34" charset="0"/>
                <a:ea typeface="Aptos" panose="020B0004020202020204" pitchFamily="34" charset="0"/>
                <a:cs typeface="Arial" panose="020B0604020202020204" pitchFamily="34" charset="0"/>
              </a:rPr>
              <a:t>הש</a:t>
            </a:r>
            <a:r>
              <a:rPr lang="he-IL" sz="1200" i="1" kern="100" dirty="0">
                <a:latin typeface="Aptos" panose="020B0004020202020204" pitchFamily="34" charset="0"/>
                <a:ea typeface="Aptos" panose="020B0004020202020204" pitchFamily="34" charset="0"/>
                <a:cs typeface="Arial" panose="020B0604020202020204" pitchFamily="34" charset="0"/>
              </a:rPr>
              <a:t>וואה בין מסנני </a:t>
            </a:r>
            <a:r>
              <a:rPr lang="en-US" sz="1200" i="1" kern="100" dirty="0">
                <a:latin typeface="Aptos" panose="020B0004020202020204" pitchFamily="34" charset="0"/>
                <a:ea typeface="Aptos" panose="020B0004020202020204" pitchFamily="34" charset="0"/>
                <a:cs typeface="Arial" panose="020B0604020202020204" pitchFamily="34" charset="0"/>
              </a:rPr>
              <a:t>FIR</a:t>
            </a:r>
            <a:r>
              <a:rPr lang="he-IL" sz="1200" i="1" kern="100" dirty="0">
                <a:latin typeface="Aptos" panose="020B0004020202020204" pitchFamily="34" charset="0"/>
                <a:ea typeface="Aptos" panose="020B0004020202020204" pitchFamily="34" charset="0"/>
                <a:cs typeface="Arial" panose="020B0604020202020204" pitchFamily="34" charset="0"/>
              </a:rPr>
              <a:t> ל</a:t>
            </a:r>
            <a:r>
              <a:rPr lang="en-US" sz="1200" i="1" kern="100" dirty="0">
                <a:latin typeface="Aptos" panose="020B0004020202020204" pitchFamily="34" charset="0"/>
                <a:ea typeface="Aptos" panose="020B0004020202020204" pitchFamily="34" charset="0"/>
                <a:cs typeface="Arial" panose="020B0604020202020204" pitchFamily="34" charset="0"/>
              </a:rPr>
              <a:t>IIR</a:t>
            </a:r>
            <a:r>
              <a:rPr lang="he-IL" sz="1200" i="1" kern="100" dirty="0">
                <a:latin typeface="Aptos" panose="020B0004020202020204" pitchFamily="34" charset="0"/>
                <a:ea typeface="Aptos" panose="020B0004020202020204" pitchFamily="34" charset="0"/>
                <a:cs typeface="Arial" panose="020B0604020202020204" pitchFamily="34" charset="0"/>
              </a:rPr>
              <a:t> מובאת בספר הפרוייקט</a:t>
            </a:r>
            <a:br>
              <a:rPr lang="en-US" sz="1800" kern="100" dirty="0">
                <a:effectLst/>
                <a:latin typeface="Aptos" panose="020B0004020202020204" pitchFamily="34" charset="0"/>
                <a:ea typeface="Aptos" panose="020B0004020202020204" pitchFamily="34" charset="0"/>
                <a:cs typeface="Arial" panose="020B0604020202020204" pitchFamily="34" charset="0"/>
              </a:rPr>
            </a:br>
            <a:r>
              <a:rPr lang="he-IL" sz="1800" kern="100" dirty="0">
                <a:effectLst/>
                <a:latin typeface="Aptos" panose="020B0004020202020204" pitchFamily="34" charset="0"/>
                <a:ea typeface="Aptos" panose="020B0004020202020204" pitchFamily="34" charset="0"/>
                <a:cs typeface="Arial" panose="020B0604020202020204" pitchFamily="34" charset="0"/>
              </a:rPr>
              <a:t> </a:t>
            </a:r>
            <a:r>
              <a:rPr lang="en-US" sz="1800" kern="100" dirty="0">
                <a:effectLst/>
                <a:latin typeface="Aptos" panose="020B0004020202020204" pitchFamily="34" charset="0"/>
                <a:ea typeface="Aptos" panose="020B0004020202020204" pitchFamily="34" charset="0"/>
                <a:cs typeface="Arial" panose="020B0604020202020204" pitchFamily="34" charset="0"/>
              </a:rPr>
              <a:t>LP:</a:t>
            </a: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endParaRPr lang="en-US" sz="28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E5FDEAB6-3BCF-54E4-1441-A672843DE5FC}"/>
              </a:ext>
            </a:extLst>
          </p:cNvPr>
          <p:cNvPicPr>
            <a:picLocks noChangeAspect="1"/>
          </p:cNvPicPr>
          <p:nvPr/>
        </p:nvPicPr>
        <p:blipFill>
          <a:blip r:embed="rId3"/>
          <a:stretch>
            <a:fillRect/>
          </a:stretch>
        </p:blipFill>
        <p:spPr>
          <a:xfrm>
            <a:off x="2959193" y="2414205"/>
            <a:ext cx="5163271" cy="4010585"/>
          </a:xfrm>
          <a:prstGeom prst="rect">
            <a:avLst/>
          </a:prstGeom>
        </p:spPr>
      </p:pic>
    </p:spTree>
    <p:extLst>
      <p:ext uri="{BB962C8B-B14F-4D97-AF65-F5344CB8AC3E}">
        <p14:creationId xmlns:p14="http://schemas.microsoft.com/office/powerpoint/2010/main" val="959546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7353EE1-C416-668E-3C9A-6E1C06672011}"/>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E8495F1-12D9-A5A6-1172-37ED2E49BD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ack mesh on a blue background&#10;&#10;Description automatically generated">
            <a:extLst>
              <a:ext uri="{FF2B5EF4-FFF2-40B4-BE49-F238E27FC236}">
                <a16:creationId xmlns:a16="http://schemas.microsoft.com/office/drawing/2014/main" id="{87298B19-C8B7-A4FC-7909-27D23DC94FEF}"/>
              </a:ext>
            </a:extLst>
          </p:cNvPr>
          <p:cNvPicPr>
            <a:picLocks noChangeAspect="1"/>
          </p:cNvPicPr>
          <p:nvPr/>
        </p:nvPicPr>
        <p:blipFill rotWithShape="1">
          <a:blip r:embed="rId2">
            <a:alphaModFix amt="5000"/>
            <a:extLst>
              <a:ext uri="{28A0092B-C50C-407E-A947-70E740481C1C}">
                <a14:useLocalDpi xmlns:a14="http://schemas.microsoft.com/office/drawing/2010/main" val="0"/>
              </a:ext>
            </a:extLst>
          </a:blip>
          <a:srcRect t="12057" b="11363"/>
          <a:stretch/>
        </p:blipFill>
        <p:spPr>
          <a:xfrm>
            <a:off x="0" y="0"/>
            <a:ext cx="12192001" cy="4201449"/>
          </a:xfrm>
          <a:prstGeom prst="rect">
            <a:avLst/>
          </a:prstGeom>
        </p:spPr>
      </p:pic>
      <p:grpSp>
        <p:nvGrpSpPr>
          <p:cNvPr id="17" name="Group 16">
            <a:extLst>
              <a:ext uri="{FF2B5EF4-FFF2-40B4-BE49-F238E27FC236}">
                <a16:creationId xmlns:a16="http://schemas.microsoft.com/office/drawing/2014/main" id="{BF3D2B8B-6882-0C99-825D-E56C52682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18" name="Freeform: Shape 17">
              <a:extLst>
                <a:ext uri="{FF2B5EF4-FFF2-40B4-BE49-F238E27FC236}">
                  <a16:creationId xmlns:a16="http://schemas.microsoft.com/office/drawing/2014/main" id="{1370F1B2-7C8A-AA44-C79F-FBC7D8421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BD0262A5-5C94-AA4C-89FD-425167A0E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1463F706-3F04-F7FF-7DA8-99018E3EA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C8CEEB95-A805-518E-1EF7-B6647F434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2A8EDEA9-3A0A-292E-D444-BC0CB561367C}"/>
              </a:ext>
            </a:extLst>
          </p:cNvPr>
          <p:cNvSpPr>
            <a:spLocks noGrp="1"/>
          </p:cNvSpPr>
          <p:nvPr>
            <p:ph type="ctrTitle"/>
          </p:nvPr>
        </p:nvSpPr>
        <p:spPr>
          <a:xfrm>
            <a:off x="1154172" y="218049"/>
            <a:ext cx="9384632" cy="6327130"/>
          </a:xfrm>
        </p:spPr>
        <p:txBody>
          <a:bodyPr anchor="t">
            <a:normAutofit/>
          </a:bodyPr>
          <a:lstStyle/>
          <a:p>
            <a:pPr marL="228600" marR="0" rtl="1">
              <a:lnSpc>
                <a:spcPct val="115000"/>
              </a:lnSpc>
              <a:spcBef>
                <a:spcPts val="0"/>
              </a:spcBef>
              <a:spcAft>
                <a:spcPts val="800"/>
              </a:spcAft>
            </a:pPr>
            <a:r>
              <a:rPr lang="he-IL" sz="5400" b="1" u="sng" kern="100" dirty="0">
                <a:effectLst/>
                <a:latin typeface="Aptos" panose="020B0004020202020204" pitchFamily="34" charset="0"/>
                <a:ea typeface="Aptos" panose="020B0004020202020204" pitchFamily="34" charset="0"/>
                <a:cs typeface="Arial" panose="020B0604020202020204" pitchFamily="34" charset="0"/>
              </a:rPr>
              <a:t>פרק 1 - משוונים:</a:t>
            </a:r>
            <a:br>
              <a:rPr lang="he-IL" sz="5400" b="1" u="sng" kern="100" dirty="0">
                <a:effectLst/>
                <a:latin typeface="Aptos" panose="020B0004020202020204" pitchFamily="34" charset="0"/>
                <a:ea typeface="Aptos" panose="020B0004020202020204" pitchFamily="34" charset="0"/>
                <a:cs typeface="Arial" panose="020B0604020202020204" pitchFamily="34" charset="0"/>
              </a:rPr>
            </a:br>
            <a:r>
              <a:rPr lang="he-IL" sz="1800" b="1" u="sng" kern="100" dirty="0">
                <a:latin typeface="Aptos" panose="020B0004020202020204" pitchFamily="34" charset="0"/>
                <a:ea typeface="Aptos" panose="020B0004020202020204" pitchFamily="34" charset="0"/>
                <a:cs typeface="Arial" panose="020B0604020202020204" pitchFamily="34" charset="0"/>
              </a:rPr>
              <a:t>ביצועי המסננים</a:t>
            </a:r>
            <a:r>
              <a:rPr lang="he-IL" sz="1800" b="1" u="sng" kern="100" dirty="0">
                <a:effectLst/>
                <a:latin typeface="Aptos" panose="020B0004020202020204" pitchFamily="34" charset="0"/>
                <a:ea typeface="Aptos" panose="020B0004020202020204" pitchFamily="34" charset="0"/>
                <a:cs typeface="Arial" panose="020B0604020202020204" pitchFamily="34" charset="0"/>
              </a:rPr>
              <a:t>:</a:t>
            </a: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en-US" sz="1800" kern="100" dirty="0">
                <a:effectLst/>
                <a:latin typeface="Aptos" panose="020B0004020202020204" pitchFamily="34" charset="0"/>
                <a:ea typeface="Aptos" panose="020B0004020202020204" pitchFamily="34" charset="0"/>
                <a:cs typeface="Arial" panose="020B0604020202020204" pitchFamily="34" charset="0"/>
              </a:rPr>
            </a:br>
            <a:r>
              <a:rPr lang="he-IL" sz="1800" kern="100" dirty="0">
                <a:effectLst/>
                <a:latin typeface="Aptos" panose="020B0004020202020204" pitchFamily="34" charset="0"/>
                <a:ea typeface="Aptos" panose="020B0004020202020204" pitchFamily="34" charset="0"/>
                <a:cs typeface="Arial" panose="020B0604020202020204" pitchFamily="34" charset="0"/>
              </a:rPr>
              <a:t> </a:t>
            </a:r>
            <a:r>
              <a:rPr lang="en-US" sz="1800" kern="100" dirty="0">
                <a:effectLst/>
                <a:latin typeface="Aptos" panose="020B0004020202020204" pitchFamily="34" charset="0"/>
                <a:ea typeface="Aptos" panose="020B0004020202020204" pitchFamily="34" charset="0"/>
                <a:cs typeface="Arial" panose="020B0604020202020204" pitchFamily="34" charset="0"/>
              </a:rPr>
              <a:t>HP:</a:t>
            </a: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endParaRPr lang="en-US" sz="28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97A6D36-9C76-2DB9-9A5A-9F8671382A85}"/>
              </a:ext>
            </a:extLst>
          </p:cNvPr>
          <p:cNvPicPr>
            <a:picLocks noChangeAspect="1"/>
          </p:cNvPicPr>
          <p:nvPr/>
        </p:nvPicPr>
        <p:blipFill>
          <a:blip r:embed="rId3"/>
          <a:stretch>
            <a:fillRect/>
          </a:stretch>
        </p:blipFill>
        <p:spPr>
          <a:xfrm>
            <a:off x="3017837" y="2273141"/>
            <a:ext cx="5277077" cy="4532201"/>
          </a:xfrm>
          <a:prstGeom prst="rect">
            <a:avLst/>
          </a:prstGeom>
        </p:spPr>
      </p:pic>
    </p:spTree>
    <p:extLst>
      <p:ext uri="{BB962C8B-B14F-4D97-AF65-F5344CB8AC3E}">
        <p14:creationId xmlns:p14="http://schemas.microsoft.com/office/powerpoint/2010/main" val="1110241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DF43386-85A0-7C73-E700-D3ABEF2D71D1}"/>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2348D9F-ABFA-DE4A-D6AA-DA02A3BAC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ack mesh on a blue background&#10;&#10;Description automatically generated">
            <a:extLst>
              <a:ext uri="{FF2B5EF4-FFF2-40B4-BE49-F238E27FC236}">
                <a16:creationId xmlns:a16="http://schemas.microsoft.com/office/drawing/2014/main" id="{15AE89AC-632E-7D64-8383-0F07E96D6EBE}"/>
              </a:ext>
            </a:extLst>
          </p:cNvPr>
          <p:cNvPicPr>
            <a:picLocks noChangeAspect="1"/>
          </p:cNvPicPr>
          <p:nvPr/>
        </p:nvPicPr>
        <p:blipFill rotWithShape="1">
          <a:blip r:embed="rId2">
            <a:alphaModFix amt="5000"/>
            <a:extLst>
              <a:ext uri="{28A0092B-C50C-407E-A947-70E740481C1C}">
                <a14:useLocalDpi xmlns:a14="http://schemas.microsoft.com/office/drawing/2010/main" val="0"/>
              </a:ext>
            </a:extLst>
          </a:blip>
          <a:srcRect t="12057" b="11363"/>
          <a:stretch/>
        </p:blipFill>
        <p:spPr>
          <a:xfrm>
            <a:off x="0" y="0"/>
            <a:ext cx="12192001" cy="4201449"/>
          </a:xfrm>
          <a:prstGeom prst="rect">
            <a:avLst/>
          </a:prstGeom>
        </p:spPr>
      </p:pic>
      <p:grpSp>
        <p:nvGrpSpPr>
          <p:cNvPr id="17" name="Group 16">
            <a:extLst>
              <a:ext uri="{FF2B5EF4-FFF2-40B4-BE49-F238E27FC236}">
                <a16:creationId xmlns:a16="http://schemas.microsoft.com/office/drawing/2014/main" id="{A0149CC7-6E96-4B80-EF84-B200E28ED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18" name="Freeform: Shape 17">
              <a:extLst>
                <a:ext uri="{FF2B5EF4-FFF2-40B4-BE49-F238E27FC236}">
                  <a16:creationId xmlns:a16="http://schemas.microsoft.com/office/drawing/2014/main" id="{251E8547-1EA5-CDA6-92AE-F84269F8D1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3940CCDB-DB69-BAF3-019C-70E123664F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0E0FE80-5A57-8BB3-4186-4FF9D7E6A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75564488-B29D-D6BB-39BA-26B553A8B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2BD863FC-9997-238F-E67A-9BDC327645F4}"/>
              </a:ext>
            </a:extLst>
          </p:cNvPr>
          <p:cNvSpPr>
            <a:spLocks noGrp="1"/>
          </p:cNvSpPr>
          <p:nvPr>
            <p:ph type="ctrTitle"/>
          </p:nvPr>
        </p:nvSpPr>
        <p:spPr>
          <a:xfrm>
            <a:off x="1154172" y="218049"/>
            <a:ext cx="9384632" cy="6327130"/>
          </a:xfrm>
        </p:spPr>
        <p:txBody>
          <a:bodyPr anchor="t">
            <a:normAutofit/>
          </a:bodyPr>
          <a:lstStyle/>
          <a:p>
            <a:pPr marL="228600" marR="0" rtl="1">
              <a:lnSpc>
                <a:spcPct val="115000"/>
              </a:lnSpc>
              <a:spcBef>
                <a:spcPts val="0"/>
              </a:spcBef>
              <a:spcAft>
                <a:spcPts val="800"/>
              </a:spcAft>
            </a:pPr>
            <a:r>
              <a:rPr lang="he-IL" sz="5400" b="1" u="sng" kern="100" dirty="0">
                <a:effectLst/>
                <a:latin typeface="Aptos" panose="020B0004020202020204" pitchFamily="34" charset="0"/>
                <a:ea typeface="Aptos" panose="020B0004020202020204" pitchFamily="34" charset="0"/>
                <a:cs typeface="Arial" panose="020B0604020202020204" pitchFamily="34" charset="0"/>
              </a:rPr>
              <a:t>פרק 1 - משוונים:</a:t>
            </a:r>
            <a:br>
              <a:rPr lang="he-IL" sz="5400" b="1" u="sng" kern="100" dirty="0">
                <a:effectLst/>
                <a:latin typeface="Aptos" panose="020B0004020202020204" pitchFamily="34" charset="0"/>
                <a:ea typeface="Aptos" panose="020B0004020202020204" pitchFamily="34" charset="0"/>
                <a:cs typeface="Arial" panose="020B0604020202020204" pitchFamily="34" charset="0"/>
              </a:rPr>
            </a:br>
            <a:r>
              <a:rPr lang="he-IL" sz="1800" b="1" u="sng" kern="100" dirty="0">
                <a:latin typeface="Aptos" panose="020B0004020202020204" pitchFamily="34" charset="0"/>
                <a:ea typeface="Aptos" panose="020B0004020202020204" pitchFamily="34" charset="0"/>
                <a:cs typeface="Arial" panose="020B0604020202020204" pitchFamily="34" charset="0"/>
              </a:rPr>
              <a:t>ביצועי המסננים</a:t>
            </a:r>
            <a:r>
              <a:rPr lang="he-IL" sz="1800" b="1" u="sng" kern="100" dirty="0">
                <a:effectLst/>
                <a:latin typeface="Aptos" panose="020B0004020202020204" pitchFamily="34" charset="0"/>
                <a:ea typeface="Aptos" panose="020B0004020202020204" pitchFamily="34" charset="0"/>
                <a:cs typeface="Arial" panose="020B0604020202020204" pitchFamily="34" charset="0"/>
              </a:rPr>
              <a:t>:</a:t>
            </a: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en-US" sz="1800" kern="100" dirty="0">
                <a:effectLst/>
                <a:latin typeface="Aptos" panose="020B0004020202020204" pitchFamily="34" charset="0"/>
                <a:ea typeface="Aptos" panose="020B0004020202020204" pitchFamily="34" charset="0"/>
                <a:cs typeface="Arial" panose="020B0604020202020204" pitchFamily="34" charset="0"/>
              </a:rPr>
            </a:br>
            <a:r>
              <a:rPr lang="he-IL" sz="1800" kern="100" dirty="0">
                <a:effectLst/>
                <a:latin typeface="Aptos" panose="020B0004020202020204" pitchFamily="34" charset="0"/>
                <a:ea typeface="Aptos" panose="020B0004020202020204" pitchFamily="34" charset="0"/>
                <a:cs typeface="Arial" panose="020B0604020202020204" pitchFamily="34" charset="0"/>
              </a:rPr>
              <a:t> </a:t>
            </a:r>
            <a:r>
              <a:rPr lang="en-US" sz="1800" kern="100" dirty="0">
                <a:effectLst/>
                <a:latin typeface="Aptos" panose="020B0004020202020204" pitchFamily="34" charset="0"/>
                <a:ea typeface="Aptos" panose="020B0004020202020204" pitchFamily="34" charset="0"/>
                <a:cs typeface="Arial" panose="020B0604020202020204" pitchFamily="34" charset="0"/>
              </a:rPr>
              <a:t>BP:</a:t>
            </a: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endParaRPr lang="en-US" sz="28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795284D-67B7-0212-EB23-786A43084D2E}"/>
              </a:ext>
            </a:extLst>
          </p:cNvPr>
          <p:cNvPicPr>
            <a:picLocks noChangeAspect="1"/>
          </p:cNvPicPr>
          <p:nvPr/>
        </p:nvPicPr>
        <p:blipFill>
          <a:blip r:embed="rId3"/>
          <a:stretch>
            <a:fillRect/>
          </a:stretch>
        </p:blipFill>
        <p:spPr>
          <a:xfrm>
            <a:off x="3279742" y="2347521"/>
            <a:ext cx="4839375" cy="4143953"/>
          </a:xfrm>
          <a:prstGeom prst="rect">
            <a:avLst/>
          </a:prstGeom>
        </p:spPr>
      </p:pic>
    </p:spTree>
    <p:extLst>
      <p:ext uri="{BB962C8B-B14F-4D97-AF65-F5344CB8AC3E}">
        <p14:creationId xmlns:p14="http://schemas.microsoft.com/office/powerpoint/2010/main" val="1460245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ack mesh on a blue background&#10;&#10;Description automatically generated">
            <a:extLst>
              <a:ext uri="{FF2B5EF4-FFF2-40B4-BE49-F238E27FC236}">
                <a16:creationId xmlns:a16="http://schemas.microsoft.com/office/drawing/2014/main" id="{1A23B62F-2D74-2F58-B5C7-E73B0BFD5D3E}"/>
              </a:ext>
            </a:extLst>
          </p:cNvPr>
          <p:cNvPicPr>
            <a:picLocks noChangeAspect="1"/>
          </p:cNvPicPr>
          <p:nvPr/>
        </p:nvPicPr>
        <p:blipFill rotWithShape="1">
          <a:blip r:embed="rId2">
            <a:alphaModFix amt="5000"/>
            <a:extLst>
              <a:ext uri="{28A0092B-C50C-407E-A947-70E740481C1C}">
                <a14:useLocalDpi xmlns:a14="http://schemas.microsoft.com/office/drawing/2010/main" val="0"/>
              </a:ext>
            </a:extLst>
          </a:blip>
          <a:srcRect t="12057" b="11363"/>
          <a:stretch/>
        </p:blipFill>
        <p:spPr>
          <a:xfrm>
            <a:off x="0" y="0"/>
            <a:ext cx="12192001" cy="4201449"/>
          </a:xfrm>
          <a:prstGeom prst="rect">
            <a:avLst/>
          </a:prstGeom>
        </p:spPr>
      </p:pic>
      <p:grpSp>
        <p:nvGrpSpPr>
          <p:cNvPr id="17" name="Group 16">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18" name="Freeform: Shape 17">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B45635F0-6623-4C1A-2216-313ADF107E5E}"/>
              </a:ext>
            </a:extLst>
          </p:cNvPr>
          <p:cNvSpPr>
            <a:spLocks noGrp="1"/>
          </p:cNvSpPr>
          <p:nvPr>
            <p:ph type="ctrTitle"/>
          </p:nvPr>
        </p:nvSpPr>
        <p:spPr>
          <a:xfrm>
            <a:off x="1154172" y="218049"/>
            <a:ext cx="9384632" cy="6327130"/>
          </a:xfrm>
        </p:spPr>
        <p:txBody>
          <a:bodyPr anchor="t">
            <a:normAutofit/>
          </a:bodyPr>
          <a:lstStyle/>
          <a:p>
            <a:pPr marL="228600" marR="0" rtl="1">
              <a:lnSpc>
                <a:spcPct val="115000"/>
              </a:lnSpc>
              <a:spcBef>
                <a:spcPts val="0"/>
              </a:spcBef>
              <a:spcAft>
                <a:spcPts val="800"/>
              </a:spcAft>
            </a:pPr>
            <a:r>
              <a:rPr lang="he-IL" sz="5400" b="1" u="sng" kern="100" dirty="0">
                <a:effectLst/>
                <a:latin typeface="Aptos" panose="020B0004020202020204" pitchFamily="34" charset="0"/>
                <a:ea typeface="Aptos" panose="020B0004020202020204" pitchFamily="34" charset="0"/>
                <a:cs typeface="Arial" panose="020B0604020202020204" pitchFamily="34" charset="0"/>
              </a:rPr>
              <a:t>פרק 1 - משוונים:</a:t>
            </a:r>
            <a:br>
              <a:rPr lang="he-IL" sz="5400" b="1" u="sng" kern="100" dirty="0">
                <a:effectLst/>
                <a:latin typeface="Aptos" panose="020B0004020202020204" pitchFamily="34" charset="0"/>
                <a:ea typeface="Aptos" panose="020B0004020202020204" pitchFamily="34" charset="0"/>
                <a:cs typeface="Arial" panose="020B0604020202020204" pitchFamily="34" charset="0"/>
              </a:rPr>
            </a:br>
            <a:r>
              <a:rPr lang="en-US" sz="1800" b="1" u="sng" kern="100" dirty="0">
                <a:effectLst/>
                <a:latin typeface="Aptos" panose="020B0004020202020204" pitchFamily="34" charset="0"/>
                <a:ea typeface="Aptos" panose="020B0004020202020204" pitchFamily="34" charset="0"/>
                <a:cs typeface="Arial" panose="020B0604020202020204" pitchFamily="34" charset="0"/>
              </a:rPr>
              <a:t>MATLAB</a:t>
            </a:r>
            <a:r>
              <a:rPr lang="he-IL" sz="1800" b="1" u="sng" kern="100" dirty="0">
                <a:effectLst/>
                <a:latin typeface="Aptos" panose="020B0004020202020204" pitchFamily="34" charset="0"/>
                <a:ea typeface="Aptos" panose="020B0004020202020204" pitchFamily="34" charset="0"/>
                <a:cs typeface="Arial" panose="020B0604020202020204" pitchFamily="34" charset="0"/>
              </a:rPr>
              <a:t>:</a:t>
            </a: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r>
              <a:rPr lang="he-IL" sz="1800" dirty="0">
                <a:effectLst/>
                <a:latin typeface="Aptos" panose="020B0004020202020204" pitchFamily="34" charset="0"/>
                <a:ea typeface="Aptos" panose="020B0004020202020204" pitchFamily="34" charset="0"/>
                <a:cs typeface="Arial" panose="020B0604020202020204" pitchFamily="34" charset="0"/>
              </a:rPr>
              <a:t>הדגמה של תגובת התדר הכוללת של המשוון המורכב מ-7 יחידות עיבוד:</a:t>
            </a:r>
            <a:br>
              <a:rPr lang="en-US" sz="1800" kern="100" dirty="0">
                <a:effectLst/>
                <a:latin typeface="Aptos" panose="020B0004020202020204" pitchFamily="34" charset="0"/>
                <a:ea typeface="Aptos" panose="020B0004020202020204" pitchFamily="34" charset="0"/>
                <a:cs typeface="Arial" panose="020B0604020202020204" pitchFamily="34" charset="0"/>
              </a:rPr>
            </a:br>
            <a:r>
              <a:rPr lang="he-IL" sz="1800" kern="100" dirty="0">
                <a:effectLst/>
                <a:latin typeface="Aptos" panose="020B0004020202020204" pitchFamily="34" charset="0"/>
                <a:ea typeface="Aptos" panose="020B0004020202020204" pitchFamily="34" charset="0"/>
                <a:cs typeface="Arial" panose="020B0604020202020204" pitchFamily="34" charset="0"/>
              </a:rPr>
              <a:t> </a:t>
            </a: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endParaRPr lang="en-US" sz="28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821587DB-E38E-3B57-CCA3-31D9C399FDDE}"/>
              </a:ext>
            </a:extLst>
          </p:cNvPr>
          <p:cNvPicPr>
            <a:picLocks noChangeAspect="1"/>
          </p:cNvPicPr>
          <p:nvPr/>
        </p:nvPicPr>
        <p:blipFill>
          <a:blip r:embed="rId3"/>
          <a:stretch>
            <a:fillRect/>
          </a:stretch>
        </p:blipFill>
        <p:spPr>
          <a:xfrm>
            <a:off x="3574986" y="2229606"/>
            <a:ext cx="4305935" cy="3880485"/>
          </a:xfrm>
          <a:prstGeom prst="rect">
            <a:avLst/>
          </a:prstGeom>
        </p:spPr>
      </p:pic>
    </p:spTree>
    <p:extLst>
      <p:ext uri="{BB962C8B-B14F-4D97-AF65-F5344CB8AC3E}">
        <p14:creationId xmlns:p14="http://schemas.microsoft.com/office/powerpoint/2010/main" val="331104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ack mesh on a blue background&#10;&#10;Description automatically generated">
            <a:extLst>
              <a:ext uri="{FF2B5EF4-FFF2-40B4-BE49-F238E27FC236}">
                <a16:creationId xmlns:a16="http://schemas.microsoft.com/office/drawing/2014/main" id="{1A23B62F-2D74-2F58-B5C7-E73B0BFD5D3E}"/>
              </a:ext>
            </a:extLst>
          </p:cNvPr>
          <p:cNvPicPr>
            <a:picLocks noChangeAspect="1"/>
          </p:cNvPicPr>
          <p:nvPr/>
        </p:nvPicPr>
        <p:blipFill rotWithShape="1">
          <a:blip r:embed="rId2">
            <a:alphaModFix amt="5000"/>
            <a:extLst>
              <a:ext uri="{28A0092B-C50C-407E-A947-70E740481C1C}">
                <a14:useLocalDpi xmlns:a14="http://schemas.microsoft.com/office/drawing/2010/main" val="0"/>
              </a:ext>
            </a:extLst>
          </a:blip>
          <a:srcRect t="12057" b="11363"/>
          <a:stretch/>
        </p:blipFill>
        <p:spPr>
          <a:xfrm>
            <a:off x="0" y="0"/>
            <a:ext cx="12192001" cy="4201449"/>
          </a:xfrm>
          <a:prstGeom prst="rect">
            <a:avLst/>
          </a:prstGeom>
        </p:spPr>
      </p:pic>
      <p:grpSp>
        <p:nvGrpSpPr>
          <p:cNvPr id="17" name="Group 16">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18" name="Freeform: Shape 17">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B45635F0-6623-4C1A-2216-313ADF107E5E}"/>
              </a:ext>
            </a:extLst>
          </p:cNvPr>
          <p:cNvSpPr>
            <a:spLocks noGrp="1"/>
          </p:cNvSpPr>
          <p:nvPr>
            <p:ph type="ctrTitle"/>
          </p:nvPr>
        </p:nvSpPr>
        <p:spPr>
          <a:xfrm>
            <a:off x="1154172" y="218049"/>
            <a:ext cx="9384632" cy="6327130"/>
          </a:xfrm>
        </p:spPr>
        <p:txBody>
          <a:bodyPr anchor="t">
            <a:normAutofit fontScale="90000"/>
          </a:bodyPr>
          <a:lstStyle/>
          <a:p>
            <a:pPr marL="228600" rtl="1">
              <a:lnSpc>
                <a:spcPct val="115000"/>
              </a:lnSpc>
              <a:spcBef>
                <a:spcPts val="0"/>
              </a:spcBef>
              <a:spcAft>
                <a:spcPts val="800"/>
              </a:spcAft>
            </a:pPr>
            <a:r>
              <a:rPr lang="he-IL" sz="5400" b="1" u="sng" kern="100" dirty="0">
                <a:effectLst/>
                <a:latin typeface="Aptos" panose="020B0004020202020204" pitchFamily="34" charset="0"/>
                <a:ea typeface="Aptos" panose="020B0004020202020204" pitchFamily="34" charset="0"/>
                <a:cs typeface="Arial" panose="020B0604020202020204" pitchFamily="34" charset="0"/>
              </a:rPr>
              <a:t>פרק 1 - משוונים:</a:t>
            </a:r>
            <a:br>
              <a:rPr lang="he-IL" sz="5400" b="1" u="sng" kern="100" dirty="0">
                <a:effectLst/>
                <a:latin typeface="Aptos" panose="020B0004020202020204" pitchFamily="34" charset="0"/>
                <a:ea typeface="Aptos" panose="020B0004020202020204" pitchFamily="34" charset="0"/>
                <a:cs typeface="Arial" panose="020B0604020202020204" pitchFamily="34" charset="0"/>
              </a:rPr>
            </a:br>
            <a:r>
              <a:rPr lang="en-US" sz="1800" b="1" u="sng" kern="100" dirty="0">
                <a:effectLst/>
                <a:latin typeface="Aptos" panose="020B0004020202020204" pitchFamily="34" charset="0"/>
                <a:ea typeface="Aptos" panose="020B0004020202020204" pitchFamily="34" charset="0"/>
                <a:cs typeface="Arial" panose="020B0604020202020204" pitchFamily="34" charset="0"/>
              </a:rPr>
              <a:t>MATLAB</a:t>
            </a:r>
            <a:r>
              <a:rPr lang="he-IL" sz="1800" b="1" u="sng" kern="100" dirty="0">
                <a:effectLst/>
                <a:latin typeface="Aptos" panose="020B0004020202020204" pitchFamily="34" charset="0"/>
                <a:ea typeface="Aptos" panose="020B0004020202020204" pitchFamily="34" charset="0"/>
                <a:cs typeface="Arial" panose="020B0604020202020204" pitchFamily="34" charset="0"/>
              </a:rPr>
              <a:t>:</a:t>
            </a:r>
            <a:br>
              <a:rPr lang="he-IL" sz="1800" b="1" u="sng" kern="100" dirty="0">
                <a:effectLst/>
                <a:latin typeface="Aptos" panose="020B0004020202020204" pitchFamily="34" charset="0"/>
                <a:ea typeface="Aptos" panose="020B0004020202020204" pitchFamily="34" charset="0"/>
                <a:cs typeface="Arial" panose="020B0604020202020204" pitchFamily="34" charset="0"/>
              </a:rPr>
            </a:br>
            <a:r>
              <a:rPr lang="he-IL" sz="1800" kern="100" dirty="0">
                <a:latin typeface="Aptos" panose="020B0004020202020204" pitchFamily="34" charset="0"/>
                <a:ea typeface="Aptos" panose="020B0004020202020204" pitchFamily="34" charset="0"/>
                <a:cs typeface="Arial" panose="020B0604020202020204" pitchFamily="34" charset="0"/>
              </a:rPr>
              <a:t>כאן מוצגים בעבור אות שמע קצר: ספקטרוגרמת המקור,</a:t>
            </a:r>
            <a:r>
              <a:rPr lang="en-US" sz="1800" kern="100" dirty="0">
                <a:latin typeface="Aptos" panose="020B0004020202020204" pitchFamily="34" charset="0"/>
                <a:ea typeface="Aptos" panose="020B0004020202020204" pitchFamily="34" charset="0"/>
                <a:cs typeface="Arial" panose="020B0604020202020204" pitchFamily="34" charset="0"/>
              </a:rPr>
              <a:t> </a:t>
            </a:r>
            <a:r>
              <a:rPr lang="he-IL" sz="1800" kern="100" dirty="0">
                <a:latin typeface="Aptos" panose="020B0004020202020204" pitchFamily="34" charset="0"/>
                <a:ea typeface="Aptos" panose="020B0004020202020204" pitchFamily="34" charset="0"/>
                <a:cs typeface="Arial" panose="020B0604020202020204" pitchFamily="34" charset="0"/>
              </a:rPr>
              <a:t>קונפיגורציית המשוון והאות המעובד.</a:t>
            </a: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r>
              <a:rPr lang="he-IL" sz="1800" dirty="0">
                <a:latin typeface="Aptos" panose="020B0004020202020204" pitchFamily="34" charset="0"/>
                <a:ea typeface="Aptos" panose="020B0004020202020204" pitchFamily="34" charset="0"/>
                <a:cs typeface="Arial" panose="020B0604020202020204" pitchFamily="34" charset="0"/>
              </a:rPr>
              <a:t>קבצי המטלב מצורפים להגשה וניתן לעשות בהם שימוש נוסף ועריכות, למעוניינים להמשיך לחקור.</a:t>
            </a:r>
            <a:br>
              <a:rPr lang="he-IL" sz="1800" dirty="0">
                <a:effectLst/>
                <a:latin typeface="Aptos" panose="020B0004020202020204" pitchFamily="34" charset="0"/>
                <a:ea typeface="Aptos" panose="020B0004020202020204" pitchFamily="34" charset="0"/>
                <a:cs typeface="Arial" panose="020B0604020202020204" pitchFamily="34" charset="0"/>
              </a:rPr>
            </a:br>
            <a:r>
              <a:rPr lang="he-IL" sz="1800" kern="100" dirty="0">
                <a:effectLst/>
                <a:latin typeface="Aptos" panose="020B0004020202020204" pitchFamily="34" charset="0"/>
                <a:ea typeface="Aptos" panose="020B0004020202020204" pitchFamily="34" charset="0"/>
                <a:cs typeface="Arial" panose="020B0604020202020204" pitchFamily="34" charset="0"/>
              </a:rPr>
              <a:t> </a:t>
            </a: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endParaRPr lang="en-US" sz="28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778CCD62-7DD2-AE35-9BE7-E81F817D1B0A}"/>
              </a:ext>
            </a:extLst>
          </p:cNvPr>
          <p:cNvPicPr>
            <a:picLocks noChangeAspect="1"/>
          </p:cNvPicPr>
          <p:nvPr/>
        </p:nvPicPr>
        <p:blipFill>
          <a:blip r:embed="rId3"/>
          <a:stretch>
            <a:fillRect/>
          </a:stretch>
        </p:blipFill>
        <p:spPr>
          <a:xfrm>
            <a:off x="4541929" y="1847655"/>
            <a:ext cx="7620000" cy="4274344"/>
          </a:xfrm>
          <a:prstGeom prst="rect">
            <a:avLst/>
          </a:prstGeom>
        </p:spPr>
      </p:pic>
      <p:pic>
        <p:nvPicPr>
          <p:cNvPr id="10" name="Picture 9">
            <a:extLst>
              <a:ext uri="{FF2B5EF4-FFF2-40B4-BE49-F238E27FC236}">
                <a16:creationId xmlns:a16="http://schemas.microsoft.com/office/drawing/2014/main" id="{7BC4D642-5C9D-2E4C-C7B2-8E62A9CCA30E}"/>
              </a:ext>
            </a:extLst>
          </p:cNvPr>
          <p:cNvPicPr>
            <a:picLocks noChangeAspect="1"/>
          </p:cNvPicPr>
          <p:nvPr/>
        </p:nvPicPr>
        <p:blipFill>
          <a:blip r:embed="rId4"/>
          <a:stretch>
            <a:fillRect/>
          </a:stretch>
        </p:blipFill>
        <p:spPr>
          <a:xfrm>
            <a:off x="30071" y="2787285"/>
            <a:ext cx="5250632" cy="2828328"/>
          </a:xfrm>
          <a:prstGeom prst="rect">
            <a:avLst/>
          </a:prstGeom>
        </p:spPr>
      </p:pic>
    </p:spTree>
    <p:extLst>
      <p:ext uri="{BB962C8B-B14F-4D97-AF65-F5344CB8AC3E}">
        <p14:creationId xmlns:p14="http://schemas.microsoft.com/office/powerpoint/2010/main" val="313130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1B01FCF-5E0A-2E67-5E3D-79C359FBB534}"/>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394C527-80E5-8B8E-479C-8EFA9567C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ack mesh on a blue background&#10;&#10;Description automatically generated">
            <a:extLst>
              <a:ext uri="{FF2B5EF4-FFF2-40B4-BE49-F238E27FC236}">
                <a16:creationId xmlns:a16="http://schemas.microsoft.com/office/drawing/2014/main" id="{6B498FCD-C473-736E-4529-5AB590F9AB98}"/>
              </a:ext>
            </a:extLst>
          </p:cNvPr>
          <p:cNvPicPr>
            <a:picLocks noChangeAspect="1"/>
          </p:cNvPicPr>
          <p:nvPr/>
        </p:nvPicPr>
        <p:blipFill rotWithShape="1">
          <a:blip r:embed="rId2">
            <a:alphaModFix amt="5000"/>
            <a:extLst>
              <a:ext uri="{28A0092B-C50C-407E-A947-70E740481C1C}">
                <a14:useLocalDpi xmlns:a14="http://schemas.microsoft.com/office/drawing/2010/main" val="0"/>
              </a:ext>
            </a:extLst>
          </a:blip>
          <a:srcRect t="12057" b="11363"/>
          <a:stretch/>
        </p:blipFill>
        <p:spPr>
          <a:xfrm>
            <a:off x="0" y="0"/>
            <a:ext cx="12192001" cy="4201449"/>
          </a:xfrm>
          <a:prstGeom prst="rect">
            <a:avLst/>
          </a:prstGeom>
        </p:spPr>
      </p:pic>
      <p:grpSp>
        <p:nvGrpSpPr>
          <p:cNvPr id="17" name="Group 16">
            <a:extLst>
              <a:ext uri="{FF2B5EF4-FFF2-40B4-BE49-F238E27FC236}">
                <a16:creationId xmlns:a16="http://schemas.microsoft.com/office/drawing/2014/main" id="{6296C3BD-F1FD-D59D-FF95-26A2DFA86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18" name="Freeform: Shape 17">
              <a:extLst>
                <a:ext uri="{FF2B5EF4-FFF2-40B4-BE49-F238E27FC236}">
                  <a16:creationId xmlns:a16="http://schemas.microsoft.com/office/drawing/2014/main" id="{A97FB06C-2ED3-68A7-EC57-440ABDCAC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3084378F-5BFC-5593-DDB0-CD615C09AB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B22DC3B-DF62-54E0-4AA3-C84C20B01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FE275A6C-B212-EC85-32D5-1DBCCE8336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CABB0060-24CE-74DB-3947-8657B9C1B3D6}"/>
              </a:ext>
            </a:extLst>
          </p:cNvPr>
          <p:cNvSpPr>
            <a:spLocks noGrp="1"/>
          </p:cNvSpPr>
          <p:nvPr>
            <p:ph type="ctrTitle"/>
          </p:nvPr>
        </p:nvSpPr>
        <p:spPr>
          <a:xfrm>
            <a:off x="1154172" y="218049"/>
            <a:ext cx="9384632" cy="6327130"/>
          </a:xfrm>
        </p:spPr>
        <p:txBody>
          <a:bodyPr anchor="t">
            <a:normAutofit fontScale="90000"/>
          </a:bodyPr>
          <a:lstStyle/>
          <a:p>
            <a:pPr marL="228600" rtl="1">
              <a:lnSpc>
                <a:spcPct val="115000"/>
              </a:lnSpc>
              <a:spcBef>
                <a:spcPts val="0"/>
              </a:spcBef>
              <a:spcAft>
                <a:spcPts val="800"/>
              </a:spcAft>
            </a:pPr>
            <a:r>
              <a:rPr lang="he-IL" sz="5400" b="1" u="sng" kern="100" dirty="0">
                <a:effectLst/>
                <a:latin typeface="Aptos" panose="020B0004020202020204" pitchFamily="34" charset="0"/>
                <a:ea typeface="Aptos" panose="020B0004020202020204" pitchFamily="34" charset="0"/>
                <a:cs typeface="Arial" panose="020B0604020202020204" pitchFamily="34" charset="0"/>
              </a:rPr>
              <a:t>פרק 1 - משוונים:</a:t>
            </a:r>
            <a:br>
              <a:rPr lang="he-IL" sz="5400" b="1" u="sng" kern="100" dirty="0">
                <a:latin typeface="Aptos" panose="020B0004020202020204" pitchFamily="34" charset="0"/>
                <a:ea typeface="Aptos" panose="020B0004020202020204" pitchFamily="34" charset="0"/>
                <a:cs typeface="Arial" panose="020B0604020202020204" pitchFamily="34" charset="0"/>
              </a:rPr>
            </a:br>
            <a:r>
              <a:rPr lang="he-IL" sz="5400" b="1" u="sng" kern="100" dirty="0">
                <a:latin typeface="Aptos" panose="020B0004020202020204" pitchFamily="34" charset="0"/>
                <a:ea typeface="Aptos" panose="020B0004020202020204" pitchFamily="34" charset="0"/>
                <a:cs typeface="Arial" panose="020B0604020202020204" pitchFamily="34" charset="0"/>
              </a:rPr>
              <a:t>תוצאות</a:t>
            </a:r>
            <a:r>
              <a:rPr lang="he-IL" sz="1800" b="1" u="sng" kern="100" dirty="0">
                <a:effectLst/>
                <a:latin typeface="Aptos" panose="020B0004020202020204" pitchFamily="34" charset="0"/>
                <a:ea typeface="Aptos" panose="020B0004020202020204" pitchFamily="34" charset="0"/>
                <a:cs typeface="Arial" panose="020B0604020202020204" pitchFamily="34" charset="0"/>
              </a:rPr>
              <a:t>:</a:t>
            </a: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r>
              <a:rPr lang="he-IL" sz="2200" kern="100" dirty="0">
                <a:effectLst/>
                <a:latin typeface="Aptos" panose="020B0004020202020204" pitchFamily="34" charset="0"/>
                <a:ea typeface="Aptos" panose="020B0004020202020204" pitchFamily="34" charset="0"/>
                <a:cs typeface="Arial" panose="020B0604020202020204" pitchFamily="34" charset="0"/>
              </a:rPr>
              <a:t>ניתן לראות מהגרפים המוצגים עבור כל אחד מהמסננים הבודדים, כי גם לאחר דיגיטיזציה ופרמטריזציה של המסנן הוא עומד בדרישות ההגבר וההנחת עבור הפרמטרים הנתונים.</a:t>
            </a:r>
            <a:br>
              <a:rPr lang="he-IL" sz="2200" dirty="0">
                <a:effectLst/>
                <a:latin typeface="Aptos" panose="020B0004020202020204" pitchFamily="34" charset="0"/>
                <a:ea typeface="Aptos" panose="020B0004020202020204" pitchFamily="34" charset="0"/>
                <a:cs typeface="Arial" panose="020B0604020202020204" pitchFamily="34" charset="0"/>
              </a:rPr>
            </a:br>
            <a:br>
              <a:rPr lang="he-IL" sz="2200" dirty="0">
                <a:effectLst/>
                <a:latin typeface="Aptos" panose="020B0004020202020204" pitchFamily="34" charset="0"/>
                <a:ea typeface="Aptos" panose="020B0004020202020204" pitchFamily="34" charset="0"/>
                <a:cs typeface="Arial" panose="020B0604020202020204" pitchFamily="34" charset="0"/>
              </a:rPr>
            </a:br>
            <a:r>
              <a:rPr lang="he-IL" sz="2200" dirty="0">
                <a:latin typeface="Aptos" panose="020B0004020202020204" pitchFamily="34" charset="0"/>
                <a:ea typeface="Aptos" panose="020B0004020202020204" pitchFamily="34" charset="0"/>
                <a:cs typeface="Arial" panose="020B0604020202020204" pitchFamily="34" charset="0"/>
              </a:rPr>
              <a:t>ניתן לראות מהגרף המוצג עבור המערכת המשולבת כי גם כאשר משלבים מספר מסננים בטור, מתקבלת תגובת תדר כמצופה וע"פ הפרמטרים המועברים.</a:t>
            </a:r>
            <a:br>
              <a:rPr lang="he-IL" sz="2200" dirty="0">
                <a:latin typeface="Aptos" panose="020B0004020202020204" pitchFamily="34" charset="0"/>
                <a:ea typeface="Aptos" panose="020B0004020202020204" pitchFamily="34" charset="0"/>
                <a:cs typeface="Arial" panose="020B0604020202020204" pitchFamily="34" charset="0"/>
              </a:rPr>
            </a:br>
            <a:br>
              <a:rPr lang="he-IL" sz="2200" dirty="0">
                <a:latin typeface="Aptos" panose="020B0004020202020204" pitchFamily="34" charset="0"/>
                <a:ea typeface="Aptos" panose="020B0004020202020204" pitchFamily="34" charset="0"/>
                <a:cs typeface="Arial" panose="020B0604020202020204" pitchFamily="34" charset="0"/>
              </a:rPr>
            </a:br>
            <a:r>
              <a:rPr lang="he-IL" sz="2200" dirty="0">
                <a:latin typeface="Aptos" panose="020B0004020202020204" pitchFamily="34" charset="0"/>
                <a:ea typeface="Aptos" panose="020B0004020202020204" pitchFamily="34" charset="0"/>
                <a:cs typeface="Arial" panose="020B0604020202020204" pitchFamily="34" charset="0"/>
              </a:rPr>
              <a:t>ניתן לראות כי גם לאחר סינון אות אודיו כלשהו, מתקבלת תמונת הספקטרוגרמה המעובדת לפי המצופה (מהערכים שהועברו עבור כל יחידת מסנן במערכת). </a:t>
            </a:r>
            <a:br>
              <a:rPr lang="he-IL" sz="1800" dirty="0">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r>
              <a:rPr lang="he-IL" sz="1800" kern="100" dirty="0">
                <a:effectLst/>
                <a:latin typeface="Aptos" panose="020B0004020202020204" pitchFamily="34" charset="0"/>
                <a:ea typeface="Aptos" panose="020B0004020202020204" pitchFamily="34" charset="0"/>
                <a:cs typeface="Arial" panose="020B0604020202020204" pitchFamily="34" charset="0"/>
              </a:rPr>
              <a:t> </a:t>
            </a: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endParaRPr lang="en-US" sz="28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2635017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ack mesh on a blue background&#10;&#10;Description automatically generated">
            <a:extLst>
              <a:ext uri="{FF2B5EF4-FFF2-40B4-BE49-F238E27FC236}">
                <a16:creationId xmlns:a16="http://schemas.microsoft.com/office/drawing/2014/main" id="{1A23B62F-2D74-2F58-B5C7-E73B0BFD5D3E}"/>
              </a:ext>
            </a:extLst>
          </p:cNvPr>
          <p:cNvPicPr>
            <a:picLocks noChangeAspect="1"/>
          </p:cNvPicPr>
          <p:nvPr/>
        </p:nvPicPr>
        <p:blipFill rotWithShape="1">
          <a:blip r:embed="rId2">
            <a:alphaModFix amt="5000"/>
            <a:extLst>
              <a:ext uri="{28A0092B-C50C-407E-A947-70E740481C1C}">
                <a14:useLocalDpi xmlns:a14="http://schemas.microsoft.com/office/drawing/2010/main" val="0"/>
              </a:ext>
            </a:extLst>
          </a:blip>
          <a:srcRect t="12057" b="11363"/>
          <a:stretch/>
        </p:blipFill>
        <p:spPr>
          <a:xfrm>
            <a:off x="0" y="0"/>
            <a:ext cx="12192001" cy="4201449"/>
          </a:xfrm>
          <a:prstGeom prst="rect">
            <a:avLst/>
          </a:prstGeom>
        </p:spPr>
      </p:pic>
      <p:grpSp>
        <p:nvGrpSpPr>
          <p:cNvPr id="17" name="Group 16">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18" name="Freeform: Shape 17">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B45635F0-6623-4C1A-2216-313ADF107E5E}"/>
              </a:ext>
            </a:extLst>
          </p:cNvPr>
          <p:cNvSpPr>
            <a:spLocks noGrp="1"/>
          </p:cNvSpPr>
          <p:nvPr>
            <p:ph type="ctrTitle"/>
          </p:nvPr>
        </p:nvSpPr>
        <p:spPr>
          <a:xfrm>
            <a:off x="1154172" y="218049"/>
            <a:ext cx="9384632" cy="6327130"/>
          </a:xfrm>
        </p:spPr>
        <p:txBody>
          <a:bodyPr anchor="t">
            <a:normAutofit fontScale="90000"/>
          </a:bodyPr>
          <a:lstStyle/>
          <a:p>
            <a:pPr marL="0" marR="0" rtl="1">
              <a:lnSpc>
                <a:spcPct val="150000"/>
              </a:lnSpc>
              <a:spcBef>
                <a:spcPts val="0"/>
              </a:spcBef>
              <a:spcAft>
                <a:spcPts val="800"/>
              </a:spcAft>
            </a:pPr>
            <a:r>
              <a:rPr lang="he-IL" sz="5400" b="1" u="sng" kern="100" dirty="0">
                <a:effectLst/>
                <a:latin typeface="Aptos" panose="020B0004020202020204" pitchFamily="34" charset="0"/>
                <a:ea typeface="Aptos" panose="020B0004020202020204" pitchFamily="34" charset="0"/>
                <a:cs typeface="Arial" panose="020B0604020202020204" pitchFamily="34" charset="0"/>
              </a:rPr>
              <a:t>פרק 2 – סימולציית חדר:</a:t>
            </a:r>
            <a:br>
              <a:rPr lang="he-IL" sz="5400" b="1" u="sng" kern="100" dirty="0">
                <a:effectLst/>
                <a:latin typeface="Aptos" panose="020B0004020202020204" pitchFamily="34" charset="0"/>
                <a:ea typeface="Aptos" panose="020B0004020202020204" pitchFamily="34" charset="0"/>
                <a:cs typeface="Arial" panose="020B0604020202020204" pitchFamily="34" charset="0"/>
              </a:rPr>
            </a:br>
            <a:br>
              <a:rPr lang="he-IL" sz="2000" b="1" u="sng" kern="100" dirty="0">
                <a:latin typeface="Aptos" panose="020B0004020202020204" pitchFamily="34" charset="0"/>
                <a:ea typeface="Aptos" panose="020B0004020202020204" pitchFamily="34" charset="0"/>
                <a:cs typeface="Arial" panose="020B0604020202020204" pitchFamily="34" charset="0"/>
              </a:rPr>
            </a:br>
            <a:r>
              <a:rPr lang="he-IL" sz="2000" b="1" u="sng" kern="100" dirty="0">
                <a:latin typeface="Aptos" panose="020B0004020202020204" pitchFamily="34" charset="0"/>
                <a:ea typeface="Aptos" panose="020B0004020202020204" pitchFamily="34" charset="0"/>
                <a:cs typeface="Arial" panose="020B0604020202020204" pitchFamily="34" charset="0"/>
              </a:rPr>
              <a:t>בעולם האמיתי</a:t>
            </a:r>
            <a:r>
              <a:rPr lang="he-IL" sz="2000" b="1" u="sng" kern="100" dirty="0">
                <a:effectLst/>
                <a:latin typeface="Aptos" panose="020B0004020202020204" pitchFamily="34" charset="0"/>
                <a:ea typeface="Aptos" panose="020B0004020202020204" pitchFamily="34" charset="0"/>
                <a:cs typeface="Arial" panose="020B0604020202020204" pitchFamily="34" charset="0"/>
              </a:rPr>
              <a:t>:</a:t>
            </a:r>
            <a:br>
              <a:rPr lang="he-IL" sz="2000" b="1" u="sng" kern="100" dirty="0">
                <a:effectLst/>
                <a:latin typeface="Aptos" panose="020B0004020202020204" pitchFamily="34" charset="0"/>
                <a:ea typeface="Aptos" panose="020B0004020202020204" pitchFamily="34" charset="0"/>
                <a:cs typeface="Arial" panose="020B0604020202020204" pitchFamily="34" charset="0"/>
              </a:rPr>
            </a:br>
            <a:r>
              <a:rPr lang="he-IL" sz="2000" kern="100" dirty="0">
                <a:effectLst/>
                <a:latin typeface="Aptos" panose="020B0004020202020204" pitchFamily="34" charset="0"/>
                <a:ea typeface="Aptos" panose="020B0004020202020204" pitchFamily="34" charset="0"/>
                <a:cs typeface="Arial" panose="020B0604020202020204" pitchFamily="34" charset="0"/>
              </a:rPr>
              <a:t>גלי קול הינם גלי לחץ אוויר הנעים ומתפשטים במרחב בו הם חיים. כמו כל גל המתפשט, הגל יכול לעבור תופעות שונות ומשונות במפגש עם תכונות תווך מסויימות.</a:t>
            </a:r>
            <a:br>
              <a:rPr lang="en-US" sz="2000" kern="100" dirty="0">
                <a:effectLst/>
                <a:latin typeface="Aptos" panose="020B0004020202020204" pitchFamily="34" charset="0"/>
                <a:ea typeface="Aptos" panose="020B0004020202020204" pitchFamily="34" charset="0"/>
                <a:cs typeface="Arial" panose="020B0604020202020204" pitchFamily="34" charset="0"/>
              </a:rPr>
            </a:br>
            <a:r>
              <a:rPr lang="he-IL" sz="2000" kern="100" dirty="0">
                <a:effectLst/>
                <a:latin typeface="Aptos" panose="020B0004020202020204" pitchFamily="34" charset="0"/>
                <a:ea typeface="Aptos" panose="020B0004020202020204" pitchFamily="34" charset="0"/>
                <a:cs typeface="Arial" panose="020B0604020202020204" pitchFamily="34" charset="0"/>
              </a:rPr>
              <a:t>גל קול אשר נולד בחדר סגור, יתפשט עד שייפגע בעצמים שונים בתווך, או בקירות התווך. פגיעה זו, תייצר אפקטים של החזרה ובליעה של הגל. ניתן להבין, שהגל שמגיע לנו לאוזן בחדר כזה הוא תרכובת של גלי "מקור" וגלים "חוזרים".</a:t>
            </a:r>
            <a:br>
              <a:rPr lang="en-US" sz="2000" kern="100" dirty="0">
                <a:effectLst/>
                <a:latin typeface="Aptos" panose="020B0004020202020204" pitchFamily="34" charset="0"/>
                <a:ea typeface="Aptos" panose="020B0004020202020204" pitchFamily="34" charset="0"/>
                <a:cs typeface="Arial" panose="020B0604020202020204" pitchFamily="34" charset="0"/>
              </a:rPr>
            </a:b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r>
              <a:rPr lang="he-IL" sz="1800" kern="100" dirty="0">
                <a:effectLst/>
                <a:latin typeface="Aptos" panose="020B0004020202020204" pitchFamily="34" charset="0"/>
                <a:ea typeface="Aptos" panose="020B0004020202020204" pitchFamily="34" charset="0"/>
                <a:cs typeface="Arial" panose="020B0604020202020204" pitchFamily="34" charset="0"/>
              </a:rPr>
              <a:t> </a:t>
            </a: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endParaRPr lang="en-US" sz="28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1473173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ack mesh on a blue background&#10;&#10;Description automatically generated">
            <a:extLst>
              <a:ext uri="{FF2B5EF4-FFF2-40B4-BE49-F238E27FC236}">
                <a16:creationId xmlns:a16="http://schemas.microsoft.com/office/drawing/2014/main" id="{1A23B62F-2D74-2F58-B5C7-E73B0BFD5D3E}"/>
              </a:ext>
            </a:extLst>
          </p:cNvPr>
          <p:cNvPicPr>
            <a:picLocks noChangeAspect="1"/>
          </p:cNvPicPr>
          <p:nvPr/>
        </p:nvPicPr>
        <p:blipFill rotWithShape="1">
          <a:blip r:embed="rId2">
            <a:alphaModFix amt="5000"/>
            <a:extLst>
              <a:ext uri="{28A0092B-C50C-407E-A947-70E740481C1C}">
                <a14:useLocalDpi xmlns:a14="http://schemas.microsoft.com/office/drawing/2010/main" val="0"/>
              </a:ext>
            </a:extLst>
          </a:blip>
          <a:srcRect t="12057" b="11363"/>
          <a:stretch/>
        </p:blipFill>
        <p:spPr>
          <a:xfrm>
            <a:off x="0" y="0"/>
            <a:ext cx="12192001" cy="4201449"/>
          </a:xfrm>
          <a:prstGeom prst="rect">
            <a:avLst/>
          </a:prstGeom>
        </p:spPr>
      </p:pic>
      <p:grpSp>
        <p:nvGrpSpPr>
          <p:cNvPr id="17" name="Group 16">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18" name="Freeform: Shape 17">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B45635F0-6623-4C1A-2216-313ADF107E5E}"/>
              </a:ext>
            </a:extLst>
          </p:cNvPr>
          <p:cNvSpPr>
            <a:spLocks noGrp="1"/>
          </p:cNvSpPr>
          <p:nvPr>
            <p:ph type="ctrTitle"/>
          </p:nvPr>
        </p:nvSpPr>
        <p:spPr>
          <a:xfrm>
            <a:off x="1154172" y="218049"/>
            <a:ext cx="9384632" cy="6327130"/>
          </a:xfrm>
        </p:spPr>
        <p:txBody>
          <a:bodyPr anchor="t">
            <a:normAutofit fontScale="90000"/>
          </a:bodyPr>
          <a:lstStyle/>
          <a:p>
            <a:pPr marL="0" marR="0" rtl="1">
              <a:lnSpc>
                <a:spcPct val="150000"/>
              </a:lnSpc>
              <a:spcBef>
                <a:spcPts val="0"/>
              </a:spcBef>
              <a:spcAft>
                <a:spcPts val="800"/>
              </a:spcAft>
            </a:pPr>
            <a:r>
              <a:rPr lang="he-IL" sz="5400" b="1" u="sng" kern="100" dirty="0">
                <a:effectLst/>
                <a:latin typeface="Aptos" panose="020B0004020202020204" pitchFamily="34" charset="0"/>
                <a:ea typeface="Aptos" panose="020B0004020202020204" pitchFamily="34" charset="0"/>
                <a:cs typeface="Arial" panose="020B0604020202020204" pitchFamily="34" charset="0"/>
              </a:rPr>
              <a:t>פרק 2 – סימולציית חדר:</a:t>
            </a:r>
            <a:br>
              <a:rPr lang="he-IL" sz="5400" b="1" u="sng" kern="100" dirty="0">
                <a:effectLst/>
                <a:latin typeface="Aptos" panose="020B0004020202020204" pitchFamily="34" charset="0"/>
                <a:ea typeface="Aptos" panose="020B0004020202020204" pitchFamily="34" charset="0"/>
                <a:cs typeface="Arial" panose="020B0604020202020204" pitchFamily="34" charset="0"/>
              </a:rPr>
            </a:br>
            <a:br>
              <a:rPr lang="en-US" sz="1800" kern="100" dirty="0">
                <a:effectLst/>
                <a:latin typeface="Aptos" panose="020B0004020202020204" pitchFamily="34" charset="0"/>
                <a:ea typeface="Aptos" panose="020B0004020202020204" pitchFamily="34" charset="0"/>
                <a:cs typeface="Arial" panose="020B0604020202020204" pitchFamily="34" charset="0"/>
              </a:rPr>
            </a:br>
            <a:r>
              <a:rPr lang="he-IL" sz="2000" b="1" u="sng" kern="100" dirty="0">
                <a:effectLst/>
                <a:latin typeface="Aptos" panose="020B0004020202020204" pitchFamily="34" charset="0"/>
                <a:ea typeface="Aptos" panose="020B0004020202020204" pitchFamily="34" charset="0"/>
                <a:cs typeface="Arial" panose="020B0604020202020204" pitchFamily="34" charset="0"/>
              </a:rPr>
              <a:t>בעולם הדיגיטלי:</a:t>
            </a:r>
            <a:br>
              <a:rPr lang="he-IL" sz="2000" dirty="0">
                <a:effectLst/>
                <a:latin typeface="Aptos" panose="020B0004020202020204" pitchFamily="34" charset="0"/>
                <a:ea typeface="Aptos" panose="020B0004020202020204" pitchFamily="34" charset="0"/>
                <a:cs typeface="Arial" panose="020B0604020202020204" pitchFamily="34" charset="0"/>
              </a:rPr>
            </a:br>
            <a:r>
              <a:rPr lang="he-IL" sz="2000" kern="100" dirty="0">
                <a:effectLst/>
                <a:latin typeface="Aptos" panose="020B0004020202020204" pitchFamily="34" charset="0"/>
                <a:ea typeface="Aptos" panose="020B0004020202020204" pitchFamily="34" charset="0"/>
                <a:cs typeface="Arial" panose="020B0604020202020204" pitchFamily="34" charset="0"/>
              </a:rPr>
              <a:t>ניתן לעשות שימוש בשיטות עיבוד על מנת לדמות תופעות אשר קורות מהחזרים שונים שלא קיימים בסיגנל המקורי, ה"יבש", ביניהם לדוגמא נמצא ה</a:t>
            </a:r>
            <a:r>
              <a:rPr lang="en-US" sz="2000" kern="100" dirty="0">
                <a:effectLst/>
                <a:latin typeface="Aptos" panose="020B0004020202020204" pitchFamily="34" charset="0"/>
                <a:ea typeface="Aptos" panose="020B0004020202020204" pitchFamily="34" charset="0"/>
                <a:cs typeface="Arial" panose="020B0604020202020204" pitchFamily="34" charset="0"/>
              </a:rPr>
              <a:t>REVERB</a:t>
            </a:r>
            <a:r>
              <a:rPr lang="he-IL" sz="2000" kern="100" dirty="0">
                <a:effectLst/>
                <a:latin typeface="Aptos" panose="020B0004020202020204" pitchFamily="34" charset="0"/>
                <a:ea typeface="Aptos" panose="020B0004020202020204" pitchFamily="34" charset="0"/>
                <a:cs typeface="Arial" panose="020B0604020202020204" pitchFamily="34" charset="0"/>
              </a:rPr>
              <a:t> (הדהוד). רוורב הוא אפקט אשר מדמה את החזרי גלי הקול ע"פ אופי החדר אותו מנסים לדמות. בפרק זה אכנס לשיטות העיבוד בהן משתמשים על מנת לייצר את האפקט.</a:t>
            </a:r>
            <a:br>
              <a:rPr lang="en-US" sz="2000" kern="100" dirty="0">
                <a:effectLst/>
                <a:latin typeface="Aptos" panose="020B0004020202020204" pitchFamily="34" charset="0"/>
                <a:ea typeface="Aptos" panose="020B0004020202020204" pitchFamily="34" charset="0"/>
                <a:cs typeface="Arial" panose="020B0604020202020204" pitchFamily="34" charset="0"/>
              </a:rPr>
            </a:br>
            <a:r>
              <a:rPr lang="he-IL" sz="2000" kern="100" dirty="0">
                <a:effectLst/>
                <a:latin typeface="Aptos" panose="020B0004020202020204" pitchFamily="34" charset="0"/>
                <a:ea typeface="Aptos" panose="020B0004020202020204" pitchFamily="34" charset="0"/>
                <a:cs typeface="Arial" panose="020B0604020202020204" pitchFamily="34" charset="0"/>
              </a:rPr>
              <a:t>הרעיון עובד באופן הבא: אם נוכל לשערך איך נראית תגובת החדר להלם, ידוע לנו כי כעת נוכל לקחת כל סיגנל, להעביר אותו קונבולוציה עם התגובה להלם של החדר ובכך נקבל את הסיגנל המקורי "מעובה" באפקט ההדהוד של החדר. אראה אלגוריתם המתעסק בסימולציות חדר, הנקרא אלגוריתם </a:t>
            </a:r>
            <a:r>
              <a:rPr lang="en-US" sz="2000" kern="100" dirty="0">
                <a:effectLst/>
                <a:latin typeface="Aptos" panose="020B0004020202020204" pitchFamily="34" charset="0"/>
                <a:ea typeface="Aptos" panose="020B0004020202020204" pitchFamily="34" charset="0"/>
                <a:cs typeface="Arial" panose="020B0604020202020204" pitchFamily="34" charset="0"/>
              </a:rPr>
              <a:t>Schroeder</a:t>
            </a:r>
            <a:r>
              <a:rPr lang="he-IL" sz="2000" kern="100" dirty="0">
                <a:effectLst/>
                <a:latin typeface="Aptos" panose="020B0004020202020204" pitchFamily="34" charset="0"/>
                <a:ea typeface="Aptos" panose="020B0004020202020204" pitchFamily="34" charset="0"/>
                <a:cs typeface="Arial" panose="020B0604020202020204" pitchFamily="34" charset="0"/>
              </a:rPr>
              <a:t>. בעזרת אלגוריתם זה נוכל להגיע לאפקט החדר הרצוי.</a:t>
            </a: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endParaRPr lang="en-US" sz="28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2204077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17441E5-E883-620C-31FC-5A0D2E44A763}"/>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E6CEB4F-D7FE-A945-84D3-8F38D35AF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ack mesh on a blue background&#10;&#10;Description automatically generated">
            <a:extLst>
              <a:ext uri="{FF2B5EF4-FFF2-40B4-BE49-F238E27FC236}">
                <a16:creationId xmlns:a16="http://schemas.microsoft.com/office/drawing/2014/main" id="{E9015449-8287-4344-5652-B6B4FC5AE564}"/>
              </a:ext>
            </a:extLst>
          </p:cNvPr>
          <p:cNvPicPr>
            <a:picLocks noChangeAspect="1"/>
          </p:cNvPicPr>
          <p:nvPr/>
        </p:nvPicPr>
        <p:blipFill rotWithShape="1">
          <a:blip r:embed="rId2">
            <a:alphaModFix amt="5000"/>
            <a:extLst>
              <a:ext uri="{28A0092B-C50C-407E-A947-70E740481C1C}">
                <a14:useLocalDpi xmlns:a14="http://schemas.microsoft.com/office/drawing/2010/main" val="0"/>
              </a:ext>
            </a:extLst>
          </a:blip>
          <a:srcRect t="12057" b="11363"/>
          <a:stretch/>
        </p:blipFill>
        <p:spPr>
          <a:xfrm>
            <a:off x="0" y="0"/>
            <a:ext cx="12192001" cy="4201449"/>
          </a:xfrm>
          <a:prstGeom prst="rect">
            <a:avLst/>
          </a:prstGeom>
        </p:spPr>
      </p:pic>
      <p:grpSp>
        <p:nvGrpSpPr>
          <p:cNvPr id="17" name="Group 16">
            <a:extLst>
              <a:ext uri="{FF2B5EF4-FFF2-40B4-BE49-F238E27FC236}">
                <a16:creationId xmlns:a16="http://schemas.microsoft.com/office/drawing/2014/main" id="{EA8ABD41-A645-3C6E-92F7-ECEBEBBCF4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18" name="Freeform: Shape 17">
              <a:extLst>
                <a:ext uri="{FF2B5EF4-FFF2-40B4-BE49-F238E27FC236}">
                  <a16:creationId xmlns:a16="http://schemas.microsoft.com/office/drawing/2014/main" id="{9A17C2BF-8E6D-1927-886A-F523EF4FC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6D5C78B7-EA55-4936-18B8-D45F2694FA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391FE85E-340B-CF1B-704B-DA40E40AC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FDEE9A44-2CCE-47CA-0AA5-8C1906DE7B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6A672268-1C18-225A-0A8C-89D8EBA10F3B}"/>
              </a:ext>
            </a:extLst>
          </p:cNvPr>
          <p:cNvSpPr>
            <a:spLocks noGrp="1"/>
          </p:cNvSpPr>
          <p:nvPr>
            <p:ph type="ctrTitle"/>
          </p:nvPr>
        </p:nvSpPr>
        <p:spPr>
          <a:xfrm>
            <a:off x="1154172" y="218049"/>
            <a:ext cx="9384632" cy="6327130"/>
          </a:xfrm>
        </p:spPr>
        <p:txBody>
          <a:bodyPr anchor="t">
            <a:normAutofit fontScale="90000"/>
          </a:bodyPr>
          <a:lstStyle/>
          <a:p>
            <a:pPr marL="0" marR="0" rtl="1">
              <a:lnSpc>
                <a:spcPct val="150000"/>
              </a:lnSpc>
              <a:spcBef>
                <a:spcPts val="0"/>
              </a:spcBef>
              <a:spcAft>
                <a:spcPts val="800"/>
              </a:spcAft>
            </a:pPr>
            <a:r>
              <a:rPr lang="he-IL" sz="5400" b="1" u="sng" kern="100" dirty="0">
                <a:effectLst/>
                <a:latin typeface="Aptos" panose="020B0004020202020204" pitchFamily="34" charset="0"/>
                <a:ea typeface="Aptos" panose="020B0004020202020204" pitchFamily="34" charset="0"/>
                <a:cs typeface="Arial" panose="020B0604020202020204" pitchFamily="34" charset="0"/>
              </a:rPr>
              <a:t>פרק 2 – סימולציית חדר:</a:t>
            </a:r>
            <a:br>
              <a:rPr lang="he-IL" sz="5400" b="1" u="sng" kern="100" dirty="0">
                <a:effectLst/>
                <a:latin typeface="Aptos" panose="020B0004020202020204" pitchFamily="34" charset="0"/>
                <a:ea typeface="Aptos" panose="020B0004020202020204" pitchFamily="34" charset="0"/>
                <a:cs typeface="Arial" panose="020B0604020202020204" pitchFamily="34" charset="0"/>
              </a:rPr>
            </a:br>
            <a:br>
              <a:rPr lang="en-US" sz="3100" kern="100" dirty="0">
                <a:effectLst/>
                <a:latin typeface="Aptos" panose="020B0004020202020204" pitchFamily="34" charset="0"/>
                <a:ea typeface="Aptos" panose="020B0004020202020204" pitchFamily="34" charset="0"/>
                <a:cs typeface="Arial" panose="020B0604020202020204" pitchFamily="34" charset="0"/>
              </a:rPr>
            </a:br>
            <a:r>
              <a:rPr lang="he-IL" sz="3100" b="1" dirty="0">
                <a:cs typeface="+mn-cs"/>
              </a:rPr>
              <a:t>מטרה</a:t>
            </a:r>
            <a:r>
              <a:rPr lang="he-IL" sz="3100" dirty="0">
                <a:cs typeface="+mn-cs"/>
              </a:rPr>
              <a:t>: לחקות את ההשפעות שעוברות על גל קול המתפשט בחדר בעל אקוסטיקה מסוימת, על ידי עיבוד דיגיטלי בלבד.</a:t>
            </a:r>
            <a:br>
              <a:rPr lang="he-IL" sz="3100" dirty="0">
                <a:cs typeface="+mn-cs"/>
              </a:rPr>
            </a:br>
            <a:r>
              <a:rPr lang="he-IL" sz="3100" b="1" dirty="0">
                <a:cs typeface="+mn-cs"/>
              </a:rPr>
              <a:t>דרישות: </a:t>
            </a:r>
            <a:r>
              <a:rPr lang="he-IL" sz="3100" dirty="0">
                <a:cs typeface="+mn-cs"/>
              </a:rPr>
              <a:t>מימוש אלגוריתם ידוע בתחום על מנת לחקות באופן דיגיטלי את ההשפעות שגלי הקול עוברים בחדר (</a:t>
            </a:r>
            <a:r>
              <a:rPr lang="en-US" sz="3100" dirty="0">
                <a:cs typeface="+mn-cs"/>
              </a:rPr>
              <a:t>Schroeder</a:t>
            </a:r>
            <a:r>
              <a:rPr lang="he-IL" sz="3100" dirty="0">
                <a:cs typeface="+mn-cs"/>
              </a:rPr>
              <a:t>)</a:t>
            </a:r>
            <a:br>
              <a:rPr lang="he-IL" sz="3100" dirty="0">
                <a:cs typeface="+mn-cs"/>
              </a:rPr>
            </a:br>
            <a:r>
              <a:rPr lang="he-IL" sz="3100" b="1" dirty="0">
                <a:cs typeface="+mn-cs"/>
              </a:rPr>
              <a:t>בדיקה: </a:t>
            </a:r>
            <a:r>
              <a:rPr lang="he-IL" sz="3100" dirty="0">
                <a:cs typeface="+mn-cs"/>
              </a:rPr>
              <a:t>ע"י הצגת גרפים של התוצאות, הדגמת עיבוי ומריחת האות עבור כל יחידה בודדת ועבור האלגוריתם המלא.</a:t>
            </a:r>
            <a:br>
              <a:rPr lang="en-US" sz="3100" kern="1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endParaRPr lang="en-US" sz="28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366366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6F989E2-FB82-D1B4-E484-F019905EE4B8}"/>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D925C2F-E3A7-2CCF-7564-9FEA0C11DA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ack mesh on a blue background&#10;&#10;Description automatically generated">
            <a:extLst>
              <a:ext uri="{FF2B5EF4-FFF2-40B4-BE49-F238E27FC236}">
                <a16:creationId xmlns:a16="http://schemas.microsoft.com/office/drawing/2014/main" id="{E8071419-4296-CC19-48ED-1F12B71B333A}"/>
              </a:ext>
            </a:extLst>
          </p:cNvPr>
          <p:cNvPicPr>
            <a:picLocks noChangeAspect="1"/>
          </p:cNvPicPr>
          <p:nvPr/>
        </p:nvPicPr>
        <p:blipFill rotWithShape="1">
          <a:blip r:embed="rId2">
            <a:alphaModFix amt="5000"/>
            <a:extLst>
              <a:ext uri="{28A0092B-C50C-407E-A947-70E740481C1C}">
                <a14:useLocalDpi xmlns:a14="http://schemas.microsoft.com/office/drawing/2010/main" val="0"/>
              </a:ext>
            </a:extLst>
          </a:blip>
          <a:srcRect t="12057" b="11363"/>
          <a:stretch/>
        </p:blipFill>
        <p:spPr>
          <a:xfrm>
            <a:off x="0" y="0"/>
            <a:ext cx="12192001" cy="4201449"/>
          </a:xfrm>
          <a:prstGeom prst="rect">
            <a:avLst/>
          </a:prstGeom>
        </p:spPr>
      </p:pic>
      <p:grpSp>
        <p:nvGrpSpPr>
          <p:cNvPr id="17" name="Group 16">
            <a:extLst>
              <a:ext uri="{FF2B5EF4-FFF2-40B4-BE49-F238E27FC236}">
                <a16:creationId xmlns:a16="http://schemas.microsoft.com/office/drawing/2014/main" id="{0031D8A2-5EB7-8F08-3AA2-FC540F6E1D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18" name="Freeform: Shape 17">
              <a:extLst>
                <a:ext uri="{FF2B5EF4-FFF2-40B4-BE49-F238E27FC236}">
                  <a16:creationId xmlns:a16="http://schemas.microsoft.com/office/drawing/2014/main" id="{D8B019BA-100E-3246-D7A2-59F8486B37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877AAED4-FA20-BDF7-FDAC-B59C6F994F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507FC8E-12A4-32DE-05B6-100B51F89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B840CAB5-9AF4-D579-1E43-69B4DBE678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F7D68E53-26F7-EB18-4748-82F2953345B2}"/>
              </a:ext>
            </a:extLst>
          </p:cNvPr>
          <p:cNvSpPr>
            <a:spLocks noGrp="1"/>
          </p:cNvSpPr>
          <p:nvPr>
            <p:ph type="ctrTitle"/>
          </p:nvPr>
        </p:nvSpPr>
        <p:spPr>
          <a:xfrm>
            <a:off x="256674" y="155928"/>
            <a:ext cx="11808939" cy="6702072"/>
          </a:xfrm>
        </p:spPr>
        <p:txBody>
          <a:bodyPr anchor="t">
            <a:normAutofit/>
          </a:bodyPr>
          <a:lstStyle/>
          <a:p>
            <a:endParaRPr lang="he-IL" sz="2400" dirty="0">
              <a:solidFill>
                <a:schemeClr val="tx2"/>
              </a:solidFill>
            </a:endParaRPr>
          </a:p>
        </p:txBody>
      </p:sp>
      <p:graphicFrame>
        <p:nvGraphicFramePr>
          <p:cNvPr id="4" name="Diagram 3">
            <a:extLst>
              <a:ext uri="{FF2B5EF4-FFF2-40B4-BE49-F238E27FC236}">
                <a16:creationId xmlns:a16="http://schemas.microsoft.com/office/drawing/2014/main" id="{5A9F2EEB-FDA5-A487-A923-E1B4AC7FD479}"/>
              </a:ext>
            </a:extLst>
          </p:cNvPr>
          <p:cNvGraphicFramePr/>
          <p:nvPr>
            <p:extLst>
              <p:ext uri="{D42A27DB-BD31-4B8C-83A1-F6EECF244321}">
                <p14:modId xmlns:p14="http://schemas.microsoft.com/office/powerpoint/2010/main" val="40120264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934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ack mesh on a blue background&#10;&#10;Description automatically generated">
            <a:extLst>
              <a:ext uri="{FF2B5EF4-FFF2-40B4-BE49-F238E27FC236}">
                <a16:creationId xmlns:a16="http://schemas.microsoft.com/office/drawing/2014/main" id="{1A23B62F-2D74-2F58-B5C7-E73B0BFD5D3E}"/>
              </a:ext>
            </a:extLst>
          </p:cNvPr>
          <p:cNvPicPr>
            <a:picLocks noChangeAspect="1"/>
          </p:cNvPicPr>
          <p:nvPr/>
        </p:nvPicPr>
        <p:blipFill rotWithShape="1">
          <a:blip r:embed="rId2">
            <a:alphaModFix amt="5000"/>
            <a:extLst>
              <a:ext uri="{28A0092B-C50C-407E-A947-70E740481C1C}">
                <a14:useLocalDpi xmlns:a14="http://schemas.microsoft.com/office/drawing/2010/main" val="0"/>
              </a:ext>
            </a:extLst>
          </a:blip>
          <a:srcRect t="12057" b="11363"/>
          <a:stretch/>
        </p:blipFill>
        <p:spPr>
          <a:xfrm>
            <a:off x="0" y="0"/>
            <a:ext cx="12192001" cy="4201449"/>
          </a:xfrm>
          <a:prstGeom prst="rect">
            <a:avLst/>
          </a:prstGeom>
        </p:spPr>
      </p:pic>
      <p:grpSp>
        <p:nvGrpSpPr>
          <p:cNvPr id="17" name="Group 16">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18" name="Freeform: Shape 17">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B45635F0-6623-4C1A-2216-313ADF107E5E}"/>
              </a:ext>
            </a:extLst>
          </p:cNvPr>
          <p:cNvSpPr>
            <a:spLocks noGrp="1"/>
          </p:cNvSpPr>
          <p:nvPr>
            <p:ph type="ctrTitle"/>
          </p:nvPr>
        </p:nvSpPr>
        <p:spPr>
          <a:xfrm>
            <a:off x="1154172" y="218049"/>
            <a:ext cx="9384632" cy="6327130"/>
          </a:xfrm>
        </p:spPr>
        <p:txBody>
          <a:bodyPr anchor="t">
            <a:normAutofit fontScale="90000"/>
          </a:bodyPr>
          <a:lstStyle/>
          <a:p>
            <a:pPr rtl="1">
              <a:lnSpc>
                <a:spcPct val="150000"/>
              </a:lnSpc>
              <a:spcBef>
                <a:spcPts val="0"/>
              </a:spcBef>
              <a:spcAft>
                <a:spcPts val="800"/>
              </a:spcAft>
            </a:pPr>
            <a:r>
              <a:rPr lang="he-IL" sz="5400" b="1" u="sng" kern="100" dirty="0">
                <a:effectLst/>
                <a:latin typeface="Aptos" panose="020B0004020202020204" pitchFamily="34" charset="0"/>
                <a:ea typeface="Aptos" panose="020B0004020202020204" pitchFamily="34" charset="0"/>
                <a:cs typeface="Arial" panose="020B0604020202020204" pitchFamily="34" charset="0"/>
              </a:rPr>
              <a:t>פרק 2 – סימולציית חדר:</a:t>
            </a:r>
            <a:br>
              <a:rPr lang="he-IL" sz="5400" b="1" u="sng" kern="100" dirty="0">
                <a:effectLst/>
                <a:latin typeface="Aptos" panose="020B0004020202020204" pitchFamily="34" charset="0"/>
                <a:ea typeface="Aptos" panose="020B0004020202020204" pitchFamily="34" charset="0"/>
                <a:cs typeface="Arial" panose="020B0604020202020204" pitchFamily="34" charset="0"/>
              </a:rPr>
            </a:br>
            <a:br>
              <a:rPr lang="en-US" sz="1800" kern="100" dirty="0">
                <a:effectLst/>
                <a:latin typeface="Aptos" panose="020B0004020202020204" pitchFamily="34" charset="0"/>
                <a:ea typeface="Aptos" panose="020B0004020202020204" pitchFamily="34" charset="0"/>
                <a:cs typeface="Arial" panose="020B0604020202020204" pitchFamily="34" charset="0"/>
              </a:rPr>
            </a:br>
            <a:r>
              <a:rPr lang="he-IL" sz="2000" b="1" u="sng" kern="100" dirty="0">
                <a:effectLst/>
                <a:latin typeface="Aptos" panose="020B0004020202020204" pitchFamily="34" charset="0"/>
                <a:ea typeface="Aptos" panose="020B0004020202020204" pitchFamily="34" charset="0"/>
                <a:cs typeface="Arial" panose="020B0604020202020204" pitchFamily="34" charset="0"/>
              </a:rPr>
              <a:t>אקוסטיקת חדר:</a:t>
            </a:r>
            <a:br>
              <a:rPr lang="he-IL" sz="2000" b="1" u="sng" kern="100" dirty="0">
                <a:effectLst/>
                <a:latin typeface="Aptos" panose="020B0004020202020204" pitchFamily="34" charset="0"/>
                <a:ea typeface="Aptos" panose="020B0004020202020204" pitchFamily="34" charset="0"/>
                <a:cs typeface="Arial" panose="020B0604020202020204" pitchFamily="34" charset="0"/>
              </a:rPr>
            </a:br>
            <a:r>
              <a:rPr lang="he-IL" sz="2000" dirty="0">
                <a:effectLst/>
                <a:latin typeface="Aptos" panose="020B0004020202020204" pitchFamily="34" charset="0"/>
                <a:ea typeface="Aptos" panose="020B0004020202020204" pitchFamily="34" charset="0"/>
                <a:cs typeface="Arial" panose="020B0604020202020204" pitchFamily="34" charset="0"/>
              </a:rPr>
              <a:t>תגובת ההלם של נק' בחדר יכולה להיות ממודלת באופן הבא: האות המקורי, מלווה בהחזרים "מידיים" יותר (מהקירות וכדומה), כאשר מספר ההחזרים הולך וגדל עם הזמן, סכום ההחזרים מתווסף לכדי אות עם דעיכה אקספוננציאלית הנקרא "רוורב עקיבה" </a:t>
            </a:r>
            <a:r>
              <a:rPr lang="en-US" sz="2000" dirty="0">
                <a:effectLst/>
                <a:latin typeface="Aptos" panose="020B0004020202020204" pitchFamily="34" charset="0"/>
                <a:ea typeface="Aptos" panose="020B0004020202020204" pitchFamily="34" charset="0"/>
                <a:cs typeface="Arial" panose="020B0604020202020204" pitchFamily="34" charset="0"/>
              </a:rPr>
              <a:t>(subsequent reverb)</a:t>
            </a:r>
            <a:r>
              <a:rPr lang="he-IL" sz="2000" dirty="0">
                <a:effectLst/>
                <a:latin typeface="Aptos" panose="020B0004020202020204" pitchFamily="34" charset="0"/>
                <a:ea typeface="Aptos" panose="020B0004020202020204" pitchFamily="34" charset="0"/>
                <a:cs typeface="Arial" panose="020B0604020202020204" pitchFamily="34" charset="0"/>
              </a:rPr>
              <a:t>.</a:t>
            </a: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he-IL" sz="2000" dirty="0">
                <a:effectLst/>
                <a:latin typeface="Aptos" panose="020B0004020202020204" pitchFamily="34" charset="0"/>
                <a:ea typeface="Aptos" panose="020B0004020202020204" pitchFamily="34" charset="0"/>
                <a:cs typeface="Arial" panose="020B0604020202020204" pitchFamily="34" charset="0"/>
              </a:rPr>
            </a:b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r>
              <a:rPr lang="he-IL" sz="1800" kern="100" dirty="0">
                <a:effectLst/>
                <a:latin typeface="Aptos" panose="020B0004020202020204" pitchFamily="34" charset="0"/>
                <a:ea typeface="Aptos" panose="020B0004020202020204" pitchFamily="34" charset="0"/>
                <a:cs typeface="Arial" panose="020B0604020202020204" pitchFamily="34" charset="0"/>
              </a:rPr>
              <a:t> </a:t>
            </a: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endParaRPr lang="en-US" sz="28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6A19EDA6-92AD-A403-4DED-7F6599CAF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2400" y="3381613"/>
            <a:ext cx="6453929" cy="3284357"/>
          </a:xfrm>
          <a:prstGeom prst="rect">
            <a:avLst/>
          </a:prstGeom>
        </p:spPr>
      </p:pic>
    </p:spTree>
    <p:extLst>
      <p:ext uri="{BB962C8B-B14F-4D97-AF65-F5344CB8AC3E}">
        <p14:creationId xmlns:p14="http://schemas.microsoft.com/office/powerpoint/2010/main" val="1545476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ack mesh on a blue background&#10;&#10;Description automatically generated">
            <a:extLst>
              <a:ext uri="{FF2B5EF4-FFF2-40B4-BE49-F238E27FC236}">
                <a16:creationId xmlns:a16="http://schemas.microsoft.com/office/drawing/2014/main" id="{1A23B62F-2D74-2F58-B5C7-E73B0BFD5D3E}"/>
              </a:ext>
            </a:extLst>
          </p:cNvPr>
          <p:cNvPicPr>
            <a:picLocks noChangeAspect="1"/>
          </p:cNvPicPr>
          <p:nvPr/>
        </p:nvPicPr>
        <p:blipFill rotWithShape="1">
          <a:blip r:embed="rId2">
            <a:alphaModFix amt="5000"/>
            <a:extLst>
              <a:ext uri="{28A0092B-C50C-407E-A947-70E740481C1C}">
                <a14:useLocalDpi xmlns:a14="http://schemas.microsoft.com/office/drawing/2010/main" val="0"/>
              </a:ext>
            </a:extLst>
          </a:blip>
          <a:srcRect t="12057" b="11363"/>
          <a:stretch/>
        </p:blipFill>
        <p:spPr>
          <a:xfrm>
            <a:off x="0" y="0"/>
            <a:ext cx="12192001" cy="4201449"/>
          </a:xfrm>
          <a:prstGeom prst="rect">
            <a:avLst/>
          </a:prstGeom>
        </p:spPr>
      </p:pic>
      <p:grpSp>
        <p:nvGrpSpPr>
          <p:cNvPr id="17" name="Group 16">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18" name="Freeform: Shape 17">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B45635F0-6623-4C1A-2216-313ADF107E5E}"/>
              </a:ext>
            </a:extLst>
          </p:cNvPr>
          <p:cNvSpPr>
            <a:spLocks noGrp="1"/>
          </p:cNvSpPr>
          <p:nvPr>
            <p:ph type="ctrTitle"/>
          </p:nvPr>
        </p:nvSpPr>
        <p:spPr>
          <a:xfrm>
            <a:off x="1154172" y="218049"/>
            <a:ext cx="9384632" cy="6327130"/>
          </a:xfrm>
        </p:spPr>
        <p:txBody>
          <a:bodyPr anchor="t">
            <a:normAutofit fontScale="90000"/>
          </a:bodyPr>
          <a:lstStyle/>
          <a:p>
            <a:pPr marL="342900" indent="-342900" rtl="1">
              <a:lnSpc>
                <a:spcPct val="115000"/>
              </a:lnSpc>
              <a:spcBef>
                <a:spcPts val="0"/>
              </a:spcBef>
              <a:buFont typeface="+mj-lt"/>
              <a:buAutoNum type="arabicPeriod"/>
            </a:pPr>
            <a:r>
              <a:rPr lang="he-IL" sz="5400" b="1" u="sng" kern="100" dirty="0">
                <a:effectLst/>
                <a:latin typeface="Aptos" panose="020B0004020202020204" pitchFamily="34" charset="0"/>
                <a:ea typeface="Aptos" panose="020B0004020202020204" pitchFamily="34" charset="0"/>
                <a:cs typeface="Arial" panose="020B0604020202020204" pitchFamily="34" charset="0"/>
              </a:rPr>
              <a:t>פרק 2 – סימולציית חדר:</a:t>
            </a:r>
            <a:br>
              <a:rPr lang="he-IL" sz="5400" b="1" u="sng" kern="100" dirty="0">
                <a:effectLst/>
                <a:latin typeface="Aptos" panose="020B0004020202020204" pitchFamily="34" charset="0"/>
                <a:ea typeface="Aptos" panose="020B0004020202020204" pitchFamily="34" charset="0"/>
                <a:cs typeface="Arial" panose="020B0604020202020204" pitchFamily="34" charset="0"/>
              </a:rPr>
            </a:br>
            <a:br>
              <a:rPr lang="he-IL" sz="2000" b="1" u="sng" kern="100" dirty="0">
                <a:effectLst/>
                <a:latin typeface="Aptos" panose="020B0004020202020204" pitchFamily="34" charset="0"/>
                <a:ea typeface="Aptos" panose="020B0004020202020204" pitchFamily="34" charset="0"/>
                <a:cs typeface="Arial" panose="020B0604020202020204" pitchFamily="34" charset="0"/>
              </a:rPr>
            </a:br>
            <a:r>
              <a:rPr lang="he-IL" sz="2000" b="1" u="sng" kern="100" dirty="0">
                <a:effectLst/>
                <a:latin typeface="Aptos" panose="020B0004020202020204" pitchFamily="34" charset="0"/>
                <a:ea typeface="Aptos" panose="020B0004020202020204" pitchFamily="34" charset="0"/>
                <a:cs typeface="Arial" panose="020B0604020202020204" pitchFamily="34" charset="0"/>
              </a:rPr>
              <a:t>אלגוריתם </a:t>
            </a:r>
            <a:r>
              <a:rPr lang="en-US" sz="2000" b="1" u="sng" kern="100" dirty="0">
                <a:effectLst/>
                <a:latin typeface="Aptos" panose="020B0004020202020204" pitchFamily="34" charset="0"/>
                <a:ea typeface="Aptos" panose="020B0004020202020204" pitchFamily="34" charset="0"/>
                <a:cs typeface="Arial" panose="020B0604020202020204" pitchFamily="34" charset="0"/>
              </a:rPr>
              <a:t>Schroeder</a:t>
            </a:r>
            <a:r>
              <a:rPr lang="he-IL" sz="2000" b="1" u="sng" kern="100" dirty="0">
                <a:effectLst/>
                <a:latin typeface="Aptos" panose="020B0004020202020204" pitchFamily="34" charset="0"/>
                <a:ea typeface="Aptos" panose="020B0004020202020204" pitchFamily="34" charset="0"/>
                <a:cs typeface="Arial" panose="020B0604020202020204" pitchFamily="34" charset="0"/>
              </a:rPr>
              <a:t> - מימוש:</a:t>
            </a:r>
            <a:br>
              <a:rPr lang="en-US" sz="2000" kern="100" dirty="0">
                <a:effectLst/>
                <a:latin typeface="Aptos" panose="020B0004020202020204" pitchFamily="34" charset="0"/>
                <a:ea typeface="Aptos" panose="020B0004020202020204" pitchFamily="34" charset="0"/>
                <a:cs typeface="Arial" panose="020B0604020202020204" pitchFamily="34" charset="0"/>
              </a:rPr>
            </a:br>
            <a:r>
              <a:rPr lang="he-IL" sz="2000" kern="100" dirty="0">
                <a:effectLst/>
                <a:latin typeface="Aptos" panose="020B0004020202020204" pitchFamily="34" charset="0"/>
                <a:ea typeface="Aptos" panose="020B0004020202020204" pitchFamily="34" charset="0"/>
                <a:cs typeface="Arial" panose="020B0604020202020204" pitchFamily="34" charset="0"/>
              </a:rPr>
              <a:t>אלגוריתם </a:t>
            </a:r>
            <a:r>
              <a:rPr lang="en-US" sz="2000" kern="100" dirty="0">
                <a:effectLst/>
                <a:latin typeface="Aptos" panose="020B0004020202020204" pitchFamily="34" charset="0"/>
                <a:ea typeface="Aptos" panose="020B0004020202020204" pitchFamily="34" charset="0"/>
                <a:cs typeface="Arial" panose="020B0604020202020204" pitchFamily="34" charset="0"/>
              </a:rPr>
              <a:t>Schroeder</a:t>
            </a:r>
            <a:r>
              <a:rPr lang="he-IL" sz="2000" kern="100" dirty="0">
                <a:effectLst/>
                <a:latin typeface="Aptos" panose="020B0004020202020204" pitchFamily="34" charset="0"/>
                <a:ea typeface="Aptos" panose="020B0004020202020204" pitchFamily="34" charset="0"/>
                <a:cs typeface="Arial" panose="020B0604020202020204" pitchFamily="34" charset="0"/>
              </a:rPr>
              <a:t> ממדל את התופעות האקוסטיות שהובאו בפרק הקודם.</a:t>
            </a:r>
            <a:br>
              <a:rPr lang="en-US" sz="2000" kern="100" dirty="0">
                <a:effectLst/>
                <a:latin typeface="Aptos" panose="020B0004020202020204" pitchFamily="34" charset="0"/>
                <a:ea typeface="Aptos" panose="020B0004020202020204" pitchFamily="34" charset="0"/>
                <a:cs typeface="Arial" panose="020B0604020202020204" pitchFamily="34" charset="0"/>
              </a:rPr>
            </a:br>
            <a:r>
              <a:rPr lang="he-IL" sz="2000" kern="100" dirty="0">
                <a:effectLst/>
                <a:latin typeface="Aptos" panose="020B0004020202020204" pitchFamily="34" charset="0"/>
                <a:ea typeface="Aptos" panose="020B0004020202020204" pitchFamily="34" charset="0"/>
                <a:cs typeface="Arial" panose="020B0604020202020204" pitchFamily="34" charset="0"/>
              </a:rPr>
              <a:t>ליבת האלגוריתם – הינו פילטר רקורסיבי בעל הגבר משוב קטן מאחד, כך שתיווצר "סדרה" שדועכת כתלות בהגבר. לפילטר יש יחידת השהייה בנתיב הלוך  (</a:t>
            </a:r>
            <a:r>
              <a:rPr lang="en-US" sz="2000" kern="100" dirty="0">
                <a:effectLst/>
                <a:latin typeface="Aptos" panose="020B0004020202020204" pitchFamily="34" charset="0"/>
                <a:ea typeface="Aptos" panose="020B0004020202020204" pitchFamily="34" charset="0"/>
                <a:cs typeface="Arial" panose="020B0604020202020204" pitchFamily="34" charset="0"/>
              </a:rPr>
              <a:t>Forward Path</a:t>
            </a:r>
            <a:r>
              <a:rPr lang="he-IL" sz="2000" kern="100" dirty="0">
                <a:effectLst/>
                <a:latin typeface="Aptos" panose="020B0004020202020204" pitchFamily="34" charset="0"/>
                <a:ea typeface="Aptos" panose="020B0004020202020204" pitchFamily="34" charset="0"/>
                <a:cs typeface="Arial" panose="020B0604020202020204" pitchFamily="34" charset="0"/>
              </a:rPr>
              <a:t>) כך שגם המשוב המונחת וגם האות הנקי שמסתכם איתו, יעברו השהיה של </a:t>
            </a:r>
            <a:r>
              <a:rPr lang="en-US" sz="2000" kern="100" dirty="0">
                <a:effectLst/>
                <a:latin typeface="Aptos" panose="020B0004020202020204" pitchFamily="34" charset="0"/>
                <a:ea typeface="Aptos" panose="020B0004020202020204" pitchFamily="34" charset="0"/>
                <a:cs typeface="Arial" panose="020B0604020202020204" pitchFamily="34" charset="0"/>
              </a:rPr>
              <a:t>M</a:t>
            </a:r>
            <a:r>
              <a:rPr lang="he-IL" sz="2000" kern="100" dirty="0">
                <a:effectLst/>
                <a:latin typeface="Aptos" panose="020B0004020202020204" pitchFamily="34" charset="0"/>
                <a:ea typeface="Aptos" panose="020B0004020202020204" pitchFamily="34" charset="0"/>
                <a:cs typeface="Arial" panose="020B0604020202020204" pitchFamily="34" charset="0"/>
              </a:rPr>
              <a:t> דגימות:</a:t>
            </a:r>
            <a:br>
              <a:rPr lang="en-US" sz="2000" kern="100" dirty="0">
                <a:effectLst/>
                <a:latin typeface="Aptos" panose="020B0004020202020204" pitchFamily="34" charset="0"/>
                <a:ea typeface="Aptos" panose="020B0004020202020204" pitchFamily="34" charset="0"/>
                <a:cs typeface="Arial" panose="020B0604020202020204" pitchFamily="34" charset="0"/>
              </a:rPr>
            </a:br>
            <a:br>
              <a:rPr lang="en-US" sz="2000" kern="100" dirty="0">
                <a:effectLst/>
                <a:latin typeface="Aptos" panose="020B0004020202020204" pitchFamily="34" charset="0"/>
                <a:ea typeface="Aptos" panose="020B0004020202020204" pitchFamily="34" charset="0"/>
                <a:cs typeface="Arial" panose="020B0604020202020204" pitchFamily="34" charset="0"/>
              </a:rPr>
            </a:br>
            <a:br>
              <a:rPr lang="en-US" sz="2000" kern="100" dirty="0">
                <a:effectLst/>
                <a:latin typeface="Aptos" panose="020B0004020202020204" pitchFamily="34" charset="0"/>
                <a:ea typeface="Aptos" panose="020B0004020202020204" pitchFamily="34" charset="0"/>
                <a:cs typeface="Arial" panose="020B0604020202020204" pitchFamily="34" charset="0"/>
              </a:rPr>
            </a:br>
            <a:br>
              <a:rPr lang="he-IL" sz="2000" dirty="0">
                <a:effectLst/>
                <a:latin typeface="Aptos" panose="020B0004020202020204" pitchFamily="34" charset="0"/>
                <a:ea typeface="Aptos" panose="020B0004020202020204" pitchFamily="34" charset="0"/>
                <a:cs typeface="Arial" panose="020B0604020202020204" pitchFamily="34" charset="0"/>
              </a:rPr>
            </a:br>
            <a:br>
              <a:rPr lang="en-US" sz="2000" kern="100" dirty="0">
                <a:effectLst/>
                <a:latin typeface="Aptos" panose="020B0004020202020204" pitchFamily="34" charset="0"/>
                <a:ea typeface="Aptos" panose="020B0004020202020204" pitchFamily="34" charset="0"/>
                <a:cs typeface="Arial" panose="020B0604020202020204" pitchFamily="34" charset="0"/>
              </a:rPr>
            </a:br>
            <a:br>
              <a:rPr lang="he-IL" sz="2000" kern="100" dirty="0">
                <a:effectLst/>
                <a:latin typeface="Aptos" panose="020B0004020202020204" pitchFamily="34" charset="0"/>
                <a:ea typeface="Aptos" panose="020B0004020202020204" pitchFamily="34" charset="0"/>
                <a:cs typeface="Arial" panose="020B0604020202020204" pitchFamily="34" charset="0"/>
              </a:rPr>
            </a:br>
            <a:r>
              <a:rPr lang="he-IL" sz="2000" kern="100" dirty="0">
                <a:effectLst/>
                <a:latin typeface="Aptos" panose="020B0004020202020204" pitchFamily="34" charset="0"/>
                <a:ea typeface="Aptos" panose="020B0004020202020204" pitchFamily="34" charset="0"/>
                <a:cs typeface="Arial" panose="020B0604020202020204" pitchFamily="34" charset="0"/>
              </a:rPr>
              <a:t>יחידה אחת כזו תמדל סדרה של החזרים בדעיכה אקספוננציאלית (</a:t>
            </a:r>
            <a:r>
              <a:rPr lang="en-US" sz="2000" kern="100" dirty="0">
                <a:effectLst/>
                <a:latin typeface="Aptos" panose="020B0004020202020204" pitchFamily="34" charset="0"/>
                <a:ea typeface="Aptos" panose="020B0004020202020204" pitchFamily="34" charset="0"/>
                <a:cs typeface="Arial" panose="020B0604020202020204" pitchFamily="34" charset="0"/>
              </a:rPr>
              <a:t>g&lt;1</a:t>
            </a:r>
            <a:r>
              <a:rPr lang="he-IL" sz="2000" kern="100" dirty="0">
                <a:effectLst/>
                <a:latin typeface="Aptos" panose="020B0004020202020204" pitchFamily="34" charset="0"/>
                <a:ea typeface="Aptos" panose="020B0004020202020204" pitchFamily="34" charset="0"/>
                <a:cs typeface="Arial" panose="020B0604020202020204" pitchFamily="34" charset="0"/>
              </a:rPr>
              <a:t>).</a:t>
            </a: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r>
              <a:rPr lang="he-IL" sz="1800" kern="100" dirty="0">
                <a:effectLst/>
                <a:latin typeface="Aptos" panose="020B0004020202020204" pitchFamily="34" charset="0"/>
                <a:ea typeface="Aptos" panose="020B0004020202020204" pitchFamily="34" charset="0"/>
                <a:cs typeface="Arial" panose="020B0604020202020204" pitchFamily="34" charset="0"/>
              </a:rPr>
              <a:t> </a:t>
            </a: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endParaRPr lang="en-US" sz="28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4" name="Picture 3" descr="A diagram of a circuit&#10;&#10;Description automatically generated">
            <a:extLst>
              <a:ext uri="{FF2B5EF4-FFF2-40B4-BE49-F238E27FC236}">
                <a16:creationId xmlns:a16="http://schemas.microsoft.com/office/drawing/2014/main" id="{B031F084-5F50-12C0-183B-E198E4C92710}"/>
              </a:ext>
            </a:extLst>
          </p:cNvPr>
          <p:cNvPicPr>
            <a:picLocks noChangeAspect="1"/>
          </p:cNvPicPr>
          <p:nvPr/>
        </p:nvPicPr>
        <p:blipFill>
          <a:blip r:embed="rId3"/>
          <a:stretch>
            <a:fillRect/>
          </a:stretch>
        </p:blipFill>
        <p:spPr>
          <a:xfrm>
            <a:off x="3366191" y="3016643"/>
            <a:ext cx="4208226" cy="1520028"/>
          </a:xfrm>
          <a:prstGeom prst="rect">
            <a:avLst/>
          </a:prstGeom>
        </p:spPr>
      </p:pic>
    </p:spTree>
    <p:extLst>
      <p:ext uri="{BB962C8B-B14F-4D97-AF65-F5344CB8AC3E}">
        <p14:creationId xmlns:p14="http://schemas.microsoft.com/office/powerpoint/2010/main" val="1536544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ack mesh on a blue background&#10;&#10;Description automatically generated">
            <a:extLst>
              <a:ext uri="{FF2B5EF4-FFF2-40B4-BE49-F238E27FC236}">
                <a16:creationId xmlns:a16="http://schemas.microsoft.com/office/drawing/2014/main" id="{1A23B62F-2D74-2F58-B5C7-E73B0BFD5D3E}"/>
              </a:ext>
            </a:extLst>
          </p:cNvPr>
          <p:cNvPicPr>
            <a:picLocks noChangeAspect="1"/>
          </p:cNvPicPr>
          <p:nvPr/>
        </p:nvPicPr>
        <p:blipFill rotWithShape="1">
          <a:blip r:embed="rId2">
            <a:alphaModFix amt="5000"/>
            <a:extLst>
              <a:ext uri="{28A0092B-C50C-407E-A947-70E740481C1C}">
                <a14:useLocalDpi xmlns:a14="http://schemas.microsoft.com/office/drawing/2010/main" val="0"/>
              </a:ext>
            </a:extLst>
          </a:blip>
          <a:srcRect t="12057" b="11363"/>
          <a:stretch/>
        </p:blipFill>
        <p:spPr>
          <a:xfrm>
            <a:off x="0" y="0"/>
            <a:ext cx="12192001" cy="4201449"/>
          </a:xfrm>
          <a:prstGeom prst="rect">
            <a:avLst/>
          </a:prstGeom>
        </p:spPr>
      </p:pic>
      <p:grpSp>
        <p:nvGrpSpPr>
          <p:cNvPr id="17" name="Group 16">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18" name="Freeform: Shape 17">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B45635F0-6623-4C1A-2216-313ADF107E5E}"/>
              </a:ext>
            </a:extLst>
          </p:cNvPr>
          <p:cNvSpPr>
            <a:spLocks noGrp="1"/>
          </p:cNvSpPr>
          <p:nvPr>
            <p:ph type="ctrTitle"/>
          </p:nvPr>
        </p:nvSpPr>
        <p:spPr>
          <a:xfrm>
            <a:off x="1154172" y="218049"/>
            <a:ext cx="9384632" cy="6327130"/>
          </a:xfrm>
        </p:spPr>
        <p:txBody>
          <a:bodyPr anchor="t">
            <a:normAutofit fontScale="90000"/>
          </a:bodyPr>
          <a:lstStyle/>
          <a:p>
            <a:pPr marL="457200" marR="0" rtl="1">
              <a:lnSpc>
                <a:spcPct val="115000"/>
              </a:lnSpc>
              <a:spcBef>
                <a:spcPts val="0"/>
              </a:spcBef>
              <a:spcAft>
                <a:spcPts val="800"/>
              </a:spcAft>
            </a:pPr>
            <a:r>
              <a:rPr lang="he-IL" sz="5400" b="1" u="sng" kern="100" dirty="0">
                <a:effectLst/>
                <a:latin typeface="Aptos" panose="020B0004020202020204" pitchFamily="34" charset="0"/>
                <a:ea typeface="Aptos" panose="020B0004020202020204" pitchFamily="34" charset="0"/>
                <a:cs typeface="Arial" panose="020B0604020202020204" pitchFamily="34" charset="0"/>
              </a:rPr>
              <a:t>פרק 2 – סימולציית חדר:</a:t>
            </a:r>
            <a:br>
              <a:rPr lang="he-IL" sz="5400" b="1" u="sng" kern="100" dirty="0">
                <a:effectLst/>
                <a:latin typeface="Aptos" panose="020B0004020202020204" pitchFamily="34" charset="0"/>
                <a:ea typeface="Aptos" panose="020B0004020202020204" pitchFamily="34" charset="0"/>
                <a:cs typeface="Arial" panose="020B0604020202020204" pitchFamily="34" charset="0"/>
              </a:rPr>
            </a:br>
            <a:br>
              <a:rPr lang="he-IL" sz="2000" b="1" u="sng" kern="100" dirty="0">
                <a:effectLst/>
                <a:latin typeface="Aptos" panose="020B0004020202020204" pitchFamily="34" charset="0"/>
                <a:ea typeface="Aptos" panose="020B0004020202020204" pitchFamily="34" charset="0"/>
                <a:cs typeface="Arial" panose="020B0604020202020204" pitchFamily="34" charset="0"/>
              </a:rPr>
            </a:br>
            <a:r>
              <a:rPr lang="en-US" sz="2000" b="1" u="sng" kern="100" dirty="0">
                <a:effectLst/>
                <a:latin typeface="Aptos" panose="020B0004020202020204" pitchFamily="34" charset="0"/>
                <a:ea typeface="Aptos" panose="020B0004020202020204" pitchFamily="34" charset="0"/>
                <a:cs typeface="Arial" panose="020B0604020202020204" pitchFamily="34" charset="0"/>
              </a:rPr>
              <a:t>MATLAB</a:t>
            </a:r>
            <a:r>
              <a:rPr lang="he-IL" sz="2000" b="1" u="sng" kern="100" dirty="0">
                <a:effectLst/>
                <a:latin typeface="Aptos" panose="020B0004020202020204" pitchFamily="34" charset="0"/>
                <a:ea typeface="Aptos" panose="020B0004020202020204" pitchFamily="34" charset="0"/>
                <a:cs typeface="Arial" panose="020B0604020202020204" pitchFamily="34" charset="0"/>
              </a:rPr>
              <a:t>:</a:t>
            </a:r>
            <a:br>
              <a:rPr lang="he-IL" sz="2000" b="1" u="sng" kern="100" dirty="0">
                <a:effectLst/>
                <a:latin typeface="Aptos" panose="020B0004020202020204" pitchFamily="34" charset="0"/>
                <a:ea typeface="Aptos" panose="020B0004020202020204" pitchFamily="34" charset="0"/>
                <a:cs typeface="Arial" panose="020B0604020202020204" pitchFamily="34" charset="0"/>
              </a:rPr>
            </a:br>
            <a:br>
              <a:rPr lang="en-US" sz="2000" kern="100" dirty="0">
                <a:effectLst/>
                <a:latin typeface="Aptos" panose="020B0004020202020204" pitchFamily="34" charset="0"/>
                <a:ea typeface="Aptos" panose="020B0004020202020204" pitchFamily="34" charset="0"/>
                <a:cs typeface="Arial" panose="020B0604020202020204" pitchFamily="34" charset="0"/>
              </a:rPr>
            </a:br>
            <a:r>
              <a:rPr lang="he-IL" sz="2000" kern="100" dirty="0">
                <a:effectLst/>
                <a:latin typeface="Aptos" panose="020B0004020202020204" pitchFamily="34" charset="0"/>
                <a:ea typeface="Aptos" panose="020B0004020202020204" pitchFamily="34" charset="0"/>
                <a:cs typeface="Arial" panose="020B0604020202020204" pitchFamily="34" charset="0"/>
              </a:rPr>
              <a:t>לפילטר בודד ישנה חתימת הפונקציה:</a:t>
            </a:r>
            <a:br>
              <a:rPr lang="en-US" sz="2000" kern="100" dirty="0">
                <a:effectLst/>
                <a:latin typeface="Aptos" panose="020B0004020202020204" pitchFamily="34" charset="0"/>
                <a:ea typeface="Aptos" panose="020B0004020202020204" pitchFamily="34" charset="0"/>
                <a:cs typeface="Arial" panose="020B0604020202020204" pitchFamily="34" charset="0"/>
              </a:rPr>
            </a:br>
            <a:r>
              <a:rPr lang="en-US" sz="2000" kern="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function </a:t>
            </a:r>
            <a:r>
              <a:rPr lang="en-US" sz="2000" kern="0"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2000" kern="0" dirty="0" err="1">
                <a:effectLst/>
                <a:latin typeface="Consolas" panose="020B0609020204030204" pitchFamily="49" charset="0"/>
                <a:ea typeface="Times New Roman" panose="02020603050405020304" pitchFamily="18" charset="0"/>
                <a:cs typeface="Times New Roman" panose="02020603050405020304" pitchFamily="18" charset="0"/>
              </a:rPr>
              <a:t>y,buff</a:t>
            </a:r>
            <a:r>
              <a:rPr lang="en-US" sz="2000" kern="0"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2000" kern="0" dirty="0" err="1">
                <a:effectLst/>
                <a:latin typeface="Consolas" panose="020B0609020204030204" pitchFamily="49" charset="0"/>
                <a:ea typeface="Times New Roman" panose="02020603050405020304" pitchFamily="18" charset="0"/>
                <a:cs typeface="Times New Roman" panose="02020603050405020304" pitchFamily="18" charset="0"/>
              </a:rPr>
              <a:t>fbcomb</a:t>
            </a:r>
            <a:r>
              <a:rPr lang="en-US" sz="2000" kern="0"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2000" kern="0" dirty="0" err="1">
                <a:effectLst/>
                <a:latin typeface="Consolas" panose="020B0609020204030204" pitchFamily="49" charset="0"/>
                <a:ea typeface="Times New Roman" panose="02020603050405020304" pitchFamily="18" charset="0"/>
                <a:cs typeface="Times New Roman" panose="02020603050405020304" pitchFamily="18" charset="0"/>
              </a:rPr>
              <a:t>x,buff,n,d,G_linear</a:t>
            </a:r>
            <a:r>
              <a:rPr lang="en-US" sz="2000" kern="0" dirty="0">
                <a:effectLst/>
                <a:latin typeface="Consolas" panose="020B0609020204030204" pitchFamily="49" charset="0"/>
                <a:ea typeface="Times New Roman" panose="02020603050405020304" pitchFamily="18" charset="0"/>
                <a:cs typeface="Times New Roman" panose="02020603050405020304" pitchFamily="18" charset="0"/>
              </a:rPr>
              <a:t>)</a:t>
            </a:r>
            <a:br>
              <a:rPr lang="en-US" sz="2000" kern="100" dirty="0">
                <a:effectLst/>
                <a:latin typeface="Aptos" panose="020B0004020202020204" pitchFamily="34" charset="0"/>
                <a:ea typeface="Aptos" panose="020B0004020202020204" pitchFamily="34" charset="0"/>
                <a:cs typeface="Arial" panose="020B0604020202020204" pitchFamily="34" charset="0"/>
              </a:rPr>
            </a:br>
            <a:r>
              <a:rPr lang="he-IL" sz="2000" kern="100" dirty="0">
                <a:effectLst/>
                <a:latin typeface="Aptos" panose="020B0004020202020204" pitchFamily="34" charset="0"/>
                <a:ea typeface="Aptos" panose="020B0004020202020204" pitchFamily="34" charset="0"/>
                <a:cs typeface="Arial" panose="020B0604020202020204" pitchFamily="34" charset="0"/>
              </a:rPr>
              <a:t>כאשר, על מנת לעזור לבנות את המערכת השלמה, כל יחידה כזו מקבלת גם את הבאפר שהיא תמלא, גם את הדגימה שהיא מעבדת וגם את ההשהיה בזמן </a:t>
            </a:r>
            <a:r>
              <a:rPr lang="en-US" sz="2000" kern="100" dirty="0">
                <a:effectLst/>
                <a:latin typeface="Aptos" panose="020B0004020202020204" pitchFamily="34" charset="0"/>
                <a:ea typeface="Aptos" panose="020B0004020202020204" pitchFamily="34" charset="0"/>
                <a:cs typeface="Arial" panose="020B0604020202020204" pitchFamily="34" charset="0"/>
              </a:rPr>
              <a:t>d</a:t>
            </a:r>
            <a:r>
              <a:rPr lang="he-IL" sz="2000" kern="100" dirty="0">
                <a:effectLst/>
                <a:latin typeface="Aptos" panose="020B0004020202020204" pitchFamily="34" charset="0"/>
                <a:ea typeface="Aptos" panose="020B0004020202020204" pitchFamily="34" charset="0"/>
                <a:cs typeface="Arial" panose="020B0604020202020204" pitchFamily="34" charset="0"/>
              </a:rPr>
              <a:t>.</a:t>
            </a:r>
            <a:br>
              <a:rPr lang="en-US" sz="2000" kern="100" dirty="0">
                <a:effectLst/>
                <a:latin typeface="Aptos" panose="020B0004020202020204" pitchFamily="34" charset="0"/>
                <a:ea typeface="Aptos" panose="020B0004020202020204" pitchFamily="34" charset="0"/>
                <a:cs typeface="Arial" panose="020B0604020202020204" pitchFamily="34" charset="0"/>
              </a:rPr>
            </a:br>
            <a:r>
              <a:rPr lang="he-IL" sz="2000" kern="100" dirty="0">
                <a:effectLst/>
                <a:latin typeface="Aptos" panose="020B0004020202020204" pitchFamily="34" charset="0"/>
                <a:ea typeface="Aptos" panose="020B0004020202020204" pitchFamily="34" charset="0"/>
                <a:cs typeface="Arial" panose="020B0604020202020204" pitchFamily="34" charset="0"/>
              </a:rPr>
              <a:t>בעבור פרמטרי התחלה מסויימים, תגובת ההלם של יחידה בודדת כזו תיראה כך:</a:t>
            </a: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r>
              <a:rPr lang="he-IL" sz="1800" kern="100" dirty="0">
                <a:effectLst/>
                <a:latin typeface="Aptos" panose="020B0004020202020204" pitchFamily="34" charset="0"/>
                <a:ea typeface="Aptos" panose="020B0004020202020204" pitchFamily="34" charset="0"/>
                <a:cs typeface="Arial" panose="020B0604020202020204" pitchFamily="34" charset="0"/>
              </a:rPr>
              <a:t> </a:t>
            </a: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endParaRPr lang="en-US" sz="28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C274F3B9-CDA4-C857-4B48-DC41A9B04E62}"/>
              </a:ext>
            </a:extLst>
          </p:cNvPr>
          <p:cNvPicPr>
            <a:picLocks noChangeAspect="1"/>
          </p:cNvPicPr>
          <p:nvPr/>
        </p:nvPicPr>
        <p:blipFill>
          <a:blip r:embed="rId3"/>
          <a:stretch>
            <a:fillRect/>
          </a:stretch>
        </p:blipFill>
        <p:spPr>
          <a:xfrm>
            <a:off x="2894391" y="3651224"/>
            <a:ext cx="5514869" cy="3127864"/>
          </a:xfrm>
          <a:prstGeom prst="rect">
            <a:avLst/>
          </a:prstGeom>
        </p:spPr>
      </p:pic>
    </p:spTree>
    <p:extLst>
      <p:ext uri="{BB962C8B-B14F-4D97-AF65-F5344CB8AC3E}">
        <p14:creationId xmlns:p14="http://schemas.microsoft.com/office/powerpoint/2010/main" val="1434027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ack mesh on a blue background&#10;&#10;Description automatically generated">
            <a:extLst>
              <a:ext uri="{FF2B5EF4-FFF2-40B4-BE49-F238E27FC236}">
                <a16:creationId xmlns:a16="http://schemas.microsoft.com/office/drawing/2014/main" id="{1A23B62F-2D74-2F58-B5C7-E73B0BFD5D3E}"/>
              </a:ext>
            </a:extLst>
          </p:cNvPr>
          <p:cNvPicPr>
            <a:picLocks noChangeAspect="1"/>
          </p:cNvPicPr>
          <p:nvPr/>
        </p:nvPicPr>
        <p:blipFill rotWithShape="1">
          <a:blip r:embed="rId2">
            <a:alphaModFix amt="5000"/>
            <a:extLst>
              <a:ext uri="{28A0092B-C50C-407E-A947-70E740481C1C}">
                <a14:useLocalDpi xmlns:a14="http://schemas.microsoft.com/office/drawing/2010/main" val="0"/>
              </a:ext>
            </a:extLst>
          </a:blip>
          <a:srcRect t="12057" b="11363"/>
          <a:stretch/>
        </p:blipFill>
        <p:spPr>
          <a:xfrm>
            <a:off x="0" y="0"/>
            <a:ext cx="12192001" cy="4201449"/>
          </a:xfrm>
          <a:prstGeom prst="rect">
            <a:avLst/>
          </a:prstGeom>
        </p:spPr>
      </p:pic>
      <p:grpSp>
        <p:nvGrpSpPr>
          <p:cNvPr id="17" name="Group 16">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18" name="Freeform: Shape 17">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B45635F0-6623-4C1A-2216-313ADF107E5E}"/>
              </a:ext>
            </a:extLst>
          </p:cNvPr>
          <p:cNvSpPr>
            <a:spLocks noGrp="1"/>
          </p:cNvSpPr>
          <p:nvPr>
            <p:ph type="ctrTitle"/>
          </p:nvPr>
        </p:nvSpPr>
        <p:spPr>
          <a:xfrm>
            <a:off x="1154172" y="218049"/>
            <a:ext cx="9384632" cy="6327130"/>
          </a:xfrm>
        </p:spPr>
        <p:txBody>
          <a:bodyPr anchor="t">
            <a:normAutofit fontScale="90000"/>
          </a:bodyPr>
          <a:lstStyle/>
          <a:p>
            <a:pPr marL="457200" marR="0" rtl="1">
              <a:lnSpc>
                <a:spcPct val="115000"/>
              </a:lnSpc>
              <a:spcBef>
                <a:spcPts val="0"/>
              </a:spcBef>
              <a:spcAft>
                <a:spcPts val="0"/>
              </a:spcAft>
            </a:pPr>
            <a:r>
              <a:rPr lang="he-IL" sz="5400" b="1" u="sng" kern="100" dirty="0">
                <a:effectLst/>
                <a:latin typeface="Aptos" panose="020B0004020202020204" pitchFamily="34" charset="0"/>
                <a:ea typeface="Aptos" panose="020B0004020202020204" pitchFamily="34" charset="0"/>
                <a:cs typeface="Arial" panose="020B0604020202020204" pitchFamily="34" charset="0"/>
              </a:rPr>
              <a:t>פרק 2 – סימולציית חדר:</a:t>
            </a:r>
            <a:br>
              <a:rPr lang="he-IL" sz="5400" b="1" u="sng" kern="100" dirty="0">
                <a:effectLst/>
                <a:latin typeface="Aptos" panose="020B0004020202020204" pitchFamily="34" charset="0"/>
                <a:ea typeface="Aptos" panose="020B0004020202020204" pitchFamily="34" charset="0"/>
                <a:cs typeface="Arial" panose="020B0604020202020204" pitchFamily="34" charset="0"/>
              </a:rPr>
            </a:br>
            <a:br>
              <a:rPr lang="he-IL" sz="2000" b="1" u="sng" kern="100" dirty="0">
                <a:effectLst/>
                <a:latin typeface="Aptos" panose="020B0004020202020204" pitchFamily="34" charset="0"/>
                <a:ea typeface="Aptos" panose="020B0004020202020204" pitchFamily="34" charset="0"/>
                <a:cs typeface="Arial" panose="020B0604020202020204" pitchFamily="34" charset="0"/>
              </a:rPr>
            </a:br>
            <a:r>
              <a:rPr lang="en-US" sz="2000" b="1" u="sng" kern="100" dirty="0">
                <a:effectLst/>
                <a:latin typeface="Aptos" panose="020B0004020202020204" pitchFamily="34" charset="0"/>
                <a:ea typeface="Aptos" panose="020B0004020202020204" pitchFamily="34" charset="0"/>
                <a:cs typeface="Arial" panose="020B0604020202020204" pitchFamily="34" charset="0"/>
              </a:rPr>
              <a:t>MATLAB</a:t>
            </a:r>
            <a:r>
              <a:rPr lang="he-IL" sz="2000" b="1" u="sng" kern="100" dirty="0">
                <a:effectLst/>
                <a:latin typeface="Aptos" panose="020B0004020202020204" pitchFamily="34" charset="0"/>
                <a:ea typeface="Aptos" panose="020B0004020202020204" pitchFamily="34" charset="0"/>
                <a:cs typeface="Arial" panose="020B0604020202020204" pitchFamily="34" charset="0"/>
              </a:rPr>
              <a:t>:</a:t>
            </a:r>
            <a:br>
              <a:rPr lang="he-IL" sz="2000" b="1" u="sng" kern="100" dirty="0">
                <a:effectLst/>
                <a:latin typeface="Aptos" panose="020B0004020202020204" pitchFamily="34" charset="0"/>
                <a:ea typeface="Aptos" panose="020B0004020202020204" pitchFamily="34" charset="0"/>
                <a:cs typeface="Arial" panose="020B0604020202020204" pitchFamily="34" charset="0"/>
              </a:rPr>
            </a:br>
            <a:br>
              <a:rPr lang="en-US" sz="2000" kern="100" dirty="0">
                <a:effectLst/>
                <a:latin typeface="Aptos" panose="020B0004020202020204" pitchFamily="34" charset="0"/>
                <a:ea typeface="Aptos" panose="020B0004020202020204" pitchFamily="34" charset="0"/>
                <a:cs typeface="Arial" panose="020B0604020202020204" pitchFamily="34" charset="0"/>
              </a:rPr>
            </a:br>
            <a:r>
              <a:rPr lang="he-IL" sz="1800" kern="100" dirty="0">
                <a:effectLst/>
                <a:latin typeface="Aptos" panose="020B0004020202020204" pitchFamily="34" charset="0"/>
                <a:ea typeface="Aptos" panose="020B0004020202020204" pitchFamily="34" charset="0"/>
                <a:cs typeface="Arial" panose="020B0604020202020204" pitchFamily="34" charset="0"/>
              </a:rPr>
              <a:t>ניתן לראות כי ההחזרים דועכים כמו שציפינו, אך על מנת למדל באופן מלא את החדר, נצטרך לטפל בפילוג ההחזרים, שלא יהיה אחיד.</a:t>
            </a:r>
            <a:br>
              <a:rPr lang="en-US" sz="1800" kern="100" dirty="0">
                <a:effectLst/>
                <a:latin typeface="Aptos" panose="020B0004020202020204" pitchFamily="34" charset="0"/>
                <a:ea typeface="Aptos" panose="020B0004020202020204" pitchFamily="34" charset="0"/>
                <a:cs typeface="Arial" panose="020B0604020202020204" pitchFamily="34" charset="0"/>
              </a:rPr>
            </a:br>
            <a:r>
              <a:rPr lang="he-IL" sz="1800" kern="100" dirty="0">
                <a:effectLst/>
                <a:latin typeface="Aptos" panose="020B0004020202020204" pitchFamily="34" charset="0"/>
                <a:ea typeface="Aptos" panose="020B0004020202020204" pitchFamily="34" charset="0"/>
                <a:cs typeface="Arial" panose="020B0604020202020204" pitchFamily="34" charset="0"/>
              </a:rPr>
              <a:t>לצורך כך, נבנה יחידה המורכבת מארבעה פילטרים כאלו, בעלי זמני </a:t>
            </a:r>
            <a:r>
              <a:rPr lang="en-US" sz="1800" kern="100" dirty="0">
                <a:effectLst/>
                <a:latin typeface="Aptos" panose="020B0004020202020204" pitchFamily="34" charset="0"/>
                <a:ea typeface="Aptos" panose="020B0004020202020204" pitchFamily="34" charset="0"/>
                <a:cs typeface="Arial" panose="020B0604020202020204" pitchFamily="34" charset="0"/>
              </a:rPr>
              <a:t>d</a:t>
            </a:r>
            <a:r>
              <a:rPr lang="he-IL" sz="1800" kern="100" dirty="0">
                <a:effectLst/>
                <a:latin typeface="Aptos" panose="020B0004020202020204" pitchFamily="34" charset="0"/>
                <a:ea typeface="Aptos" panose="020B0004020202020204" pitchFamily="34" charset="0"/>
                <a:cs typeface="Arial" panose="020B0604020202020204" pitchFamily="34" charset="0"/>
              </a:rPr>
              <a:t> שונים והגברים שונים, כך שהפילוג בין מופעים של גלים חוזרים יקבל אלמנט יותר "אקראי" (לא באמת אקראי במלו מובן המילה, אבל מפולג באופן יותר טוב מהפילוג האחיד של יחידה בודדת).</a:t>
            </a:r>
            <a:br>
              <a:rPr lang="he-IL" sz="1800" kern="100" dirty="0">
                <a:effectLst/>
                <a:latin typeface="Aptos" panose="020B0004020202020204" pitchFamily="34" charset="0"/>
                <a:ea typeface="Aptos" panose="020B0004020202020204" pitchFamily="34" charset="0"/>
                <a:cs typeface="Arial" panose="020B0604020202020204" pitchFamily="34" charset="0"/>
              </a:rPr>
            </a:br>
            <a:br>
              <a:rPr lang="en-US" sz="1800" kern="100" dirty="0">
                <a:effectLst/>
                <a:latin typeface="Aptos" panose="020B0004020202020204" pitchFamily="34" charset="0"/>
                <a:ea typeface="Aptos" panose="020B0004020202020204" pitchFamily="34" charset="0"/>
                <a:cs typeface="Arial" panose="020B0604020202020204" pitchFamily="34" charset="0"/>
              </a:rPr>
            </a:br>
            <a:r>
              <a:rPr lang="en-US" sz="1800" kern="0" dirty="0">
                <a:effectLst/>
                <a:latin typeface="Consolas" panose="020B0609020204030204" pitchFamily="49" charset="0"/>
                <a:ea typeface="Times New Roman" panose="02020603050405020304" pitchFamily="18" charset="0"/>
                <a:cs typeface="Times New Roman" panose="02020603050405020304" pitchFamily="18" charset="0"/>
              </a:rPr>
              <a:t>    [w1,buffer1] = </a:t>
            </a:r>
            <a:r>
              <a:rPr lang="en-US" sz="1800" kern="0" dirty="0" err="1">
                <a:effectLst/>
                <a:latin typeface="Consolas" panose="020B0609020204030204" pitchFamily="49" charset="0"/>
                <a:ea typeface="Times New Roman" panose="02020603050405020304" pitchFamily="18" charset="0"/>
                <a:cs typeface="Times New Roman" panose="02020603050405020304" pitchFamily="18" charset="0"/>
              </a:rPr>
              <a:t>fbcomb</a:t>
            </a:r>
            <a:r>
              <a:rPr lang="en-US" sz="1800" kern="0" dirty="0">
                <a:effectLst/>
                <a:latin typeface="Consolas" panose="020B0609020204030204" pitchFamily="49" charset="0"/>
                <a:ea typeface="Times New Roman" panose="02020603050405020304" pitchFamily="18" charset="0"/>
                <a:cs typeface="Times New Roman" panose="02020603050405020304" pitchFamily="18" charset="0"/>
              </a:rPr>
              <a:t>(x(n,1),buffer1,n,d1,g1);</a:t>
            </a:r>
            <a:br>
              <a:rPr lang="en-US" sz="1800" kern="100" dirty="0">
                <a:effectLst/>
                <a:latin typeface="Aptos" panose="020B0004020202020204" pitchFamily="34" charset="0"/>
                <a:ea typeface="Aptos" panose="020B0004020202020204" pitchFamily="34" charset="0"/>
                <a:cs typeface="Arial" panose="020B0604020202020204" pitchFamily="34" charset="0"/>
              </a:rPr>
            </a:br>
            <a:r>
              <a:rPr lang="en-US" sz="1800" kern="0" dirty="0">
                <a:effectLst/>
                <a:latin typeface="Consolas" panose="020B0609020204030204" pitchFamily="49" charset="0"/>
                <a:ea typeface="Times New Roman" panose="02020603050405020304" pitchFamily="18" charset="0"/>
                <a:cs typeface="Times New Roman" panose="02020603050405020304" pitchFamily="18" charset="0"/>
              </a:rPr>
              <a:t>    [w2,buffer2] = </a:t>
            </a:r>
            <a:r>
              <a:rPr lang="en-US" sz="1800" kern="0" dirty="0" err="1">
                <a:effectLst/>
                <a:latin typeface="Consolas" panose="020B0609020204030204" pitchFamily="49" charset="0"/>
                <a:ea typeface="Times New Roman" panose="02020603050405020304" pitchFamily="18" charset="0"/>
                <a:cs typeface="Times New Roman" panose="02020603050405020304" pitchFamily="18" charset="0"/>
              </a:rPr>
              <a:t>fbcomb</a:t>
            </a:r>
            <a:r>
              <a:rPr lang="en-US" sz="1800" kern="0" dirty="0">
                <a:effectLst/>
                <a:latin typeface="Consolas" panose="020B0609020204030204" pitchFamily="49" charset="0"/>
                <a:ea typeface="Times New Roman" panose="02020603050405020304" pitchFamily="18" charset="0"/>
                <a:cs typeface="Times New Roman" panose="02020603050405020304" pitchFamily="18" charset="0"/>
              </a:rPr>
              <a:t>(x(n,1),buffer2,n,d2,g2);</a:t>
            </a:r>
            <a:br>
              <a:rPr lang="en-US" sz="1800" kern="100" dirty="0">
                <a:effectLst/>
                <a:latin typeface="Aptos" panose="020B0004020202020204" pitchFamily="34" charset="0"/>
                <a:ea typeface="Aptos" panose="020B0004020202020204" pitchFamily="34" charset="0"/>
                <a:cs typeface="Arial" panose="020B0604020202020204" pitchFamily="34" charset="0"/>
              </a:rPr>
            </a:br>
            <a:r>
              <a:rPr lang="en-US" sz="1800" kern="0" dirty="0">
                <a:effectLst/>
                <a:latin typeface="Consolas" panose="020B0609020204030204" pitchFamily="49" charset="0"/>
                <a:ea typeface="Times New Roman" panose="02020603050405020304" pitchFamily="18" charset="0"/>
                <a:cs typeface="Times New Roman" panose="02020603050405020304" pitchFamily="18" charset="0"/>
              </a:rPr>
              <a:t>    [w3,buffer3] = </a:t>
            </a:r>
            <a:r>
              <a:rPr lang="en-US" sz="1800" kern="0" dirty="0" err="1">
                <a:effectLst/>
                <a:latin typeface="Consolas" panose="020B0609020204030204" pitchFamily="49" charset="0"/>
                <a:ea typeface="Times New Roman" panose="02020603050405020304" pitchFamily="18" charset="0"/>
                <a:cs typeface="Times New Roman" panose="02020603050405020304" pitchFamily="18" charset="0"/>
              </a:rPr>
              <a:t>fbcomb</a:t>
            </a:r>
            <a:r>
              <a:rPr lang="en-US" sz="1800" kern="0" dirty="0">
                <a:effectLst/>
                <a:latin typeface="Consolas" panose="020B0609020204030204" pitchFamily="49" charset="0"/>
                <a:ea typeface="Times New Roman" panose="02020603050405020304" pitchFamily="18" charset="0"/>
                <a:cs typeface="Times New Roman" panose="02020603050405020304" pitchFamily="18" charset="0"/>
              </a:rPr>
              <a:t>(x(n,1),buffer3,n,d3,g3);</a:t>
            </a:r>
            <a:br>
              <a:rPr lang="en-US" sz="1800" kern="100" dirty="0">
                <a:effectLst/>
                <a:latin typeface="Aptos" panose="020B0004020202020204" pitchFamily="34" charset="0"/>
                <a:ea typeface="Aptos" panose="020B0004020202020204" pitchFamily="34" charset="0"/>
                <a:cs typeface="Arial" panose="020B0604020202020204" pitchFamily="34" charset="0"/>
              </a:rPr>
            </a:br>
            <a:r>
              <a:rPr lang="en-US" sz="1800" kern="0" dirty="0">
                <a:effectLst/>
                <a:latin typeface="Consolas" panose="020B0609020204030204" pitchFamily="49" charset="0"/>
                <a:ea typeface="Times New Roman" panose="02020603050405020304" pitchFamily="18" charset="0"/>
                <a:cs typeface="Times New Roman" panose="02020603050405020304" pitchFamily="18" charset="0"/>
              </a:rPr>
              <a:t>    [w4,buffer4] = </a:t>
            </a:r>
            <a:r>
              <a:rPr lang="en-US" sz="1800" kern="0" dirty="0" err="1">
                <a:effectLst/>
                <a:latin typeface="Consolas" panose="020B0609020204030204" pitchFamily="49" charset="0"/>
                <a:ea typeface="Times New Roman" panose="02020603050405020304" pitchFamily="18" charset="0"/>
                <a:cs typeface="Times New Roman" panose="02020603050405020304" pitchFamily="18" charset="0"/>
              </a:rPr>
              <a:t>fbcomb</a:t>
            </a:r>
            <a:r>
              <a:rPr lang="en-US" sz="1800" kern="0" dirty="0">
                <a:effectLst/>
                <a:latin typeface="Consolas" panose="020B0609020204030204" pitchFamily="49" charset="0"/>
                <a:ea typeface="Times New Roman" panose="02020603050405020304" pitchFamily="18" charset="0"/>
                <a:cs typeface="Times New Roman" panose="02020603050405020304" pitchFamily="18" charset="0"/>
              </a:rPr>
              <a:t>(x(n,1),buffer4,n,d4,g4);</a:t>
            </a:r>
            <a:br>
              <a:rPr lang="en-US" sz="1800" kern="100" dirty="0">
                <a:effectLst/>
                <a:latin typeface="Aptos" panose="020B0004020202020204" pitchFamily="34" charset="0"/>
                <a:ea typeface="Aptos" panose="020B0004020202020204" pitchFamily="34" charset="0"/>
                <a:cs typeface="Arial" panose="020B0604020202020204" pitchFamily="34" charset="0"/>
              </a:rPr>
            </a:br>
            <a:r>
              <a:rPr lang="en-US" sz="1800" kern="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kern="0" dirty="0" err="1">
                <a:effectLst/>
                <a:latin typeface="Consolas" panose="020B0609020204030204" pitchFamily="49" charset="0"/>
                <a:ea typeface="Times New Roman" panose="02020603050405020304" pitchFamily="18" charset="0"/>
                <a:cs typeface="Times New Roman" panose="02020603050405020304" pitchFamily="18" charset="0"/>
              </a:rPr>
              <a:t>combPar</a:t>
            </a:r>
            <a:r>
              <a:rPr lang="en-US" sz="1800" kern="0" dirty="0">
                <a:effectLst/>
                <a:latin typeface="Consolas" panose="020B0609020204030204" pitchFamily="49" charset="0"/>
                <a:ea typeface="Times New Roman" panose="02020603050405020304" pitchFamily="18" charset="0"/>
                <a:cs typeface="Times New Roman" panose="02020603050405020304" pitchFamily="18" charset="0"/>
              </a:rPr>
              <a:t> = 0.25*(w1 + w2 + w3 + w4);</a:t>
            </a: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r>
              <a:rPr lang="he-IL" sz="1800" kern="100" dirty="0">
                <a:effectLst/>
                <a:latin typeface="Aptos" panose="020B0004020202020204" pitchFamily="34" charset="0"/>
                <a:ea typeface="Aptos" panose="020B0004020202020204" pitchFamily="34" charset="0"/>
                <a:cs typeface="Arial" panose="020B0604020202020204" pitchFamily="34" charset="0"/>
              </a:rPr>
              <a:t> </a:t>
            </a: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endParaRPr lang="en-US" sz="28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DF5533E0-94D1-040F-79A6-3F9AEED81227}"/>
              </a:ext>
            </a:extLst>
          </p:cNvPr>
          <p:cNvPicPr>
            <a:picLocks noChangeAspect="1"/>
          </p:cNvPicPr>
          <p:nvPr/>
        </p:nvPicPr>
        <p:blipFill>
          <a:blip r:embed="rId3"/>
          <a:stretch>
            <a:fillRect/>
          </a:stretch>
        </p:blipFill>
        <p:spPr>
          <a:xfrm>
            <a:off x="243299" y="3307715"/>
            <a:ext cx="2819794" cy="3258005"/>
          </a:xfrm>
          <a:prstGeom prst="rect">
            <a:avLst/>
          </a:prstGeom>
        </p:spPr>
      </p:pic>
    </p:spTree>
    <p:extLst>
      <p:ext uri="{BB962C8B-B14F-4D97-AF65-F5344CB8AC3E}">
        <p14:creationId xmlns:p14="http://schemas.microsoft.com/office/powerpoint/2010/main" val="3358867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ack mesh on a blue background&#10;&#10;Description automatically generated">
            <a:extLst>
              <a:ext uri="{FF2B5EF4-FFF2-40B4-BE49-F238E27FC236}">
                <a16:creationId xmlns:a16="http://schemas.microsoft.com/office/drawing/2014/main" id="{1A23B62F-2D74-2F58-B5C7-E73B0BFD5D3E}"/>
              </a:ext>
            </a:extLst>
          </p:cNvPr>
          <p:cNvPicPr>
            <a:picLocks noChangeAspect="1"/>
          </p:cNvPicPr>
          <p:nvPr/>
        </p:nvPicPr>
        <p:blipFill rotWithShape="1">
          <a:blip r:embed="rId2">
            <a:alphaModFix amt="5000"/>
            <a:extLst>
              <a:ext uri="{28A0092B-C50C-407E-A947-70E740481C1C}">
                <a14:useLocalDpi xmlns:a14="http://schemas.microsoft.com/office/drawing/2010/main" val="0"/>
              </a:ext>
            </a:extLst>
          </a:blip>
          <a:srcRect t="12057" b="11363"/>
          <a:stretch/>
        </p:blipFill>
        <p:spPr>
          <a:xfrm>
            <a:off x="0" y="0"/>
            <a:ext cx="12192001" cy="4201449"/>
          </a:xfrm>
          <a:prstGeom prst="rect">
            <a:avLst/>
          </a:prstGeom>
        </p:spPr>
      </p:pic>
      <p:grpSp>
        <p:nvGrpSpPr>
          <p:cNvPr id="17" name="Group 16">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18" name="Freeform: Shape 17">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B45635F0-6623-4C1A-2216-313ADF107E5E}"/>
              </a:ext>
            </a:extLst>
          </p:cNvPr>
          <p:cNvSpPr>
            <a:spLocks noGrp="1"/>
          </p:cNvSpPr>
          <p:nvPr>
            <p:ph type="ctrTitle"/>
          </p:nvPr>
        </p:nvSpPr>
        <p:spPr>
          <a:xfrm>
            <a:off x="1154172" y="218049"/>
            <a:ext cx="9384632" cy="6327130"/>
          </a:xfrm>
        </p:spPr>
        <p:txBody>
          <a:bodyPr anchor="t">
            <a:normAutofit fontScale="90000"/>
          </a:bodyPr>
          <a:lstStyle/>
          <a:p>
            <a:pPr marL="457200" rtl="1">
              <a:lnSpc>
                <a:spcPct val="115000"/>
              </a:lnSpc>
              <a:spcBef>
                <a:spcPts val="0"/>
              </a:spcBef>
            </a:pPr>
            <a:r>
              <a:rPr lang="he-IL" sz="5400" b="1" u="sng" kern="100" dirty="0">
                <a:effectLst/>
                <a:latin typeface="Aptos" panose="020B0004020202020204" pitchFamily="34" charset="0"/>
                <a:ea typeface="Aptos" panose="020B0004020202020204" pitchFamily="34" charset="0"/>
                <a:cs typeface="Arial" panose="020B0604020202020204" pitchFamily="34" charset="0"/>
              </a:rPr>
              <a:t>פרק 2 – סימולציית חדר:</a:t>
            </a:r>
            <a:br>
              <a:rPr lang="he-IL" sz="5400" b="1" u="sng" kern="100" dirty="0">
                <a:effectLst/>
                <a:latin typeface="Aptos" panose="020B0004020202020204" pitchFamily="34" charset="0"/>
                <a:ea typeface="Aptos" panose="020B0004020202020204" pitchFamily="34" charset="0"/>
                <a:cs typeface="Arial" panose="020B0604020202020204" pitchFamily="34" charset="0"/>
              </a:rPr>
            </a:br>
            <a:br>
              <a:rPr lang="he-IL" sz="2000" b="1" u="sng" kern="100" dirty="0">
                <a:effectLst/>
                <a:latin typeface="Aptos" panose="020B0004020202020204" pitchFamily="34" charset="0"/>
                <a:ea typeface="Aptos" panose="020B0004020202020204" pitchFamily="34" charset="0"/>
                <a:cs typeface="Arial" panose="020B0604020202020204" pitchFamily="34" charset="0"/>
              </a:rPr>
            </a:br>
            <a:r>
              <a:rPr lang="en-US" sz="2000" b="1" u="sng" kern="100" dirty="0">
                <a:effectLst/>
                <a:latin typeface="Aptos" panose="020B0004020202020204" pitchFamily="34" charset="0"/>
                <a:ea typeface="Aptos" panose="020B0004020202020204" pitchFamily="34" charset="0"/>
                <a:cs typeface="Arial" panose="020B0604020202020204" pitchFamily="34" charset="0"/>
              </a:rPr>
              <a:t>MATLAB</a:t>
            </a:r>
            <a:r>
              <a:rPr lang="he-IL" sz="2000" b="1" u="sng" kern="100" dirty="0">
                <a:effectLst/>
                <a:latin typeface="Aptos" panose="020B0004020202020204" pitchFamily="34" charset="0"/>
                <a:ea typeface="Aptos" panose="020B0004020202020204" pitchFamily="34" charset="0"/>
                <a:cs typeface="Arial" panose="020B0604020202020204" pitchFamily="34" charset="0"/>
              </a:rPr>
              <a:t>:</a:t>
            </a:r>
            <a:br>
              <a:rPr lang="he-IL" sz="2000" b="1" u="sng" kern="100" dirty="0">
                <a:effectLst/>
                <a:latin typeface="Aptos" panose="020B0004020202020204" pitchFamily="34" charset="0"/>
                <a:ea typeface="Aptos" panose="020B0004020202020204" pitchFamily="34" charset="0"/>
                <a:cs typeface="Arial" panose="020B0604020202020204" pitchFamily="34" charset="0"/>
              </a:rPr>
            </a:br>
            <a:r>
              <a:rPr lang="he-IL" sz="1800" kern="100" dirty="0">
                <a:effectLst/>
                <a:latin typeface="Aptos" panose="020B0004020202020204" pitchFamily="34" charset="0"/>
                <a:ea typeface="Aptos" panose="020B0004020202020204" pitchFamily="34" charset="0"/>
                <a:cs typeface="Arial" panose="020B0604020202020204" pitchFamily="34" charset="0"/>
              </a:rPr>
              <a:t>תגובת ההלם של ארבע יחידות מקבילות תיראה כך:</a:t>
            </a:r>
            <a:br>
              <a:rPr lang="en-US" sz="1800" kern="100" dirty="0">
                <a:latin typeface="Aptos" panose="020B0004020202020204" pitchFamily="34" charset="0"/>
                <a:ea typeface="Aptos" panose="020B0004020202020204" pitchFamily="34" charset="0"/>
                <a:cs typeface="Arial" panose="020B0604020202020204" pitchFamily="34" charset="0"/>
              </a:rPr>
            </a:b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r>
              <a:rPr lang="he-IL" sz="1800" kern="100" dirty="0">
                <a:effectLst/>
                <a:latin typeface="Aptos" panose="020B0004020202020204" pitchFamily="34" charset="0"/>
                <a:ea typeface="Aptos" panose="020B0004020202020204" pitchFamily="34" charset="0"/>
                <a:cs typeface="Arial" panose="020B0604020202020204" pitchFamily="34" charset="0"/>
              </a:rPr>
              <a:t> </a:t>
            </a: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r>
              <a:rPr lang="he-IL" sz="1800" kern="100" dirty="0">
                <a:effectLst/>
                <a:latin typeface="Aptos" panose="020B0004020202020204" pitchFamily="34" charset="0"/>
                <a:ea typeface="Aptos" panose="020B0004020202020204" pitchFamily="34" charset="0"/>
                <a:cs typeface="Arial" panose="020B0604020202020204" pitchFamily="34" charset="0"/>
              </a:rPr>
              <a:t>וקיבלנו תגובה מפולגת באופן קצת יותר מוצלח מהתגובה הקודמת.</a:t>
            </a: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endParaRPr lang="en-US" sz="28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5E656CF7-2AEA-D4D7-5941-6C1B4B924E9D}"/>
              </a:ext>
            </a:extLst>
          </p:cNvPr>
          <p:cNvPicPr>
            <a:picLocks noChangeAspect="1"/>
          </p:cNvPicPr>
          <p:nvPr/>
        </p:nvPicPr>
        <p:blipFill>
          <a:blip r:embed="rId3"/>
          <a:stretch>
            <a:fillRect/>
          </a:stretch>
        </p:blipFill>
        <p:spPr>
          <a:xfrm>
            <a:off x="2596242" y="2116759"/>
            <a:ext cx="6734247" cy="3849531"/>
          </a:xfrm>
          <a:prstGeom prst="rect">
            <a:avLst/>
          </a:prstGeom>
        </p:spPr>
      </p:pic>
    </p:spTree>
    <p:extLst>
      <p:ext uri="{BB962C8B-B14F-4D97-AF65-F5344CB8AC3E}">
        <p14:creationId xmlns:p14="http://schemas.microsoft.com/office/powerpoint/2010/main" val="2340439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ack mesh on a blue background&#10;&#10;Description automatically generated">
            <a:extLst>
              <a:ext uri="{FF2B5EF4-FFF2-40B4-BE49-F238E27FC236}">
                <a16:creationId xmlns:a16="http://schemas.microsoft.com/office/drawing/2014/main" id="{1A23B62F-2D74-2F58-B5C7-E73B0BFD5D3E}"/>
              </a:ext>
            </a:extLst>
          </p:cNvPr>
          <p:cNvPicPr>
            <a:picLocks noChangeAspect="1"/>
          </p:cNvPicPr>
          <p:nvPr/>
        </p:nvPicPr>
        <p:blipFill rotWithShape="1">
          <a:blip r:embed="rId2">
            <a:alphaModFix amt="5000"/>
            <a:extLst>
              <a:ext uri="{28A0092B-C50C-407E-A947-70E740481C1C}">
                <a14:useLocalDpi xmlns:a14="http://schemas.microsoft.com/office/drawing/2010/main" val="0"/>
              </a:ext>
            </a:extLst>
          </a:blip>
          <a:srcRect t="12057" b="11363"/>
          <a:stretch/>
        </p:blipFill>
        <p:spPr>
          <a:xfrm>
            <a:off x="0" y="0"/>
            <a:ext cx="12192001" cy="4201449"/>
          </a:xfrm>
          <a:prstGeom prst="rect">
            <a:avLst/>
          </a:prstGeom>
        </p:spPr>
      </p:pic>
      <p:grpSp>
        <p:nvGrpSpPr>
          <p:cNvPr id="17" name="Group 16">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18" name="Freeform: Shape 17">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B45635F0-6623-4C1A-2216-313ADF107E5E}"/>
              </a:ext>
            </a:extLst>
          </p:cNvPr>
          <p:cNvSpPr>
            <a:spLocks noGrp="1"/>
          </p:cNvSpPr>
          <p:nvPr>
            <p:ph type="ctrTitle"/>
          </p:nvPr>
        </p:nvSpPr>
        <p:spPr>
          <a:xfrm>
            <a:off x="1154172" y="218049"/>
            <a:ext cx="9384632" cy="6327130"/>
          </a:xfrm>
        </p:spPr>
        <p:txBody>
          <a:bodyPr anchor="t">
            <a:normAutofit fontScale="90000"/>
          </a:bodyPr>
          <a:lstStyle/>
          <a:p>
            <a:pPr marL="457200" marR="0" rtl="1">
              <a:lnSpc>
                <a:spcPct val="115000"/>
              </a:lnSpc>
              <a:spcBef>
                <a:spcPts val="0"/>
              </a:spcBef>
              <a:spcAft>
                <a:spcPts val="0"/>
              </a:spcAft>
            </a:pPr>
            <a:r>
              <a:rPr lang="he-IL" sz="5400" b="1" u="sng" kern="100" dirty="0">
                <a:effectLst/>
                <a:latin typeface="Aptos" panose="020B0004020202020204" pitchFamily="34" charset="0"/>
                <a:ea typeface="Aptos" panose="020B0004020202020204" pitchFamily="34" charset="0"/>
                <a:cs typeface="Arial" panose="020B0604020202020204" pitchFamily="34" charset="0"/>
              </a:rPr>
              <a:t>פרק 2 – סימולציית חדר:</a:t>
            </a:r>
            <a:br>
              <a:rPr lang="he-IL" sz="5400" b="1" u="sng" kern="100" dirty="0">
                <a:effectLst/>
                <a:latin typeface="Aptos" panose="020B0004020202020204" pitchFamily="34" charset="0"/>
                <a:ea typeface="Aptos" panose="020B0004020202020204" pitchFamily="34" charset="0"/>
                <a:cs typeface="Arial" panose="020B0604020202020204" pitchFamily="34" charset="0"/>
              </a:rPr>
            </a:br>
            <a:br>
              <a:rPr lang="he-IL" sz="2000" b="1" u="sng" kern="100" dirty="0">
                <a:effectLst/>
                <a:latin typeface="Aptos" panose="020B0004020202020204" pitchFamily="34" charset="0"/>
                <a:ea typeface="Aptos" panose="020B0004020202020204" pitchFamily="34" charset="0"/>
                <a:cs typeface="Arial" panose="020B0604020202020204" pitchFamily="34" charset="0"/>
              </a:rPr>
            </a:br>
            <a:r>
              <a:rPr lang="en-US" sz="2000" b="1" u="sng" kern="100" dirty="0">
                <a:effectLst/>
                <a:latin typeface="Aptos" panose="020B0004020202020204" pitchFamily="34" charset="0"/>
                <a:ea typeface="Aptos" panose="020B0004020202020204" pitchFamily="34" charset="0"/>
                <a:cs typeface="Arial" panose="020B0604020202020204" pitchFamily="34" charset="0"/>
              </a:rPr>
              <a:t>MATLAB</a:t>
            </a:r>
            <a:r>
              <a:rPr lang="he-IL" sz="2000" b="1" u="sng" kern="100" dirty="0">
                <a:effectLst/>
                <a:latin typeface="Aptos" panose="020B0004020202020204" pitchFamily="34" charset="0"/>
                <a:ea typeface="Aptos" panose="020B0004020202020204" pitchFamily="34" charset="0"/>
                <a:cs typeface="Arial" panose="020B0604020202020204" pitchFamily="34" charset="0"/>
              </a:rPr>
              <a:t>:</a:t>
            </a:r>
            <a:br>
              <a:rPr lang="he-IL" sz="2000" b="1" u="sng" kern="100" dirty="0">
                <a:effectLst/>
                <a:latin typeface="Aptos" panose="020B0004020202020204" pitchFamily="34" charset="0"/>
                <a:ea typeface="Aptos" panose="020B0004020202020204" pitchFamily="34" charset="0"/>
                <a:cs typeface="Arial" panose="020B0604020202020204" pitchFamily="34" charset="0"/>
              </a:rPr>
            </a:br>
            <a:br>
              <a:rPr lang="he-IL" sz="2000" b="1" u="sng" kern="100" dirty="0">
                <a:effectLst/>
                <a:latin typeface="Aptos" panose="020B0004020202020204" pitchFamily="34" charset="0"/>
                <a:ea typeface="Aptos" panose="020B0004020202020204" pitchFamily="34" charset="0"/>
                <a:cs typeface="Arial" panose="020B0604020202020204" pitchFamily="34" charset="0"/>
              </a:rPr>
            </a:br>
            <a:r>
              <a:rPr lang="he-IL" sz="1800" kern="100" dirty="0">
                <a:effectLst/>
                <a:latin typeface="Aptos" panose="020B0004020202020204" pitchFamily="34" charset="0"/>
                <a:ea typeface="Aptos" panose="020B0004020202020204" pitchFamily="34" charset="0"/>
                <a:cs typeface="Arial" panose="020B0604020202020204" pitchFamily="34" charset="0"/>
              </a:rPr>
              <a:t>עוד טכניקת עיבוד שתמומש כאן, היא מעבר ביחידת </a:t>
            </a:r>
            <a:r>
              <a:rPr lang="en-US" sz="1800" kern="100" dirty="0">
                <a:effectLst/>
                <a:latin typeface="Aptos" panose="020B0004020202020204" pitchFamily="34" charset="0"/>
                <a:ea typeface="Aptos" panose="020B0004020202020204" pitchFamily="34" charset="0"/>
                <a:cs typeface="Arial" panose="020B0604020202020204" pitchFamily="34" charset="0"/>
              </a:rPr>
              <a:t>All Pass</a:t>
            </a:r>
            <a:r>
              <a:rPr lang="he-IL" sz="1800" kern="100" dirty="0">
                <a:effectLst/>
                <a:latin typeface="Aptos" panose="020B0004020202020204" pitchFamily="34" charset="0"/>
                <a:ea typeface="Aptos" panose="020B0004020202020204" pitchFamily="34" charset="0"/>
                <a:cs typeface="Arial" panose="020B0604020202020204" pitchFamily="34" charset="0"/>
              </a:rPr>
              <a:t> בעלת השהיה של </a:t>
            </a:r>
            <a:r>
              <a:rPr lang="en-US" sz="1800" kern="100" dirty="0">
                <a:effectLst/>
                <a:latin typeface="Aptos" panose="020B0004020202020204" pitchFamily="34" charset="0"/>
                <a:ea typeface="Aptos" panose="020B0004020202020204" pitchFamily="34" charset="0"/>
                <a:cs typeface="Arial" panose="020B0604020202020204" pitchFamily="34" charset="0"/>
              </a:rPr>
              <a:t>M</a:t>
            </a:r>
            <a:r>
              <a:rPr lang="he-IL" sz="1800" kern="100" dirty="0">
                <a:effectLst/>
                <a:latin typeface="Aptos" panose="020B0004020202020204" pitchFamily="34" charset="0"/>
                <a:ea typeface="Aptos" panose="020B0004020202020204" pitchFamily="34" charset="0"/>
                <a:cs typeface="Arial" panose="020B0604020202020204" pitchFamily="34" charset="0"/>
              </a:rPr>
              <a:t> דגימות, של האות המורכב מארבעת יחידות העיבוד שמומשו עד כה. המעבר במסנן </a:t>
            </a:r>
            <a:r>
              <a:rPr lang="en-US" sz="1800" kern="100" dirty="0">
                <a:effectLst/>
                <a:latin typeface="Aptos" panose="020B0004020202020204" pitchFamily="34" charset="0"/>
                <a:ea typeface="Aptos" panose="020B0004020202020204" pitchFamily="34" charset="0"/>
                <a:cs typeface="Arial" panose="020B0604020202020204" pitchFamily="34" charset="0"/>
              </a:rPr>
              <a:t>AP</a:t>
            </a:r>
            <a:r>
              <a:rPr lang="he-IL" sz="1800" kern="100" dirty="0">
                <a:effectLst/>
                <a:latin typeface="Aptos" panose="020B0004020202020204" pitchFamily="34" charset="0"/>
                <a:ea typeface="Aptos" panose="020B0004020202020204" pitchFamily="34" charset="0"/>
                <a:cs typeface="Arial" panose="020B0604020202020204" pitchFamily="34" charset="0"/>
              </a:rPr>
              <a:t> "מעבה" את צפיפות ההחזרים, מה שעוזר לנו לייצר אפקט השהייה פסאדו אקראי נוסף.</a:t>
            </a:r>
            <a:br>
              <a:rPr lang="he-IL" sz="1800" kern="100" dirty="0">
                <a:latin typeface="Aptos" panose="020B0004020202020204" pitchFamily="34" charset="0"/>
                <a:ea typeface="Aptos" panose="020B0004020202020204" pitchFamily="34" charset="0"/>
                <a:cs typeface="Arial" panose="020B0604020202020204" pitchFamily="34" charset="0"/>
              </a:rPr>
            </a:br>
            <a:br>
              <a:rPr lang="en-US" sz="1800" kern="100" dirty="0">
                <a:effectLst/>
                <a:latin typeface="Aptos" panose="020B0004020202020204" pitchFamily="34" charset="0"/>
                <a:ea typeface="Aptos" panose="020B0004020202020204" pitchFamily="34" charset="0"/>
                <a:cs typeface="Arial" panose="020B0604020202020204" pitchFamily="34" charset="0"/>
              </a:rPr>
            </a:br>
            <a:r>
              <a:rPr lang="he-IL" sz="1800" kern="100" dirty="0">
                <a:effectLst/>
                <a:latin typeface="Aptos" panose="020B0004020202020204" pitchFamily="34" charset="0"/>
                <a:ea typeface="Aptos" panose="020B0004020202020204" pitchFamily="34" charset="0"/>
                <a:cs typeface="Arial" panose="020B0604020202020204" pitchFamily="34" charset="0"/>
              </a:rPr>
              <a:t>חתימת ה</a:t>
            </a:r>
            <a:r>
              <a:rPr lang="en-US" sz="1800" kern="100" dirty="0">
                <a:effectLst/>
                <a:latin typeface="Aptos" panose="020B0004020202020204" pitchFamily="34" charset="0"/>
                <a:ea typeface="Aptos" panose="020B0004020202020204" pitchFamily="34" charset="0"/>
                <a:cs typeface="Arial" panose="020B0604020202020204" pitchFamily="34" charset="0"/>
              </a:rPr>
              <a:t>AP</a:t>
            </a:r>
            <a:r>
              <a:rPr lang="he-IL" sz="1800" kern="100" dirty="0">
                <a:effectLst/>
                <a:latin typeface="Aptos" panose="020B0004020202020204" pitchFamily="34" charset="0"/>
                <a:ea typeface="Aptos" panose="020B0004020202020204" pitchFamily="34" charset="0"/>
                <a:cs typeface="Arial" panose="020B0604020202020204" pitchFamily="34" charset="0"/>
              </a:rPr>
              <a:t> פילטר בתכנית:</a:t>
            </a:r>
            <a:br>
              <a:rPr lang="en-US" sz="1800" kern="100" dirty="0">
                <a:effectLst/>
                <a:latin typeface="Aptos" panose="020B0004020202020204" pitchFamily="34" charset="0"/>
                <a:ea typeface="Aptos" panose="020B0004020202020204" pitchFamily="34" charset="0"/>
                <a:cs typeface="Arial" panose="020B0604020202020204" pitchFamily="34" charset="0"/>
              </a:rPr>
            </a:br>
            <a:r>
              <a:rPr lang="en-US" sz="1800" kern="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function </a:t>
            </a:r>
            <a:r>
              <a:rPr lang="en-US" sz="1800" kern="0"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800" kern="0" dirty="0" err="1">
                <a:effectLst/>
                <a:latin typeface="Consolas" panose="020B0609020204030204" pitchFamily="49" charset="0"/>
                <a:ea typeface="Times New Roman" panose="02020603050405020304" pitchFamily="18" charset="0"/>
                <a:cs typeface="Times New Roman" panose="02020603050405020304" pitchFamily="18" charset="0"/>
              </a:rPr>
              <a:t>y,buff</a:t>
            </a:r>
            <a:r>
              <a:rPr lang="en-US" sz="1800" kern="0"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800" kern="0" dirty="0" err="1">
                <a:effectLst/>
                <a:latin typeface="Consolas" panose="020B0609020204030204" pitchFamily="49" charset="0"/>
                <a:ea typeface="Times New Roman" panose="02020603050405020304" pitchFamily="18" charset="0"/>
                <a:cs typeface="Times New Roman" panose="02020603050405020304" pitchFamily="18" charset="0"/>
              </a:rPr>
              <a:t>apfilt</a:t>
            </a:r>
            <a:r>
              <a:rPr lang="en-US" sz="1800" kern="0"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800" kern="0" dirty="0" err="1">
                <a:effectLst/>
                <a:latin typeface="Consolas" panose="020B0609020204030204" pitchFamily="49" charset="0"/>
                <a:ea typeface="Times New Roman" panose="02020603050405020304" pitchFamily="18" charset="0"/>
                <a:cs typeface="Times New Roman" panose="02020603050405020304" pitchFamily="18" charset="0"/>
              </a:rPr>
              <a:t>x,buff,n,d,G_linear</a:t>
            </a:r>
            <a:r>
              <a:rPr lang="en-US" sz="1800" kern="0" dirty="0">
                <a:effectLst/>
                <a:latin typeface="Consolas" panose="020B0609020204030204" pitchFamily="49" charset="0"/>
                <a:ea typeface="Times New Roman" panose="02020603050405020304" pitchFamily="18" charset="0"/>
                <a:cs typeface="Times New Roman" panose="02020603050405020304" pitchFamily="18" charset="0"/>
              </a:rPr>
              <a:t>)</a:t>
            </a:r>
            <a:br>
              <a:rPr lang="he-IL" sz="1800" kern="0" dirty="0">
                <a:effectLst/>
                <a:latin typeface="Consolas" panose="020B0609020204030204" pitchFamily="49" charset="0"/>
                <a:ea typeface="Times New Roman" panose="02020603050405020304" pitchFamily="18" charset="0"/>
                <a:cs typeface="Times New Roman" panose="02020603050405020304" pitchFamily="18" charset="0"/>
              </a:rPr>
            </a:br>
            <a:br>
              <a:rPr lang="en-US" sz="1800" kern="100" dirty="0">
                <a:effectLst/>
                <a:latin typeface="Aptos" panose="020B0004020202020204" pitchFamily="34" charset="0"/>
                <a:ea typeface="Aptos" panose="020B0004020202020204" pitchFamily="34" charset="0"/>
                <a:cs typeface="Arial" panose="020B0604020202020204" pitchFamily="34" charset="0"/>
              </a:rPr>
            </a:br>
            <a:r>
              <a:rPr lang="he-IL" sz="1800" kern="100" dirty="0">
                <a:effectLst/>
                <a:latin typeface="Aptos" panose="020B0004020202020204" pitchFamily="34" charset="0"/>
                <a:ea typeface="Aptos" panose="020B0004020202020204" pitchFamily="34" charset="0"/>
                <a:cs typeface="Arial" panose="020B0604020202020204" pitchFamily="34" charset="0"/>
              </a:rPr>
              <a:t> </a:t>
            </a: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r>
              <a:rPr lang="he-IL" sz="1800" kern="100" dirty="0">
                <a:effectLst/>
                <a:latin typeface="Aptos" panose="020B0004020202020204" pitchFamily="34" charset="0"/>
                <a:ea typeface="Aptos" panose="020B0004020202020204" pitchFamily="34" charset="0"/>
                <a:cs typeface="Arial" panose="020B0604020202020204" pitchFamily="34" charset="0"/>
              </a:rPr>
              <a:t> </a:t>
            </a: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endParaRPr lang="en-US" sz="28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CF04871-52C4-1E77-5D2F-0EC513640E91}"/>
              </a:ext>
            </a:extLst>
          </p:cNvPr>
          <p:cNvPicPr>
            <a:picLocks noChangeAspect="1"/>
          </p:cNvPicPr>
          <p:nvPr/>
        </p:nvPicPr>
        <p:blipFill>
          <a:blip r:embed="rId3"/>
          <a:stretch>
            <a:fillRect/>
          </a:stretch>
        </p:blipFill>
        <p:spPr>
          <a:xfrm>
            <a:off x="3505841" y="4055484"/>
            <a:ext cx="3849723" cy="2184977"/>
          </a:xfrm>
          <a:prstGeom prst="rect">
            <a:avLst/>
          </a:prstGeom>
        </p:spPr>
      </p:pic>
    </p:spTree>
    <p:extLst>
      <p:ext uri="{BB962C8B-B14F-4D97-AF65-F5344CB8AC3E}">
        <p14:creationId xmlns:p14="http://schemas.microsoft.com/office/powerpoint/2010/main" val="18654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ack mesh on a blue background&#10;&#10;Description automatically generated">
            <a:extLst>
              <a:ext uri="{FF2B5EF4-FFF2-40B4-BE49-F238E27FC236}">
                <a16:creationId xmlns:a16="http://schemas.microsoft.com/office/drawing/2014/main" id="{1A23B62F-2D74-2F58-B5C7-E73B0BFD5D3E}"/>
              </a:ext>
            </a:extLst>
          </p:cNvPr>
          <p:cNvPicPr>
            <a:picLocks noChangeAspect="1"/>
          </p:cNvPicPr>
          <p:nvPr/>
        </p:nvPicPr>
        <p:blipFill rotWithShape="1">
          <a:blip r:embed="rId2">
            <a:alphaModFix amt="5000"/>
            <a:extLst>
              <a:ext uri="{28A0092B-C50C-407E-A947-70E740481C1C}">
                <a14:useLocalDpi xmlns:a14="http://schemas.microsoft.com/office/drawing/2010/main" val="0"/>
              </a:ext>
            </a:extLst>
          </a:blip>
          <a:srcRect t="12057" b="11363"/>
          <a:stretch/>
        </p:blipFill>
        <p:spPr>
          <a:xfrm>
            <a:off x="0" y="0"/>
            <a:ext cx="12192001" cy="4201449"/>
          </a:xfrm>
          <a:prstGeom prst="rect">
            <a:avLst/>
          </a:prstGeom>
        </p:spPr>
      </p:pic>
      <p:grpSp>
        <p:nvGrpSpPr>
          <p:cNvPr id="17" name="Group 16">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18" name="Freeform: Shape 17">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B45635F0-6623-4C1A-2216-313ADF107E5E}"/>
              </a:ext>
            </a:extLst>
          </p:cNvPr>
          <p:cNvSpPr>
            <a:spLocks noGrp="1"/>
          </p:cNvSpPr>
          <p:nvPr>
            <p:ph type="ctrTitle"/>
          </p:nvPr>
        </p:nvSpPr>
        <p:spPr>
          <a:xfrm>
            <a:off x="1154172" y="218049"/>
            <a:ext cx="9384632" cy="6327130"/>
          </a:xfrm>
        </p:spPr>
        <p:txBody>
          <a:bodyPr anchor="t">
            <a:normAutofit fontScale="90000"/>
          </a:bodyPr>
          <a:lstStyle/>
          <a:p>
            <a:pPr marL="457200" rtl="1">
              <a:lnSpc>
                <a:spcPct val="115000"/>
              </a:lnSpc>
              <a:spcBef>
                <a:spcPts val="0"/>
              </a:spcBef>
            </a:pPr>
            <a:r>
              <a:rPr lang="he-IL" sz="5400" b="1" u="sng" kern="100" dirty="0">
                <a:effectLst/>
                <a:latin typeface="Aptos" panose="020B0004020202020204" pitchFamily="34" charset="0"/>
                <a:ea typeface="Aptos" panose="020B0004020202020204" pitchFamily="34" charset="0"/>
                <a:cs typeface="Arial" panose="020B0604020202020204" pitchFamily="34" charset="0"/>
              </a:rPr>
              <a:t>פרק 2 – סימולציית חדר:</a:t>
            </a:r>
            <a:br>
              <a:rPr lang="he-IL" sz="5400" b="1" u="sng" kern="100" dirty="0">
                <a:effectLst/>
                <a:latin typeface="Aptos" panose="020B0004020202020204" pitchFamily="34" charset="0"/>
                <a:ea typeface="Aptos" panose="020B0004020202020204" pitchFamily="34" charset="0"/>
                <a:cs typeface="Arial" panose="020B0604020202020204" pitchFamily="34" charset="0"/>
              </a:rPr>
            </a:br>
            <a:br>
              <a:rPr lang="he-IL" sz="2000" b="1" u="sng" kern="100" dirty="0">
                <a:effectLst/>
                <a:latin typeface="Aptos" panose="020B0004020202020204" pitchFamily="34" charset="0"/>
                <a:ea typeface="Aptos" panose="020B0004020202020204" pitchFamily="34" charset="0"/>
                <a:cs typeface="Arial" panose="020B0604020202020204" pitchFamily="34" charset="0"/>
              </a:rPr>
            </a:br>
            <a:r>
              <a:rPr lang="en-US" sz="2000" b="1" u="sng" kern="100" dirty="0">
                <a:effectLst/>
                <a:latin typeface="Aptos" panose="020B0004020202020204" pitchFamily="34" charset="0"/>
                <a:ea typeface="Aptos" panose="020B0004020202020204" pitchFamily="34" charset="0"/>
                <a:cs typeface="Arial" panose="020B0604020202020204" pitchFamily="34" charset="0"/>
              </a:rPr>
              <a:t>MATLAB</a:t>
            </a:r>
            <a:r>
              <a:rPr lang="he-IL" sz="2000" b="1" u="sng" kern="100" dirty="0">
                <a:effectLst/>
                <a:latin typeface="Aptos" panose="020B0004020202020204" pitchFamily="34" charset="0"/>
                <a:ea typeface="Aptos" panose="020B0004020202020204" pitchFamily="34" charset="0"/>
                <a:cs typeface="Arial" panose="020B0604020202020204" pitchFamily="34" charset="0"/>
              </a:rPr>
              <a:t>:</a:t>
            </a:r>
            <a:br>
              <a:rPr lang="he-IL" sz="2000" b="1" u="sng" kern="100" dirty="0">
                <a:effectLst/>
                <a:latin typeface="Aptos" panose="020B0004020202020204" pitchFamily="34" charset="0"/>
                <a:ea typeface="Aptos" panose="020B0004020202020204" pitchFamily="34" charset="0"/>
                <a:cs typeface="Arial" panose="020B0604020202020204" pitchFamily="34" charset="0"/>
              </a:rPr>
            </a:br>
            <a:br>
              <a:rPr lang="he-IL" sz="2000" b="1" u="sng" kern="100" dirty="0">
                <a:effectLst/>
                <a:latin typeface="Aptos" panose="020B0004020202020204" pitchFamily="34" charset="0"/>
                <a:ea typeface="Aptos" panose="020B0004020202020204" pitchFamily="34" charset="0"/>
                <a:cs typeface="Arial" panose="020B0604020202020204" pitchFamily="34" charset="0"/>
              </a:rPr>
            </a:br>
            <a:r>
              <a:rPr lang="he-IL" sz="1800" kern="100" dirty="0">
                <a:effectLst/>
                <a:latin typeface="Aptos" panose="020B0004020202020204" pitchFamily="34" charset="0"/>
                <a:ea typeface="Aptos" panose="020B0004020202020204" pitchFamily="34" charset="0"/>
                <a:cs typeface="Arial" panose="020B0604020202020204" pitchFamily="34" charset="0"/>
              </a:rPr>
              <a:t>מעבר של מוצא היחידה המורכבת מארבעה </a:t>
            </a:r>
            <a:r>
              <a:rPr lang="en-US" sz="1800" kern="100" dirty="0">
                <a:effectLst/>
                <a:latin typeface="Aptos" panose="020B0004020202020204" pitchFamily="34" charset="0"/>
                <a:ea typeface="Aptos" panose="020B0004020202020204" pitchFamily="34" charset="0"/>
                <a:cs typeface="Arial" panose="020B0604020202020204" pitchFamily="34" charset="0"/>
              </a:rPr>
              <a:t>FBCF</a:t>
            </a:r>
            <a:r>
              <a:rPr lang="he-IL" sz="1800" kern="100" dirty="0">
                <a:effectLst/>
                <a:latin typeface="Aptos" panose="020B0004020202020204" pitchFamily="34" charset="0"/>
                <a:ea typeface="Aptos" panose="020B0004020202020204" pitchFamily="34" charset="0"/>
                <a:cs typeface="Arial" panose="020B0604020202020204" pitchFamily="34" charset="0"/>
              </a:rPr>
              <a:t> ב</a:t>
            </a:r>
            <a:r>
              <a:rPr lang="en-US" sz="1800" kern="100" dirty="0">
                <a:effectLst/>
                <a:latin typeface="Aptos" panose="020B0004020202020204" pitchFamily="34" charset="0"/>
                <a:ea typeface="Aptos" panose="020B0004020202020204" pitchFamily="34" charset="0"/>
                <a:cs typeface="Arial" panose="020B0604020202020204" pitchFamily="34" charset="0"/>
              </a:rPr>
              <a:t>AP</a:t>
            </a:r>
            <a:r>
              <a:rPr lang="he-IL" sz="1800" kern="100" dirty="0">
                <a:effectLst/>
                <a:latin typeface="Aptos" panose="020B0004020202020204" pitchFamily="34" charset="0"/>
                <a:ea typeface="Aptos" panose="020B0004020202020204" pitchFamily="34" charset="0"/>
                <a:cs typeface="Arial" panose="020B0604020202020204" pitchFamily="34" charset="0"/>
              </a:rPr>
              <a:t> פילטר:</a:t>
            </a: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r>
              <a:rPr lang="he-IL" sz="1800" kern="100" dirty="0">
                <a:effectLst/>
                <a:latin typeface="Aptos" panose="020B0004020202020204" pitchFamily="34" charset="0"/>
                <a:ea typeface="Aptos" panose="020B0004020202020204" pitchFamily="34" charset="0"/>
                <a:cs typeface="Arial" panose="020B0604020202020204" pitchFamily="34" charset="0"/>
              </a:rPr>
              <a:t> </a:t>
            </a: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endParaRPr lang="en-US" sz="28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A35C87A4-815B-9DB1-917D-BF5471E7F2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8415" y="2391689"/>
            <a:ext cx="7079088" cy="3992782"/>
          </a:xfrm>
          <a:prstGeom prst="rect">
            <a:avLst/>
          </a:prstGeom>
        </p:spPr>
      </p:pic>
    </p:spTree>
    <p:extLst>
      <p:ext uri="{BB962C8B-B14F-4D97-AF65-F5344CB8AC3E}">
        <p14:creationId xmlns:p14="http://schemas.microsoft.com/office/powerpoint/2010/main" val="2955229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ack mesh on a blue background&#10;&#10;Description automatically generated">
            <a:extLst>
              <a:ext uri="{FF2B5EF4-FFF2-40B4-BE49-F238E27FC236}">
                <a16:creationId xmlns:a16="http://schemas.microsoft.com/office/drawing/2014/main" id="{1A23B62F-2D74-2F58-B5C7-E73B0BFD5D3E}"/>
              </a:ext>
            </a:extLst>
          </p:cNvPr>
          <p:cNvPicPr>
            <a:picLocks noChangeAspect="1"/>
          </p:cNvPicPr>
          <p:nvPr/>
        </p:nvPicPr>
        <p:blipFill rotWithShape="1">
          <a:blip r:embed="rId2">
            <a:alphaModFix amt="5000"/>
            <a:extLst>
              <a:ext uri="{28A0092B-C50C-407E-A947-70E740481C1C}">
                <a14:useLocalDpi xmlns:a14="http://schemas.microsoft.com/office/drawing/2010/main" val="0"/>
              </a:ext>
            </a:extLst>
          </a:blip>
          <a:srcRect t="12057" b="11363"/>
          <a:stretch/>
        </p:blipFill>
        <p:spPr>
          <a:xfrm>
            <a:off x="0" y="0"/>
            <a:ext cx="12192001" cy="4201449"/>
          </a:xfrm>
          <a:prstGeom prst="rect">
            <a:avLst/>
          </a:prstGeom>
        </p:spPr>
      </p:pic>
      <p:grpSp>
        <p:nvGrpSpPr>
          <p:cNvPr id="17" name="Group 16">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18" name="Freeform: Shape 17">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B45635F0-6623-4C1A-2216-313ADF107E5E}"/>
              </a:ext>
            </a:extLst>
          </p:cNvPr>
          <p:cNvSpPr>
            <a:spLocks noGrp="1"/>
          </p:cNvSpPr>
          <p:nvPr>
            <p:ph type="ctrTitle"/>
          </p:nvPr>
        </p:nvSpPr>
        <p:spPr>
          <a:xfrm>
            <a:off x="1154172" y="218049"/>
            <a:ext cx="9384632" cy="6327130"/>
          </a:xfrm>
        </p:spPr>
        <p:txBody>
          <a:bodyPr anchor="t">
            <a:normAutofit fontScale="90000"/>
          </a:bodyPr>
          <a:lstStyle/>
          <a:p>
            <a:pPr marL="457200" rtl="1">
              <a:lnSpc>
                <a:spcPct val="115000"/>
              </a:lnSpc>
              <a:spcBef>
                <a:spcPts val="0"/>
              </a:spcBef>
            </a:pPr>
            <a:r>
              <a:rPr lang="he-IL" sz="5400" b="1" u="sng" kern="100" dirty="0">
                <a:effectLst/>
                <a:latin typeface="Aptos" panose="020B0004020202020204" pitchFamily="34" charset="0"/>
                <a:ea typeface="Aptos" panose="020B0004020202020204" pitchFamily="34" charset="0"/>
                <a:cs typeface="Arial" panose="020B0604020202020204" pitchFamily="34" charset="0"/>
              </a:rPr>
              <a:t>פרק 2 – סימולציית חדר:</a:t>
            </a:r>
            <a:br>
              <a:rPr lang="he-IL" sz="5400" b="1" u="sng" kern="100" dirty="0">
                <a:effectLst/>
                <a:latin typeface="Aptos" panose="020B0004020202020204" pitchFamily="34" charset="0"/>
                <a:ea typeface="Aptos" panose="020B0004020202020204" pitchFamily="34" charset="0"/>
                <a:cs typeface="Arial" panose="020B0604020202020204" pitchFamily="34" charset="0"/>
              </a:rPr>
            </a:br>
            <a:br>
              <a:rPr lang="he-IL" sz="2000" b="1" u="sng" kern="100" dirty="0">
                <a:effectLst/>
                <a:latin typeface="Aptos" panose="020B0004020202020204" pitchFamily="34" charset="0"/>
                <a:ea typeface="Aptos" panose="020B0004020202020204" pitchFamily="34" charset="0"/>
                <a:cs typeface="Arial" panose="020B0604020202020204" pitchFamily="34" charset="0"/>
              </a:rPr>
            </a:br>
            <a:r>
              <a:rPr lang="en-US" sz="2000" b="1" u="sng" kern="100" dirty="0">
                <a:effectLst/>
                <a:latin typeface="Aptos" panose="020B0004020202020204" pitchFamily="34" charset="0"/>
                <a:ea typeface="Aptos" panose="020B0004020202020204" pitchFamily="34" charset="0"/>
                <a:cs typeface="Arial" panose="020B0604020202020204" pitchFamily="34" charset="0"/>
              </a:rPr>
              <a:t>MATLAB</a:t>
            </a:r>
            <a:r>
              <a:rPr lang="he-IL" sz="2000" b="1" u="sng" kern="100" dirty="0">
                <a:effectLst/>
                <a:latin typeface="Aptos" panose="020B0004020202020204" pitchFamily="34" charset="0"/>
                <a:ea typeface="Aptos" panose="020B0004020202020204" pitchFamily="34" charset="0"/>
                <a:cs typeface="Arial" panose="020B0604020202020204" pitchFamily="34" charset="0"/>
              </a:rPr>
              <a:t>:</a:t>
            </a:r>
            <a:br>
              <a:rPr lang="he-IL" sz="2000" b="1" u="sng" kern="100" dirty="0">
                <a:effectLst/>
                <a:latin typeface="Aptos" panose="020B0004020202020204" pitchFamily="34" charset="0"/>
                <a:ea typeface="Aptos" panose="020B0004020202020204" pitchFamily="34" charset="0"/>
                <a:cs typeface="Arial" panose="020B0604020202020204" pitchFamily="34" charset="0"/>
              </a:rPr>
            </a:br>
            <a:br>
              <a:rPr lang="he-IL" sz="2000" b="1" u="sng" kern="100" dirty="0">
                <a:effectLst/>
                <a:latin typeface="Aptos" panose="020B0004020202020204" pitchFamily="34" charset="0"/>
                <a:ea typeface="Aptos" panose="020B0004020202020204" pitchFamily="34" charset="0"/>
                <a:cs typeface="Arial" panose="020B0604020202020204" pitchFamily="34" charset="0"/>
              </a:rPr>
            </a:br>
            <a:r>
              <a:rPr lang="he-IL" sz="1800" kern="100" dirty="0">
                <a:effectLst/>
                <a:latin typeface="Arial" panose="020B0604020202020204" pitchFamily="34" charset="0"/>
                <a:ea typeface="Aptos" panose="020B0004020202020204" pitchFamily="34" charset="0"/>
                <a:cs typeface="Arial" panose="020B0604020202020204" pitchFamily="34" charset="0"/>
              </a:rPr>
              <a:t>לאחר מעבר ב</a:t>
            </a:r>
            <a:r>
              <a:rPr lang="en-US" sz="1800" kern="100" dirty="0">
                <a:effectLst/>
                <a:latin typeface="Aptos" panose="020B0004020202020204" pitchFamily="34" charset="0"/>
                <a:ea typeface="Aptos" panose="020B0004020202020204" pitchFamily="34" charset="0"/>
                <a:cs typeface="Arial" panose="020B0604020202020204" pitchFamily="34" charset="0"/>
              </a:rPr>
              <a:t>AP</a:t>
            </a:r>
            <a:r>
              <a:rPr lang="he-IL" sz="1800" kern="100" dirty="0">
                <a:effectLst/>
                <a:latin typeface="Aptos" panose="020B0004020202020204" pitchFamily="34" charset="0"/>
                <a:ea typeface="Aptos" panose="020B0004020202020204" pitchFamily="34" charset="0"/>
                <a:cs typeface="Arial" panose="020B0604020202020204" pitchFamily="34" charset="0"/>
              </a:rPr>
              <a:t> נוסף (שני):</a:t>
            </a:r>
            <a:br>
              <a:rPr lang="he-IL" sz="1800" kern="100" dirty="0">
                <a:effectLst/>
                <a:latin typeface="Aptos" panose="020B0004020202020204" pitchFamily="34" charset="0"/>
                <a:ea typeface="Aptos" panose="020B0004020202020204" pitchFamily="34" charset="0"/>
                <a:cs typeface="Arial" panose="020B0604020202020204" pitchFamily="34" charset="0"/>
              </a:rPr>
            </a:br>
            <a:br>
              <a:rPr lang="he-IL" sz="1800" kern="100" dirty="0">
                <a:effectLst/>
                <a:latin typeface="Aptos" panose="020B0004020202020204" pitchFamily="34" charset="0"/>
                <a:ea typeface="Aptos" panose="020B0004020202020204" pitchFamily="34" charset="0"/>
                <a:cs typeface="Arial" panose="020B0604020202020204" pitchFamily="34" charset="0"/>
              </a:rPr>
            </a:br>
            <a:br>
              <a:rPr lang="he-IL" sz="1800" kern="100" dirty="0">
                <a:effectLst/>
                <a:latin typeface="Aptos" panose="020B0004020202020204" pitchFamily="34" charset="0"/>
                <a:ea typeface="Aptos" panose="020B0004020202020204" pitchFamily="34" charset="0"/>
                <a:cs typeface="Arial" panose="020B0604020202020204" pitchFamily="34" charset="0"/>
              </a:rPr>
            </a:br>
            <a:br>
              <a:rPr lang="he-IL" sz="1800" kern="100" dirty="0">
                <a:effectLst/>
                <a:latin typeface="Aptos" panose="020B0004020202020204" pitchFamily="34" charset="0"/>
                <a:ea typeface="Aptos" panose="020B0004020202020204" pitchFamily="34" charset="0"/>
                <a:cs typeface="Arial" panose="020B0604020202020204" pitchFamily="34" charset="0"/>
              </a:rPr>
            </a:br>
            <a:br>
              <a:rPr lang="he-IL" sz="1800" kern="100" dirty="0">
                <a:effectLst/>
                <a:latin typeface="Aptos" panose="020B0004020202020204" pitchFamily="34" charset="0"/>
                <a:ea typeface="Aptos" panose="020B0004020202020204" pitchFamily="34" charset="0"/>
                <a:cs typeface="Arial" panose="020B0604020202020204" pitchFamily="34" charset="0"/>
              </a:rPr>
            </a:br>
            <a:br>
              <a:rPr lang="he-IL" sz="1800" kern="100" dirty="0">
                <a:effectLst/>
                <a:latin typeface="Aptos" panose="020B0004020202020204" pitchFamily="34" charset="0"/>
                <a:ea typeface="Aptos" panose="020B0004020202020204" pitchFamily="34" charset="0"/>
                <a:cs typeface="Arial" panose="020B0604020202020204" pitchFamily="34" charset="0"/>
              </a:rPr>
            </a:br>
            <a:br>
              <a:rPr lang="he-IL" sz="1800" kern="100" dirty="0">
                <a:effectLst/>
                <a:latin typeface="Aptos" panose="020B0004020202020204" pitchFamily="34" charset="0"/>
                <a:ea typeface="Aptos" panose="020B0004020202020204" pitchFamily="34" charset="0"/>
                <a:cs typeface="Arial" panose="020B0604020202020204" pitchFamily="34" charset="0"/>
              </a:rPr>
            </a:br>
            <a:br>
              <a:rPr lang="he-IL" sz="1800" kern="100" dirty="0">
                <a:effectLst/>
                <a:latin typeface="Aptos" panose="020B0004020202020204" pitchFamily="34" charset="0"/>
                <a:ea typeface="Aptos" panose="020B0004020202020204" pitchFamily="34" charset="0"/>
                <a:cs typeface="Arial" panose="020B0604020202020204" pitchFamily="34" charset="0"/>
              </a:rPr>
            </a:br>
            <a:br>
              <a:rPr lang="he-IL" sz="1800" kern="100" dirty="0">
                <a:effectLst/>
                <a:latin typeface="Aptos" panose="020B0004020202020204" pitchFamily="34" charset="0"/>
                <a:ea typeface="Aptos" panose="020B0004020202020204" pitchFamily="34" charset="0"/>
                <a:cs typeface="Arial" panose="020B0604020202020204" pitchFamily="34" charset="0"/>
              </a:rPr>
            </a:br>
            <a:br>
              <a:rPr lang="he-IL" sz="1800" kern="100" dirty="0">
                <a:effectLst/>
                <a:latin typeface="Aptos" panose="020B0004020202020204" pitchFamily="34" charset="0"/>
                <a:ea typeface="Aptos" panose="020B0004020202020204" pitchFamily="34" charset="0"/>
                <a:cs typeface="Arial" panose="020B0604020202020204" pitchFamily="34" charset="0"/>
              </a:rPr>
            </a:br>
            <a:br>
              <a:rPr lang="he-IL" sz="1800" kern="100" dirty="0">
                <a:effectLst/>
                <a:latin typeface="Aptos" panose="020B0004020202020204" pitchFamily="34" charset="0"/>
                <a:ea typeface="Aptos" panose="020B0004020202020204" pitchFamily="34" charset="0"/>
                <a:cs typeface="Arial" panose="020B0604020202020204" pitchFamily="34" charset="0"/>
              </a:rPr>
            </a:br>
            <a:br>
              <a:rPr lang="he-IL" sz="1800" kern="100" dirty="0">
                <a:effectLst/>
                <a:latin typeface="Aptos" panose="020B0004020202020204" pitchFamily="34" charset="0"/>
                <a:ea typeface="Aptos" panose="020B0004020202020204" pitchFamily="34" charset="0"/>
                <a:cs typeface="Arial" panose="020B0604020202020204" pitchFamily="34" charset="0"/>
              </a:rPr>
            </a:br>
            <a:br>
              <a:rPr lang="he-IL" sz="1800" kern="100" dirty="0">
                <a:effectLst/>
                <a:latin typeface="Aptos" panose="020B0004020202020204" pitchFamily="34" charset="0"/>
                <a:ea typeface="Aptos" panose="020B0004020202020204" pitchFamily="34" charset="0"/>
                <a:cs typeface="Arial" panose="020B0604020202020204" pitchFamily="34" charset="0"/>
              </a:rPr>
            </a:br>
            <a:br>
              <a:rPr lang="he-IL" sz="1800" kern="100" dirty="0">
                <a:effectLst/>
                <a:latin typeface="Aptos" panose="020B0004020202020204" pitchFamily="34" charset="0"/>
                <a:ea typeface="Aptos" panose="020B0004020202020204" pitchFamily="34" charset="0"/>
                <a:cs typeface="Arial" panose="020B0604020202020204" pitchFamily="34" charset="0"/>
              </a:rPr>
            </a:br>
            <a:r>
              <a:rPr lang="he-IL" sz="1800" kern="100" dirty="0">
                <a:effectLst/>
                <a:latin typeface="Aptos" panose="020B0004020202020204" pitchFamily="34" charset="0"/>
                <a:ea typeface="Aptos" panose="020B0004020202020204" pitchFamily="34" charset="0"/>
                <a:cs typeface="Arial" panose="020B0604020202020204" pitchFamily="34" charset="0"/>
              </a:rPr>
              <a:t>קיבלנו גרף שמתאר טוב את צפיפות ההחזרים והדעיכה המאפיינים את ה"הדהוד".</a:t>
            </a: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r>
              <a:rPr lang="he-IL" sz="1800" kern="100" dirty="0">
                <a:effectLst/>
                <a:latin typeface="Aptos" panose="020B0004020202020204" pitchFamily="34" charset="0"/>
                <a:ea typeface="Aptos" panose="020B0004020202020204" pitchFamily="34" charset="0"/>
                <a:cs typeface="Arial" panose="020B0604020202020204" pitchFamily="34" charset="0"/>
              </a:rPr>
              <a:t> </a:t>
            </a: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endParaRPr lang="en-US" sz="28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2597DC33-4378-062B-2DBF-00FD8A731FD2}"/>
              </a:ext>
            </a:extLst>
          </p:cNvPr>
          <p:cNvPicPr>
            <a:picLocks noChangeAspect="1"/>
          </p:cNvPicPr>
          <p:nvPr/>
        </p:nvPicPr>
        <p:blipFill>
          <a:blip r:embed="rId3"/>
          <a:stretch>
            <a:fillRect/>
          </a:stretch>
        </p:blipFill>
        <p:spPr>
          <a:xfrm>
            <a:off x="2641600" y="2338505"/>
            <a:ext cx="6206290" cy="3517973"/>
          </a:xfrm>
          <a:prstGeom prst="rect">
            <a:avLst/>
          </a:prstGeom>
        </p:spPr>
      </p:pic>
    </p:spTree>
    <p:extLst>
      <p:ext uri="{BB962C8B-B14F-4D97-AF65-F5344CB8AC3E}">
        <p14:creationId xmlns:p14="http://schemas.microsoft.com/office/powerpoint/2010/main" val="42413590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ack mesh on a blue background&#10;&#10;Description automatically generated">
            <a:extLst>
              <a:ext uri="{FF2B5EF4-FFF2-40B4-BE49-F238E27FC236}">
                <a16:creationId xmlns:a16="http://schemas.microsoft.com/office/drawing/2014/main" id="{1A23B62F-2D74-2F58-B5C7-E73B0BFD5D3E}"/>
              </a:ext>
            </a:extLst>
          </p:cNvPr>
          <p:cNvPicPr>
            <a:picLocks noChangeAspect="1"/>
          </p:cNvPicPr>
          <p:nvPr/>
        </p:nvPicPr>
        <p:blipFill rotWithShape="1">
          <a:blip r:embed="rId2">
            <a:alphaModFix amt="5000"/>
            <a:extLst>
              <a:ext uri="{28A0092B-C50C-407E-A947-70E740481C1C}">
                <a14:useLocalDpi xmlns:a14="http://schemas.microsoft.com/office/drawing/2010/main" val="0"/>
              </a:ext>
            </a:extLst>
          </a:blip>
          <a:srcRect t="12057" b="11363"/>
          <a:stretch/>
        </p:blipFill>
        <p:spPr>
          <a:xfrm>
            <a:off x="0" y="0"/>
            <a:ext cx="12192001" cy="4201449"/>
          </a:xfrm>
          <a:prstGeom prst="rect">
            <a:avLst/>
          </a:prstGeom>
        </p:spPr>
      </p:pic>
      <p:grpSp>
        <p:nvGrpSpPr>
          <p:cNvPr id="17" name="Group 16">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18" name="Freeform: Shape 17">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B45635F0-6623-4C1A-2216-313ADF107E5E}"/>
              </a:ext>
            </a:extLst>
          </p:cNvPr>
          <p:cNvSpPr>
            <a:spLocks noGrp="1"/>
          </p:cNvSpPr>
          <p:nvPr>
            <p:ph type="ctrTitle"/>
          </p:nvPr>
        </p:nvSpPr>
        <p:spPr>
          <a:xfrm>
            <a:off x="1154172" y="218049"/>
            <a:ext cx="9384632" cy="6327130"/>
          </a:xfrm>
        </p:spPr>
        <p:txBody>
          <a:bodyPr anchor="t">
            <a:normAutofit fontScale="90000"/>
          </a:bodyPr>
          <a:lstStyle/>
          <a:p>
            <a:pPr marL="228600" rtl="1">
              <a:lnSpc>
                <a:spcPct val="115000"/>
              </a:lnSpc>
              <a:spcBef>
                <a:spcPts val="0"/>
              </a:spcBef>
              <a:spcAft>
                <a:spcPts val="800"/>
              </a:spcAft>
            </a:pPr>
            <a:r>
              <a:rPr lang="he-IL" sz="5400" b="1" u="sng" kern="100" dirty="0">
                <a:effectLst/>
                <a:latin typeface="Aptos" panose="020B0004020202020204" pitchFamily="34" charset="0"/>
                <a:ea typeface="Aptos" panose="020B0004020202020204" pitchFamily="34" charset="0"/>
                <a:cs typeface="Arial" panose="020B0604020202020204" pitchFamily="34" charset="0"/>
              </a:rPr>
              <a:t>פרק 2 – סימולציית חדר: </a:t>
            </a:r>
            <a:br>
              <a:rPr lang="he-IL" sz="5400" b="1" u="sng" kern="100" dirty="0">
                <a:effectLst/>
                <a:latin typeface="Aptos" panose="020B0004020202020204" pitchFamily="34" charset="0"/>
                <a:ea typeface="Aptos" panose="020B0004020202020204" pitchFamily="34" charset="0"/>
                <a:cs typeface="Arial" panose="020B0604020202020204" pitchFamily="34" charset="0"/>
              </a:rPr>
            </a:br>
            <a:r>
              <a:rPr lang="en-US" sz="1800" b="1" u="sng" kern="100" dirty="0">
                <a:effectLst/>
                <a:latin typeface="Aptos" panose="020B0004020202020204" pitchFamily="34" charset="0"/>
                <a:ea typeface="Aptos" panose="020B0004020202020204" pitchFamily="34" charset="0"/>
                <a:cs typeface="Arial" panose="020B0604020202020204" pitchFamily="34" charset="0"/>
              </a:rPr>
              <a:t>MATLAB</a:t>
            </a:r>
            <a:r>
              <a:rPr lang="he-IL" sz="1800" b="1" u="sng" kern="100" dirty="0">
                <a:effectLst/>
                <a:latin typeface="Aptos" panose="020B0004020202020204" pitchFamily="34" charset="0"/>
                <a:ea typeface="Aptos" panose="020B0004020202020204" pitchFamily="34" charset="0"/>
                <a:cs typeface="Arial" panose="020B0604020202020204" pitchFamily="34" charset="0"/>
              </a:rPr>
              <a:t>:</a:t>
            </a:r>
            <a:br>
              <a:rPr lang="he-IL" sz="1800" b="1" u="sng" kern="100" dirty="0">
                <a:effectLst/>
                <a:latin typeface="Aptos" panose="020B0004020202020204" pitchFamily="34" charset="0"/>
                <a:ea typeface="Aptos" panose="020B0004020202020204" pitchFamily="34" charset="0"/>
                <a:cs typeface="Arial" panose="020B0604020202020204" pitchFamily="34" charset="0"/>
              </a:rPr>
            </a:br>
            <a:r>
              <a:rPr lang="he-IL" sz="1800" kern="100" dirty="0">
                <a:latin typeface="Aptos" panose="020B0004020202020204" pitchFamily="34" charset="0"/>
                <a:ea typeface="Aptos" panose="020B0004020202020204" pitchFamily="34" charset="0"/>
                <a:cs typeface="Arial" panose="020B0604020202020204" pitchFamily="34" charset="0"/>
              </a:rPr>
              <a:t>כאן מוצגים בעבור אות שמע קצר: ספקטרוגרמת המקור,</a:t>
            </a:r>
            <a:r>
              <a:rPr lang="en-US" sz="1800" kern="100" dirty="0">
                <a:latin typeface="Aptos" panose="020B0004020202020204" pitchFamily="34" charset="0"/>
                <a:ea typeface="Aptos" panose="020B0004020202020204" pitchFamily="34" charset="0"/>
                <a:cs typeface="Arial" panose="020B0604020202020204" pitchFamily="34" charset="0"/>
              </a:rPr>
              <a:t> </a:t>
            </a:r>
            <a:r>
              <a:rPr lang="he-IL" sz="1800" kern="100" dirty="0">
                <a:latin typeface="Aptos" panose="020B0004020202020204" pitchFamily="34" charset="0"/>
                <a:ea typeface="Aptos" panose="020B0004020202020204" pitchFamily="34" charset="0"/>
                <a:cs typeface="Arial" panose="020B0604020202020204" pitchFamily="34" charset="0"/>
              </a:rPr>
              <a:t>והאות המעובד.</a:t>
            </a: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r>
              <a:rPr lang="he-IL" sz="1800" kern="100" dirty="0">
                <a:effectLst/>
                <a:latin typeface="Aptos" panose="020B0004020202020204" pitchFamily="34" charset="0"/>
                <a:ea typeface="Aptos" panose="020B0004020202020204" pitchFamily="34" charset="0"/>
                <a:cs typeface="Arial" panose="020B0604020202020204" pitchFamily="34" charset="0"/>
              </a:rPr>
              <a:t> </a:t>
            </a: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endParaRPr lang="en-US" sz="28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DF7F1AA-C0DA-CCC7-5D95-FA85B7B404B6}"/>
              </a:ext>
            </a:extLst>
          </p:cNvPr>
          <p:cNvPicPr>
            <a:picLocks noChangeAspect="1"/>
          </p:cNvPicPr>
          <p:nvPr/>
        </p:nvPicPr>
        <p:blipFill>
          <a:blip r:embed="rId3"/>
          <a:stretch>
            <a:fillRect/>
          </a:stretch>
        </p:blipFill>
        <p:spPr>
          <a:xfrm>
            <a:off x="1323078" y="1853746"/>
            <a:ext cx="8523682" cy="4847844"/>
          </a:xfrm>
          <a:prstGeom prst="rect">
            <a:avLst/>
          </a:prstGeom>
        </p:spPr>
      </p:pic>
    </p:spTree>
    <p:extLst>
      <p:ext uri="{BB962C8B-B14F-4D97-AF65-F5344CB8AC3E}">
        <p14:creationId xmlns:p14="http://schemas.microsoft.com/office/powerpoint/2010/main" val="31442949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779AB3-54C6-8F76-41E7-A74CA7299FC8}"/>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15EF7D3-2B41-2F52-9909-55BA790CD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ack mesh on a blue background&#10;&#10;Description automatically generated">
            <a:extLst>
              <a:ext uri="{FF2B5EF4-FFF2-40B4-BE49-F238E27FC236}">
                <a16:creationId xmlns:a16="http://schemas.microsoft.com/office/drawing/2014/main" id="{C37C557F-7FC7-D0BA-DE1D-7A6844B90070}"/>
              </a:ext>
            </a:extLst>
          </p:cNvPr>
          <p:cNvPicPr>
            <a:picLocks noChangeAspect="1"/>
          </p:cNvPicPr>
          <p:nvPr/>
        </p:nvPicPr>
        <p:blipFill rotWithShape="1">
          <a:blip r:embed="rId2">
            <a:alphaModFix amt="5000"/>
            <a:extLst>
              <a:ext uri="{28A0092B-C50C-407E-A947-70E740481C1C}">
                <a14:useLocalDpi xmlns:a14="http://schemas.microsoft.com/office/drawing/2010/main" val="0"/>
              </a:ext>
            </a:extLst>
          </a:blip>
          <a:srcRect t="12057" b="11363"/>
          <a:stretch/>
        </p:blipFill>
        <p:spPr>
          <a:xfrm>
            <a:off x="0" y="0"/>
            <a:ext cx="12192001" cy="4201449"/>
          </a:xfrm>
          <a:prstGeom prst="rect">
            <a:avLst/>
          </a:prstGeom>
        </p:spPr>
      </p:pic>
      <p:grpSp>
        <p:nvGrpSpPr>
          <p:cNvPr id="17" name="Group 16">
            <a:extLst>
              <a:ext uri="{FF2B5EF4-FFF2-40B4-BE49-F238E27FC236}">
                <a16:creationId xmlns:a16="http://schemas.microsoft.com/office/drawing/2014/main" id="{AD35B8CD-2B59-0A31-1BE2-F22A33E354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18" name="Freeform: Shape 17">
              <a:extLst>
                <a:ext uri="{FF2B5EF4-FFF2-40B4-BE49-F238E27FC236}">
                  <a16:creationId xmlns:a16="http://schemas.microsoft.com/office/drawing/2014/main" id="{070B968F-8F98-B254-378A-D15240E52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11CEDE54-992C-749C-4532-D998BEC7F8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48D87B4-8564-64BE-4864-1BD12C05B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1F20685-5C7B-1EF9-3A4A-1E3EAF53C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2B9FC84F-973E-D47D-5C86-F55D94A8969A}"/>
              </a:ext>
            </a:extLst>
          </p:cNvPr>
          <p:cNvSpPr>
            <a:spLocks noGrp="1"/>
          </p:cNvSpPr>
          <p:nvPr>
            <p:ph type="ctrTitle"/>
          </p:nvPr>
        </p:nvSpPr>
        <p:spPr>
          <a:xfrm>
            <a:off x="1154172" y="218049"/>
            <a:ext cx="9384632" cy="6327130"/>
          </a:xfrm>
        </p:spPr>
        <p:txBody>
          <a:bodyPr anchor="t">
            <a:normAutofit fontScale="90000"/>
          </a:bodyPr>
          <a:lstStyle/>
          <a:p>
            <a:pPr marL="228600" rtl="1">
              <a:lnSpc>
                <a:spcPct val="115000"/>
              </a:lnSpc>
              <a:spcBef>
                <a:spcPts val="0"/>
              </a:spcBef>
              <a:spcAft>
                <a:spcPts val="800"/>
              </a:spcAft>
            </a:pPr>
            <a:r>
              <a:rPr lang="he-IL" sz="1800" kern="100" dirty="0">
                <a:latin typeface="Aptos" panose="020B0004020202020204" pitchFamily="34" charset="0"/>
                <a:ea typeface="Aptos" panose="020B0004020202020204" pitchFamily="34" charset="0"/>
                <a:cs typeface="Arial" panose="020B0604020202020204" pitchFamily="34" charset="0"/>
              </a:rPr>
              <a:t>.</a:t>
            </a:r>
            <a:br>
              <a:rPr lang="en-US" sz="1800" kern="100" dirty="0">
                <a:effectLst/>
                <a:latin typeface="Aptos" panose="020B0004020202020204" pitchFamily="34" charset="0"/>
                <a:ea typeface="Aptos" panose="020B0004020202020204" pitchFamily="34" charset="0"/>
                <a:cs typeface="Arial" panose="020B0604020202020204" pitchFamily="34" charset="0"/>
              </a:rPr>
            </a:br>
            <a:r>
              <a:rPr lang="he-IL" sz="4400" b="1" u="sng" kern="100" dirty="0">
                <a:effectLst/>
                <a:latin typeface="Aptos" panose="020B0004020202020204" pitchFamily="34" charset="0"/>
                <a:ea typeface="Aptos" panose="020B0004020202020204" pitchFamily="34" charset="0"/>
                <a:cs typeface="Arial" panose="020B0604020202020204" pitchFamily="34" charset="0"/>
              </a:rPr>
              <a:t>פרק 2 – סימולציית חדר:</a:t>
            </a:r>
            <a:br>
              <a:rPr lang="he-IL" sz="4400" b="1" u="sng" kern="100" dirty="0">
                <a:latin typeface="Aptos" panose="020B0004020202020204" pitchFamily="34" charset="0"/>
                <a:ea typeface="Aptos" panose="020B0004020202020204" pitchFamily="34" charset="0"/>
                <a:cs typeface="Arial" panose="020B0604020202020204" pitchFamily="34" charset="0"/>
              </a:rPr>
            </a:br>
            <a:r>
              <a:rPr lang="he-IL" sz="4400" b="1" u="sng" kern="100" dirty="0">
                <a:latin typeface="Aptos" panose="020B0004020202020204" pitchFamily="34" charset="0"/>
                <a:ea typeface="Aptos" panose="020B0004020202020204" pitchFamily="34" charset="0"/>
                <a:cs typeface="Arial" panose="020B0604020202020204" pitchFamily="34" charset="0"/>
              </a:rPr>
              <a:t>תוצאות</a:t>
            </a:r>
            <a:r>
              <a:rPr lang="he-IL" sz="1400" b="1" u="sng" kern="100" dirty="0">
                <a:effectLst/>
                <a:latin typeface="Aptos" panose="020B0004020202020204" pitchFamily="34" charset="0"/>
                <a:ea typeface="Aptos" panose="020B0004020202020204" pitchFamily="34" charset="0"/>
                <a:cs typeface="Arial" panose="020B0604020202020204" pitchFamily="34" charset="0"/>
              </a:rPr>
              <a:t>:</a:t>
            </a:r>
            <a:br>
              <a:rPr lang="he-IL" sz="1400" b="1" u="sng" kern="100" dirty="0">
                <a:effectLst/>
                <a:latin typeface="Aptos" panose="020B0004020202020204" pitchFamily="34" charset="0"/>
                <a:ea typeface="Aptos" panose="020B0004020202020204" pitchFamily="34" charset="0"/>
                <a:cs typeface="Arial" panose="020B0604020202020204" pitchFamily="34" charset="0"/>
              </a:rPr>
            </a:br>
            <a:br>
              <a:rPr lang="he-IL" sz="1400" b="1" u="sng" kern="100" dirty="0">
                <a:effectLst/>
                <a:latin typeface="Aptos" panose="020B0004020202020204" pitchFamily="34" charset="0"/>
                <a:ea typeface="Aptos" panose="020B0004020202020204" pitchFamily="34" charset="0"/>
                <a:cs typeface="Arial" panose="020B0604020202020204" pitchFamily="34" charset="0"/>
              </a:rPr>
            </a:br>
            <a:r>
              <a:rPr lang="he-IL" sz="2200" kern="100" dirty="0">
                <a:effectLst/>
                <a:latin typeface="Aptos" panose="020B0004020202020204" pitchFamily="34" charset="0"/>
                <a:ea typeface="Aptos" panose="020B0004020202020204" pitchFamily="34" charset="0"/>
                <a:cs typeface="Arial" panose="020B0604020202020204" pitchFamily="34" charset="0"/>
              </a:rPr>
              <a:t>ניתן לראות מהגרפים המוצגים עבור כל אחת מהיחידות המרכיבות את האלגוריתם, כי מתקבלת התוצאה הרצויה של "חיקוי" של החזרי האות מהחדר.</a:t>
            </a:r>
            <a:br>
              <a:rPr lang="he-IL" sz="2200" dirty="0">
                <a:effectLst/>
                <a:latin typeface="Aptos" panose="020B0004020202020204" pitchFamily="34" charset="0"/>
                <a:ea typeface="Aptos" panose="020B0004020202020204" pitchFamily="34" charset="0"/>
                <a:cs typeface="Arial" panose="020B0604020202020204" pitchFamily="34" charset="0"/>
              </a:rPr>
            </a:br>
            <a:br>
              <a:rPr lang="he-IL" sz="2200" dirty="0">
                <a:effectLst/>
                <a:latin typeface="Aptos" panose="020B0004020202020204" pitchFamily="34" charset="0"/>
                <a:ea typeface="Aptos" panose="020B0004020202020204" pitchFamily="34" charset="0"/>
                <a:cs typeface="Arial" panose="020B0604020202020204" pitchFamily="34" charset="0"/>
              </a:rPr>
            </a:br>
            <a:r>
              <a:rPr lang="he-IL" sz="2200" dirty="0">
                <a:effectLst/>
                <a:latin typeface="Aptos" panose="020B0004020202020204" pitchFamily="34" charset="0"/>
                <a:ea typeface="Aptos" panose="020B0004020202020204" pitchFamily="34" charset="0"/>
                <a:cs typeface="Arial" panose="020B0604020202020204" pitchFamily="34" charset="0"/>
              </a:rPr>
              <a:t>ניתן לראות מהגרף המתאר את תוצאת האלגוריתם המלא כי מתקבלת תמונה המתארת את החזרי החדר בעבור אות כלשהו. </a:t>
            </a:r>
            <a:r>
              <a:rPr lang="he-IL" sz="2200" dirty="0">
                <a:latin typeface="Aptos" panose="020B0004020202020204" pitchFamily="34" charset="0"/>
                <a:ea typeface="Aptos" panose="020B0004020202020204" pitchFamily="34" charset="0"/>
                <a:cs typeface="Arial" panose="020B0604020202020204" pitchFamily="34" charset="0"/>
              </a:rPr>
              <a:t>עוד ניתן לראות כי ההחזרים תלויים בפרמטרים שהגדרנו ושניתן לשחק עם הפרמטרים האלה על מנת להגיע לעיבודים שונים.</a:t>
            </a:r>
            <a:br>
              <a:rPr lang="he-IL" sz="2200" dirty="0">
                <a:latin typeface="Aptos" panose="020B0004020202020204" pitchFamily="34" charset="0"/>
                <a:ea typeface="Aptos" panose="020B0004020202020204" pitchFamily="34" charset="0"/>
                <a:cs typeface="Arial" panose="020B0604020202020204" pitchFamily="34" charset="0"/>
              </a:rPr>
            </a:br>
            <a:br>
              <a:rPr lang="he-IL" sz="2200" dirty="0">
                <a:effectLst/>
                <a:latin typeface="Aptos" panose="020B0004020202020204" pitchFamily="34" charset="0"/>
                <a:ea typeface="Aptos" panose="020B0004020202020204" pitchFamily="34" charset="0"/>
                <a:cs typeface="Arial" panose="020B0604020202020204" pitchFamily="34" charset="0"/>
              </a:rPr>
            </a:br>
            <a:r>
              <a:rPr lang="he-IL" sz="2200" dirty="0">
                <a:latin typeface="Aptos" panose="020B0004020202020204" pitchFamily="34" charset="0"/>
                <a:ea typeface="Aptos" panose="020B0004020202020204" pitchFamily="34" charset="0"/>
                <a:cs typeface="Arial" panose="020B0604020202020204" pitchFamily="34" charset="0"/>
              </a:rPr>
              <a:t>ניתן לראות על הספרטקוגרמה את מריחות התדרים הרצויות המתקבלות לאחר סינון אות אודיו.</a:t>
            </a:r>
            <a:br>
              <a:rPr lang="he-IL" sz="2200" dirty="0">
                <a:latin typeface="Aptos" panose="020B0004020202020204" pitchFamily="34" charset="0"/>
                <a:ea typeface="Aptos" panose="020B0004020202020204" pitchFamily="34" charset="0"/>
                <a:cs typeface="Arial" panose="020B0604020202020204" pitchFamily="34" charset="0"/>
              </a:rPr>
            </a:br>
            <a:br>
              <a:rPr lang="he-IL" sz="2200" dirty="0">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r>
              <a:rPr lang="he-IL" sz="1800" kern="100" dirty="0">
                <a:effectLst/>
                <a:latin typeface="Aptos" panose="020B0004020202020204" pitchFamily="34" charset="0"/>
                <a:ea typeface="Aptos" panose="020B0004020202020204" pitchFamily="34" charset="0"/>
                <a:cs typeface="Arial" panose="020B0604020202020204" pitchFamily="34" charset="0"/>
              </a:rPr>
              <a:t> </a:t>
            </a: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endParaRPr lang="en-US" sz="28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166417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ack mesh on a blue background&#10;&#10;Description automatically generated">
            <a:extLst>
              <a:ext uri="{FF2B5EF4-FFF2-40B4-BE49-F238E27FC236}">
                <a16:creationId xmlns:a16="http://schemas.microsoft.com/office/drawing/2014/main" id="{1A23B62F-2D74-2F58-B5C7-E73B0BFD5D3E}"/>
              </a:ext>
            </a:extLst>
          </p:cNvPr>
          <p:cNvPicPr>
            <a:picLocks noChangeAspect="1"/>
          </p:cNvPicPr>
          <p:nvPr/>
        </p:nvPicPr>
        <p:blipFill rotWithShape="1">
          <a:blip r:embed="rId2">
            <a:alphaModFix amt="5000"/>
            <a:extLst>
              <a:ext uri="{28A0092B-C50C-407E-A947-70E740481C1C}">
                <a14:useLocalDpi xmlns:a14="http://schemas.microsoft.com/office/drawing/2010/main" val="0"/>
              </a:ext>
            </a:extLst>
          </a:blip>
          <a:srcRect t="12057" b="11363"/>
          <a:stretch/>
        </p:blipFill>
        <p:spPr>
          <a:xfrm>
            <a:off x="0" y="0"/>
            <a:ext cx="12192001" cy="4201449"/>
          </a:xfrm>
          <a:prstGeom prst="rect">
            <a:avLst/>
          </a:prstGeom>
        </p:spPr>
      </p:pic>
      <p:grpSp>
        <p:nvGrpSpPr>
          <p:cNvPr id="17" name="Group 16">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18" name="Freeform: Shape 17">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B45635F0-6623-4C1A-2216-313ADF107E5E}"/>
              </a:ext>
            </a:extLst>
          </p:cNvPr>
          <p:cNvSpPr>
            <a:spLocks noGrp="1"/>
          </p:cNvSpPr>
          <p:nvPr>
            <p:ph type="ctrTitle"/>
          </p:nvPr>
        </p:nvSpPr>
        <p:spPr>
          <a:xfrm>
            <a:off x="1203158" y="140633"/>
            <a:ext cx="9384632" cy="6702072"/>
          </a:xfrm>
        </p:spPr>
        <p:txBody>
          <a:bodyPr anchor="t">
            <a:normAutofit/>
          </a:bodyPr>
          <a:lstStyle/>
          <a:p>
            <a:pPr marR="0" lvl="0" rtl="1">
              <a:lnSpc>
                <a:spcPct val="115000"/>
              </a:lnSpc>
              <a:spcBef>
                <a:spcPts val="0"/>
              </a:spcBef>
              <a:spcAft>
                <a:spcPts val="0"/>
              </a:spcAft>
            </a:pPr>
            <a:r>
              <a:rPr lang="he-IL" sz="5400" b="1" u="sng" kern="100" dirty="0">
                <a:effectLst/>
                <a:latin typeface="Aptos" panose="020B0004020202020204" pitchFamily="34" charset="0"/>
                <a:ea typeface="Aptos" panose="020B0004020202020204" pitchFamily="34" charset="0"/>
                <a:cs typeface="Arial" panose="020B0604020202020204" pitchFamily="34" charset="0"/>
              </a:rPr>
              <a:t>פרק 1 - משוונים:</a:t>
            </a:r>
            <a:br>
              <a:rPr lang="en-US" sz="5400" kern="100" dirty="0">
                <a:effectLst/>
                <a:latin typeface="Aptos" panose="020B0004020202020204" pitchFamily="34" charset="0"/>
                <a:ea typeface="Aptos" panose="020B0004020202020204" pitchFamily="34" charset="0"/>
                <a:cs typeface="Arial" panose="020B0604020202020204" pitchFamily="34" charset="0"/>
              </a:rPr>
            </a:br>
            <a:r>
              <a:rPr lang="he-IL" sz="2800" b="1" u="none" strike="noStrike" kern="100" dirty="0">
                <a:effectLst/>
                <a:latin typeface="Aptos" panose="020B0004020202020204" pitchFamily="34" charset="0"/>
                <a:ea typeface="Aptos" panose="020B0004020202020204" pitchFamily="34" charset="0"/>
                <a:cs typeface="Arial" panose="020B0604020202020204" pitchFamily="34" charset="0"/>
              </a:rPr>
              <a:t> </a:t>
            </a:r>
            <a:br>
              <a:rPr lang="he-IL" sz="2800" b="1" u="none" strike="noStrike" kern="100" dirty="0">
                <a:effectLst/>
                <a:latin typeface="Aptos" panose="020B0004020202020204" pitchFamily="34" charset="0"/>
                <a:ea typeface="Aptos" panose="020B0004020202020204" pitchFamily="34" charset="0"/>
                <a:cs typeface="Arial" panose="020B0604020202020204" pitchFamily="34" charset="0"/>
              </a:rPr>
            </a:br>
            <a:r>
              <a:rPr lang="he-IL" sz="2800" kern="100" dirty="0">
                <a:effectLst/>
                <a:latin typeface="Aptos" panose="020B0004020202020204" pitchFamily="34" charset="0"/>
                <a:ea typeface="Aptos" panose="020B0004020202020204" pitchFamily="34" charset="0"/>
                <a:cs typeface="Arial" panose="020B0604020202020204" pitchFamily="34" charset="0"/>
              </a:rPr>
              <a:t>איזון ספקטרלי של אותות אודיו הינה מתודה חשובה ושימושית מאוד להמון אפליקציות מודרניות. החל מהרדיו שיושב ברכב, ועד לאולפני הפקת סאונד (מוסיקה, פודקאסטים וכו'..) – בכולם ניתן למצוא שימוש במשווני אודיו. </a:t>
            </a:r>
            <a:br>
              <a:rPr lang="en-US" sz="2800" kern="100" dirty="0">
                <a:effectLst/>
                <a:latin typeface="Aptos" panose="020B0004020202020204" pitchFamily="34" charset="0"/>
                <a:ea typeface="Aptos" panose="020B0004020202020204" pitchFamily="34" charset="0"/>
                <a:cs typeface="Arial" panose="020B0604020202020204" pitchFamily="34" charset="0"/>
              </a:rPr>
            </a:br>
            <a:r>
              <a:rPr lang="he-IL" sz="2800" kern="100" dirty="0">
                <a:effectLst/>
                <a:latin typeface="Aptos" panose="020B0004020202020204" pitchFamily="34" charset="0"/>
                <a:ea typeface="Aptos" panose="020B0004020202020204" pitchFamily="34" charset="0"/>
                <a:cs typeface="Arial" panose="020B0604020202020204" pitchFamily="34" charset="0"/>
              </a:rPr>
              <a:t>בפרק זה אציג את המהלך השלם למימוש משוון פרמטרי בעל 7 יחידות עיבוד (</a:t>
            </a:r>
            <a:r>
              <a:rPr lang="en-US" sz="2800" kern="100" dirty="0">
                <a:effectLst/>
                <a:latin typeface="Aptos" panose="020B0004020202020204" pitchFamily="34" charset="0"/>
                <a:ea typeface="Aptos" panose="020B0004020202020204" pitchFamily="34" charset="0"/>
                <a:cs typeface="Arial" panose="020B0604020202020204" pitchFamily="34" charset="0"/>
              </a:rPr>
              <a:t>7-Band Parametric EQ</a:t>
            </a:r>
            <a:r>
              <a:rPr lang="he-IL" sz="2800" kern="100" dirty="0">
                <a:effectLst/>
                <a:latin typeface="Aptos" panose="020B0004020202020204" pitchFamily="34" charset="0"/>
                <a:ea typeface="Aptos" panose="020B0004020202020204" pitchFamily="34" charset="0"/>
                <a:cs typeface="Arial" panose="020B0604020202020204" pitchFamily="34" charset="0"/>
              </a:rPr>
              <a:t>), החל מאבני הבניין הקטנה ביותר במערכת – המסנן (פילטר).</a:t>
            </a:r>
            <a:endParaRPr lang="en-US" sz="28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34057732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ack mesh on a blue background&#10;&#10;Description automatically generated">
            <a:extLst>
              <a:ext uri="{FF2B5EF4-FFF2-40B4-BE49-F238E27FC236}">
                <a16:creationId xmlns:a16="http://schemas.microsoft.com/office/drawing/2014/main" id="{3AC05F80-F591-BC91-1B83-F50DE50DD14C}"/>
              </a:ext>
            </a:extLst>
          </p:cNvPr>
          <p:cNvPicPr>
            <a:picLocks noChangeAspect="1"/>
          </p:cNvPicPr>
          <p:nvPr/>
        </p:nvPicPr>
        <p:blipFill rotWithShape="1">
          <a:blip r:embed="rId2">
            <a:alphaModFix amt="5000"/>
            <a:extLst>
              <a:ext uri="{28A0092B-C50C-407E-A947-70E740481C1C}">
                <a14:useLocalDpi xmlns:a14="http://schemas.microsoft.com/office/drawing/2010/main" val="0"/>
              </a:ext>
            </a:extLst>
          </a:blip>
          <a:srcRect t="12057" b="11363"/>
          <a:stretch/>
        </p:blipFill>
        <p:spPr>
          <a:xfrm>
            <a:off x="0" y="0"/>
            <a:ext cx="12192001" cy="4201449"/>
          </a:xfrm>
          <a:prstGeom prst="rect">
            <a:avLst/>
          </a:prstGeom>
        </p:spPr>
      </p:pic>
      <p:sp>
        <p:nvSpPr>
          <p:cNvPr id="2" name="Title 1">
            <a:extLst>
              <a:ext uri="{FF2B5EF4-FFF2-40B4-BE49-F238E27FC236}">
                <a16:creationId xmlns:a16="http://schemas.microsoft.com/office/drawing/2014/main" id="{80235444-F1DF-5C3E-2E3B-88DD097E5AAC}"/>
              </a:ext>
            </a:extLst>
          </p:cNvPr>
          <p:cNvSpPr>
            <a:spLocks noGrp="1"/>
          </p:cNvSpPr>
          <p:nvPr>
            <p:ph type="title"/>
          </p:nvPr>
        </p:nvSpPr>
        <p:spPr/>
        <p:txBody>
          <a:bodyPr/>
          <a:lstStyle/>
          <a:p>
            <a:pPr algn="ctr"/>
            <a:r>
              <a:rPr lang="he-IL" sz="4400" b="1" u="sng" kern="100" dirty="0">
                <a:effectLst/>
                <a:latin typeface="Aptos" panose="020B0004020202020204" pitchFamily="34" charset="0"/>
                <a:ea typeface="Aptos" panose="020B0004020202020204" pitchFamily="34" charset="0"/>
                <a:cs typeface="Arial" panose="020B0604020202020204" pitchFamily="34" charset="0"/>
              </a:rPr>
              <a:t>פרק 3 – למידה עמוקה:</a:t>
            </a:r>
            <a:endParaRPr lang="he-IL" dirty="0">
              <a:cs typeface="+mn-cs"/>
            </a:endParaRPr>
          </a:p>
        </p:txBody>
      </p:sp>
      <p:sp>
        <p:nvSpPr>
          <p:cNvPr id="3" name="Content Placeholder 2">
            <a:extLst>
              <a:ext uri="{FF2B5EF4-FFF2-40B4-BE49-F238E27FC236}">
                <a16:creationId xmlns:a16="http://schemas.microsoft.com/office/drawing/2014/main" id="{091A1D38-681A-FEA6-9166-1C2D272BA073}"/>
              </a:ext>
            </a:extLst>
          </p:cNvPr>
          <p:cNvSpPr>
            <a:spLocks noGrp="1"/>
          </p:cNvSpPr>
          <p:nvPr>
            <p:ph idx="1"/>
          </p:nvPr>
        </p:nvSpPr>
        <p:spPr/>
        <p:txBody>
          <a:bodyPr/>
          <a:lstStyle/>
          <a:p>
            <a:pPr algn="r" rtl="1"/>
            <a:r>
              <a:rPr lang="he-IL" dirty="0"/>
              <a:t>בפרק זה אפתור את בעיית הקלסיפיקציה לקטעי אודיו לכדי אחד מעשרה סגנונות אפשריים.</a:t>
            </a:r>
          </a:p>
          <a:p>
            <a:pPr algn="r" rtl="1"/>
            <a:r>
              <a:rPr lang="he-IL" dirty="0"/>
              <a:t>בסיס הנתונים מורכב מטבלת אקסל, המכילה (בעיקר) תוחלת ושונות של מאפייני אודיו שונים, ומקדמי </a:t>
            </a:r>
            <a:r>
              <a:rPr lang="en-US" dirty="0"/>
              <a:t>MFCC</a:t>
            </a:r>
            <a:r>
              <a:rPr lang="he-IL" dirty="0"/>
              <a:t> (התמרת פוריה של ספקטרום של אות שמע) </a:t>
            </a:r>
            <a:r>
              <a:rPr lang="he-IL" sz="1200" dirty="0"/>
              <a:t>*ישנן שתי מחברות המצורפות להגשה המתארות את הוצאת הפיצ'רים מהאודיו עצמו, ואת הויזואליזציה של המידע.</a:t>
            </a:r>
            <a:endParaRPr lang="he-IL" dirty="0"/>
          </a:p>
          <a:p>
            <a:pPr algn="r" rtl="1"/>
            <a:r>
              <a:rPr lang="he-IL" dirty="0"/>
              <a:t>המסווגים האפשריים: </a:t>
            </a:r>
            <a:r>
              <a:rPr lang="en-US" dirty="0"/>
              <a:t>ANN</a:t>
            </a:r>
            <a:r>
              <a:rPr lang="he-IL" dirty="0"/>
              <a:t> (רשת "רגילה"), </a:t>
            </a:r>
            <a:r>
              <a:rPr lang="en-US" dirty="0"/>
              <a:t>CNN</a:t>
            </a:r>
            <a:r>
              <a:rPr lang="he-IL" dirty="0"/>
              <a:t> (רשת קונבולוציה), </a:t>
            </a:r>
            <a:r>
              <a:rPr lang="en-US" dirty="0" err="1"/>
              <a:t>VGGish</a:t>
            </a:r>
            <a:r>
              <a:rPr lang="he-IL" dirty="0"/>
              <a:t> (עוד עליו בהמשך)</a:t>
            </a:r>
          </a:p>
          <a:p>
            <a:pPr algn="r" rtl="1"/>
            <a:r>
              <a:rPr lang="he-IL" dirty="0"/>
              <a:t>המטרה: אציג שיפור של מודל בסיס שנלקח מ</a:t>
            </a:r>
            <a:r>
              <a:rPr lang="en-US" dirty="0"/>
              <a:t>Kaggle</a:t>
            </a:r>
            <a:r>
              <a:rPr lang="he-IL" dirty="0"/>
              <a:t>, בעזרת שיפור ארכיטקטורה וחקר ארכיטקטורות שונות, ואסכם בלמידת העברה ו-</a:t>
            </a:r>
            <a:r>
              <a:rPr lang="en-US" dirty="0"/>
              <a:t>Audio Embedding</a:t>
            </a:r>
            <a:r>
              <a:rPr lang="he-IL" dirty="0"/>
              <a:t>, כאשר המטרה היא להגיע למעל 85 אחוז דיוק בסיווג.</a:t>
            </a:r>
          </a:p>
          <a:p>
            <a:pPr marL="0" indent="0" algn="r" rtl="1">
              <a:buNone/>
            </a:pPr>
            <a:endParaRPr lang="he-IL" dirty="0"/>
          </a:p>
        </p:txBody>
      </p:sp>
    </p:spTree>
    <p:extLst>
      <p:ext uri="{BB962C8B-B14F-4D97-AF65-F5344CB8AC3E}">
        <p14:creationId xmlns:p14="http://schemas.microsoft.com/office/powerpoint/2010/main" val="38872680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BBA8C-3709-EC33-90D2-482C6872DBF9}"/>
              </a:ext>
            </a:extLst>
          </p:cNvPr>
          <p:cNvSpPr>
            <a:spLocks noGrp="1"/>
          </p:cNvSpPr>
          <p:nvPr>
            <p:ph type="title"/>
          </p:nvPr>
        </p:nvSpPr>
        <p:spPr/>
        <p:txBody>
          <a:bodyPr/>
          <a:lstStyle/>
          <a:p>
            <a:pPr algn="r" rtl="1"/>
            <a:r>
              <a:rPr lang="he-IL" dirty="0">
                <a:cs typeface="+mn-cs"/>
              </a:rPr>
              <a:t>מודל בסיס:	</a:t>
            </a:r>
          </a:p>
        </p:txBody>
      </p:sp>
      <p:sp>
        <p:nvSpPr>
          <p:cNvPr id="3" name="Content Placeholder 2">
            <a:extLst>
              <a:ext uri="{FF2B5EF4-FFF2-40B4-BE49-F238E27FC236}">
                <a16:creationId xmlns:a16="http://schemas.microsoft.com/office/drawing/2014/main" id="{753A26CA-EC4D-6CA5-F38D-E7C42760C17E}"/>
              </a:ext>
            </a:extLst>
          </p:cNvPr>
          <p:cNvSpPr>
            <a:spLocks noGrp="1"/>
          </p:cNvSpPr>
          <p:nvPr>
            <p:ph idx="1"/>
          </p:nvPr>
        </p:nvSpPr>
        <p:spPr/>
        <p:txBody>
          <a:bodyPr/>
          <a:lstStyle/>
          <a:p>
            <a:pPr algn="r" rtl="1"/>
            <a:r>
              <a:rPr lang="he-IL" dirty="0"/>
              <a:t>מודל הבסיס מתוך </a:t>
            </a:r>
            <a:r>
              <a:rPr lang="en-US" dirty="0"/>
              <a:t>Kaggle</a:t>
            </a:r>
            <a:r>
              <a:rPr lang="he-IL" dirty="0"/>
              <a:t> (קישור מובא במסמך המלא)</a:t>
            </a:r>
          </a:p>
          <a:p>
            <a:pPr algn="r" rtl="1"/>
            <a:endParaRPr lang="he-IL" dirty="0"/>
          </a:p>
        </p:txBody>
      </p:sp>
      <p:pic>
        <p:nvPicPr>
          <p:cNvPr id="4" name="Picture 3">
            <a:extLst>
              <a:ext uri="{FF2B5EF4-FFF2-40B4-BE49-F238E27FC236}">
                <a16:creationId xmlns:a16="http://schemas.microsoft.com/office/drawing/2014/main" id="{C832A50F-BE8C-B65C-C71B-3D435923692C}"/>
              </a:ext>
            </a:extLst>
          </p:cNvPr>
          <p:cNvPicPr>
            <a:picLocks noChangeAspect="1"/>
          </p:cNvPicPr>
          <p:nvPr/>
        </p:nvPicPr>
        <p:blipFill>
          <a:blip r:embed="rId2"/>
          <a:stretch>
            <a:fillRect/>
          </a:stretch>
        </p:blipFill>
        <p:spPr>
          <a:xfrm>
            <a:off x="1660687" y="2293123"/>
            <a:ext cx="7313375" cy="3416342"/>
          </a:xfrm>
          <a:prstGeom prst="rect">
            <a:avLst/>
          </a:prstGeom>
        </p:spPr>
      </p:pic>
      <p:pic>
        <p:nvPicPr>
          <p:cNvPr id="5" name="Picture 4" descr="A black mesh on a blue background&#10;&#10;Description automatically generated">
            <a:extLst>
              <a:ext uri="{FF2B5EF4-FFF2-40B4-BE49-F238E27FC236}">
                <a16:creationId xmlns:a16="http://schemas.microsoft.com/office/drawing/2014/main" id="{381C4F03-3906-8DC4-E1DD-198AAFDCE0EB}"/>
              </a:ext>
            </a:extLst>
          </p:cNvPr>
          <p:cNvPicPr>
            <a:picLocks noChangeAspect="1"/>
          </p:cNvPicPr>
          <p:nvPr/>
        </p:nvPicPr>
        <p:blipFill rotWithShape="1">
          <a:blip r:embed="rId3">
            <a:alphaModFix amt="5000"/>
            <a:extLst>
              <a:ext uri="{28A0092B-C50C-407E-A947-70E740481C1C}">
                <a14:useLocalDpi xmlns:a14="http://schemas.microsoft.com/office/drawing/2010/main" val="0"/>
              </a:ext>
            </a:extLst>
          </a:blip>
          <a:srcRect t="12057" b="11363"/>
          <a:stretch/>
        </p:blipFill>
        <p:spPr>
          <a:xfrm>
            <a:off x="0" y="0"/>
            <a:ext cx="12192001" cy="4201449"/>
          </a:xfrm>
          <a:prstGeom prst="rect">
            <a:avLst/>
          </a:prstGeom>
        </p:spPr>
      </p:pic>
    </p:spTree>
    <p:extLst>
      <p:ext uri="{BB962C8B-B14F-4D97-AF65-F5344CB8AC3E}">
        <p14:creationId xmlns:p14="http://schemas.microsoft.com/office/powerpoint/2010/main" val="2163072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BBA8C-3709-EC33-90D2-482C6872DBF9}"/>
              </a:ext>
            </a:extLst>
          </p:cNvPr>
          <p:cNvSpPr>
            <a:spLocks noGrp="1"/>
          </p:cNvSpPr>
          <p:nvPr>
            <p:ph type="title"/>
          </p:nvPr>
        </p:nvSpPr>
        <p:spPr/>
        <p:txBody>
          <a:bodyPr/>
          <a:lstStyle/>
          <a:p>
            <a:pPr algn="r" rtl="1"/>
            <a:r>
              <a:rPr lang="he-IL" dirty="0">
                <a:cs typeface="+mn-cs"/>
              </a:rPr>
              <a:t>חלוקת הנתונים וביצועי מודל הבסיס:	</a:t>
            </a:r>
          </a:p>
        </p:txBody>
      </p:sp>
      <p:sp>
        <p:nvSpPr>
          <p:cNvPr id="3" name="Content Placeholder 2">
            <a:extLst>
              <a:ext uri="{FF2B5EF4-FFF2-40B4-BE49-F238E27FC236}">
                <a16:creationId xmlns:a16="http://schemas.microsoft.com/office/drawing/2014/main" id="{753A26CA-EC4D-6CA5-F38D-E7C42760C17E}"/>
              </a:ext>
            </a:extLst>
          </p:cNvPr>
          <p:cNvSpPr>
            <a:spLocks noGrp="1"/>
          </p:cNvSpPr>
          <p:nvPr>
            <p:ph idx="1"/>
          </p:nvPr>
        </p:nvSpPr>
        <p:spPr/>
        <p:txBody>
          <a:bodyPr/>
          <a:lstStyle/>
          <a:p>
            <a:pPr algn="r" rtl="1"/>
            <a:r>
              <a:rPr lang="he-IL" dirty="0"/>
              <a:t>הנתונים מחולקים באופן הבא:</a:t>
            </a:r>
          </a:p>
          <a:p>
            <a:pPr algn="r" rtl="1"/>
            <a:endParaRPr lang="he-IL" dirty="0"/>
          </a:p>
          <a:p>
            <a:pPr algn="r" rtl="1"/>
            <a:endParaRPr lang="he-IL" dirty="0"/>
          </a:p>
          <a:p>
            <a:pPr algn="r" rtl="1"/>
            <a:endParaRPr lang="he-IL" dirty="0"/>
          </a:p>
          <a:p>
            <a:pPr algn="r" rtl="1"/>
            <a:endParaRPr lang="he-IL" dirty="0"/>
          </a:p>
          <a:p>
            <a:pPr algn="r" rtl="1"/>
            <a:r>
              <a:rPr lang="he-IL" dirty="0"/>
              <a:t>ביצועי המבחן של מודל הבסיס: </a:t>
            </a:r>
          </a:p>
          <a:p>
            <a:pPr algn="r" rtl="1"/>
            <a:endParaRPr lang="he-IL" dirty="0"/>
          </a:p>
        </p:txBody>
      </p:sp>
      <p:pic>
        <p:nvPicPr>
          <p:cNvPr id="9" name="Picture 8">
            <a:extLst>
              <a:ext uri="{FF2B5EF4-FFF2-40B4-BE49-F238E27FC236}">
                <a16:creationId xmlns:a16="http://schemas.microsoft.com/office/drawing/2014/main" id="{916BC0E5-BC64-87A5-F326-68A07A649973}"/>
              </a:ext>
            </a:extLst>
          </p:cNvPr>
          <p:cNvPicPr>
            <a:picLocks noChangeAspect="1"/>
          </p:cNvPicPr>
          <p:nvPr/>
        </p:nvPicPr>
        <p:blipFill>
          <a:blip r:embed="rId2"/>
          <a:stretch>
            <a:fillRect/>
          </a:stretch>
        </p:blipFill>
        <p:spPr>
          <a:xfrm>
            <a:off x="838200" y="2063262"/>
            <a:ext cx="4294886" cy="1365738"/>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72613FFC-8ADE-291C-821C-E9DC27AE49D9}"/>
              </a:ext>
            </a:extLst>
          </p:cNvPr>
          <p:cNvPicPr>
            <a:picLocks noChangeAspect="1"/>
          </p:cNvPicPr>
          <p:nvPr/>
        </p:nvPicPr>
        <p:blipFill>
          <a:blip r:embed="rId3"/>
          <a:stretch>
            <a:fillRect/>
          </a:stretch>
        </p:blipFill>
        <p:spPr>
          <a:xfrm>
            <a:off x="838200" y="4506536"/>
            <a:ext cx="4467225" cy="1533525"/>
          </a:xfrm>
          <a:prstGeom prst="rect">
            <a:avLst/>
          </a:prstGeom>
        </p:spPr>
      </p:pic>
      <p:pic>
        <p:nvPicPr>
          <p:cNvPr id="4" name="Picture 3" descr="A black mesh on a blue background&#10;&#10;Description automatically generated">
            <a:extLst>
              <a:ext uri="{FF2B5EF4-FFF2-40B4-BE49-F238E27FC236}">
                <a16:creationId xmlns:a16="http://schemas.microsoft.com/office/drawing/2014/main" id="{AF19CCCA-86D0-45C8-718A-5AF441B30934}"/>
              </a:ext>
            </a:extLst>
          </p:cNvPr>
          <p:cNvPicPr>
            <a:picLocks noChangeAspect="1"/>
          </p:cNvPicPr>
          <p:nvPr/>
        </p:nvPicPr>
        <p:blipFill rotWithShape="1">
          <a:blip r:embed="rId4">
            <a:alphaModFix amt="5000"/>
            <a:extLst>
              <a:ext uri="{28A0092B-C50C-407E-A947-70E740481C1C}">
                <a14:useLocalDpi xmlns:a14="http://schemas.microsoft.com/office/drawing/2010/main" val="0"/>
              </a:ext>
            </a:extLst>
          </a:blip>
          <a:srcRect t="12057" b="11363"/>
          <a:stretch/>
        </p:blipFill>
        <p:spPr>
          <a:xfrm>
            <a:off x="0" y="0"/>
            <a:ext cx="12192001" cy="4201449"/>
          </a:xfrm>
          <a:prstGeom prst="rect">
            <a:avLst/>
          </a:prstGeom>
        </p:spPr>
      </p:pic>
    </p:spTree>
    <p:extLst>
      <p:ext uri="{BB962C8B-B14F-4D97-AF65-F5344CB8AC3E}">
        <p14:creationId xmlns:p14="http://schemas.microsoft.com/office/powerpoint/2010/main" val="26248477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BBA8C-3709-EC33-90D2-482C6872DBF9}"/>
              </a:ext>
            </a:extLst>
          </p:cNvPr>
          <p:cNvSpPr>
            <a:spLocks noGrp="1"/>
          </p:cNvSpPr>
          <p:nvPr>
            <p:ph type="title"/>
          </p:nvPr>
        </p:nvSpPr>
        <p:spPr>
          <a:xfrm>
            <a:off x="838200" y="250031"/>
            <a:ext cx="10515600" cy="1325563"/>
          </a:xfrm>
        </p:spPr>
        <p:txBody>
          <a:bodyPr/>
          <a:lstStyle/>
          <a:p>
            <a:pPr algn="r" rtl="1"/>
            <a:r>
              <a:rPr lang="he-IL" dirty="0">
                <a:cs typeface="+mn-cs"/>
              </a:rPr>
              <a:t>שיפור מודל הבסיס:	</a:t>
            </a:r>
          </a:p>
        </p:txBody>
      </p:sp>
      <p:sp>
        <p:nvSpPr>
          <p:cNvPr id="3" name="Content Placeholder 2">
            <a:extLst>
              <a:ext uri="{FF2B5EF4-FFF2-40B4-BE49-F238E27FC236}">
                <a16:creationId xmlns:a16="http://schemas.microsoft.com/office/drawing/2014/main" id="{753A26CA-EC4D-6CA5-F38D-E7C42760C17E}"/>
              </a:ext>
            </a:extLst>
          </p:cNvPr>
          <p:cNvSpPr>
            <a:spLocks noGrp="1"/>
          </p:cNvSpPr>
          <p:nvPr>
            <p:ph idx="1"/>
          </p:nvPr>
        </p:nvSpPr>
        <p:spPr/>
        <p:txBody>
          <a:bodyPr/>
          <a:lstStyle/>
          <a:p>
            <a:pPr algn="r" rtl="1"/>
            <a:r>
              <a:rPr lang="he-IL" dirty="0"/>
              <a:t>הוספת איבר תיקון לפונקציית ההפסד</a:t>
            </a:r>
          </a:p>
          <a:p>
            <a:pPr algn="r" rtl="1"/>
            <a:r>
              <a:rPr lang="he-IL" dirty="0"/>
              <a:t>ע"פ אחד משני מודלים של רגולריזציה, </a:t>
            </a:r>
            <a:r>
              <a:rPr lang="en-US" dirty="0"/>
              <a:t>L1,L2</a:t>
            </a:r>
            <a:endParaRPr lang="he-IL" dirty="0"/>
          </a:p>
          <a:p>
            <a:pPr algn="r" rtl="1"/>
            <a:endParaRPr lang="he-IL" dirty="0"/>
          </a:p>
          <a:p>
            <a:pPr algn="r" rtl="1"/>
            <a:endParaRPr lang="he-IL" dirty="0"/>
          </a:p>
        </p:txBody>
      </p:sp>
      <p:pic>
        <p:nvPicPr>
          <p:cNvPr id="1026" name="Picture 2">
            <a:extLst>
              <a:ext uri="{FF2B5EF4-FFF2-40B4-BE49-F238E27FC236}">
                <a16:creationId xmlns:a16="http://schemas.microsoft.com/office/drawing/2014/main" id="{D072CC12-E66B-565A-6540-A8BF891455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878" y="3162623"/>
            <a:ext cx="4305300" cy="26098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10C0532-07DD-C343-8B79-50EDE085A6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162623"/>
            <a:ext cx="3933825" cy="28575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black mesh on a blue background&#10;&#10;Description automatically generated">
            <a:extLst>
              <a:ext uri="{FF2B5EF4-FFF2-40B4-BE49-F238E27FC236}">
                <a16:creationId xmlns:a16="http://schemas.microsoft.com/office/drawing/2014/main" id="{098B54D4-BD98-E619-A813-C531C553F9C2}"/>
              </a:ext>
            </a:extLst>
          </p:cNvPr>
          <p:cNvPicPr>
            <a:picLocks noChangeAspect="1"/>
          </p:cNvPicPr>
          <p:nvPr/>
        </p:nvPicPr>
        <p:blipFill rotWithShape="1">
          <a:blip r:embed="rId4">
            <a:alphaModFix amt="5000"/>
            <a:extLst>
              <a:ext uri="{28A0092B-C50C-407E-A947-70E740481C1C}">
                <a14:useLocalDpi xmlns:a14="http://schemas.microsoft.com/office/drawing/2010/main" val="0"/>
              </a:ext>
            </a:extLst>
          </a:blip>
          <a:srcRect t="12057" b="11363"/>
          <a:stretch/>
        </p:blipFill>
        <p:spPr>
          <a:xfrm>
            <a:off x="0" y="0"/>
            <a:ext cx="12192001" cy="4201449"/>
          </a:xfrm>
          <a:prstGeom prst="rect">
            <a:avLst/>
          </a:prstGeom>
        </p:spPr>
      </p:pic>
    </p:spTree>
    <p:extLst>
      <p:ext uri="{BB962C8B-B14F-4D97-AF65-F5344CB8AC3E}">
        <p14:creationId xmlns:p14="http://schemas.microsoft.com/office/powerpoint/2010/main" val="2070085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9B7986-D3A4-9035-12CB-AC25B6CA5AD6}"/>
              </a:ext>
            </a:extLst>
          </p:cNvPr>
          <p:cNvPicPr>
            <a:picLocks noChangeAspect="1"/>
          </p:cNvPicPr>
          <p:nvPr/>
        </p:nvPicPr>
        <p:blipFill>
          <a:blip r:embed="rId2"/>
          <a:stretch>
            <a:fillRect/>
          </a:stretch>
        </p:blipFill>
        <p:spPr>
          <a:xfrm>
            <a:off x="2099078" y="1967316"/>
            <a:ext cx="6902245" cy="2387708"/>
          </a:xfrm>
          <a:prstGeom prst="rect">
            <a:avLst/>
          </a:prstGeom>
        </p:spPr>
      </p:pic>
      <p:sp>
        <p:nvSpPr>
          <p:cNvPr id="2" name="Title 1">
            <a:extLst>
              <a:ext uri="{FF2B5EF4-FFF2-40B4-BE49-F238E27FC236}">
                <a16:creationId xmlns:a16="http://schemas.microsoft.com/office/drawing/2014/main" id="{5C6BBA8C-3709-EC33-90D2-482C6872DBF9}"/>
              </a:ext>
            </a:extLst>
          </p:cNvPr>
          <p:cNvSpPr>
            <a:spLocks noGrp="1"/>
          </p:cNvSpPr>
          <p:nvPr>
            <p:ph type="title"/>
          </p:nvPr>
        </p:nvSpPr>
        <p:spPr>
          <a:xfrm>
            <a:off x="838200" y="250031"/>
            <a:ext cx="10515600" cy="1325563"/>
          </a:xfrm>
        </p:spPr>
        <p:txBody>
          <a:bodyPr/>
          <a:lstStyle/>
          <a:p>
            <a:pPr algn="r" rtl="1"/>
            <a:r>
              <a:rPr lang="he-IL" dirty="0">
                <a:cs typeface="+mn-cs"/>
              </a:rPr>
              <a:t>שיפור מודל הבסיס:	</a:t>
            </a:r>
          </a:p>
        </p:txBody>
      </p:sp>
      <p:sp>
        <p:nvSpPr>
          <p:cNvPr id="3" name="Content Placeholder 2">
            <a:extLst>
              <a:ext uri="{FF2B5EF4-FFF2-40B4-BE49-F238E27FC236}">
                <a16:creationId xmlns:a16="http://schemas.microsoft.com/office/drawing/2014/main" id="{753A26CA-EC4D-6CA5-F38D-E7C42760C17E}"/>
              </a:ext>
            </a:extLst>
          </p:cNvPr>
          <p:cNvSpPr>
            <a:spLocks noGrp="1"/>
          </p:cNvSpPr>
          <p:nvPr>
            <p:ph idx="1"/>
          </p:nvPr>
        </p:nvSpPr>
        <p:spPr/>
        <p:txBody>
          <a:bodyPr/>
          <a:lstStyle/>
          <a:p>
            <a:pPr algn="r" rtl="1"/>
            <a:r>
              <a:rPr lang="he-IL" dirty="0"/>
              <a:t>מודל ראשון של רגולריזציה:</a:t>
            </a:r>
          </a:p>
          <a:p>
            <a:pPr algn="r" rtl="1"/>
            <a:endParaRPr lang="he-IL" dirty="0"/>
          </a:p>
          <a:p>
            <a:pPr algn="r" rtl="1"/>
            <a:endParaRPr lang="he-IL" dirty="0"/>
          </a:p>
          <a:p>
            <a:pPr algn="r" rtl="1"/>
            <a:endParaRPr lang="he-IL" dirty="0"/>
          </a:p>
          <a:p>
            <a:pPr algn="r" rtl="1"/>
            <a:endParaRPr lang="he-IL" dirty="0"/>
          </a:p>
          <a:p>
            <a:pPr algn="r" rtl="1"/>
            <a:r>
              <a:rPr lang="he-IL" dirty="0"/>
              <a:t>ביצועי מבחן:</a:t>
            </a:r>
          </a:p>
          <a:p>
            <a:pPr algn="r" rtl="1"/>
            <a:endParaRPr lang="he-IL" dirty="0"/>
          </a:p>
        </p:txBody>
      </p:sp>
      <p:pic>
        <p:nvPicPr>
          <p:cNvPr id="5" name="Picture 4">
            <a:extLst>
              <a:ext uri="{FF2B5EF4-FFF2-40B4-BE49-F238E27FC236}">
                <a16:creationId xmlns:a16="http://schemas.microsoft.com/office/drawing/2014/main" id="{ADF186CB-C65F-DCB8-DC50-C4AD4910DB9F}"/>
              </a:ext>
            </a:extLst>
          </p:cNvPr>
          <p:cNvPicPr>
            <a:picLocks noChangeAspect="1"/>
          </p:cNvPicPr>
          <p:nvPr/>
        </p:nvPicPr>
        <p:blipFill>
          <a:blip r:embed="rId3"/>
          <a:stretch>
            <a:fillRect/>
          </a:stretch>
        </p:blipFill>
        <p:spPr>
          <a:xfrm>
            <a:off x="2099078" y="4496715"/>
            <a:ext cx="4295775" cy="1533525"/>
          </a:xfrm>
          <a:prstGeom prst="rect">
            <a:avLst/>
          </a:prstGeom>
        </p:spPr>
      </p:pic>
      <p:pic>
        <p:nvPicPr>
          <p:cNvPr id="6" name="Picture 5" descr="A black mesh on a blue background&#10;&#10;Description automatically generated">
            <a:extLst>
              <a:ext uri="{FF2B5EF4-FFF2-40B4-BE49-F238E27FC236}">
                <a16:creationId xmlns:a16="http://schemas.microsoft.com/office/drawing/2014/main" id="{C0A388F0-E265-DF85-F519-15CDF804CF17}"/>
              </a:ext>
            </a:extLst>
          </p:cNvPr>
          <p:cNvPicPr>
            <a:picLocks noChangeAspect="1"/>
          </p:cNvPicPr>
          <p:nvPr/>
        </p:nvPicPr>
        <p:blipFill rotWithShape="1">
          <a:blip r:embed="rId4">
            <a:alphaModFix amt="5000"/>
            <a:extLst>
              <a:ext uri="{28A0092B-C50C-407E-A947-70E740481C1C}">
                <a14:useLocalDpi xmlns:a14="http://schemas.microsoft.com/office/drawing/2010/main" val="0"/>
              </a:ext>
            </a:extLst>
          </a:blip>
          <a:srcRect t="12057" b="11363"/>
          <a:stretch/>
        </p:blipFill>
        <p:spPr>
          <a:xfrm>
            <a:off x="0" y="0"/>
            <a:ext cx="12192001" cy="4201449"/>
          </a:xfrm>
          <a:prstGeom prst="rect">
            <a:avLst/>
          </a:prstGeom>
        </p:spPr>
      </p:pic>
    </p:spTree>
    <p:extLst>
      <p:ext uri="{BB962C8B-B14F-4D97-AF65-F5344CB8AC3E}">
        <p14:creationId xmlns:p14="http://schemas.microsoft.com/office/powerpoint/2010/main" val="23597477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BBA8C-3709-EC33-90D2-482C6872DBF9}"/>
              </a:ext>
            </a:extLst>
          </p:cNvPr>
          <p:cNvSpPr>
            <a:spLocks noGrp="1"/>
          </p:cNvSpPr>
          <p:nvPr>
            <p:ph type="title"/>
          </p:nvPr>
        </p:nvSpPr>
        <p:spPr>
          <a:xfrm>
            <a:off x="838200" y="250031"/>
            <a:ext cx="10515600" cy="1325563"/>
          </a:xfrm>
        </p:spPr>
        <p:txBody>
          <a:bodyPr/>
          <a:lstStyle/>
          <a:p>
            <a:pPr algn="r" rtl="1"/>
            <a:r>
              <a:rPr lang="he-IL" dirty="0">
                <a:cs typeface="+mn-cs"/>
              </a:rPr>
              <a:t>שיפור מודל הבסיס:	</a:t>
            </a:r>
          </a:p>
        </p:txBody>
      </p:sp>
      <p:sp>
        <p:nvSpPr>
          <p:cNvPr id="3" name="Content Placeholder 2">
            <a:extLst>
              <a:ext uri="{FF2B5EF4-FFF2-40B4-BE49-F238E27FC236}">
                <a16:creationId xmlns:a16="http://schemas.microsoft.com/office/drawing/2014/main" id="{753A26CA-EC4D-6CA5-F38D-E7C42760C17E}"/>
              </a:ext>
            </a:extLst>
          </p:cNvPr>
          <p:cNvSpPr>
            <a:spLocks noGrp="1"/>
          </p:cNvSpPr>
          <p:nvPr>
            <p:ph idx="1"/>
          </p:nvPr>
        </p:nvSpPr>
        <p:spPr/>
        <p:txBody>
          <a:bodyPr/>
          <a:lstStyle/>
          <a:p>
            <a:pPr algn="r" rtl="1"/>
            <a:r>
              <a:rPr lang="he-IL" dirty="0"/>
              <a:t>מטריצת ערבול:</a:t>
            </a:r>
          </a:p>
          <a:p>
            <a:pPr algn="r" rtl="1"/>
            <a:endParaRPr lang="he-IL" dirty="0"/>
          </a:p>
          <a:p>
            <a:pPr algn="r" rtl="1"/>
            <a:endParaRPr lang="he-IL" dirty="0"/>
          </a:p>
          <a:p>
            <a:pPr algn="r" rtl="1"/>
            <a:endParaRPr lang="he-IL" dirty="0"/>
          </a:p>
          <a:p>
            <a:pPr algn="r" rtl="1"/>
            <a:endParaRPr lang="he-IL" dirty="0"/>
          </a:p>
          <a:p>
            <a:pPr marL="0" indent="0" algn="r" rtl="1">
              <a:buNone/>
            </a:pPr>
            <a:endParaRPr lang="he-IL" dirty="0"/>
          </a:p>
          <a:p>
            <a:pPr algn="r" rtl="1"/>
            <a:endParaRPr lang="he-IL" dirty="0"/>
          </a:p>
        </p:txBody>
      </p:sp>
      <p:pic>
        <p:nvPicPr>
          <p:cNvPr id="6" name="Picture 5" descr="A diagram of a confusion matrix&#10;&#10;Description automatically generated">
            <a:extLst>
              <a:ext uri="{FF2B5EF4-FFF2-40B4-BE49-F238E27FC236}">
                <a16:creationId xmlns:a16="http://schemas.microsoft.com/office/drawing/2014/main" id="{E4DAC0F2-6A52-213C-9836-7CD3DA87078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01789" y="1522704"/>
            <a:ext cx="5587946" cy="5085265"/>
          </a:xfrm>
          <a:prstGeom prst="rect">
            <a:avLst/>
          </a:prstGeom>
          <a:noFill/>
          <a:ln>
            <a:noFill/>
          </a:ln>
        </p:spPr>
      </p:pic>
      <p:pic>
        <p:nvPicPr>
          <p:cNvPr id="4" name="Picture 3" descr="A black mesh on a blue background&#10;&#10;Description automatically generated">
            <a:extLst>
              <a:ext uri="{FF2B5EF4-FFF2-40B4-BE49-F238E27FC236}">
                <a16:creationId xmlns:a16="http://schemas.microsoft.com/office/drawing/2014/main" id="{CEEAAE09-1B1D-0175-4EBA-06E6AB39CBEA}"/>
              </a:ext>
            </a:extLst>
          </p:cNvPr>
          <p:cNvPicPr>
            <a:picLocks noChangeAspect="1"/>
          </p:cNvPicPr>
          <p:nvPr/>
        </p:nvPicPr>
        <p:blipFill rotWithShape="1">
          <a:blip r:embed="rId3">
            <a:alphaModFix amt="5000"/>
            <a:extLst>
              <a:ext uri="{28A0092B-C50C-407E-A947-70E740481C1C}">
                <a14:useLocalDpi xmlns:a14="http://schemas.microsoft.com/office/drawing/2010/main" val="0"/>
              </a:ext>
            </a:extLst>
          </a:blip>
          <a:srcRect t="12057" b="11363"/>
          <a:stretch/>
        </p:blipFill>
        <p:spPr>
          <a:xfrm>
            <a:off x="0" y="0"/>
            <a:ext cx="12192001" cy="4201449"/>
          </a:xfrm>
          <a:prstGeom prst="rect">
            <a:avLst/>
          </a:prstGeom>
        </p:spPr>
      </p:pic>
    </p:spTree>
    <p:extLst>
      <p:ext uri="{BB962C8B-B14F-4D97-AF65-F5344CB8AC3E}">
        <p14:creationId xmlns:p14="http://schemas.microsoft.com/office/powerpoint/2010/main" val="15017170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482445-5AFF-BDF6-8948-ACA9F78BA563}"/>
              </a:ext>
            </a:extLst>
          </p:cNvPr>
          <p:cNvPicPr>
            <a:picLocks noChangeAspect="1"/>
          </p:cNvPicPr>
          <p:nvPr/>
        </p:nvPicPr>
        <p:blipFill>
          <a:blip r:embed="rId2"/>
          <a:stretch>
            <a:fillRect/>
          </a:stretch>
        </p:blipFill>
        <p:spPr>
          <a:xfrm>
            <a:off x="3458845" y="1958064"/>
            <a:ext cx="5274310" cy="1801495"/>
          </a:xfrm>
          <a:prstGeom prst="rect">
            <a:avLst/>
          </a:prstGeom>
        </p:spPr>
      </p:pic>
      <p:sp>
        <p:nvSpPr>
          <p:cNvPr id="2" name="Title 1">
            <a:extLst>
              <a:ext uri="{FF2B5EF4-FFF2-40B4-BE49-F238E27FC236}">
                <a16:creationId xmlns:a16="http://schemas.microsoft.com/office/drawing/2014/main" id="{5C6BBA8C-3709-EC33-90D2-482C6872DBF9}"/>
              </a:ext>
            </a:extLst>
          </p:cNvPr>
          <p:cNvSpPr>
            <a:spLocks noGrp="1"/>
          </p:cNvSpPr>
          <p:nvPr>
            <p:ph type="title"/>
          </p:nvPr>
        </p:nvSpPr>
        <p:spPr>
          <a:xfrm>
            <a:off x="838200" y="250031"/>
            <a:ext cx="10515600" cy="1325563"/>
          </a:xfrm>
        </p:spPr>
        <p:txBody>
          <a:bodyPr/>
          <a:lstStyle/>
          <a:p>
            <a:pPr algn="r" rtl="1"/>
            <a:r>
              <a:rPr lang="he-IL" dirty="0">
                <a:cs typeface="+mn-cs"/>
              </a:rPr>
              <a:t>שיפור מודל הבסיס:	</a:t>
            </a:r>
          </a:p>
        </p:txBody>
      </p:sp>
      <p:sp>
        <p:nvSpPr>
          <p:cNvPr id="3" name="Content Placeholder 2">
            <a:extLst>
              <a:ext uri="{FF2B5EF4-FFF2-40B4-BE49-F238E27FC236}">
                <a16:creationId xmlns:a16="http://schemas.microsoft.com/office/drawing/2014/main" id="{753A26CA-EC4D-6CA5-F38D-E7C42760C17E}"/>
              </a:ext>
            </a:extLst>
          </p:cNvPr>
          <p:cNvSpPr>
            <a:spLocks noGrp="1"/>
          </p:cNvSpPr>
          <p:nvPr>
            <p:ph idx="1"/>
          </p:nvPr>
        </p:nvSpPr>
        <p:spPr/>
        <p:txBody>
          <a:bodyPr/>
          <a:lstStyle/>
          <a:p>
            <a:pPr algn="r" rtl="1"/>
            <a:r>
              <a:rPr lang="he-IL" dirty="0"/>
              <a:t>מודל שני של רגולריזציה:</a:t>
            </a:r>
          </a:p>
          <a:p>
            <a:pPr algn="r" rtl="1"/>
            <a:endParaRPr lang="he-IL" dirty="0"/>
          </a:p>
          <a:p>
            <a:pPr algn="r" rtl="1"/>
            <a:endParaRPr lang="he-IL" dirty="0"/>
          </a:p>
          <a:p>
            <a:pPr algn="r" rtl="1"/>
            <a:endParaRPr lang="he-IL" dirty="0"/>
          </a:p>
          <a:p>
            <a:pPr algn="r" rtl="1"/>
            <a:endParaRPr lang="he-IL" dirty="0"/>
          </a:p>
          <a:p>
            <a:pPr algn="r" rtl="1"/>
            <a:r>
              <a:rPr lang="he-IL" dirty="0"/>
              <a:t>ביצועי מבחן:</a:t>
            </a:r>
          </a:p>
          <a:p>
            <a:pPr algn="r" rtl="1"/>
            <a:endParaRPr lang="he-IL" dirty="0"/>
          </a:p>
        </p:txBody>
      </p:sp>
      <p:pic>
        <p:nvPicPr>
          <p:cNvPr id="7" name="Picture 6">
            <a:extLst>
              <a:ext uri="{FF2B5EF4-FFF2-40B4-BE49-F238E27FC236}">
                <a16:creationId xmlns:a16="http://schemas.microsoft.com/office/drawing/2014/main" id="{01504816-0C3A-8D2B-2085-2D9718AB5203}"/>
              </a:ext>
            </a:extLst>
          </p:cNvPr>
          <p:cNvPicPr>
            <a:picLocks noChangeAspect="1"/>
          </p:cNvPicPr>
          <p:nvPr/>
        </p:nvPicPr>
        <p:blipFill>
          <a:blip r:embed="rId3"/>
          <a:stretch>
            <a:fillRect/>
          </a:stretch>
        </p:blipFill>
        <p:spPr>
          <a:xfrm>
            <a:off x="3458845" y="4446409"/>
            <a:ext cx="4162425" cy="1724025"/>
          </a:xfrm>
          <a:prstGeom prst="rect">
            <a:avLst/>
          </a:prstGeom>
        </p:spPr>
      </p:pic>
      <p:pic>
        <p:nvPicPr>
          <p:cNvPr id="4" name="Picture 3" descr="A black mesh on a blue background&#10;&#10;Description automatically generated">
            <a:extLst>
              <a:ext uri="{FF2B5EF4-FFF2-40B4-BE49-F238E27FC236}">
                <a16:creationId xmlns:a16="http://schemas.microsoft.com/office/drawing/2014/main" id="{9B59DDDF-BED7-E5D8-8044-C78BFD54D447}"/>
              </a:ext>
            </a:extLst>
          </p:cNvPr>
          <p:cNvPicPr>
            <a:picLocks noChangeAspect="1"/>
          </p:cNvPicPr>
          <p:nvPr/>
        </p:nvPicPr>
        <p:blipFill rotWithShape="1">
          <a:blip r:embed="rId4">
            <a:alphaModFix amt="5000"/>
            <a:extLst>
              <a:ext uri="{28A0092B-C50C-407E-A947-70E740481C1C}">
                <a14:useLocalDpi xmlns:a14="http://schemas.microsoft.com/office/drawing/2010/main" val="0"/>
              </a:ext>
            </a:extLst>
          </a:blip>
          <a:srcRect t="12057" b="11363"/>
          <a:stretch/>
        </p:blipFill>
        <p:spPr>
          <a:xfrm>
            <a:off x="0" y="0"/>
            <a:ext cx="12192001" cy="4201449"/>
          </a:xfrm>
          <a:prstGeom prst="rect">
            <a:avLst/>
          </a:prstGeom>
        </p:spPr>
      </p:pic>
    </p:spTree>
    <p:extLst>
      <p:ext uri="{BB962C8B-B14F-4D97-AF65-F5344CB8AC3E}">
        <p14:creationId xmlns:p14="http://schemas.microsoft.com/office/powerpoint/2010/main" val="2934462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BBA8C-3709-EC33-90D2-482C6872DBF9}"/>
              </a:ext>
            </a:extLst>
          </p:cNvPr>
          <p:cNvSpPr>
            <a:spLocks noGrp="1"/>
          </p:cNvSpPr>
          <p:nvPr>
            <p:ph type="title"/>
          </p:nvPr>
        </p:nvSpPr>
        <p:spPr>
          <a:xfrm>
            <a:off x="838200" y="250031"/>
            <a:ext cx="10515600" cy="1325563"/>
          </a:xfrm>
        </p:spPr>
        <p:txBody>
          <a:bodyPr/>
          <a:lstStyle/>
          <a:p>
            <a:pPr algn="r" rtl="1"/>
            <a:r>
              <a:rPr lang="he-IL" dirty="0">
                <a:cs typeface="+mn-cs"/>
              </a:rPr>
              <a:t>שיפור מודל הבסיס:	</a:t>
            </a:r>
          </a:p>
        </p:txBody>
      </p:sp>
      <p:sp>
        <p:nvSpPr>
          <p:cNvPr id="3" name="Content Placeholder 2">
            <a:extLst>
              <a:ext uri="{FF2B5EF4-FFF2-40B4-BE49-F238E27FC236}">
                <a16:creationId xmlns:a16="http://schemas.microsoft.com/office/drawing/2014/main" id="{753A26CA-EC4D-6CA5-F38D-E7C42760C17E}"/>
              </a:ext>
            </a:extLst>
          </p:cNvPr>
          <p:cNvSpPr>
            <a:spLocks noGrp="1"/>
          </p:cNvSpPr>
          <p:nvPr>
            <p:ph idx="1"/>
          </p:nvPr>
        </p:nvSpPr>
        <p:spPr/>
        <p:txBody>
          <a:bodyPr/>
          <a:lstStyle/>
          <a:p>
            <a:pPr algn="r" rtl="1"/>
            <a:r>
              <a:rPr lang="he-IL" dirty="0"/>
              <a:t>מטריצת ערבול:</a:t>
            </a:r>
          </a:p>
          <a:p>
            <a:pPr algn="r" rtl="1"/>
            <a:endParaRPr lang="he-IL" dirty="0"/>
          </a:p>
          <a:p>
            <a:pPr algn="r" rtl="1"/>
            <a:endParaRPr lang="he-IL" dirty="0"/>
          </a:p>
          <a:p>
            <a:pPr algn="r" rtl="1"/>
            <a:endParaRPr lang="he-IL" dirty="0"/>
          </a:p>
          <a:p>
            <a:pPr algn="r" rtl="1"/>
            <a:endParaRPr lang="he-IL" dirty="0"/>
          </a:p>
          <a:p>
            <a:pPr marL="0" indent="0" algn="r" rtl="1">
              <a:buNone/>
            </a:pPr>
            <a:endParaRPr lang="he-IL" dirty="0"/>
          </a:p>
          <a:p>
            <a:pPr algn="r" rtl="1"/>
            <a:endParaRPr lang="he-IL" dirty="0"/>
          </a:p>
        </p:txBody>
      </p:sp>
      <p:pic>
        <p:nvPicPr>
          <p:cNvPr id="4" name="Picture 3" descr="A diagram of a confusion matrix&#10;&#10;Description automatically generated">
            <a:extLst>
              <a:ext uri="{FF2B5EF4-FFF2-40B4-BE49-F238E27FC236}">
                <a16:creationId xmlns:a16="http://schemas.microsoft.com/office/drawing/2014/main" id="{C47320AC-5221-07C5-3633-EECDD7B6F48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33177" y="2033588"/>
            <a:ext cx="4552950" cy="4143375"/>
          </a:xfrm>
          <a:prstGeom prst="rect">
            <a:avLst/>
          </a:prstGeom>
          <a:noFill/>
          <a:ln>
            <a:noFill/>
          </a:ln>
        </p:spPr>
      </p:pic>
      <p:pic>
        <p:nvPicPr>
          <p:cNvPr id="5" name="Picture 4" descr="A black mesh on a blue background&#10;&#10;Description automatically generated">
            <a:extLst>
              <a:ext uri="{FF2B5EF4-FFF2-40B4-BE49-F238E27FC236}">
                <a16:creationId xmlns:a16="http://schemas.microsoft.com/office/drawing/2014/main" id="{A19AA32E-51C0-4A46-A877-77FADCD7C4A7}"/>
              </a:ext>
            </a:extLst>
          </p:cNvPr>
          <p:cNvPicPr>
            <a:picLocks noChangeAspect="1"/>
          </p:cNvPicPr>
          <p:nvPr/>
        </p:nvPicPr>
        <p:blipFill rotWithShape="1">
          <a:blip r:embed="rId3">
            <a:alphaModFix amt="5000"/>
            <a:extLst>
              <a:ext uri="{28A0092B-C50C-407E-A947-70E740481C1C}">
                <a14:useLocalDpi xmlns:a14="http://schemas.microsoft.com/office/drawing/2010/main" val="0"/>
              </a:ext>
            </a:extLst>
          </a:blip>
          <a:srcRect t="12057" b="11363"/>
          <a:stretch/>
        </p:blipFill>
        <p:spPr>
          <a:xfrm>
            <a:off x="0" y="0"/>
            <a:ext cx="12192001" cy="4201449"/>
          </a:xfrm>
          <a:prstGeom prst="rect">
            <a:avLst/>
          </a:prstGeom>
        </p:spPr>
      </p:pic>
    </p:spTree>
    <p:extLst>
      <p:ext uri="{BB962C8B-B14F-4D97-AF65-F5344CB8AC3E}">
        <p14:creationId xmlns:p14="http://schemas.microsoft.com/office/powerpoint/2010/main" val="16714787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BBA8C-3709-EC33-90D2-482C6872DBF9}"/>
              </a:ext>
            </a:extLst>
          </p:cNvPr>
          <p:cNvSpPr>
            <a:spLocks noGrp="1"/>
          </p:cNvSpPr>
          <p:nvPr>
            <p:ph type="title"/>
          </p:nvPr>
        </p:nvSpPr>
        <p:spPr>
          <a:xfrm>
            <a:off x="838200" y="250031"/>
            <a:ext cx="10515600" cy="1325563"/>
          </a:xfrm>
        </p:spPr>
        <p:txBody>
          <a:bodyPr/>
          <a:lstStyle/>
          <a:p>
            <a:pPr algn="r" rtl="1"/>
            <a:r>
              <a:rPr lang="en-US" dirty="0" err="1">
                <a:cs typeface="+mn-cs"/>
              </a:rPr>
              <a:t>VGGish</a:t>
            </a:r>
            <a:r>
              <a:rPr lang="en-US" dirty="0">
                <a:cs typeface="+mn-cs"/>
              </a:rPr>
              <a:t> (Google Model)</a:t>
            </a:r>
            <a:r>
              <a:rPr lang="he-IL" dirty="0">
                <a:cs typeface="+mn-cs"/>
              </a:rPr>
              <a:t>:</a:t>
            </a:r>
          </a:p>
        </p:txBody>
      </p:sp>
      <p:sp>
        <p:nvSpPr>
          <p:cNvPr id="3" name="Content Placeholder 2">
            <a:extLst>
              <a:ext uri="{FF2B5EF4-FFF2-40B4-BE49-F238E27FC236}">
                <a16:creationId xmlns:a16="http://schemas.microsoft.com/office/drawing/2014/main" id="{753A26CA-EC4D-6CA5-F38D-E7C42760C17E}"/>
              </a:ext>
            </a:extLst>
          </p:cNvPr>
          <p:cNvSpPr>
            <a:spLocks noGrp="1"/>
          </p:cNvSpPr>
          <p:nvPr>
            <p:ph idx="1"/>
          </p:nvPr>
        </p:nvSpPr>
        <p:spPr>
          <a:xfrm>
            <a:off x="838200" y="1703848"/>
            <a:ext cx="10515600" cy="4351338"/>
          </a:xfrm>
        </p:spPr>
        <p:txBody>
          <a:bodyPr/>
          <a:lstStyle/>
          <a:p>
            <a:pPr algn="r" rtl="1"/>
            <a:r>
              <a:rPr lang="he-IL" dirty="0"/>
              <a:t>רשת קונבולוציה המבוססת על </a:t>
            </a:r>
            <a:r>
              <a:rPr lang="en-US" dirty="0"/>
              <a:t>VGG</a:t>
            </a:r>
            <a:r>
              <a:rPr lang="he-IL" dirty="0"/>
              <a:t> ומתוכננת לעבודה עם נתוני אודיו</a:t>
            </a:r>
          </a:p>
          <a:p>
            <a:pPr algn="r" rtl="1"/>
            <a:endParaRPr lang="he-IL" dirty="0"/>
          </a:p>
          <a:p>
            <a:pPr algn="r" rtl="1"/>
            <a:r>
              <a:rPr lang="he-IL" dirty="0"/>
              <a:t>מטרת הרשת: </a:t>
            </a:r>
            <a:r>
              <a:rPr lang="en-US" dirty="0"/>
              <a:t>Audio Embedding</a:t>
            </a:r>
            <a:endParaRPr lang="he-IL" dirty="0"/>
          </a:p>
          <a:p>
            <a:pPr algn="r" rtl="1"/>
            <a:r>
              <a:rPr lang="he-IL" dirty="0"/>
              <a:t>הכניסה: קטע אודיו דגום בקצב 16 קילו הרץ</a:t>
            </a:r>
          </a:p>
          <a:p>
            <a:pPr algn="r" rtl="1"/>
            <a:r>
              <a:rPr lang="he-IL" dirty="0"/>
              <a:t>המוצא: וקטור מאפיינים באורך 128</a:t>
            </a:r>
          </a:p>
          <a:p>
            <a:pPr algn="r" rtl="1"/>
            <a:endParaRPr lang="he-IL" dirty="0"/>
          </a:p>
          <a:p>
            <a:pPr algn="r" rtl="1"/>
            <a:endParaRPr lang="he-IL" dirty="0"/>
          </a:p>
          <a:p>
            <a:pPr algn="r" rtl="1"/>
            <a:endParaRPr lang="he-IL" dirty="0"/>
          </a:p>
          <a:p>
            <a:pPr marL="0" indent="0" algn="r" rtl="1">
              <a:buNone/>
            </a:pPr>
            <a:endParaRPr lang="he-IL" dirty="0"/>
          </a:p>
        </p:txBody>
      </p:sp>
      <p:pic>
        <p:nvPicPr>
          <p:cNvPr id="2050" name="Picture 2">
            <a:extLst>
              <a:ext uri="{FF2B5EF4-FFF2-40B4-BE49-F238E27FC236}">
                <a16:creationId xmlns:a16="http://schemas.microsoft.com/office/drawing/2014/main" id="{3E70D2A7-97CD-40F7-0DDA-743BEF4E67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274" y="2291139"/>
            <a:ext cx="4105774" cy="406975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black mesh on a blue background&#10;&#10;Description automatically generated">
            <a:extLst>
              <a:ext uri="{FF2B5EF4-FFF2-40B4-BE49-F238E27FC236}">
                <a16:creationId xmlns:a16="http://schemas.microsoft.com/office/drawing/2014/main" id="{059F6045-F2D7-A01A-80B1-DF038F9A9D08}"/>
              </a:ext>
            </a:extLst>
          </p:cNvPr>
          <p:cNvPicPr>
            <a:picLocks noChangeAspect="1"/>
          </p:cNvPicPr>
          <p:nvPr/>
        </p:nvPicPr>
        <p:blipFill rotWithShape="1">
          <a:blip r:embed="rId3">
            <a:alphaModFix amt="5000"/>
            <a:extLst>
              <a:ext uri="{28A0092B-C50C-407E-A947-70E740481C1C}">
                <a14:useLocalDpi xmlns:a14="http://schemas.microsoft.com/office/drawing/2010/main" val="0"/>
              </a:ext>
            </a:extLst>
          </a:blip>
          <a:srcRect t="12057" b="11363"/>
          <a:stretch/>
        </p:blipFill>
        <p:spPr>
          <a:xfrm>
            <a:off x="0" y="0"/>
            <a:ext cx="12192001" cy="4201449"/>
          </a:xfrm>
          <a:prstGeom prst="rect">
            <a:avLst/>
          </a:prstGeom>
        </p:spPr>
      </p:pic>
    </p:spTree>
    <p:extLst>
      <p:ext uri="{BB962C8B-B14F-4D97-AF65-F5344CB8AC3E}">
        <p14:creationId xmlns:p14="http://schemas.microsoft.com/office/powerpoint/2010/main" val="25875810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BBA8C-3709-EC33-90D2-482C6872DBF9}"/>
              </a:ext>
            </a:extLst>
          </p:cNvPr>
          <p:cNvSpPr>
            <a:spLocks noGrp="1"/>
          </p:cNvSpPr>
          <p:nvPr>
            <p:ph type="title"/>
          </p:nvPr>
        </p:nvSpPr>
        <p:spPr>
          <a:xfrm>
            <a:off x="838200" y="250031"/>
            <a:ext cx="10515600" cy="1325563"/>
          </a:xfrm>
        </p:spPr>
        <p:txBody>
          <a:bodyPr/>
          <a:lstStyle/>
          <a:p>
            <a:pPr algn="r" rtl="1"/>
            <a:r>
              <a:rPr lang="en-US" dirty="0" err="1">
                <a:cs typeface="+mn-cs"/>
              </a:rPr>
              <a:t>VGGish</a:t>
            </a:r>
            <a:r>
              <a:rPr lang="en-US" dirty="0">
                <a:cs typeface="+mn-cs"/>
              </a:rPr>
              <a:t> (Google Model)</a:t>
            </a:r>
            <a:r>
              <a:rPr lang="he-IL" dirty="0">
                <a:cs typeface="+mn-cs"/>
              </a:rPr>
              <a:t>:</a:t>
            </a:r>
          </a:p>
        </p:txBody>
      </p:sp>
      <p:sp>
        <p:nvSpPr>
          <p:cNvPr id="3" name="Content Placeholder 2">
            <a:extLst>
              <a:ext uri="{FF2B5EF4-FFF2-40B4-BE49-F238E27FC236}">
                <a16:creationId xmlns:a16="http://schemas.microsoft.com/office/drawing/2014/main" id="{753A26CA-EC4D-6CA5-F38D-E7C42760C17E}"/>
              </a:ext>
            </a:extLst>
          </p:cNvPr>
          <p:cNvSpPr>
            <a:spLocks noGrp="1"/>
          </p:cNvSpPr>
          <p:nvPr>
            <p:ph idx="1"/>
          </p:nvPr>
        </p:nvSpPr>
        <p:spPr>
          <a:xfrm>
            <a:off x="838200" y="1703848"/>
            <a:ext cx="10515600" cy="4351338"/>
          </a:xfrm>
        </p:spPr>
        <p:txBody>
          <a:bodyPr/>
          <a:lstStyle/>
          <a:p>
            <a:pPr algn="r" rtl="1"/>
            <a:r>
              <a:rPr lang="he-IL" dirty="0"/>
              <a:t>מעל מוצא היחידה הזו אוסיף </a:t>
            </a:r>
            <a:r>
              <a:rPr lang="en-US" dirty="0"/>
              <a:t>Classifier</a:t>
            </a:r>
            <a:r>
              <a:rPr lang="he-IL" dirty="0"/>
              <a:t>:</a:t>
            </a:r>
          </a:p>
          <a:p>
            <a:pPr algn="r" rtl="1"/>
            <a:endParaRPr lang="he-IL" dirty="0"/>
          </a:p>
          <a:p>
            <a:pPr algn="r" rtl="1"/>
            <a:endParaRPr lang="he-IL" dirty="0"/>
          </a:p>
          <a:p>
            <a:pPr algn="r" rtl="1"/>
            <a:endParaRPr lang="he-IL" dirty="0"/>
          </a:p>
          <a:p>
            <a:pPr algn="r" rtl="1"/>
            <a:endParaRPr lang="he-IL" dirty="0"/>
          </a:p>
          <a:p>
            <a:pPr algn="r" rtl="1"/>
            <a:r>
              <a:rPr lang="he-IL" dirty="0"/>
              <a:t>ביצועי המבחן, מטריצת ערבול:</a:t>
            </a:r>
          </a:p>
          <a:p>
            <a:pPr marL="0" indent="0" algn="r" rtl="1">
              <a:buNone/>
            </a:pPr>
            <a:endParaRPr lang="he-IL" dirty="0"/>
          </a:p>
        </p:txBody>
      </p:sp>
      <p:pic>
        <p:nvPicPr>
          <p:cNvPr id="4" name="Picture 3">
            <a:extLst>
              <a:ext uri="{FF2B5EF4-FFF2-40B4-BE49-F238E27FC236}">
                <a16:creationId xmlns:a16="http://schemas.microsoft.com/office/drawing/2014/main" id="{CD30EDCA-D83D-ED93-86D0-D0E33E8D2581}"/>
              </a:ext>
            </a:extLst>
          </p:cNvPr>
          <p:cNvPicPr>
            <a:picLocks noChangeAspect="1"/>
          </p:cNvPicPr>
          <p:nvPr/>
        </p:nvPicPr>
        <p:blipFill>
          <a:blip r:embed="rId2"/>
          <a:stretch>
            <a:fillRect/>
          </a:stretch>
        </p:blipFill>
        <p:spPr>
          <a:xfrm>
            <a:off x="184365" y="250031"/>
            <a:ext cx="5410329" cy="1060132"/>
          </a:xfrm>
          <a:prstGeom prst="rect">
            <a:avLst/>
          </a:prstGeom>
        </p:spPr>
      </p:pic>
      <p:pic>
        <p:nvPicPr>
          <p:cNvPr id="5" name="Picture 4">
            <a:extLst>
              <a:ext uri="{FF2B5EF4-FFF2-40B4-BE49-F238E27FC236}">
                <a16:creationId xmlns:a16="http://schemas.microsoft.com/office/drawing/2014/main" id="{CB58324E-E910-3FB5-A423-EF217028013C}"/>
              </a:ext>
            </a:extLst>
          </p:cNvPr>
          <p:cNvPicPr>
            <a:picLocks noChangeAspect="1"/>
          </p:cNvPicPr>
          <p:nvPr/>
        </p:nvPicPr>
        <p:blipFill>
          <a:blip r:embed="rId3"/>
          <a:stretch>
            <a:fillRect/>
          </a:stretch>
        </p:blipFill>
        <p:spPr>
          <a:xfrm>
            <a:off x="252374" y="2075935"/>
            <a:ext cx="5274310" cy="1811655"/>
          </a:xfrm>
          <a:prstGeom prst="rect">
            <a:avLst/>
          </a:prstGeom>
        </p:spPr>
      </p:pic>
      <p:pic>
        <p:nvPicPr>
          <p:cNvPr id="6" name="Picture 5" descr="A screenshot of a computer program&#10;&#10;Description automatically generated">
            <a:extLst>
              <a:ext uri="{FF2B5EF4-FFF2-40B4-BE49-F238E27FC236}">
                <a16:creationId xmlns:a16="http://schemas.microsoft.com/office/drawing/2014/main" id="{D849F7B6-EE62-71CD-593D-52385B69525E}"/>
              </a:ext>
            </a:extLst>
          </p:cNvPr>
          <p:cNvPicPr>
            <a:picLocks noChangeAspect="1"/>
          </p:cNvPicPr>
          <p:nvPr/>
        </p:nvPicPr>
        <p:blipFill>
          <a:blip r:embed="rId4"/>
          <a:stretch>
            <a:fillRect/>
          </a:stretch>
        </p:blipFill>
        <p:spPr>
          <a:xfrm>
            <a:off x="3616775" y="5221519"/>
            <a:ext cx="4114800" cy="1343025"/>
          </a:xfrm>
          <a:prstGeom prst="rect">
            <a:avLst/>
          </a:prstGeom>
        </p:spPr>
      </p:pic>
      <p:pic>
        <p:nvPicPr>
          <p:cNvPr id="7" name="Picture 6">
            <a:extLst>
              <a:ext uri="{FF2B5EF4-FFF2-40B4-BE49-F238E27FC236}">
                <a16:creationId xmlns:a16="http://schemas.microsoft.com/office/drawing/2014/main" id="{DED1EFA8-E202-073F-1B65-11D5FBB9581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27877" y="3986651"/>
            <a:ext cx="3087655" cy="2735499"/>
          </a:xfrm>
          <a:prstGeom prst="rect">
            <a:avLst/>
          </a:prstGeom>
          <a:noFill/>
          <a:ln>
            <a:noFill/>
          </a:ln>
        </p:spPr>
      </p:pic>
      <p:pic>
        <p:nvPicPr>
          <p:cNvPr id="8" name="Picture 7" descr="A black mesh on a blue background&#10;&#10;Description automatically generated">
            <a:extLst>
              <a:ext uri="{FF2B5EF4-FFF2-40B4-BE49-F238E27FC236}">
                <a16:creationId xmlns:a16="http://schemas.microsoft.com/office/drawing/2014/main" id="{0CF17815-5385-4148-5B3B-F6BE5AF6BDE5}"/>
              </a:ext>
            </a:extLst>
          </p:cNvPr>
          <p:cNvPicPr>
            <a:picLocks noChangeAspect="1"/>
          </p:cNvPicPr>
          <p:nvPr/>
        </p:nvPicPr>
        <p:blipFill rotWithShape="1">
          <a:blip r:embed="rId6">
            <a:alphaModFix amt="5000"/>
            <a:extLst>
              <a:ext uri="{28A0092B-C50C-407E-A947-70E740481C1C}">
                <a14:useLocalDpi xmlns:a14="http://schemas.microsoft.com/office/drawing/2010/main" val="0"/>
              </a:ext>
            </a:extLst>
          </a:blip>
          <a:srcRect t="12057" b="11363"/>
          <a:stretch/>
        </p:blipFill>
        <p:spPr>
          <a:xfrm>
            <a:off x="0" y="0"/>
            <a:ext cx="12192001" cy="4201449"/>
          </a:xfrm>
          <a:prstGeom prst="rect">
            <a:avLst/>
          </a:prstGeom>
        </p:spPr>
      </p:pic>
    </p:spTree>
    <p:extLst>
      <p:ext uri="{BB962C8B-B14F-4D97-AF65-F5344CB8AC3E}">
        <p14:creationId xmlns:p14="http://schemas.microsoft.com/office/powerpoint/2010/main" val="3801590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FEBC95D-7782-606D-5953-FE867670F849}"/>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0062A7E-9244-737F-0C29-D952759D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ack mesh on a blue background&#10;&#10;Description automatically generated">
            <a:extLst>
              <a:ext uri="{FF2B5EF4-FFF2-40B4-BE49-F238E27FC236}">
                <a16:creationId xmlns:a16="http://schemas.microsoft.com/office/drawing/2014/main" id="{933C7B2E-ECB1-3CDE-D1F2-529A2DA9B54E}"/>
              </a:ext>
            </a:extLst>
          </p:cNvPr>
          <p:cNvPicPr>
            <a:picLocks noChangeAspect="1"/>
          </p:cNvPicPr>
          <p:nvPr/>
        </p:nvPicPr>
        <p:blipFill rotWithShape="1">
          <a:blip r:embed="rId2">
            <a:alphaModFix amt="5000"/>
            <a:extLst>
              <a:ext uri="{28A0092B-C50C-407E-A947-70E740481C1C}">
                <a14:useLocalDpi xmlns:a14="http://schemas.microsoft.com/office/drawing/2010/main" val="0"/>
              </a:ext>
            </a:extLst>
          </a:blip>
          <a:srcRect t="12057" b="11363"/>
          <a:stretch/>
        </p:blipFill>
        <p:spPr>
          <a:xfrm>
            <a:off x="0" y="0"/>
            <a:ext cx="12192001" cy="4201449"/>
          </a:xfrm>
          <a:prstGeom prst="rect">
            <a:avLst/>
          </a:prstGeom>
        </p:spPr>
      </p:pic>
      <p:grpSp>
        <p:nvGrpSpPr>
          <p:cNvPr id="17" name="Group 16">
            <a:extLst>
              <a:ext uri="{FF2B5EF4-FFF2-40B4-BE49-F238E27FC236}">
                <a16:creationId xmlns:a16="http://schemas.microsoft.com/office/drawing/2014/main" id="{3201BD8D-6229-1354-8652-CF6BD7AB07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18" name="Freeform: Shape 17">
              <a:extLst>
                <a:ext uri="{FF2B5EF4-FFF2-40B4-BE49-F238E27FC236}">
                  <a16:creationId xmlns:a16="http://schemas.microsoft.com/office/drawing/2014/main" id="{4CB58C6F-2E67-D60E-2B2D-77AA8FA3A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85196B67-D06C-E5D7-0800-EB5A2E183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196BCEEA-1776-C567-28AE-FF35E4145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298097D-6B56-0D0A-C0FA-011E32959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5621B3AB-9945-B146-FAEB-47263A621ACF}"/>
              </a:ext>
            </a:extLst>
          </p:cNvPr>
          <p:cNvSpPr>
            <a:spLocks noGrp="1"/>
          </p:cNvSpPr>
          <p:nvPr>
            <p:ph type="ctrTitle"/>
          </p:nvPr>
        </p:nvSpPr>
        <p:spPr>
          <a:xfrm>
            <a:off x="1203158" y="140633"/>
            <a:ext cx="9384632" cy="6702072"/>
          </a:xfrm>
        </p:spPr>
        <p:txBody>
          <a:bodyPr anchor="t">
            <a:normAutofit fontScale="90000"/>
          </a:bodyPr>
          <a:lstStyle/>
          <a:p>
            <a:pPr marR="0" lvl="0" rtl="1">
              <a:lnSpc>
                <a:spcPct val="115000"/>
              </a:lnSpc>
              <a:spcBef>
                <a:spcPts val="0"/>
              </a:spcBef>
              <a:spcAft>
                <a:spcPts val="0"/>
              </a:spcAft>
            </a:pPr>
            <a:r>
              <a:rPr lang="he-IL" sz="5400" b="1" u="sng" kern="100" dirty="0">
                <a:effectLst/>
                <a:latin typeface="Aptos" panose="020B0004020202020204" pitchFamily="34" charset="0"/>
                <a:ea typeface="Aptos" panose="020B0004020202020204" pitchFamily="34" charset="0"/>
                <a:cs typeface="Arial" panose="020B0604020202020204" pitchFamily="34" charset="0"/>
              </a:rPr>
              <a:t>פרק 1 - משוונים:</a:t>
            </a:r>
            <a:br>
              <a:rPr lang="en-US" sz="5400" kern="100" dirty="0">
                <a:effectLst/>
                <a:latin typeface="Aptos" panose="020B0004020202020204" pitchFamily="34" charset="0"/>
                <a:ea typeface="Aptos" panose="020B0004020202020204" pitchFamily="34" charset="0"/>
                <a:cs typeface="Arial" panose="020B0604020202020204" pitchFamily="34" charset="0"/>
              </a:rPr>
            </a:br>
            <a:r>
              <a:rPr lang="he-IL" sz="2800" b="1" u="none" strike="noStrike" kern="100" dirty="0">
                <a:effectLst/>
                <a:latin typeface="Aptos" panose="020B0004020202020204" pitchFamily="34" charset="0"/>
                <a:ea typeface="Aptos" panose="020B0004020202020204" pitchFamily="34" charset="0"/>
                <a:cs typeface="Arial" panose="020B0604020202020204" pitchFamily="34" charset="0"/>
              </a:rPr>
              <a:t> </a:t>
            </a:r>
            <a:br>
              <a:rPr lang="he-IL" sz="2800" b="1" u="none" strike="noStrike" kern="100" dirty="0">
                <a:effectLst/>
                <a:latin typeface="Aptos" panose="020B0004020202020204" pitchFamily="34" charset="0"/>
                <a:ea typeface="Aptos" panose="020B0004020202020204" pitchFamily="34" charset="0"/>
                <a:cs typeface="Arial" panose="020B0604020202020204" pitchFamily="34" charset="0"/>
              </a:rPr>
            </a:br>
            <a:br>
              <a:rPr lang="en-US" sz="2800" kern="100" dirty="0">
                <a:effectLst/>
                <a:latin typeface="Aptos" panose="020B0004020202020204" pitchFamily="34" charset="0"/>
                <a:ea typeface="Aptos" panose="020B0004020202020204" pitchFamily="34" charset="0"/>
                <a:cs typeface="Arial" panose="020B0604020202020204" pitchFamily="34" charset="0"/>
              </a:rPr>
            </a:br>
            <a:r>
              <a:rPr lang="he-IL" sz="3200" b="1" dirty="0">
                <a:cs typeface="+mn-cs"/>
              </a:rPr>
              <a:t>מטרה</a:t>
            </a:r>
            <a:r>
              <a:rPr lang="he-IL" sz="3200" dirty="0">
                <a:cs typeface="+mn-cs"/>
              </a:rPr>
              <a:t>: פיתוח מערכת לעיבוד ספקטרלי של אותות אודיו, ע"י שימוש במסננים רקורסיביים.</a:t>
            </a:r>
            <a:br>
              <a:rPr lang="he-IL" sz="3200" dirty="0">
                <a:cs typeface="+mn-cs"/>
              </a:rPr>
            </a:br>
            <a:r>
              <a:rPr lang="he-IL" sz="3200" b="1" dirty="0">
                <a:cs typeface="+mn-cs"/>
              </a:rPr>
              <a:t>דרישות: </a:t>
            </a:r>
            <a:r>
              <a:rPr lang="he-IL" sz="3200" dirty="0">
                <a:cs typeface="+mn-cs"/>
              </a:rPr>
              <a:t>פיתוח היכולת של יחידת העיבוד לאזן את הספקטרום של האות בהתאם לפרמטרים שהמשתמש הגדיר.</a:t>
            </a:r>
            <a:br>
              <a:rPr lang="he-IL" sz="3200" dirty="0">
                <a:cs typeface="+mn-cs"/>
              </a:rPr>
            </a:br>
            <a:r>
              <a:rPr lang="he-IL" sz="3200" b="1" dirty="0">
                <a:cs typeface="+mn-cs"/>
              </a:rPr>
              <a:t>בדיקה: </a:t>
            </a:r>
            <a:r>
              <a:rPr lang="he-IL" sz="3200" dirty="0">
                <a:cs typeface="+mn-cs"/>
              </a:rPr>
              <a:t>ע"י הצגת גרפים של ביצועים של כל אחד מהמסננים בנפרד, ושל היחידה השלמה.</a:t>
            </a:r>
            <a:br>
              <a:rPr lang="he-IL" sz="3200" dirty="0"/>
            </a:br>
            <a:br>
              <a:rPr lang="he-IL" sz="3200" dirty="0"/>
            </a:br>
            <a:endParaRPr lang="en-US" sz="32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39205936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BBA8C-3709-EC33-90D2-482C6872DBF9}"/>
              </a:ext>
            </a:extLst>
          </p:cNvPr>
          <p:cNvSpPr>
            <a:spLocks noGrp="1"/>
          </p:cNvSpPr>
          <p:nvPr>
            <p:ph type="title"/>
          </p:nvPr>
        </p:nvSpPr>
        <p:spPr>
          <a:xfrm>
            <a:off x="838200" y="250031"/>
            <a:ext cx="10515600" cy="1325563"/>
          </a:xfrm>
        </p:spPr>
        <p:txBody>
          <a:bodyPr/>
          <a:lstStyle/>
          <a:p>
            <a:pPr algn="r" rtl="1"/>
            <a:r>
              <a:rPr lang="en-US" dirty="0" err="1">
                <a:cs typeface="+mn-cs"/>
              </a:rPr>
              <a:t>VGGish</a:t>
            </a:r>
            <a:r>
              <a:rPr lang="en-US" dirty="0">
                <a:cs typeface="+mn-cs"/>
              </a:rPr>
              <a:t> (Google Model)</a:t>
            </a:r>
            <a:r>
              <a:rPr lang="he-IL" dirty="0">
                <a:cs typeface="+mn-cs"/>
              </a:rPr>
              <a:t>:</a:t>
            </a:r>
          </a:p>
        </p:txBody>
      </p:sp>
      <p:sp>
        <p:nvSpPr>
          <p:cNvPr id="3" name="Content Placeholder 2">
            <a:extLst>
              <a:ext uri="{FF2B5EF4-FFF2-40B4-BE49-F238E27FC236}">
                <a16:creationId xmlns:a16="http://schemas.microsoft.com/office/drawing/2014/main" id="{753A26CA-EC4D-6CA5-F38D-E7C42760C17E}"/>
              </a:ext>
            </a:extLst>
          </p:cNvPr>
          <p:cNvSpPr>
            <a:spLocks noGrp="1"/>
          </p:cNvSpPr>
          <p:nvPr>
            <p:ph idx="1"/>
          </p:nvPr>
        </p:nvSpPr>
        <p:spPr>
          <a:xfrm>
            <a:off x="838200" y="1703848"/>
            <a:ext cx="10515600" cy="4351338"/>
          </a:xfrm>
        </p:spPr>
        <p:txBody>
          <a:bodyPr/>
          <a:lstStyle/>
          <a:p>
            <a:pPr algn="r" rtl="1"/>
            <a:r>
              <a:rPr lang="he-IL" dirty="0"/>
              <a:t>הרחבת מאגר הנתונים: במקום לעבוד עם 1000 דגימות של 30 שניות, חילקתי* כל דגימה ל10 דגימות של 3 שניות.</a:t>
            </a:r>
          </a:p>
          <a:p>
            <a:pPr algn="r" rtl="1"/>
            <a:r>
              <a:rPr lang="en-US" sz="1200" i="1" dirty="0"/>
              <a:t>Transfer Learning (Audio Embedding) - </a:t>
            </a:r>
            <a:r>
              <a:rPr lang="en-US" sz="1200" i="1" dirty="0" err="1"/>
              <a:t>VGGish</a:t>
            </a:r>
            <a:r>
              <a:rPr lang="en-US" sz="1200" i="1" dirty="0"/>
              <a:t> (Google Model) - Preprocessing And Arranging EXTENDED DATASET (Notebook 1 of 2)</a:t>
            </a:r>
            <a:r>
              <a:rPr lang="he-IL" sz="1200" i="1" dirty="0"/>
              <a:t> – המחברת בא מובא חלוקת מאגר הנתונים למאגר גדול יותר. * גם כאן, למרות שהמידע מונגש כמידע טבלאי, לקחת את הזמן לעשות את העבודה בעצמי ולחלק את המידע לקטעים הרצויים.</a:t>
            </a:r>
            <a:endParaRPr lang="he-IL" sz="1200" dirty="0"/>
          </a:p>
          <a:p>
            <a:pPr algn="r" rtl="1"/>
            <a:r>
              <a:rPr lang="he-IL" dirty="0"/>
              <a:t>ביצועי המבחן, מטריצת ערבול:</a:t>
            </a:r>
          </a:p>
          <a:p>
            <a:pPr algn="r" rtl="1"/>
            <a:endParaRPr lang="he-IL" dirty="0"/>
          </a:p>
          <a:p>
            <a:pPr marL="0" indent="0" algn="r" rtl="1">
              <a:buNone/>
            </a:pPr>
            <a:endParaRPr lang="he-IL" dirty="0"/>
          </a:p>
        </p:txBody>
      </p:sp>
      <p:pic>
        <p:nvPicPr>
          <p:cNvPr id="8" name="Picture 7">
            <a:extLst>
              <a:ext uri="{FF2B5EF4-FFF2-40B4-BE49-F238E27FC236}">
                <a16:creationId xmlns:a16="http://schemas.microsoft.com/office/drawing/2014/main" id="{0A3B7CB5-A4C6-454E-38E7-62872FB3E425}"/>
              </a:ext>
            </a:extLst>
          </p:cNvPr>
          <p:cNvPicPr>
            <a:picLocks noChangeAspect="1"/>
          </p:cNvPicPr>
          <p:nvPr/>
        </p:nvPicPr>
        <p:blipFill>
          <a:blip r:embed="rId2"/>
          <a:stretch>
            <a:fillRect/>
          </a:stretch>
        </p:blipFill>
        <p:spPr>
          <a:xfrm>
            <a:off x="6772275" y="3879517"/>
            <a:ext cx="4133850" cy="1476375"/>
          </a:xfrm>
          <a:prstGeom prst="rect">
            <a:avLst/>
          </a:prstGeom>
        </p:spPr>
      </p:pic>
      <p:pic>
        <p:nvPicPr>
          <p:cNvPr id="9" name="Picture 8">
            <a:extLst>
              <a:ext uri="{FF2B5EF4-FFF2-40B4-BE49-F238E27FC236}">
                <a16:creationId xmlns:a16="http://schemas.microsoft.com/office/drawing/2014/main" id="{B5B76E2F-406C-17E5-F15D-F62187CFEA2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7141" y="3150060"/>
            <a:ext cx="3722585" cy="3324985"/>
          </a:xfrm>
          <a:prstGeom prst="rect">
            <a:avLst/>
          </a:prstGeom>
          <a:noFill/>
          <a:ln>
            <a:noFill/>
          </a:ln>
        </p:spPr>
      </p:pic>
      <p:pic>
        <p:nvPicPr>
          <p:cNvPr id="4" name="Picture 3" descr="A black mesh on a blue background&#10;&#10;Description automatically generated">
            <a:extLst>
              <a:ext uri="{FF2B5EF4-FFF2-40B4-BE49-F238E27FC236}">
                <a16:creationId xmlns:a16="http://schemas.microsoft.com/office/drawing/2014/main" id="{562B22B8-4714-E47A-E200-87970E593CD5}"/>
              </a:ext>
            </a:extLst>
          </p:cNvPr>
          <p:cNvPicPr>
            <a:picLocks noChangeAspect="1"/>
          </p:cNvPicPr>
          <p:nvPr/>
        </p:nvPicPr>
        <p:blipFill rotWithShape="1">
          <a:blip r:embed="rId4">
            <a:alphaModFix amt="5000"/>
            <a:extLst>
              <a:ext uri="{28A0092B-C50C-407E-A947-70E740481C1C}">
                <a14:useLocalDpi xmlns:a14="http://schemas.microsoft.com/office/drawing/2010/main" val="0"/>
              </a:ext>
            </a:extLst>
          </a:blip>
          <a:srcRect t="12057" b="11363"/>
          <a:stretch/>
        </p:blipFill>
        <p:spPr>
          <a:xfrm>
            <a:off x="0" y="0"/>
            <a:ext cx="12192001" cy="4201449"/>
          </a:xfrm>
          <a:prstGeom prst="rect">
            <a:avLst/>
          </a:prstGeom>
        </p:spPr>
      </p:pic>
    </p:spTree>
    <p:extLst>
      <p:ext uri="{BB962C8B-B14F-4D97-AF65-F5344CB8AC3E}">
        <p14:creationId xmlns:p14="http://schemas.microsoft.com/office/powerpoint/2010/main" val="33267982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BBA8C-3709-EC33-90D2-482C6872DBF9}"/>
              </a:ext>
            </a:extLst>
          </p:cNvPr>
          <p:cNvSpPr>
            <a:spLocks noGrp="1"/>
          </p:cNvSpPr>
          <p:nvPr>
            <p:ph type="title"/>
          </p:nvPr>
        </p:nvSpPr>
        <p:spPr>
          <a:xfrm>
            <a:off x="838200" y="250031"/>
            <a:ext cx="10515600" cy="1325563"/>
          </a:xfrm>
        </p:spPr>
        <p:txBody>
          <a:bodyPr/>
          <a:lstStyle/>
          <a:p>
            <a:pPr algn="r" rtl="1"/>
            <a:r>
              <a:rPr lang="he-IL" dirty="0">
                <a:cs typeface="+mn-cs"/>
              </a:rPr>
              <a:t>סיכום:</a:t>
            </a:r>
          </a:p>
        </p:txBody>
      </p:sp>
      <p:sp>
        <p:nvSpPr>
          <p:cNvPr id="3" name="Content Placeholder 2">
            <a:extLst>
              <a:ext uri="{FF2B5EF4-FFF2-40B4-BE49-F238E27FC236}">
                <a16:creationId xmlns:a16="http://schemas.microsoft.com/office/drawing/2014/main" id="{753A26CA-EC4D-6CA5-F38D-E7C42760C17E}"/>
              </a:ext>
            </a:extLst>
          </p:cNvPr>
          <p:cNvSpPr>
            <a:spLocks noGrp="1"/>
          </p:cNvSpPr>
          <p:nvPr>
            <p:ph idx="1"/>
          </p:nvPr>
        </p:nvSpPr>
        <p:spPr>
          <a:xfrm>
            <a:off x="838200" y="1703848"/>
            <a:ext cx="10515600" cy="4351338"/>
          </a:xfrm>
        </p:spPr>
        <p:txBody>
          <a:bodyPr/>
          <a:lstStyle/>
          <a:p>
            <a:pPr algn="r" rtl="1"/>
            <a:r>
              <a:rPr lang="he-IL" dirty="0"/>
              <a:t>הביצועים הכי טובים התקבלו מהשימוש ב</a:t>
            </a:r>
            <a:r>
              <a:rPr lang="en-US" dirty="0"/>
              <a:t>Audio Embedding</a:t>
            </a:r>
            <a:endParaRPr lang="he-IL" dirty="0"/>
          </a:p>
          <a:p>
            <a:pPr algn="r" rtl="1"/>
            <a:r>
              <a:rPr lang="he-IL" dirty="0"/>
              <a:t>הרחבת מאגר הנתונים תרמה משמעותית לפתרון</a:t>
            </a:r>
          </a:p>
          <a:p>
            <a:pPr algn="r" rtl="1"/>
            <a:r>
              <a:rPr lang="he-IL" dirty="0"/>
              <a:t>ביצוע התחלתי: 72%</a:t>
            </a:r>
          </a:p>
          <a:p>
            <a:pPr algn="r" rtl="1"/>
            <a:r>
              <a:rPr lang="he-IL" dirty="0"/>
              <a:t>ביצוע מיטבי: 88%</a:t>
            </a:r>
          </a:p>
          <a:p>
            <a:pPr marL="0" indent="0" algn="r" rtl="1">
              <a:buNone/>
            </a:pPr>
            <a:endParaRPr lang="he-IL" dirty="0"/>
          </a:p>
          <a:p>
            <a:pPr marL="457200" marR="0" algn="just" rtl="1">
              <a:lnSpc>
                <a:spcPct val="115000"/>
              </a:lnSpc>
              <a:spcBef>
                <a:spcPts val="0"/>
              </a:spcBef>
              <a:spcAft>
                <a:spcPts val="800"/>
              </a:spcAft>
            </a:pPr>
            <a:r>
              <a:rPr lang="he-IL" sz="1800" kern="100" dirty="0">
                <a:effectLst/>
                <a:latin typeface="Aptos" panose="020B0004020202020204" pitchFamily="34" charset="0"/>
                <a:ea typeface="Aptos" panose="020B0004020202020204" pitchFamily="34" charset="0"/>
                <a:cs typeface="Calibri" panose="020F0502020204030204" pitchFamily="34" charset="0"/>
              </a:rPr>
              <a:t>מקורות ל</a:t>
            </a:r>
            <a:r>
              <a:rPr lang="en-US" sz="1800" kern="100" dirty="0" err="1">
                <a:effectLst/>
                <a:latin typeface="Calibri" panose="020F0502020204030204" pitchFamily="34" charset="0"/>
                <a:ea typeface="Aptos" panose="020B0004020202020204" pitchFamily="34" charset="0"/>
                <a:cs typeface="Arial" panose="020B0604020202020204" pitchFamily="34" charset="0"/>
              </a:rPr>
              <a:t>VGGish</a:t>
            </a:r>
            <a:r>
              <a:rPr lang="he-IL" sz="1800" kern="100" dirty="0">
                <a:effectLst/>
                <a:latin typeface="Aptos" panose="020B0004020202020204" pitchFamily="34" charset="0"/>
                <a:ea typeface="Aptos" panose="020B0004020202020204" pitchFamily="34" charset="0"/>
                <a:cs typeface="Calibri" panose="020F0502020204030204" pitchFamily="34" charset="0"/>
              </a:rPr>
              <a: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gn="just" rtl="1">
              <a:lnSpc>
                <a:spcPct val="115000"/>
              </a:lnSpc>
              <a:spcBef>
                <a:spcPts val="0"/>
              </a:spcBef>
              <a:spcAft>
                <a:spcPts val="0"/>
              </a:spcAft>
              <a:buFont typeface="+mj-lt"/>
              <a:buAutoNum type="arabicPeriod"/>
            </a:pPr>
            <a:r>
              <a:rPr lang="en-US" sz="1800" kern="100" dirty="0">
                <a:effectLst/>
                <a:latin typeface="Calibri" panose="020F0502020204030204" pitchFamily="34" charset="0"/>
                <a:ea typeface="Aptos" panose="020B0004020202020204" pitchFamily="34" charset="0"/>
                <a:cs typeface="Arial" panose="020B0604020202020204" pitchFamily="34" charset="0"/>
              </a:rPr>
              <a:t>CNN ARCHITECTURES FOR LARGE-SCALE AUDIO CLASSIFICATION</a:t>
            </a:r>
            <a:r>
              <a:rPr lang="he-IL" sz="1800" kern="100" dirty="0">
                <a:effectLst/>
                <a:latin typeface="Aptos" panose="020B0004020202020204" pitchFamily="34" charset="0"/>
                <a:ea typeface="Aptos" panose="020B0004020202020204" pitchFamily="34" charset="0"/>
                <a:cs typeface="Calibri" panose="020F0502020204030204" pitchFamily="34" charset="0"/>
              </a:rPr>
              <a:t> – מצורף להגשה (</a:t>
            </a:r>
            <a:r>
              <a:rPr lang="en-US" sz="1800" kern="100" dirty="0">
                <a:effectLst/>
                <a:latin typeface="Calibri" panose="020F0502020204030204" pitchFamily="34" charset="0"/>
                <a:ea typeface="Aptos" panose="020B0004020202020204" pitchFamily="34" charset="0"/>
                <a:cs typeface="Arial" panose="020B0604020202020204" pitchFamily="34" charset="0"/>
              </a:rPr>
              <a:t>PDF</a:t>
            </a:r>
            <a:r>
              <a:rPr lang="he-IL" sz="1800" kern="100" dirty="0">
                <a:effectLst/>
                <a:latin typeface="Aptos" panose="020B0004020202020204" pitchFamily="34" charset="0"/>
                <a:ea typeface="Aptos" panose="020B0004020202020204" pitchFamily="34" charset="0"/>
                <a:cs typeface="Calibri" panose="020F0502020204030204" pitchFamily="34" charset="0"/>
              </a:rPr>
              <a: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gn="just" rtl="1">
              <a:lnSpc>
                <a:spcPct val="115000"/>
              </a:lnSpc>
              <a:spcBef>
                <a:spcPts val="0"/>
              </a:spcBef>
              <a:spcAft>
                <a:spcPts val="0"/>
              </a:spcAft>
              <a:buFont typeface="+mj-lt"/>
              <a:buAutoNum type="arabicPeriod"/>
            </a:pPr>
            <a:r>
              <a:rPr lang="en-US" sz="1800" u="sng" kern="100" dirty="0">
                <a:solidFill>
                  <a:srgbClr val="467886"/>
                </a:solidFill>
                <a:effectLst/>
                <a:latin typeface="Calibri" panose="020F0502020204030204" pitchFamily="34" charset="0"/>
                <a:ea typeface="Aptos" panose="020B0004020202020204" pitchFamily="34" charset="0"/>
                <a:cs typeface="Arial" panose="020B0604020202020204" pitchFamily="34" charset="0"/>
                <a:hlinkClick r:id="rId2"/>
              </a:rPr>
              <a:t>https://www.mathworks.com/help/audio/ref/vggishfeatures.html</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gn="just" rtl="1">
              <a:lnSpc>
                <a:spcPct val="115000"/>
              </a:lnSpc>
              <a:spcBef>
                <a:spcPts val="0"/>
              </a:spcBef>
              <a:spcAft>
                <a:spcPts val="800"/>
              </a:spcAft>
              <a:buFont typeface="+mj-lt"/>
              <a:buAutoNum type="arabicPeriod"/>
            </a:pPr>
            <a:r>
              <a:rPr lang="en-US" sz="1800" u="sng" kern="100" dirty="0">
                <a:solidFill>
                  <a:srgbClr val="467886"/>
                </a:solidFill>
                <a:effectLst/>
                <a:latin typeface="Calibri" panose="020F0502020204030204" pitchFamily="34" charset="0"/>
                <a:ea typeface="Aptos" panose="020B0004020202020204" pitchFamily="34" charset="0"/>
                <a:cs typeface="Arial" panose="020B0604020202020204" pitchFamily="34" charset="0"/>
                <a:hlinkClick r:id="rId3"/>
              </a:rPr>
              <a:t>https://colab.research.google.com/drive/1TbX92UL9sYWbdwdGE0rJ9owmezB-Rl1C</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indent="0" algn="r" rtl="1">
              <a:buNone/>
            </a:pPr>
            <a:endParaRPr lang="he-IL" dirty="0"/>
          </a:p>
        </p:txBody>
      </p:sp>
      <p:pic>
        <p:nvPicPr>
          <p:cNvPr id="4" name="Picture 3" descr="A black mesh on a blue background&#10;&#10;Description automatically generated">
            <a:extLst>
              <a:ext uri="{FF2B5EF4-FFF2-40B4-BE49-F238E27FC236}">
                <a16:creationId xmlns:a16="http://schemas.microsoft.com/office/drawing/2014/main" id="{9FB67020-010E-DD56-A1A7-D504F3E11466}"/>
              </a:ext>
            </a:extLst>
          </p:cNvPr>
          <p:cNvPicPr>
            <a:picLocks noChangeAspect="1"/>
          </p:cNvPicPr>
          <p:nvPr/>
        </p:nvPicPr>
        <p:blipFill rotWithShape="1">
          <a:blip r:embed="rId4">
            <a:alphaModFix amt="5000"/>
            <a:extLst>
              <a:ext uri="{28A0092B-C50C-407E-A947-70E740481C1C}">
                <a14:useLocalDpi xmlns:a14="http://schemas.microsoft.com/office/drawing/2010/main" val="0"/>
              </a:ext>
            </a:extLst>
          </a:blip>
          <a:srcRect t="12057" b="11363"/>
          <a:stretch/>
        </p:blipFill>
        <p:spPr>
          <a:xfrm>
            <a:off x="0" y="0"/>
            <a:ext cx="12192001" cy="4201449"/>
          </a:xfrm>
          <a:prstGeom prst="rect">
            <a:avLst/>
          </a:prstGeom>
        </p:spPr>
      </p:pic>
    </p:spTree>
    <p:extLst>
      <p:ext uri="{BB962C8B-B14F-4D97-AF65-F5344CB8AC3E}">
        <p14:creationId xmlns:p14="http://schemas.microsoft.com/office/powerpoint/2010/main" val="3744882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ack mesh on a blue background&#10;&#10;Description automatically generated">
            <a:extLst>
              <a:ext uri="{FF2B5EF4-FFF2-40B4-BE49-F238E27FC236}">
                <a16:creationId xmlns:a16="http://schemas.microsoft.com/office/drawing/2014/main" id="{1A23B62F-2D74-2F58-B5C7-E73B0BFD5D3E}"/>
              </a:ext>
            </a:extLst>
          </p:cNvPr>
          <p:cNvPicPr>
            <a:picLocks noChangeAspect="1"/>
          </p:cNvPicPr>
          <p:nvPr/>
        </p:nvPicPr>
        <p:blipFill rotWithShape="1">
          <a:blip r:embed="rId2">
            <a:alphaModFix amt="5000"/>
            <a:extLst>
              <a:ext uri="{28A0092B-C50C-407E-A947-70E740481C1C}">
                <a14:useLocalDpi xmlns:a14="http://schemas.microsoft.com/office/drawing/2010/main" val="0"/>
              </a:ext>
            </a:extLst>
          </a:blip>
          <a:srcRect t="12057" b="11363"/>
          <a:stretch/>
        </p:blipFill>
        <p:spPr>
          <a:xfrm>
            <a:off x="0" y="0"/>
            <a:ext cx="12192001" cy="4201449"/>
          </a:xfrm>
          <a:prstGeom prst="rect">
            <a:avLst/>
          </a:prstGeom>
        </p:spPr>
      </p:pic>
      <p:grpSp>
        <p:nvGrpSpPr>
          <p:cNvPr id="17" name="Group 16">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18" name="Freeform: Shape 17">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B45635F0-6623-4C1A-2216-313ADF107E5E}"/>
              </a:ext>
            </a:extLst>
          </p:cNvPr>
          <p:cNvSpPr>
            <a:spLocks noGrp="1"/>
          </p:cNvSpPr>
          <p:nvPr>
            <p:ph type="ctrTitle"/>
          </p:nvPr>
        </p:nvSpPr>
        <p:spPr>
          <a:xfrm>
            <a:off x="1154172" y="218049"/>
            <a:ext cx="9384632" cy="6327130"/>
          </a:xfrm>
        </p:spPr>
        <p:txBody>
          <a:bodyPr anchor="t">
            <a:normAutofit fontScale="90000"/>
          </a:bodyPr>
          <a:lstStyle/>
          <a:p>
            <a:pPr marR="0" lvl="0" rtl="1">
              <a:lnSpc>
                <a:spcPct val="115000"/>
              </a:lnSpc>
              <a:spcBef>
                <a:spcPts val="0"/>
              </a:spcBef>
              <a:spcAft>
                <a:spcPts val="800"/>
              </a:spcAft>
            </a:pPr>
            <a:r>
              <a:rPr lang="he-IL" sz="4400" b="1" u="sng" kern="100" dirty="0">
                <a:effectLst/>
                <a:latin typeface="Aptos" panose="020B0004020202020204" pitchFamily="34" charset="0"/>
                <a:ea typeface="Aptos" panose="020B0004020202020204" pitchFamily="34" charset="0"/>
                <a:cs typeface="Arial" panose="020B0604020202020204" pitchFamily="34" charset="0"/>
              </a:rPr>
              <a:t>רשימת מקורות:</a:t>
            </a:r>
            <a:br>
              <a:rPr lang="he-IL" sz="4400" b="1" u="sng" kern="100" dirty="0">
                <a:effectLst/>
                <a:latin typeface="Aptos" panose="020B0004020202020204" pitchFamily="34" charset="0"/>
                <a:ea typeface="Aptos" panose="020B0004020202020204" pitchFamily="34" charset="0"/>
                <a:cs typeface="Arial" panose="020B0604020202020204" pitchFamily="34" charset="0"/>
              </a:rPr>
            </a:br>
            <a:br>
              <a:rPr lang="en-US" sz="4400" kern="100" dirty="0">
                <a:effectLst/>
                <a:latin typeface="Aptos" panose="020B0004020202020204" pitchFamily="34" charset="0"/>
                <a:ea typeface="Aptos" panose="020B0004020202020204" pitchFamily="34" charset="0"/>
                <a:cs typeface="Arial" panose="020B0604020202020204" pitchFamily="34" charset="0"/>
              </a:rPr>
            </a:br>
            <a:r>
              <a:rPr lang="en-US" sz="1800" b="1" kern="100" dirty="0">
                <a:effectLst/>
                <a:latin typeface="Aptos" panose="020B0004020202020204" pitchFamily="34" charset="0"/>
                <a:ea typeface="Aptos" panose="020B0004020202020204" pitchFamily="34" charset="0"/>
                <a:cs typeface="Arial" panose="020B0604020202020204" pitchFamily="34" charset="0"/>
              </a:rPr>
              <a:t>Digital Audio Signal Processing, </a:t>
            </a:r>
            <a:r>
              <a:rPr lang="en-US" sz="1800" kern="100" dirty="0">
                <a:effectLst/>
                <a:latin typeface="Aptos" panose="020B0004020202020204" pitchFamily="34" charset="0"/>
                <a:ea typeface="Aptos" panose="020B0004020202020204" pitchFamily="34" charset="0"/>
                <a:cs typeface="Arial" panose="020B0604020202020204" pitchFamily="34" charset="0"/>
              </a:rPr>
              <a:t>Udo </a:t>
            </a:r>
            <a:r>
              <a:rPr lang="en-US" sz="1800" kern="100" dirty="0" err="1">
                <a:effectLst/>
                <a:latin typeface="Aptos" panose="020B0004020202020204" pitchFamily="34" charset="0"/>
                <a:ea typeface="Aptos" panose="020B0004020202020204" pitchFamily="34" charset="0"/>
                <a:cs typeface="Arial" panose="020B0604020202020204" pitchFamily="34" charset="0"/>
              </a:rPr>
              <a:t>Zolzer</a:t>
            </a:r>
            <a:r>
              <a:rPr lang="en-US" sz="1800" kern="100" dirty="0">
                <a:effectLst/>
                <a:latin typeface="Aptos" panose="020B0004020202020204" pitchFamily="34" charset="0"/>
                <a:ea typeface="Aptos" panose="020B0004020202020204" pitchFamily="34" charset="0"/>
                <a:cs typeface="Arial" panose="020B0604020202020204" pitchFamily="34" charset="0"/>
              </a:rPr>
              <a:t> [1]</a:t>
            </a:r>
            <a:br>
              <a:rPr lang="he-IL" sz="1800" kern="100" dirty="0">
                <a:effectLst/>
                <a:latin typeface="Aptos" panose="020B0004020202020204" pitchFamily="34" charset="0"/>
                <a:ea typeface="Aptos" panose="020B0004020202020204" pitchFamily="34" charset="0"/>
                <a:cs typeface="Arial" panose="020B0604020202020204" pitchFamily="34" charset="0"/>
              </a:rPr>
            </a:br>
            <a:br>
              <a:rPr lang="en-US" sz="1800" kern="100" dirty="0">
                <a:effectLst/>
                <a:latin typeface="Aptos" panose="020B0004020202020204" pitchFamily="34" charset="0"/>
                <a:ea typeface="Aptos" panose="020B0004020202020204" pitchFamily="34" charset="0"/>
                <a:cs typeface="Arial" panose="020B0604020202020204" pitchFamily="34" charset="0"/>
              </a:rPr>
            </a:br>
            <a:r>
              <a:rPr lang="en-US"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r>
              <a:rPr lang="en-US" sz="1800" b="1" kern="100" dirty="0">
                <a:effectLst/>
                <a:latin typeface="Aptos" panose="020B0004020202020204" pitchFamily="34" charset="0"/>
                <a:ea typeface="Aptos" panose="020B0004020202020204" pitchFamily="34" charset="0"/>
                <a:cs typeface="Arial" panose="020B0604020202020204" pitchFamily="34" charset="0"/>
              </a:rPr>
              <a:t>Audio &amp; Speech Processing with </a:t>
            </a:r>
            <a:r>
              <a:rPr lang="en-US" sz="1800" b="1" kern="100" dirty="0" err="1">
                <a:effectLst/>
                <a:latin typeface="Aptos" panose="020B0004020202020204" pitchFamily="34" charset="0"/>
                <a:ea typeface="Aptos" panose="020B0004020202020204" pitchFamily="34" charset="0"/>
                <a:cs typeface="Arial" panose="020B0604020202020204" pitchFamily="34" charset="0"/>
              </a:rPr>
              <a:t>Matlab</a:t>
            </a:r>
            <a:r>
              <a:rPr lang="en-US"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r>
              <a:rPr lang="en-US" sz="1800" kern="100" dirty="0">
                <a:effectLst/>
                <a:latin typeface="Aptos" panose="020B0004020202020204" pitchFamily="34" charset="0"/>
                <a:ea typeface="Aptos" panose="020B0004020202020204" pitchFamily="34" charset="0"/>
                <a:cs typeface="Arial" panose="020B0604020202020204" pitchFamily="34" charset="0"/>
              </a:rPr>
              <a:t>Paul R. Hill. [2]</a:t>
            </a:r>
            <a:br>
              <a:rPr lang="he-IL" sz="1800" kern="100" dirty="0">
                <a:effectLst/>
                <a:latin typeface="Aptos" panose="020B0004020202020204" pitchFamily="34" charset="0"/>
                <a:ea typeface="Aptos" panose="020B0004020202020204" pitchFamily="34" charset="0"/>
                <a:cs typeface="Arial" panose="020B0604020202020204" pitchFamily="34" charset="0"/>
              </a:rPr>
            </a:br>
            <a:br>
              <a:rPr lang="en-US" sz="1800" kern="100" dirty="0">
                <a:effectLst/>
                <a:latin typeface="Aptos" panose="020B0004020202020204" pitchFamily="34" charset="0"/>
                <a:ea typeface="Aptos" panose="020B0004020202020204" pitchFamily="34" charset="0"/>
                <a:cs typeface="Arial" panose="020B0604020202020204" pitchFamily="34" charset="0"/>
              </a:rPr>
            </a:br>
            <a:r>
              <a:rPr lang="en-US" sz="1800" b="1" kern="100" dirty="0">
                <a:effectLst/>
                <a:latin typeface="Aptos" panose="020B0004020202020204" pitchFamily="34" charset="0"/>
                <a:ea typeface="Aptos" panose="020B0004020202020204" pitchFamily="34" charset="0"/>
                <a:cs typeface="Arial" panose="020B0604020202020204" pitchFamily="34" charset="0"/>
              </a:rPr>
              <a:t>Hack Audio,</a:t>
            </a:r>
            <a:r>
              <a:rPr lang="en-US" sz="1800" kern="100" dirty="0">
                <a:effectLst/>
                <a:latin typeface="Aptos" panose="020B0004020202020204" pitchFamily="34" charset="0"/>
                <a:ea typeface="Aptos" panose="020B0004020202020204" pitchFamily="34" charset="0"/>
                <a:cs typeface="Arial" panose="020B0604020202020204" pitchFamily="34" charset="0"/>
              </a:rPr>
              <a:t> </a:t>
            </a:r>
            <a:r>
              <a:rPr lang="en-US" sz="1800" b="1" kern="100" dirty="0">
                <a:effectLst/>
                <a:latin typeface="Aptos" panose="020B0004020202020204" pitchFamily="34" charset="0"/>
                <a:ea typeface="Aptos" panose="020B0004020202020204" pitchFamily="34" charset="0"/>
                <a:cs typeface="Arial" panose="020B0604020202020204" pitchFamily="34" charset="0"/>
              </a:rPr>
              <a:t>An Introduction to Computer Programming and Digital Signal Processing in MATLAB, </a:t>
            </a:r>
            <a:r>
              <a:rPr lang="en-US" sz="1800" kern="100" dirty="0">
                <a:effectLst/>
                <a:latin typeface="Aptos" panose="020B0004020202020204" pitchFamily="34" charset="0"/>
                <a:ea typeface="Aptos" panose="020B0004020202020204" pitchFamily="34" charset="0"/>
                <a:cs typeface="Arial" panose="020B0604020202020204" pitchFamily="34" charset="0"/>
              </a:rPr>
              <a:t>Eric </a:t>
            </a:r>
            <a:r>
              <a:rPr lang="en-US" sz="1800" kern="100" dirty="0" err="1">
                <a:effectLst/>
                <a:latin typeface="Aptos" panose="020B0004020202020204" pitchFamily="34" charset="0"/>
                <a:ea typeface="Aptos" panose="020B0004020202020204" pitchFamily="34" charset="0"/>
                <a:cs typeface="Arial" panose="020B0604020202020204" pitchFamily="34" charset="0"/>
              </a:rPr>
              <a:t>Tarr</a:t>
            </a:r>
            <a:r>
              <a:rPr lang="en-US" sz="1800" kern="100" dirty="0">
                <a:effectLst/>
                <a:latin typeface="Aptos" panose="020B0004020202020204" pitchFamily="34" charset="0"/>
                <a:ea typeface="Aptos" panose="020B0004020202020204" pitchFamily="34" charset="0"/>
                <a:cs typeface="Arial" panose="020B0604020202020204" pitchFamily="34" charset="0"/>
              </a:rPr>
              <a:t> </a:t>
            </a:r>
            <a:br>
              <a:rPr lang="he-IL" sz="1800" kern="100" dirty="0">
                <a:effectLst/>
                <a:latin typeface="Aptos" panose="020B0004020202020204" pitchFamily="34" charset="0"/>
                <a:ea typeface="Aptos" panose="020B0004020202020204" pitchFamily="34" charset="0"/>
                <a:cs typeface="Arial" panose="020B0604020202020204" pitchFamily="34" charset="0"/>
              </a:rPr>
            </a:br>
            <a:br>
              <a:rPr lang="en-US" sz="1800" kern="100" dirty="0">
                <a:effectLst/>
                <a:latin typeface="Aptos" panose="020B0004020202020204" pitchFamily="34" charset="0"/>
                <a:ea typeface="Aptos" panose="020B0004020202020204" pitchFamily="34" charset="0"/>
                <a:cs typeface="Arial" panose="020B0604020202020204" pitchFamily="34" charset="0"/>
              </a:rPr>
            </a:br>
            <a:r>
              <a:rPr lang="en-US" sz="1800" b="1" kern="100" dirty="0">
                <a:effectLst/>
                <a:latin typeface="Aptos" panose="020B0004020202020204" pitchFamily="34" charset="0"/>
                <a:ea typeface="Aptos" panose="020B0004020202020204" pitchFamily="34" charset="0"/>
                <a:cs typeface="Arial" panose="020B0604020202020204" pitchFamily="34" charset="0"/>
              </a:rPr>
              <a:t>Theory and Applications of Digital Speech Processing</a:t>
            </a:r>
            <a:r>
              <a:rPr lang="en-US"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r>
              <a:rPr lang="en-US" sz="1800" kern="100" dirty="0">
                <a:effectLst/>
                <a:latin typeface="Aptos" panose="020B0004020202020204" pitchFamily="34" charset="0"/>
                <a:ea typeface="Aptos" panose="020B0004020202020204" pitchFamily="34" charset="0"/>
                <a:cs typeface="Arial" panose="020B0604020202020204" pitchFamily="34" charset="0"/>
              </a:rPr>
              <a:t>Lawrence R </a:t>
            </a:r>
            <a:r>
              <a:rPr lang="en-US" sz="1800" kern="100" dirty="0" err="1">
                <a:effectLst/>
                <a:latin typeface="Aptos" panose="020B0004020202020204" pitchFamily="34" charset="0"/>
                <a:ea typeface="Aptos" panose="020B0004020202020204" pitchFamily="34" charset="0"/>
                <a:cs typeface="Arial" panose="020B0604020202020204" pitchFamily="34" charset="0"/>
              </a:rPr>
              <a:t>Rabiner</a:t>
            </a:r>
            <a:r>
              <a:rPr lang="en-US" sz="1800" kern="100" dirty="0">
                <a:effectLst/>
                <a:latin typeface="Aptos" panose="020B0004020202020204" pitchFamily="34" charset="0"/>
                <a:ea typeface="Aptos" panose="020B0004020202020204" pitchFamily="34" charset="0"/>
                <a:cs typeface="Arial" panose="020B0604020202020204" pitchFamily="34" charset="0"/>
              </a:rPr>
              <a:t>, Ronal W. Schafer. [3]</a:t>
            </a:r>
            <a:br>
              <a:rPr lang="he-IL" sz="1800" kern="100" dirty="0">
                <a:effectLst/>
                <a:latin typeface="Aptos" panose="020B0004020202020204" pitchFamily="34" charset="0"/>
                <a:ea typeface="Aptos" panose="020B0004020202020204" pitchFamily="34" charset="0"/>
                <a:cs typeface="Arial" panose="020B0604020202020204" pitchFamily="34" charset="0"/>
              </a:rPr>
            </a:br>
            <a:br>
              <a:rPr lang="en-US" sz="1800" kern="100" dirty="0">
                <a:effectLst/>
                <a:latin typeface="Aptos" panose="020B0004020202020204" pitchFamily="34" charset="0"/>
                <a:ea typeface="Aptos" panose="020B0004020202020204" pitchFamily="34" charset="0"/>
                <a:cs typeface="Arial" panose="020B0604020202020204" pitchFamily="34" charset="0"/>
              </a:rPr>
            </a:br>
            <a:r>
              <a:rPr lang="en-US" sz="1800" b="1" kern="100" dirty="0">
                <a:effectLst/>
                <a:latin typeface="Aptos" panose="020B0004020202020204" pitchFamily="34" charset="0"/>
                <a:ea typeface="Aptos" panose="020B0004020202020204" pitchFamily="34" charset="0"/>
                <a:cs typeface="Arial" panose="020B0604020202020204" pitchFamily="34" charset="0"/>
              </a:rPr>
              <a:t>Introduction to Digital Speech Processing</a:t>
            </a:r>
            <a:r>
              <a:rPr lang="en-US"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r>
              <a:rPr lang="en-US" sz="1800" kern="100" dirty="0">
                <a:effectLst/>
                <a:latin typeface="Aptos" panose="020B0004020202020204" pitchFamily="34" charset="0"/>
                <a:ea typeface="Aptos" panose="020B0004020202020204" pitchFamily="34" charset="0"/>
                <a:cs typeface="Arial" panose="020B0604020202020204" pitchFamily="34" charset="0"/>
              </a:rPr>
              <a:t> Lawrence R. </a:t>
            </a:r>
            <a:r>
              <a:rPr lang="en-US" sz="1800" kern="100" dirty="0" err="1">
                <a:effectLst/>
                <a:latin typeface="Aptos" panose="020B0004020202020204" pitchFamily="34" charset="0"/>
                <a:ea typeface="Aptos" panose="020B0004020202020204" pitchFamily="34" charset="0"/>
                <a:cs typeface="Arial" panose="020B0604020202020204" pitchFamily="34" charset="0"/>
              </a:rPr>
              <a:t>Rabiner</a:t>
            </a:r>
            <a:r>
              <a:rPr lang="en-US" sz="1800" kern="100" dirty="0">
                <a:effectLst/>
                <a:latin typeface="Aptos" panose="020B0004020202020204" pitchFamily="34" charset="0"/>
                <a:ea typeface="Aptos" panose="020B0004020202020204" pitchFamily="34" charset="0"/>
                <a:cs typeface="Arial" panose="020B0604020202020204" pitchFamily="34" charset="0"/>
              </a:rPr>
              <a:t>, Ronal W. Schafer. [4]</a:t>
            </a:r>
            <a:br>
              <a:rPr lang="he-IL" sz="1800" kern="100" dirty="0">
                <a:effectLst/>
                <a:latin typeface="Aptos" panose="020B0004020202020204" pitchFamily="34" charset="0"/>
                <a:ea typeface="Aptos" panose="020B0004020202020204" pitchFamily="34" charset="0"/>
                <a:cs typeface="Arial" panose="020B0604020202020204" pitchFamily="34" charset="0"/>
              </a:rPr>
            </a:br>
            <a:br>
              <a:rPr lang="en-US" sz="1800" kern="100" dirty="0">
                <a:effectLst/>
                <a:latin typeface="Aptos" panose="020B0004020202020204" pitchFamily="34" charset="0"/>
                <a:ea typeface="Aptos" panose="020B0004020202020204" pitchFamily="34" charset="0"/>
                <a:cs typeface="Arial" panose="020B0604020202020204" pitchFamily="34" charset="0"/>
              </a:rPr>
            </a:br>
            <a:r>
              <a:rPr lang="en-US" sz="1800" b="1" kern="100" dirty="0">
                <a:effectLst/>
                <a:latin typeface="Aptos" panose="020B0004020202020204" pitchFamily="34" charset="0"/>
                <a:ea typeface="Aptos" panose="020B0004020202020204" pitchFamily="34" charset="0"/>
                <a:cs typeface="Arial" panose="020B0604020202020204" pitchFamily="34" charset="0"/>
              </a:rPr>
              <a:t>Speech and Audio Processing - a MATLAB Based Approach</a:t>
            </a:r>
            <a:r>
              <a:rPr lang="en-US"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r>
              <a:rPr lang="en-US" sz="1800" kern="100" dirty="0">
                <a:effectLst/>
                <a:latin typeface="Aptos" panose="020B0004020202020204" pitchFamily="34" charset="0"/>
                <a:ea typeface="Aptos" panose="020B0004020202020204" pitchFamily="34" charset="0"/>
                <a:cs typeface="Arial" panose="020B0604020202020204" pitchFamily="34" charset="0"/>
              </a:rPr>
              <a:t>Ian Vince McLoughlin [5]</a:t>
            </a:r>
            <a:br>
              <a:rPr lang="he-IL" sz="1800" kern="100" dirty="0">
                <a:effectLst/>
                <a:latin typeface="Aptos" panose="020B0004020202020204" pitchFamily="34" charset="0"/>
                <a:ea typeface="Aptos" panose="020B0004020202020204" pitchFamily="34" charset="0"/>
                <a:cs typeface="Arial" panose="020B0604020202020204" pitchFamily="34" charset="0"/>
              </a:rPr>
            </a:br>
            <a:br>
              <a:rPr lang="en-US" sz="1800" kern="100" dirty="0">
                <a:effectLst/>
                <a:latin typeface="Aptos" panose="020B0004020202020204" pitchFamily="34" charset="0"/>
                <a:ea typeface="Aptos" panose="020B0004020202020204" pitchFamily="34" charset="0"/>
                <a:cs typeface="Arial" panose="020B0604020202020204" pitchFamily="34" charset="0"/>
              </a:rPr>
            </a:br>
            <a:r>
              <a:rPr lang="en-US" sz="1800" b="1" kern="100" dirty="0">
                <a:effectLst/>
                <a:latin typeface="Aptos" panose="020B0004020202020204" pitchFamily="34" charset="0"/>
                <a:ea typeface="Aptos" panose="020B0004020202020204" pitchFamily="34" charset="0"/>
                <a:cs typeface="Arial" panose="020B0604020202020204" pitchFamily="34" charset="0"/>
              </a:rPr>
              <a:t>All About Audio Equalization,</a:t>
            </a:r>
            <a:r>
              <a:rPr lang="en-US" sz="1800" kern="100" dirty="0">
                <a:effectLst/>
                <a:latin typeface="Aptos" panose="020B0004020202020204" pitchFamily="34" charset="0"/>
                <a:ea typeface="Aptos" panose="020B0004020202020204" pitchFamily="34" charset="0"/>
                <a:cs typeface="Arial" panose="020B0604020202020204" pitchFamily="34" charset="0"/>
              </a:rPr>
              <a:t> </a:t>
            </a:r>
            <a:r>
              <a:rPr lang="en-US" sz="1800" kern="100" dirty="0" err="1">
                <a:effectLst/>
                <a:latin typeface="Aptos" panose="020B0004020202020204" pitchFamily="34" charset="0"/>
                <a:ea typeface="Aptos" panose="020B0004020202020204" pitchFamily="34" charset="0"/>
                <a:cs typeface="Arial" panose="020B0604020202020204" pitchFamily="34" charset="0"/>
              </a:rPr>
              <a:t>Vesa</a:t>
            </a:r>
            <a:r>
              <a:rPr lang="en-US" sz="1800" kern="100" dirty="0">
                <a:effectLst/>
                <a:latin typeface="Aptos" panose="020B0004020202020204" pitchFamily="34" charset="0"/>
                <a:ea typeface="Aptos" panose="020B0004020202020204" pitchFamily="34" charset="0"/>
                <a:cs typeface="Arial" panose="020B0604020202020204" pitchFamily="34" charset="0"/>
              </a:rPr>
              <a:t> </a:t>
            </a:r>
            <a:r>
              <a:rPr lang="en-US" sz="1800" kern="100" dirty="0" err="1">
                <a:effectLst/>
                <a:latin typeface="Aptos" panose="020B0004020202020204" pitchFamily="34" charset="0"/>
                <a:ea typeface="Aptos" panose="020B0004020202020204" pitchFamily="34" charset="0"/>
                <a:cs typeface="Arial" panose="020B0604020202020204" pitchFamily="34" charset="0"/>
              </a:rPr>
              <a:t>Välimäki</a:t>
            </a:r>
            <a:r>
              <a:rPr lang="en-US" sz="1800" kern="100" dirty="0">
                <a:effectLst/>
                <a:latin typeface="Aptos" panose="020B0004020202020204" pitchFamily="34" charset="0"/>
                <a:ea typeface="Aptos" panose="020B0004020202020204" pitchFamily="34" charset="0"/>
                <a:cs typeface="Arial" panose="020B0604020202020204" pitchFamily="34" charset="0"/>
              </a:rPr>
              <a:t> and Joshua D. Reiss, Applied Science [6]</a:t>
            </a:r>
            <a:br>
              <a:rPr lang="en-US" sz="1800" kern="100" dirty="0">
                <a:effectLst/>
                <a:latin typeface="Aptos" panose="020B0004020202020204" pitchFamily="34" charset="0"/>
                <a:ea typeface="Aptos" panose="020B0004020202020204" pitchFamily="34" charset="0"/>
                <a:cs typeface="Arial" panose="020B0604020202020204" pitchFamily="34" charset="0"/>
              </a:rPr>
            </a:br>
            <a:r>
              <a:rPr lang="en-US" sz="1800" b="1" kern="100" dirty="0">
                <a:effectLst/>
                <a:latin typeface="Aptos" panose="020B0004020202020204" pitchFamily="34" charset="0"/>
                <a:ea typeface="Aptos" panose="020B0004020202020204" pitchFamily="34" charset="0"/>
                <a:cs typeface="Arial" panose="020B0604020202020204" pitchFamily="34" charset="0"/>
              </a:rPr>
              <a:t>Speech Recognition Using </a:t>
            </a:r>
            <a:r>
              <a:rPr lang="en-US" sz="1800" b="1" kern="100" dirty="0" err="1">
                <a:effectLst/>
                <a:latin typeface="Aptos" panose="020B0004020202020204" pitchFamily="34" charset="0"/>
                <a:ea typeface="Aptos" panose="020B0004020202020204" pitchFamily="34" charset="0"/>
                <a:cs typeface="Arial" panose="020B0604020202020204" pitchFamily="34" charset="0"/>
              </a:rPr>
              <a:t>Articula</a:t>
            </a:r>
            <a:r>
              <a:rPr lang="en-US" sz="1800" kern="100" dirty="0">
                <a:effectLst/>
                <a:latin typeface="Aptos" panose="020B0004020202020204" pitchFamily="34" charset="0"/>
                <a:ea typeface="Aptos" panose="020B0004020202020204" pitchFamily="34" charset="0"/>
                <a:cs typeface="Arial" panose="020B0604020202020204" pitchFamily="34" charset="0"/>
              </a:rPr>
              <a:t> [7]</a:t>
            </a: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he-IL" sz="5400" b="1" u="sng" kern="100" dirty="0">
                <a:effectLst/>
                <a:latin typeface="Aptos" panose="020B0004020202020204" pitchFamily="34" charset="0"/>
                <a:ea typeface="Aptos" panose="020B0004020202020204" pitchFamily="34" charset="0"/>
                <a:cs typeface="Arial" panose="020B0604020202020204" pitchFamily="34" charset="0"/>
              </a:rPr>
            </a:br>
            <a:br>
              <a:rPr lang="he-IL" sz="2000" b="1" u="sng" kern="100" dirty="0">
                <a:effectLst/>
                <a:latin typeface="Aptos" panose="020B0004020202020204" pitchFamily="34" charset="0"/>
                <a:ea typeface="Aptos" panose="020B0004020202020204" pitchFamily="34" charset="0"/>
                <a:cs typeface="Arial" panose="020B0604020202020204" pitchFamily="34" charset="0"/>
              </a:rPr>
            </a:b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br>
              <a:rPr lang="he-IL" sz="1800" dirty="0">
                <a:effectLst/>
                <a:latin typeface="Aptos" panose="020B0004020202020204" pitchFamily="34" charset="0"/>
                <a:ea typeface="Aptos" panose="020B0004020202020204" pitchFamily="34" charset="0"/>
                <a:cs typeface="Arial" panose="020B0604020202020204" pitchFamily="34" charset="0"/>
              </a:rPr>
            </a:br>
            <a:r>
              <a:rPr lang="he-IL" sz="1800" kern="100" dirty="0">
                <a:effectLst/>
                <a:latin typeface="Aptos" panose="020B0004020202020204" pitchFamily="34" charset="0"/>
                <a:ea typeface="Aptos" panose="020B0004020202020204" pitchFamily="34" charset="0"/>
                <a:cs typeface="Arial" panose="020B0604020202020204" pitchFamily="34" charset="0"/>
              </a:rPr>
              <a:t> </a:t>
            </a: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endParaRPr lang="en-US" sz="28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1531006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ack mesh on a blue background&#10;&#10;Description automatically generated">
            <a:extLst>
              <a:ext uri="{FF2B5EF4-FFF2-40B4-BE49-F238E27FC236}">
                <a16:creationId xmlns:a16="http://schemas.microsoft.com/office/drawing/2014/main" id="{1A23B62F-2D74-2F58-B5C7-E73B0BFD5D3E}"/>
              </a:ext>
            </a:extLst>
          </p:cNvPr>
          <p:cNvPicPr>
            <a:picLocks noChangeAspect="1"/>
          </p:cNvPicPr>
          <p:nvPr/>
        </p:nvPicPr>
        <p:blipFill rotWithShape="1">
          <a:blip r:embed="rId2">
            <a:alphaModFix amt="5000"/>
            <a:extLst>
              <a:ext uri="{28A0092B-C50C-407E-A947-70E740481C1C}">
                <a14:useLocalDpi xmlns:a14="http://schemas.microsoft.com/office/drawing/2010/main" val="0"/>
              </a:ext>
            </a:extLst>
          </a:blip>
          <a:srcRect t="12057" b="11363"/>
          <a:stretch/>
        </p:blipFill>
        <p:spPr>
          <a:xfrm>
            <a:off x="0" y="0"/>
            <a:ext cx="12192001" cy="4201449"/>
          </a:xfrm>
          <a:prstGeom prst="rect">
            <a:avLst/>
          </a:prstGeom>
        </p:spPr>
      </p:pic>
      <p:grpSp>
        <p:nvGrpSpPr>
          <p:cNvPr id="17" name="Group 16">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18" name="Freeform: Shape 17">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pic>
        <p:nvPicPr>
          <p:cNvPr id="5" name="Picture 4">
            <a:extLst>
              <a:ext uri="{FF2B5EF4-FFF2-40B4-BE49-F238E27FC236}">
                <a16:creationId xmlns:a16="http://schemas.microsoft.com/office/drawing/2014/main" id="{A25833D6-7AB5-E457-E48E-CEFF510C2D31}"/>
              </a:ext>
            </a:extLst>
          </p:cNvPr>
          <p:cNvPicPr>
            <a:picLocks noChangeAspect="1"/>
          </p:cNvPicPr>
          <p:nvPr/>
        </p:nvPicPr>
        <p:blipFill>
          <a:blip r:embed="rId3"/>
          <a:stretch>
            <a:fillRect/>
          </a:stretch>
        </p:blipFill>
        <p:spPr>
          <a:xfrm>
            <a:off x="3641271" y="3569085"/>
            <a:ext cx="4059666" cy="3129154"/>
          </a:xfrm>
          <a:prstGeom prst="rect">
            <a:avLst/>
          </a:prstGeom>
        </p:spPr>
      </p:pic>
      <p:sp>
        <p:nvSpPr>
          <p:cNvPr id="2" name="Title 1">
            <a:extLst>
              <a:ext uri="{FF2B5EF4-FFF2-40B4-BE49-F238E27FC236}">
                <a16:creationId xmlns:a16="http://schemas.microsoft.com/office/drawing/2014/main" id="{B45635F0-6623-4C1A-2216-313ADF107E5E}"/>
              </a:ext>
            </a:extLst>
          </p:cNvPr>
          <p:cNvSpPr>
            <a:spLocks noGrp="1"/>
          </p:cNvSpPr>
          <p:nvPr>
            <p:ph type="ctrTitle"/>
          </p:nvPr>
        </p:nvSpPr>
        <p:spPr>
          <a:xfrm>
            <a:off x="1203158" y="140633"/>
            <a:ext cx="9384632" cy="6702072"/>
          </a:xfrm>
        </p:spPr>
        <p:txBody>
          <a:bodyPr anchor="t">
            <a:normAutofit fontScale="90000"/>
          </a:bodyPr>
          <a:lstStyle/>
          <a:p>
            <a:pPr rtl="1">
              <a:lnSpc>
                <a:spcPct val="115000"/>
              </a:lnSpc>
              <a:spcBef>
                <a:spcPts val="0"/>
              </a:spcBef>
            </a:pPr>
            <a:r>
              <a:rPr lang="he-IL" sz="5400" b="1" u="sng" kern="100" dirty="0">
                <a:effectLst/>
                <a:latin typeface="Aptos" panose="020B0004020202020204" pitchFamily="34" charset="0"/>
                <a:ea typeface="Aptos" panose="020B0004020202020204" pitchFamily="34" charset="0"/>
                <a:cs typeface="Arial" panose="020B0604020202020204" pitchFamily="34" charset="0"/>
              </a:rPr>
              <a:t>פרק 1 - משוונים:</a:t>
            </a:r>
            <a:br>
              <a:rPr lang="en-US" sz="2800" kern="100" dirty="0">
                <a:effectLst/>
                <a:latin typeface="Aptos" panose="020B0004020202020204" pitchFamily="34" charset="0"/>
                <a:ea typeface="Aptos" panose="020B0004020202020204" pitchFamily="34" charset="0"/>
                <a:cs typeface="Arial" panose="020B0604020202020204" pitchFamily="34" charset="0"/>
              </a:rPr>
            </a:br>
            <a:r>
              <a:rPr lang="he-IL" sz="2800" b="1" kern="100" dirty="0">
                <a:effectLst/>
                <a:latin typeface="Aptos" panose="020B0004020202020204" pitchFamily="34" charset="0"/>
                <a:ea typeface="Aptos" panose="020B0004020202020204" pitchFamily="34" charset="0"/>
                <a:cs typeface="Arial" panose="020B0604020202020204" pitchFamily="34" charset="0"/>
              </a:rPr>
              <a:t>הגדרות ומושגי יסוד:</a:t>
            </a:r>
            <a:br>
              <a:rPr lang="he-IL" sz="2800" kern="100" dirty="0">
                <a:effectLst/>
                <a:latin typeface="Aptos" panose="020B0004020202020204" pitchFamily="34" charset="0"/>
                <a:ea typeface="Aptos" panose="020B0004020202020204" pitchFamily="34" charset="0"/>
                <a:cs typeface="Arial" panose="020B0604020202020204" pitchFamily="34" charset="0"/>
              </a:rPr>
            </a:br>
            <a:r>
              <a:rPr lang="he-IL" sz="2800" u="sng" kern="100" dirty="0">
                <a:effectLst/>
                <a:latin typeface="Aptos" panose="020B0004020202020204" pitchFamily="34" charset="0"/>
                <a:ea typeface="Aptos" panose="020B0004020202020204" pitchFamily="34" charset="0"/>
                <a:cs typeface="Arial" panose="020B0604020202020204" pitchFamily="34" charset="0"/>
              </a:rPr>
              <a:t>מסננים:</a:t>
            </a:r>
            <a:br>
              <a:rPr lang="he-IL" sz="2800" kern="100" dirty="0">
                <a:effectLst/>
                <a:latin typeface="Aptos" panose="020B0004020202020204" pitchFamily="34" charset="0"/>
                <a:ea typeface="Aptos" panose="020B0004020202020204" pitchFamily="34" charset="0"/>
                <a:cs typeface="Arial" panose="020B0604020202020204" pitchFamily="34" charset="0"/>
              </a:rPr>
            </a:br>
            <a:r>
              <a:rPr lang="he-IL" sz="2800" kern="100" dirty="0">
                <a:effectLst/>
                <a:latin typeface="Aptos" panose="020B0004020202020204" pitchFamily="34" charset="0"/>
                <a:ea typeface="Aptos" panose="020B0004020202020204" pitchFamily="34" charset="0"/>
                <a:cs typeface="Arial" panose="020B0604020202020204" pitchFamily="34" charset="0"/>
              </a:rPr>
              <a:t>	</a:t>
            </a:r>
            <a:r>
              <a:rPr lang="en-US" sz="2800" kern="100" dirty="0">
                <a:effectLst/>
                <a:latin typeface="Aptos" panose="020B0004020202020204" pitchFamily="34" charset="0"/>
                <a:ea typeface="Aptos" panose="020B0004020202020204" pitchFamily="34" charset="0"/>
                <a:cs typeface="Arial" panose="020B0604020202020204" pitchFamily="34" charset="0"/>
              </a:rPr>
              <a:t> </a:t>
            </a:r>
            <a:r>
              <a:rPr lang="en-US" sz="2700" u="sng" kern="100" dirty="0">
                <a:effectLst/>
                <a:latin typeface="Aptos" panose="020B0004020202020204" pitchFamily="34" charset="0"/>
                <a:ea typeface="Times New Roman" panose="02020603050405020304" pitchFamily="18" charset="0"/>
                <a:cs typeface="Arial" panose="020B0604020202020204" pitchFamily="34" charset="0"/>
              </a:rPr>
              <a:t>Shelving Filters</a:t>
            </a:r>
            <a:r>
              <a:rPr lang="en-US" sz="2700" u="sng" kern="100" dirty="0">
                <a:effectLst/>
                <a:latin typeface="Arial" panose="020B0604020202020204" pitchFamily="34" charset="0"/>
                <a:ea typeface="Times New Roman" panose="02020603050405020304" pitchFamily="18" charset="0"/>
                <a:cs typeface="Arial" panose="020B0604020202020204" pitchFamily="34" charset="0"/>
              </a:rPr>
              <a:t> </a:t>
            </a:r>
            <a:r>
              <a:rPr lang="he-IL" sz="2700" kern="100" dirty="0">
                <a:effectLst/>
                <a:latin typeface="Arial" panose="020B0604020202020204" pitchFamily="34" charset="0"/>
                <a:ea typeface="Times New Roman" panose="02020603050405020304" pitchFamily="18" charset="0"/>
                <a:cs typeface="Arial" panose="020B0604020202020204" pitchFamily="34" charset="0"/>
              </a:rPr>
              <a:t>– פילטרים דומים בתכונותיהם ל</a:t>
            </a:r>
            <a:r>
              <a:rPr lang="en-US" sz="2700" kern="100" dirty="0">
                <a:effectLst/>
                <a:latin typeface="Aptos" panose="020B0004020202020204" pitchFamily="34" charset="0"/>
                <a:ea typeface="Times New Roman" panose="02020603050405020304" pitchFamily="18" charset="0"/>
                <a:cs typeface="Arial" panose="020B0604020202020204" pitchFamily="34" charset="0"/>
              </a:rPr>
              <a:t>LP/HP</a:t>
            </a:r>
            <a:r>
              <a:rPr lang="he-IL" sz="2700" kern="100" dirty="0">
                <a:effectLst/>
                <a:latin typeface="Aptos" panose="020B0004020202020204" pitchFamily="34" charset="0"/>
                <a:ea typeface="Times New Roman" panose="02020603050405020304" pitchFamily="18" charset="0"/>
                <a:cs typeface="Arial" panose="020B0604020202020204" pitchFamily="34" charset="0"/>
              </a:rPr>
              <a:t>, אך ההבדל הוא שלפילטר אין "תחום קטעון". במקום – הפילטר יודע לייצר הגבר \ הנחת לתחום תדר מסויים, </a:t>
            </a:r>
            <a:r>
              <a:rPr lang="he-IL" sz="2700" b="1" kern="100" dirty="0">
                <a:effectLst/>
                <a:latin typeface="Aptos" panose="020B0004020202020204" pitchFamily="34" charset="0"/>
                <a:ea typeface="Times New Roman" panose="02020603050405020304" pitchFamily="18" charset="0"/>
                <a:cs typeface="Arial" panose="020B0604020202020204" pitchFamily="34" charset="0"/>
              </a:rPr>
              <a:t>בעוד ששאר התחומים נשארים ללא עיבוד</a:t>
            </a:r>
            <a:r>
              <a:rPr lang="he-IL" sz="2700" kern="100" dirty="0">
                <a:effectLst/>
                <a:latin typeface="Aptos" panose="020B0004020202020204" pitchFamily="34" charset="0"/>
                <a:ea typeface="Times New Roman" panose="02020603050405020304" pitchFamily="18" charset="0"/>
                <a:cs typeface="Arial" panose="020B0604020202020204" pitchFamily="34" charset="0"/>
              </a:rPr>
              <a:t>.</a:t>
            </a:r>
            <a:br>
              <a:rPr lang="en-US" sz="2700" kern="100" dirty="0">
                <a:effectLst/>
                <a:latin typeface="Aptos" panose="020B0004020202020204" pitchFamily="34" charset="0"/>
                <a:ea typeface="Aptos" panose="020B0004020202020204" pitchFamily="34" charset="0"/>
                <a:cs typeface="Arial" panose="020B0604020202020204" pitchFamily="34" charset="0"/>
              </a:rPr>
            </a:br>
            <a:br>
              <a:rPr lang="en-US" sz="2800" kern="100" dirty="0">
                <a:effectLst/>
                <a:latin typeface="Aptos" panose="020B0004020202020204" pitchFamily="34" charset="0"/>
                <a:ea typeface="Aptos" panose="020B0004020202020204" pitchFamily="34" charset="0"/>
                <a:cs typeface="Arial" panose="020B0604020202020204" pitchFamily="34" charset="0"/>
              </a:rPr>
            </a:br>
            <a:br>
              <a:rPr lang="en-US" sz="2800" kern="100" dirty="0">
                <a:effectLst/>
                <a:latin typeface="Aptos" panose="020B0004020202020204" pitchFamily="34" charset="0"/>
                <a:ea typeface="Aptos" panose="020B0004020202020204" pitchFamily="34" charset="0"/>
                <a:cs typeface="Arial" panose="020B0604020202020204" pitchFamily="34" charset="0"/>
              </a:rPr>
            </a:br>
            <a:br>
              <a:rPr lang="he-IL" sz="2800" kern="100" dirty="0">
                <a:effectLst/>
                <a:latin typeface="Aptos" panose="020B0004020202020204" pitchFamily="34" charset="0"/>
                <a:ea typeface="Aptos" panose="020B0004020202020204" pitchFamily="34" charset="0"/>
                <a:cs typeface="Arial" panose="020B0604020202020204" pitchFamily="34" charset="0"/>
              </a:rPr>
            </a:br>
            <a:br>
              <a:rPr lang="he-IL" sz="2800" kern="100" dirty="0">
                <a:effectLst/>
                <a:latin typeface="Aptos" panose="020B0004020202020204" pitchFamily="34" charset="0"/>
                <a:ea typeface="Aptos" panose="020B0004020202020204" pitchFamily="34" charset="0"/>
                <a:cs typeface="Arial" panose="020B0604020202020204" pitchFamily="34" charset="0"/>
              </a:rPr>
            </a:br>
            <a:br>
              <a:rPr lang="he-IL" sz="2800" kern="100" dirty="0">
                <a:effectLst/>
                <a:latin typeface="Aptos" panose="020B0004020202020204" pitchFamily="34" charset="0"/>
                <a:ea typeface="Aptos" panose="020B0004020202020204" pitchFamily="34" charset="0"/>
                <a:cs typeface="Arial" panose="020B0604020202020204" pitchFamily="34" charset="0"/>
              </a:rPr>
            </a:br>
            <a:br>
              <a:rPr lang="he-IL" sz="2800" kern="100" dirty="0">
                <a:effectLst/>
                <a:latin typeface="Aptos" panose="020B0004020202020204" pitchFamily="34" charset="0"/>
                <a:ea typeface="Aptos" panose="020B0004020202020204" pitchFamily="34" charset="0"/>
                <a:cs typeface="Arial" panose="020B0604020202020204" pitchFamily="34" charset="0"/>
              </a:rPr>
            </a:br>
            <a:br>
              <a:rPr lang="he-IL" sz="2800" kern="100" dirty="0">
                <a:effectLst/>
                <a:latin typeface="Aptos" panose="020B0004020202020204" pitchFamily="34" charset="0"/>
                <a:ea typeface="Aptos" panose="020B0004020202020204" pitchFamily="34" charset="0"/>
                <a:cs typeface="Arial" panose="020B0604020202020204" pitchFamily="34" charset="0"/>
              </a:rPr>
            </a:br>
            <a:br>
              <a:rPr lang="he-IL" sz="2800" kern="100" dirty="0">
                <a:effectLst/>
                <a:latin typeface="Aptos" panose="020B0004020202020204" pitchFamily="34" charset="0"/>
                <a:ea typeface="Aptos" panose="020B0004020202020204" pitchFamily="34" charset="0"/>
                <a:cs typeface="Arial" panose="020B0604020202020204" pitchFamily="34" charset="0"/>
              </a:rPr>
            </a:br>
            <a:br>
              <a:rPr lang="he-IL" sz="2800" kern="100" dirty="0">
                <a:effectLst/>
                <a:latin typeface="Aptos" panose="020B0004020202020204" pitchFamily="34" charset="0"/>
                <a:ea typeface="Aptos" panose="020B0004020202020204" pitchFamily="34" charset="0"/>
                <a:cs typeface="Arial" panose="020B0604020202020204" pitchFamily="34" charset="0"/>
              </a:rPr>
            </a:br>
            <a:br>
              <a:rPr lang="he-IL" sz="2800" kern="100" dirty="0">
                <a:effectLst/>
                <a:latin typeface="Aptos" panose="020B0004020202020204" pitchFamily="34" charset="0"/>
                <a:ea typeface="Aptos" panose="020B0004020202020204" pitchFamily="34" charset="0"/>
                <a:cs typeface="Arial" panose="020B0604020202020204" pitchFamily="34" charset="0"/>
              </a:rPr>
            </a:br>
            <a:br>
              <a:rPr lang="he-IL" sz="2800" kern="100" dirty="0">
                <a:effectLst/>
                <a:latin typeface="Aptos" panose="020B0004020202020204" pitchFamily="34" charset="0"/>
                <a:ea typeface="Aptos" panose="020B0004020202020204" pitchFamily="34" charset="0"/>
                <a:cs typeface="Arial" panose="020B0604020202020204" pitchFamily="34" charset="0"/>
              </a:rPr>
            </a:br>
            <a:r>
              <a:rPr lang="he-IL" sz="2800" kern="100" dirty="0">
                <a:effectLst/>
                <a:latin typeface="Aptos" panose="020B0004020202020204" pitchFamily="34" charset="0"/>
                <a:ea typeface="Aptos" panose="020B0004020202020204" pitchFamily="34" charset="0"/>
                <a:cs typeface="Arial" panose="020B0604020202020204" pitchFamily="34" charset="0"/>
              </a:rPr>
              <a:t>	</a:t>
            </a:r>
            <a:endParaRPr lang="en-US" sz="28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A0127AC5-53C3-B0B9-2200-FD6AA0A90AAB}"/>
              </a:ext>
            </a:extLst>
          </p:cNvPr>
          <p:cNvPicPr>
            <a:picLocks noChangeAspect="1"/>
          </p:cNvPicPr>
          <p:nvPr/>
        </p:nvPicPr>
        <p:blipFill>
          <a:blip r:embed="rId4"/>
          <a:stretch>
            <a:fillRect/>
          </a:stretch>
        </p:blipFill>
        <p:spPr>
          <a:xfrm>
            <a:off x="3513222" y="3455823"/>
            <a:ext cx="4481736" cy="3343518"/>
          </a:xfrm>
          <a:prstGeom prst="rect">
            <a:avLst/>
          </a:prstGeom>
        </p:spPr>
      </p:pic>
    </p:spTree>
    <p:extLst>
      <p:ext uri="{BB962C8B-B14F-4D97-AF65-F5344CB8AC3E}">
        <p14:creationId xmlns:p14="http://schemas.microsoft.com/office/powerpoint/2010/main" val="1546173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ack mesh on a blue background&#10;&#10;Description automatically generated">
            <a:extLst>
              <a:ext uri="{FF2B5EF4-FFF2-40B4-BE49-F238E27FC236}">
                <a16:creationId xmlns:a16="http://schemas.microsoft.com/office/drawing/2014/main" id="{1A23B62F-2D74-2F58-B5C7-E73B0BFD5D3E}"/>
              </a:ext>
            </a:extLst>
          </p:cNvPr>
          <p:cNvPicPr>
            <a:picLocks noChangeAspect="1"/>
          </p:cNvPicPr>
          <p:nvPr/>
        </p:nvPicPr>
        <p:blipFill rotWithShape="1">
          <a:blip r:embed="rId2">
            <a:alphaModFix amt="5000"/>
            <a:extLst>
              <a:ext uri="{28A0092B-C50C-407E-A947-70E740481C1C}">
                <a14:useLocalDpi xmlns:a14="http://schemas.microsoft.com/office/drawing/2010/main" val="0"/>
              </a:ext>
            </a:extLst>
          </a:blip>
          <a:srcRect t="12057" b="11363"/>
          <a:stretch/>
        </p:blipFill>
        <p:spPr>
          <a:xfrm>
            <a:off x="0" y="0"/>
            <a:ext cx="12192001" cy="4201449"/>
          </a:xfrm>
          <a:prstGeom prst="rect">
            <a:avLst/>
          </a:prstGeom>
        </p:spPr>
      </p:pic>
      <p:grpSp>
        <p:nvGrpSpPr>
          <p:cNvPr id="17" name="Group 16">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18" name="Freeform: Shape 17">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pic>
        <p:nvPicPr>
          <p:cNvPr id="5" name="Picture 4">
            <a:extLst>
              <a:ext uri="{FF2B5EF4-FFF2-40B4-BE49-F238E27FC236}">
                <a16:creationId xmlns:a16="http://schemas.microsoft.com/office/drawing/2014/main" id="{A25833D6-7AB5-E457-E48E-CEFF510C2D31}"/>
              </a:ext>
            </a:extLst>
          </p:cNvPr>
          <p:cNvPicPr>
            <a:picLocks noChangeAspect="1"/>
          </p:cNvPicPr>
          <p:nvPr/>
        </p:nvPicPr>
        <p:blipFill>
          <a:blip r:embed="rId3"/>
          <a:stretch>
            <a:fillRect/>
          </a:stretch>
        </p:blipFill>
        <p:spPr>
          <a:xfrm>
            <a:off x="3641271" y="3569085"/>
            <a:ext cx="4059666" cy="3129154"/>
          </a:xfrm>
          <a:prstGeom prst="rect">
            <a:avLst/>
          </a:prstGeom>
        </p:spPr>
      </p:pic>
      <p:sp>
        <p:nvSpPr>
          <p:cNvPr id="2" name="Title 1">
            <a:extLst>
              <a:ext uri="{FF2B5EF4-FFF2-40B4-BE49-F238E27FC236}">
                <a16:creationId xmlns:a16="http://schemas.microsoft.com/office/drawing/2014/main" id="{B45635F0-6623-4C1A-2216-313ADF107E5E}"/>
              </a:ext>
            </a:extLst>
          </p:cNvPr>
          <p:cNvSpPr>
            <a:spLocks noGrp="1"/>
          </p:cNvSpPr>
          <p:nvPr>
            <p:ph type="ctrTitle"/>
          </p:nvPr>
        </p:nvSpPr>
        <p:spPr>
          <a:xfrm>
            <a:off x="1203158" y="140633"/>
            <a:ext cx="9384632" cy="6702072"/>
          </a:xfrm>
        </p:spPr>
        <p:txBody>
          <a:bodyPr anchor="t">
            <a:normAutofit fontScale="90000"/>
          </a:bodyPr>
          <a:lstStyle/>
          <a:p>
            <a:pPr rtl="1">
              <a:lnSpc>
                <a:spcPct val="115000"/>
              </a:lnSpc>
              <a:spcBef>
                <a:spcPts val="0"/>
              </a:spcBef>
            </a:pPr>
            <a:r>
              <a:rPr lang="he-IL" sz="5400" b="1" u="sng" kern="100" dirty="0">
                <a:effectLst/>
                <a:latin typeface="Aptos" panose="020B0004020202020204" pitchFamily="34" charset="0"/>
                <a:ea typeface="Aptos" panose="020B0004020202020204" pitchFamily="34" charset="0"/>
                <a:cs typeface="Arial" panose="020B0604020202020204" pitchFamily="34" charset="0"/>
              </a:rPr>
              <a:t>פרק 1 - משוונים:</a:t>
            </a:r>
            <a:br>
              <a:rPr lang="en-US" sz="2800" kern="100" dirty="0">
                <a:effectLst/>
                <a:latin typeface="Aptos" panose="020B0004020202020204" pitchFamily="34" charset="0"/>
                <a:ea typeface="Aptos" panose="020B0004020202020204" pitchFamily="34" charset="0"/>
                <a:cs typeface="Arial" panose="020B0604020202020204" pitchFamily="34" charset="0"/>
              </a:rPr>
            </a:br>
            <a:r>
              <a:rPr lang="he-IL" sz="2800" b="1" kern="100" dirty="0">
                <a:effectLst/>
                <a:latin typeface="Aptos" panose="020B0004020202020204" pitchFamily="34" charset="0"/>
                <a:ea typeface="Aptos" panose="020B0004020202020204" pitchFamily="34" charset="0"/>
                <a:cs typeface="Arial" panose="020B0604020202020204" pitchFamily="34" charset="0"/>
              </a:rPr>
              <a:t>הגדרות ומושגי יסוד:</a:t>
            </a:r>
            <a:br>
              <a:rPr lang="he-IL" sz="2800" kern="100" dirty="0">
                <a:effectLst/>
                <a:latin typeface="Aptos" panose="020B0004020202020204" pitchFamily="34" charset="0"/>
                <a:ea typeface="Aptos" panose="020B0004020202020204" pitchFamily="34" charset="0"/>
                <a:cs typeface="Arial" panose="020B0604020202020204" pitchFamily="34" charset="0"/>
              </a:rPr>
            </a:br>
            <a:r>
              <a:rPr lang="he-IL" sz="2800" u="sng" kern="100" dirty="0">
                <a:effectLst/>
                <a:latin typeface="Aptos" panose="020B0004020202020204" pitchFamily="34" charset="0"/>
                <a:ea typeface="Aptos" panose="020B0004020202020204" pitchFamily="34" charset="0"/>
                <a:cs typeface="Arial" panose="020B0604020202020204" pitchFamily="34" charset="0"/>
              </a:rPr>
              <a:t>מסננים:</a:t>
            </a:r>
            <a:br>
              <a:rPr lang="he-IL" sz="2800" kern="100" dirty="0">
                <a:effectLst/>
                <a:latin typeface="Aptos" panose="020B0004020202020204" pitchFamily="34" charset="0"/>
                <a:ea typeface="Aptos" panose="020B0004020202020204" pitchFamily="34" charset="0"/>
                <a:cs typeface="Arial" panose="020B0604020202020204" pitchFamily="34" charset="0"/>
              </a:rPr>
            </a:br>
            <a:r>
              <a:rPr lang="he-IL" sz="2800" kern="100" dirty="0">
                <a:effectLst/>
                <a:latin typeface="Aptos" panose="020B0004020202020204" pitchFamily="34" charset="0"/>
                <a:ea typeface="Aptos" panose="020B0004020202020204" pitchFamily="34" charset="0"/>
                <a:cs typeface="Arial" panose="020B0604020202020204" pitchFamily="34" charset="0"/>
              </a:rPr>
              <a:t>	</a:t>
            </a:r>
            <a:r>
              <a:rPr lang="en-US" sz="2700" u="sng" kern="100" dirty="0">
                <a:effectLst/>
                <a:latin typeface="Aptos" panose="020B0004020202020204" pitchFamily="34" charset="0"/>
                <a:ea typeface="Times New Roman" panose="02020603050405020304" pitchFamily="18" charset="0"/>
                <a:cs typeface="Arial" panose="020B0604020202020204" pitchFamily="34" charset="0"/>
              </a:rPr>
              <a:t>Peak / Notch Filters</a:t>
            </a:r>
            <a:r>
              <a:rPr lang="en-US" sz="2700" u="sng" kern="100" dirty="0">
                <a:effectLst/>
                <a:latin typeface="Arial" panose="020B0604020202020204" pitchFamily="34" charset="0"/>
                <a:ea typeface="Times New Roman" panose="02020603050405020304" pitchFamily="18" charset="0"/>
                <a:cs typeface="Arial" panose="020B0604020202020204" pitchFamily="34" charset="0"/>
              </a:rPr>
              <a:t> </a:t>
            </a:r>
            <a:r>
              <a:rPr lang="he-IL" sz="2700" u="sng" kern="100" dirty="0">
                <a:effectLst/>
                <a:latin typeface="Arial" panose="020B0604020202020204" pitchFamily="34" charset="0"/>
                <a:ea typeface="Times New Roman" panose="02020603050405020304" pitchFamily="18" charset="0"/>
                <a:cs typeface="Arial" panose="020B0604020202020204" pitchFamily="34" charset="0"/>
              </a:rPr>
              <a:t> </a:t>
            </a:r>
            <a:r>
              <a:rPr lang="he-IL" sz="2700" kern="100" dirty="0">
                <a:effectLst/>
                <a:latin typeface="Arial" panose="020B0604020202020204" pitchFamily="34" charset="0"/>
                <a:ea typeface="Times New Roman" panose="02020603050405020304" pitchFamily="18" charset="0"/>
                <a:cs typeface="Arial" panose="020B0604020202020204" pitchFamily="34" charset="0"/>
              </a:rPr>
              <a:t>– פילטרים דומים בתכונותיהם ל</a:t>
            </a:r>
            <a:r>
              <a:rPr lang="en-US" sz="2700" kern="100" dirty="0">
                <a:effectLst/>
                <a:latin typeface="Aptos" panose="020B0004020202020204" pitchFamily="34" charset="0"/>
                <a:ea typeface="Times New Roman" panose="02020603050405020304" pitchFamily="18" charset="0"/>
                <a:cs typeface="Arial" panose="020B0604020202020204" pitchFamily="34" charset="0"/>
              </a:rPr>
              <a:t>BP/BS</a:t>
            </a:r>
            <a:r>
              <a:rPr lang="he-IL" sz="2700" kern="100" dirty="0">
                <a:effectLst/>
                <a:latin typeface="Aptos" panose="020B0004020202020204" pitchFamily="34" charset="0"/>
                <a:ea typeface="Times New Roman" panose="02020603050405020304" pitchFamily="18" charset="0"/>
                <a:cs typeface="Arial" panose="020B0604020202020204" pitchFamily="34" charset="0"/>
              </a:rPr>
              <a:t>, אך, כמו במקרה הקודם, ההבדל הוא שלפילטר אין "תחום קטעון". במקום – הפילטר יודע לייצר הגבר \ הנחת לתחום תדר מסויים, </a:t>
            </a:r>
            <a:r>
              <a:rPr lang="he-IL" sz="2700" b="1" kern="100" dirty="0">
                <a:effectLst/>
                <a:latin typeface="Aptos" panose="020B0004020202020204" pitchFamily="34" charset="0"/>
                <a:ea typeface="Times New Roman" panose="02020603050405020304" pitchFamily="18" charset="0"/>
                <a:cs typeface="Arial" panose="020B0604020202020204" pitchFamily="34" charset="0"/>
              </a:rPr>
              <a:t>בעוד ששאר התחומים נשארים ללא עיבוד</a:t>
            </a:r>
            <a:r>
              <a:rPr lang="he-IL" sz="2700" kern="100" dirty="0">
                <a:effectLst/>
                <a:latin typeface="Aptos" panose="020B0004020202020204" pitchFamily="34" charset="0"/>
                <a:ea typeface="Times New Roman" panose="02020603050405020304" pitchFamily="18" charset="0"/>
                <a:cs typeface="Arial" panose="020B0604020202020204" pitchFamily="34" charset="0"/>
              </a:rPr>
              <a:t>.</a:t>
            </a:r>
            <a:br>
              <a:rPr lang="en-US" sz="2700" kern="100" dirty="0">
                <a:effectLst/>
                <a:latin typeface="Aptos" panose="020B0004020202020204" pitchFamily="34" charset="0"/>
                <a:ea typeface="Aptos" panose="020B0004020202020204" pitchFamily="34" charset="0"/>
                <a:cs typeface="Arial" panose="020B0604020202020204" pitchFamily="34" charset="0"/>
              </a:rPr>
            </a:br>
            <a:br>
              <a:rPr lang="en-US" sz="2700" kern="100" dirty="0">
                <a:effectLst/>
                <a:latin typeface="Aptos" panose="020B0004020202020204" pitchFamily="34" charset="0"/>
                <a:ea typeface="Aptos" panose="020B0004020202020204" pitchFamily="34" charset="0"/>
                <a:cs typeface="Arial" panose="020B0604020202020204" pitchFamily="34" charset="0"/>
              </a:rPr>
            </a:br>
            <a:br>
              <a:rPr lang="en-US" sz="2800" kern="100" dirty="0">
                <a:effectLst/>
                <a:latin typeface="Aptos" panose="020B0004020202020204" pitchFamily="34" charset="0"/>
                <a:ea typeface="Aptos" panose="020B0004020202020204" pitchFamily="34" charset="0"/>
                <a:cs typeface="Arial" panose="020B0604020202020204" pitchFamily="34" charset="0"/>
              </a:rPr>
            </a:br>
            <a:br>
              <a:rPr lang="en-US" sz="2800" kern="100" dirty="0">
                <a:effectLst/>
                <a:latin typeface="Aptos" panose="020B0004020202020204" pitchFamily="34" charset="0"/>
                <a:ea typeface="Aptos" panose="020B0004020202020204" pitchFamily="34" charset="0"/>
                <a:cs typeface="Arial" panose="020B0604020202020204" pitchFamily="34" charset="0"/>
              </a:rPr>
            </a:br>
            <a:br>
              <a:rPr lang="he-IL" sz="2800" kern="100" dirty="0">
                <a:effectLst/>
                <a:latin typeface="Aptos" panose="020B0004020202020204" pitchFamily="34" charset="0"/>
                <a:ea typeface="Aptos" panose="020B0004020202020204" pitchFamily="34" charset="0"/>
                <a:cs typeface="Arial" panose="020B0604020202020204" pitchFamily="34" charset="0"/>
              </a:rPr>
            </a:br>
            <a:br>
              <a:rPr lang="he-IL" sz="2800" kern="100" dirty="0">
                <a:effectLst/>
                <a:latin typeface="Aptos" panose="020B0004020202020204" pitchFamily="34" charset="0"/>
                <a:ea typeface="Aptos" panose="020B0004020202020204" pitchFamily="34" charset="0"/>
                <a:cs typeface="Arial" panose="020B0604020202020204" pitchFamily="34" charset="0"/>
              </a:rPr>
            </a:br>
            <a:br>
              <a:rPr lang="he-IL" sz="2800" kern="100" dirty="0">
                <a:effectLst/>
                <a:latin typeface="Aptos" panose="020B0004020202020204" pitchFamily="34" charset="0"/>
                <a:ea typeface="Aptos" panose="020B0004020202020204" pitchFamily="34" charset="0"/>
                <a:cs typeface="Arial" panose="020B0604020202020204" pitchFamily="34" charset="0"/>
              </a:rPr>
            </a:br>
            <a:br>
              <a:rPr lang="he-IL" sz="2800" kern="100" dirty="0">
                <a:effectLst/>
                <a:latin typeface="Aptos" panose="020B0004020202020204" pitchFamily="34" charset="0"/>
                <a:ea typeface="Aptos" panose="020B0004020202020204" pitchFamily="34" charset="0"/>
                <a:cs typeface="Arial" panose="020B0604020202020204" pitchFamily="34" charset="0"/>
              </a:rPr>
            </a:br>
            <a:br>
              <a:rPr lang="he-IL" sz="2800" kern="100" dirty="0">
                <a:effectLst/>
                <a:latin typeface="Aptos" panose="020B0004020202020204" pitchFamily="34" charset="0"/>
                <a:ea typeface="Aptos" panose="020B0004020202020204" pitchFamily="34" charset="0"/>
                <a:cs typeface="Arial" panose="020B0604020202020204" pitchFamily="34" charset="0"/>
              </a:rPr>
            </a:br>
            <a:br>
              <a:rPr lang="he-IL" sz="2800" kern="100" dirty="0">
                <a:effectLst/>
                <a:latin typeface="Aptos" panose="020B0004020202020204" pitchFamily="34" charset="0"/>
                <a:ea typeface="Aptos" panose="020B0004020202020204" pitchFamily="34" charset="0"/>
                <a:cs typeface="Arial" panose="020B0604020202020204" pitchFamily="34" charset="0"/>
              </a:rPr>
            </a:br>
            <a:br>
              <a:rPr lang="he-IL" sz="2800" kern="100" dirty="0">
                <a:effectLst/>
                <a:latin typeface="Aptos" panose="020B0004020202020204" pitchFamily="34" charset="0"/>
                <a:ea typeface="Aptos" panose="020B0004020202020204" pitchFamily="34" charset="0"/>
                <a:cs typeface="Arial" panose="020B0604020202020204" pitchFamily="34" charset="0"/>
              </a:rPr>
            </a:br>
            <a:br>
              <a:rPr lang="he-IL" sz="2800" kern="100" dirty="0">
                <a:effectLst/>
                <a:latin typeface="Aptos" panose="020B0004020202020204" pitchFamily="34" charset="0"/>
                <a:ea typeface="Aptos" panose="020B0004020202020204" pitchFamily="34" charset="0"/>
                <a:cs typeface="Arial" panose="020B0604020202020204" pitchFamily="34" charset="0"/>
              </a:rPr>
            </a:br>
            <a:br>
              <a:rPr lang="he-IL" sz="2800" kern="100" dirty="0">
                <a:effectLst/>
                <a:latin typeface="Aptos" panose="020B0004020202020204" pitchFamily="34" charset="0"/>
                <a:ea typeface="Aptos" panose="020B0004020202020204" pitchFamily="34" charset="0"/>
                <a:cs typeface="Arial" panose="020B0604020202020204" pitchFamily="34" charset="0"/>
              </a:rPr>
            </a:br>
            <a:br>
              <a:rPr lang="he-IL" sz="2800" kern="100" dirty="0">
                <a:effectLst/>
                <a:latin typeface="Aptos" panose="020B0004020202020204" pitchFamily="34" charset="0"/>
                <a:ea typeface="Aptos" panose="020B0004020202020204" pitchFamily="34" charset="0"/>
                <a:cs typeface="Arial" panose="020B0604020202020204" pitchFamily="34" charset="0"/>
              </a:rPr>
            </a:br>
            <a:r>
              <a:rPr lang="he-IL" sz="2800" kern="100" dirty="0">
                <a:effectLst/>
                <a:latin typeface="Aptos" panose="020B0004020202020204" pitchFamily="34" charset="0"/>
                <a:ea typeface="Aptos" panose="020B0004020202020204" pitchFamily="34" charset="0"/>
                <a:cs typeface="Arial" panose="020B0604020202020204" pitchFamily="34" charset="0"/>
              </a:rPr>
              <a:t>	</a:t>
            </a:r>
            <a:endParaRPr lang="en-US" sz="28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2897338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ack mesh on a blue background&#10;&#10;Description automatically generated">
            <a:extLst>
              <a:ext uri="{FF2B5EF4-FFF2-40B4-BE49-F238E27FC236}">
                <a16:creationId xmlns:a16="http://schemas.microsoft.com/office/drawing/2014/main" id="{1A23B62F-2D74-2F58-B5C7-E73B0BFD5D3E}"/>
              </a:ext>
            </a:extLst>
          </p:cNvPr>
          <p:cNvPicPr>
            <a:picLocks noChangeAspect="1"/>
          </p:cNvPicPr>
          <p:nvPr/>
        </p:nvPicPr>
        <p:blipFill rotWithShape="1">
          <a:blip r:embed="rId2">
            <a:alphaModFix amt="5000"/>
            <a:extLst>
              <a:ext uri="{28A0092B-C50C-407E-A947-70E740481C1C}">
                <a14:useLocalDpi xmlns:a14="http://schemas.microsoft.com/office/drawing/2010/main" val="0"/>
              </a:ext>
            </a:extLst>
          </a:blip>
          <a:srcRect t="12057" b="11363"/>
          <a:stretch/>
        </p:blipFill>
        <p:spPr>
          <a:xfrm>
            <a:off x="0" y="0"/>
            <a:ext cx="12192001" cy="4201449"/>
          </a:xfrm>
          <a:prstGeom prst="rect">
            <a:avLst/>
          </a:prstGeom>
        </p:spPr>
      </p:pic>
      <p:grpSp>
        <p:nvGrpSpPr>
          <p:cNvPr id="17" name="Group 16">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18" name="Freeform: Shape 17">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pic>
        <p:nvPicPr>
          <p:cNvPr id="4" name="Picture 3">
            <a:extLst>
              <a:ext uri="{FF2B5EF4-FFF2-40B4-BE49-F238E27FC236}">
                <a16:creationId xmlns:a16="http://schemas.microsoft.com/office/drawing/2014/main" id="{4D8BA01E-C734-A028-EBCF-65FE4DD69498}"/>
              </a:ext>
            </a:extLst>
          </p:cNvPr>
          <p:cNvPicPr>
            <a:picLocks noChangeAspect="1"/>
          </p:cNvPicPr>
          <p:nvPr/>
        </p:nvPicPr>
        <p:blipFill>
          <a:blip r:embed="rId3"/>
          <a:stretch>
            <a:fillRect/>
          </a:stretch>
        </p:blipFill>
        <p:spPr>
          <a:xfrm>
            <a:off x="1254490" y="2380180"/>
            <a:ext cx="8774390" cy="2990312"/>
          </a:xfrm>
          <a:prstGeom prst="rect">
            <a:avLst/>
          </a:prstGeom>
        </p:spPr>
      </p:pic>
      <p:sp>
        <p:nvSpPr>
          <p:cNvPr id="2" name="Title 1">
            <a:extLst>
              <a:ext uri="{FF2B5EF4-FFF2-40B4-BE49-F238E27FC236}">
                <a16:creationId xmlns:a16="http://schemas.microsoft.com/office/drawing/2014/main" id="{B45635F0-6623-4C1A-2216-313ADF107E5E}"/>
              </a:ext>
            </a:extLst>
          </p:cNvPr>
          <p:cNvSpPr>
            <a:spLocks noGrp="1"/>
          </p:cNvSpPr>
          <p:nvPr>
            <p:ph type="ctrTitle"/>
          </p:nvPr>
        </p:nvSpPr>
        <p:spPr>
          <a:xfrm>
            <a:off x="1203158" y="140633"/>
            <a:ext cx="9384632" cy="6702072"/>
          </a:xfrm>
        </p:spPr>
        <p:txBody>
          <a:bodyPr anchor="t">
            <a:normAutofit fontScale="90000"/>
          </a:bodyPr>
          <a:lstStyle/>
          <a:p>
            <a:pPr rtl="1">
              <a:lnSpc>
                <a:spcPct val="115000"/>
              </a:lnSpc>
              <a:spcBef>
                <a:spcPts val="0"/>
              </a:spcBef>
            </a:pPr>
            <a:r>
              <a:rPr lang="he-IL" sz="5400" b="1" u="sng" kern="100" dirty="0">
                <a:effectLst/>
                <a:latin typeface="Aptos" panose="020B0004020202020204" pitchFamily="34" charset="0"/>
                <a:ea typeface="Aptos" panose="020B0004020202020204" pitchFamily="34" charset="0"/>
                <a:cs typeface="Arial" panose="020B0604020202020204" pitchFamily="34" charset="0"/>
              </a:rPr>
              <a:t>פרק 1 - משוונים:</a:t>
            </a:r>
            <a:br>
              <a:rPr lang="en-US" sz="2800" kern="100" dirty="0">
                <a:effectLst/>
                <a:latin typeface="Aptos" panose="020B0004020202020204" pitchFamily="34" charset="0"/>
                <a:ea typeface="Aptos" panose="020B0004020202020204" pitchFamily="34" charset="0"/>
                <a:cs typeface="Arial" panose="020B0604020202020204" pitchFamily="34" charset="0"/>
              </a:rPr>
            </a:br>
            <a:r>
              <a:rPr lang="he-IL" sz="2800" b="1" u="sng" kern="100" dirty="0">
                <a:latin typeface="Aptos" panose="020B0004020202020204" pitchFamily="34" charset="0"/>
                <a:ea typeface="Aptos" panose="020B0004020202020204" pitchFamily="34" charset="0"/>
                <a:cs typeface="Arial" panose="020B0604020202020204" pitchFamily="34" charset="0"/>
              </a:rPr>
              <a:t>ה"משוון"</a:t>
            </a:r>
            <a:r>
              <a:rPr lang="he-IL" sz="2800" b="1" u="sng" kern="100" dirty="0">
                <a:effectLst/>
                <a:latin typeface="Aptos" panose="020B0004020202020204" pitchFamily="34" charset="0"/>
                <a:ea typeface="Aptos" panose="020B0004020202020204" pitchFamily="34" charset="0"/>
                <a:cs typeface="Arial" panose="020B0604020202020204" pitchFamily="34" charset="0"/>
              </a:rPr>
              <a:t>:</a:t>
            </a:r>
            <a:br>
              <a:rPr lang="en-US" sz="2700" b="1" kern="100" dirty="0">
                <a:latin typeface="Aptos" panose="020B0004020202020204" pitchFamily="34" charset="0"/>
                <a:ea typeface="Aptos" panose="020B0004020202020204" pitchFamily="34" charset="0"/>
                <a:cs typeface="Arial" panose="020B0604020202020204" pitchFamily="34" charset="0"/>
              </a:rPr>
            </a:br>
            <a:r>
              <a:rPr lang="he-IL" sz="2700" kern="100" dirty="0">
                <a:latin typeface="Aptos" panose="020B0004020202020204" pitchFamily="34" charset="0"/>
                <a:ea typeface="Aptos" panose="020B0004020202020204" pitchFamily="34" charset="0"/>
                <a:cs typeface="Arial" panose="020B0604020202020204" pitchFamily="34" charset="0"/>
              </a:rPr>
              <a:t>בעבור אסופה של מסנני </a:t>
            </a:r>
            <a:r>
              <a:rPr lang="en-US" sz="2700" kern="100" dirty="0">
                <a:latin typeface="Aptos" panose="020B0004020202020204" pitchFamily="34" charset="0"/>
                <a:ea typeface="Aptos" panose="020B0004020202020204" pitchFamily="34" charset="0"/>
                <a:cs typeface="Arial" panose="020B0604020202020204" pitchFamily="34" charset="0"/>
              </a:rPr>
              <a:t>Shelving</a:t>
            </a:r>
            <a:r>
              <a:rPr lang="he-IL" sz="2700" kern="100" dirty="0">
                <a:latin typeface="Aptos" panose="020B0004020202020204" pitchFamily="34" charset="0"/>
                <a:ea typeface="Aptos" panose="020B0004020202020204" pitchFamily="34" charset="0"/>
                <a:cs typeface="Arial" panose="020B0604020202020204" pitchFamily="34" charset="0"/>
              </a:rPr>
              <a:t> ומסנני </a:t>
            </a:r>
            <a:r>
              <a:rPr lang="en-US" sz="2700" kern="100" dirty="0">
                <a:latin typeface="Aptos" panose="020B0004020202020204" pitchFamily="34" charset="0"/>
                <a:ea typeface="Aptos" panose="020B0004020202020204" pitchFamily="34" charset="0"/>
                <a:cs typeface="Arial" panose="020B0604020202020204" pitchFamily="34" charset="0"/>
              </a:rPr>
              <a:t>Peak</a:t>
            </a:r>
            <a:r>
              <a:rPr lang="he-IL" sz="2700" kern="100" dirty="0">
                <a:latin typeface="Aptos" panose="020B0004020202020204" pitchFamily="34" charset="0"/>
                <a:ea typeface="Aptos" panose="020B0004020202020204" pitchFamily="34" charset="0"/>
                <a:cs typeface="Arial" panose="020B0604020202020204" pitchFamily="34" charset="0"/>
              </a:rPr>
              <a:t> היושבים בטור זה עם זה, נקבל את אופי העיבוד הבא:</a:t>
            </a:r>
            <a:br>
              <a:rPr lang="en-US" sz="2700" kern="100" dirty="0">
                <a:effectLst/>
                <a:latin typeface="Aptos" panose="020B0004020202020204" pitchFamily="34" charset="0"/>
                <a:ea typeface="Aptos" panose="020B0004020202020204" pitchFamily="34" charset="0"/>
                <a:cs typeface="Arial" panose="020B0604020202020204" pitchFamily="34" charset="0"/>
              </a:rPr>
            </a:br>
            <a:br>
              <a:rPr lang="en-US" sz="2700" kern="100" dirty="0">
                <a:effectLst/>
                <a:latin typeface="Aptos" panose="020B0004020202020204" pitchFamily="34" charset="0"/>
                <a:ea typeface="Aptos" panose="020B0004020202020204" pitchFamily="34" charset="0"/>
                <a:cs typeface="Arial" panose="020B0604020202020204" pitchFamily="34" charset="0"/>
              </a:rPr>
            </a:br>
            <a:br>
              <a:rPr lang="en-US" sz="2800" kern="100" dirty="0">
                <a:effectLst/>
                <a:latin typeface="Aptos" panose="020B0004020202020204" pitchFamily="34" charset="0"/>
                <a:ea typeface="Aptos" panose="020B0004020202020204" pitchFamily="34" charset="0"/>
                <a:cs typeface="Arial" panose="020B0604020202020204" pitchFamily="34" charset="0"/>
              </a:rPr>
            </a:br>
            <a:br>
              <a:rPr lang="en-US" sz="2800" kern="100" dirty="0">
                <a:effectLst/>
                <a:latin typeface="Aptos" panose="020B0004020202020204" pitchFamily="34" charset="0"/>
                <a:ea typeface="Aptos" panose="020B0004020202020204" pitchFamily="34" charset="0"/>
                <a:cs typeface="Arial" panose="020B0604020202020204" pitchFamily="34" charset="0"/>
              </a:rPr>
            </a:br>
            <a:br>
              <a:rPr lang="he-IL" sz="2800" kern="100" dirty="0">
                <a:effectLst/>
                <a:latin typeface="Aptos" panose="020B0004020202020204" pitchFamily="34" charset="0"/>
                <a:ea typeface="Aptos" panose="020B0004020202020204" pitchFamily="34" charset="0"/>
                <a:cs typeface="Arial" panose="020B0604020202020204" pitchFamily="34" charset="0"/>
              </a:rPr>
            </a:br>
            <a:br>
              <a:rPr lang="he-IL" sz="2800" kern="100" dirty="0">
                <a:effectLst/>
                <a:latin typeface="Aptos" panose="020B0004020202020204" pitchFamily="34" charset="0"/>
                <a:ea typeface="Aptos" panose="020B0004020202020204" pitchFamily="34" charset="0"/>
                <a:cs typeface="Arial" panose="020B0604020202020204" pitchFamily="34" charset="0"/>
              </a:rPr>
            </a:br>
            <a:br>
              <a:rPr lang="he-IL" sz="2800" kern="100" dirty="0">
                <a:effectLst/>
                <a:latin typeface="Aptos" panose="020B0004020202020204" pitchFamily="34" charset="0"/>
                <a:ea typeface="Aptos" panose="020B0004020202020204" pitchFamily="34" charset="0"/>
                <a:cs typeface="Arial" panose="020B0604020202020204" pitchFamily="34" charset="0"/>
              </a:rPr>
            </a:br>
            <a:br>
              <a:rPr lang="he-IL" sz="2800" kern="100" dirty="0">
                <a:effectLst/>
                <a:latin typeface="Aptos" panose="020B0004020202020204" pitchFamily="34" charset="0"/>
                <a:ea typeface="Aptos" panose="020B0004020202020204" pitchFamily="34" charset="0"/>
                <a:cs typeface="Arial" panose="020B0604020202020204" pitchFamily="34" charset="0"/>
              </a:rPr>
            </a:br>
            <a:r>
              <a:rPr lang="he-IL" sz="2800" kern="100" dirty="0">
                <a:effectLst/>
                <a:latin typeface="Aptos" panose="020B0004020202020204" pitchFamily="34" charset="0"/>
                <a:ea typeface="Aptos" panose="020B0004020202020204" pitchFamily="34" charset="0"/>
                <a:cs typeface="Arial" panose="020B0604020202020204" pitchFamily="34" charset="0"/>
              </a:rPr>
              <a:t>בעבור התחומים בהם המסננים מבצעים את העיבוד, נקבל את עיוות אות המוצא הרצוי (שאר התחומים נשארים ללא עיבוד).</a:t>
            </a:r>
            <a:br>
              <a:rPr lang="he-IL" sz="2800" kern="100" dirty="0">
                <a:effectLst/>
                <a:latin typeface="Aptos" panose="020B0004020202020204" pitchFamily="34" charset="0"/>
                <a:ea typeface="Aptos" panose="020B0004020202020204" pitchFamily="34" charset="0"/>
                <a:cs typeface="Arial" panose="020B0604020202020204" pitchFamily="34" charset="0"/>
              </a:rPr>
            </a:br>
            <a:r>
              <a:rPr lang="he-IL" sz="2800" kern="100" dirty="0">
                <a:latin typeface="Aptos" panose="020B0004020202020204" pitchFamily="34" charset="0"/>
                <a:ea typeface="Aptos" panose="020B0004020202020204" pitchFamily="34" charset="0"/>
                <a:cs typeface="Arial" panose="020B0604020202020204" pitchFamily="34" charset="0"/>
              </a:rPr>
              <a:t>את המשוון שאבנה אתכנן בעזרת 7 יחידות עיבוד (</a:t>
            </a:r>
            <a:r>
              <a:rPr lang="en-US" sz="2800" kern="100" dirty="0">
                <a:latin typeface="Aptos" panose="020B0004020202020204" pitchFamily="34" charset="0"/>
                <a:ea typeface="Aptos" panose="020B0004020202020204" pitchFamily="34" charset="0"/>
                <a:cs typeface="Arial" panose="020B0604020202020204" pitchFamily="34" charset="0"/>
              </a:rPr>
              <a:t>7 Band EQ</a:t>
            </a:r>
            <a:r>
              <a:rPr lang="he-IL" sz="2800" kern="100" dirty="0">
                <a:latin typeface="Aptos" panose="020B0004020202020204" pitchFamily="34" charset="0"/>
                <a:ea typeface="Aptos" panose="020B0004020202020204" pitchFamily="34" charset="0"/>
                <a:cs typeface="Arial" panose="020B0604020202020204" pitchFamily="34" charset="0"/>
              </a:rPr>
              <a:t>)</a:t>
            </a:r>
            <a:br>
              <a:rPr lang="he-IL" sz="2800" kern="100" dirty="0">
                <a:effectLst/>
                <a:latin typeface="Aptos" panose="020B0004020202020204" pitchFamily="34" charset="0"/>
                <a:ea typeface="Aptos" panose="020B0004020202020204" pitchFamily="34" charset="0"/>
                <a:cs typeface="Arial" panose="020B0604020202020204" pitchFamily="34" charset="0"/>
              </a:rPr>
            </a:br>
            <a:br>
              <a:rPr lang="he-IL" sz="2800" kern="100" dirty="0">
                <a:effectLst/>
                <a:latin typeface="Aptos" panose="020B0004020202020204" pitchFamily="34" charset="0"/>
                <a:ea typeface="Aptos" panose="020B0004020202020204" pitchFamily="34" charset="0"/>
                <a:cs typeface="Arial" panose="020B0604020202020204" pitchFamily="34" charset="0"/>
              </a:rPr>
            </a:br>
            <a:br>
              <a:rPr lang="he-IL" sz="2800" kern="100" dirty="0">
                <a:effectLst/>
                <a:latin typeface="Aptos" panose="020B0004020202020204" pitchFamily="34" charset="0"/>
                <a:ea typeface="Aptos" panose="020B0004020202020204" pitchFamily="34" charset="0"/>
                <a:cs typeface="Arial" panose="020B0604020202020204" pitchFamily="34" charset="0"/>
              </a:rPr>
            </a:br>
            <a:br>
              <a:rPr lang="he-IL" sz="2800" kern="100" dirty="0">
                <a:effectLst/>
                <a:latin typeface="Aptos" panose="020B0004020202020204" pitchFamily="34" charset="0"/>
                <a:ea typeface="Aptos" panose="020B0004020202020204" pitchFamily="34" charset="0"/>
                <a:cs typeface="Arial" panose="020B0604020202020204" pitchFamily="34" charset="0"/>
              </a:rPr>
            </a:br>
            <a:r>
              <a:rPr lang="he-IL" sz="2800" kern="100" dirty="0">
                <a:effectLst/>
                <a:latin typeface="Aptos" panose="020B0004020202020204" pitchFamily="34" charset="0"/>
                <a:ea typeface="Aptos" panose="020B0004020202020204" pitchFamily="34" charset="0"/>
                <a:cs typeface="Arial" panose="020B0604020202020204" pitchFamily="34" charset="0"/>
              </a:rPr>
              <a:t>	</a:t>
            </a:r>
            <a:endParaRPr lang="en-US" sz="28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81633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ack mesh on a blue background&#10;&#10;Description automatically generated">
            <a:extLst>
              <a:ext uri="{FF2B5EF4-FFF2-40B4-BE49-F238E27FC236}">
                <a16:creationId xmlns:a16="http://schemas.microsoft.com/office/drawing/2014/main" id="{1A23B62F-2D74-2F58-B5C7-E73B0BFD5D3E}"/>
              </a:ext>
            </a:extLst>
          </p:cNvPr>
          <p:cNvPicPr>
            <a:picLocks noChangeAspect="1"/>
          </p:cNvPicPr>
          <p:nvPr/>
        </p:nvPicPr>
        <p:blipFill rotWithShape="1">
          <a:blip r:embed="rId2">
            <a:alphaModFix amt="5000"/>
            <a:extLst>
              <a:ext uri="{28A0092B-C50C-407E-A947-70E740481C1C}">
                <a14:useLocalDpi xmlns:a14="http://schemas.microsoft.com/office/drawing/2010/main" val="0"/>
              </a:ext>
            </a:extLst>
          </a:blip>
          <a:srcRect t="12057" b="11363"/>
          <a:stretch/>
        </p:blipFill>
        <p:spPr>
          <a:xfrm>
            <a:off x="0" y="0"/>
            <a:ext cx="12192001" cy="4201449"/>
          </a:xfrm>
          <a:prstGeom prst="rect">
            <a:avLst/>
          </a:prstGeom>
        </p:spPr>
      </p:pic>
      <p:grpSp>
        <p:nvGrpSpPr>
          <p:cNvPr id="17" name="Group 16">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18" name="Freeform: Shape 17">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B45635F0-6623-4C1A-2216-313ADF107E5E}"/>
              </a:ext>
            </a:extLst>
          </p:cNvPr>
          <p:cNvSpPr>
            <a:spLocks noGrp="1"/>
          </p:cNvSpPr>
          <p:nvPr>
            <p:ph type="ctrTitle"/>
          </p:nvPr>
        </p:nvSpPr>
        <p:spPr>
          <a:xfrm>
            <a:off x="1154172" y="218049"/>
            <a:ext cx="9384632" cy="6327130"/>
          </a:xfrm>
        </p:spPr>
        <p:txBody>
          <a:bodyPr anchor="t">
            <a:normAutofit/>
          </a:bodyPr>
          <a:lstStyle/>
          <a:p>
            <a:pPr rtl="1">
              <a:lnSpc>
                <a:spcPct val="115000"/>
              </a:lnSpc>
              <a:spcBef>
                <a:spcPts val="0"/>
              </a:spcBef>
              <a:spcAft>
                <a:spcPts val="800"/>
              </a:spcAft>
            </a:pPr>
            <a:r>
              <a:rPr lang="he-IL" sz="5400" b="1" u="sng" kern="100" dirty="0">
                <a:effectLst/>
                <a:latin typeface="Aptos" panose="020B0004020202020204" pitchFamily="34" charset="0"/>
                <a:ea typeface="Aptos" panose="020B0004020202020204" pitchFamily="34" charset="0"/>
                <a:cs typeface="Arial" panose="020B0604020202020204" pitchFamily="34" charset="0"/>
              </a:rPr>
              <a:t>פרק 1 - משוונים:</a:t>
            </a:r>
            <a:br>
              <a:rPr lang="he-IL" sz="5400" b="1" u="sng" kern="100" dirty="0">
                <a:effectLst/>
                <a:latin typeface="Aptos" panose="020B0004020202020204" pitchFamily="34" charset="0"/>
                <a:ea typeface="Aptos" panose="020B0004020202020204" pitchFamily="34" charset="0"/>
                <a:cs typeface="Arial" panose="020B0604020202020204" pitchFamily="34" charset="0"/>
              </a:rPr>
            </a:br>
            <a:r>
              <a:rPr lang="he-IL" sz="1800" b="1" u="sng" kern="100" dirty="0">
                <a:effectLst/>
                <a:latin typeface="Aptos" panose="020B0004020202020204" pitchFamily="34" charset="0"/>
                <a:ea typeface="Aptos" panose="020B0004020202020204" pitchFamily="34" charset="0"/>
                <a:cs typeface="Arial" panose="020B0604020202020204" pitchFamily="34" charset="0"/>
              </a:rPr>
              <a:t>טבלת המקדמים:</a:t>
            </a: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en-US" sz="1800" kern="100" dirty="0">
                <a:effectLst/>
                <a:latin typeface="Aptos" panose="020B0004020202020204" pitchFamily="34" charset="0"/>
                <a:ea typeface="Aptos" panose="020B0004020202020204" pitchFamily="34" charset="0"/>
                <a:cs typeface="Arial" panose="020B0604020202020204" pitchFamily="34" charset="0"/>
              </a:rPr>
            </a:br>
            <a:r>
              <a:rPr lang="he-IL" sz="1800" kern="100" dirty="0">
                <a:effectLst/>
                <a:latin typeface="Aptos" panose="020B0004020202020204" pitchFamily="34" charset="0"/>
                <a:ea typeface="Aptos" panose="020B0004020202020204" pitchFamily="34" charset="0"/>
                <a:cs typeface="Arial" panose="020B0604020202020204" pitchFamily="34" charset="0"/>
              </a:rPr>
              <a:t>תתקבל לנו פונקצית תמסורת במישור </a:t>
            </a:r>
            <a:r>
              <a:rPr lang="en-US" sz="1800" kern="100" dirty="0">
                <a:effectLst/>
                <a:latin typeface="Aptos" panose="020B0004020202020204" pitchFamily="34" charset="0"/>
                <a:ea typeface="Aptos" panose="020B0004020202020204" pitchFamily="34" charset="0"/>
                <a:cs typeface="Arial" panose="020B0604020202020204" pitchFamily="34" charset="0"/>
              </a:rPr>
              <a:t>Z</a:t>
            </a:r>
            <a:r>
              <a:rPr lang="he-IL" sz="1800" kern="100" dirty="0">
                <a:effectLst/>
                <a:latin typeface="Aptos" panose="020B0004020202020204" pitchFamily="34" charset="0"/>
                <a:ea typeface="Aptos" panose="020B0004020202020204" pitchFamily="34" charset="0"/>
                <a:cs typeface="Arial" panose="020B0604020202020204" pitchFamily="34" charset="0"/>
              </a:rPr>
              <a:t>. נתאר אותה באופן כללי בעזרת המקדמים שלה:</a:t>
            </a: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he-IL" sz="1800" kern="100" dirty="0">
                <a:latin typeface="Aptos" panose="020B0004020202020204" pitchFamily="34" charset="0"/>
                <a:ea typeface="Aptos" panose="020B0004020202020204" pitchFamily="34" charset="0"/>
                <a:cs typeface="Arial" panose="020B0604020202020204" pitchFamily="34" charset="0"/>
              </a:rPr>
            </a:br>
            <a:br>
              <a:rPr lang="en-US" sz="1800" kern="100" dirty="0">
                <a:effectLst/>
                <a:latin typeface="Aptos" panose="020B0004020202020204" pitchFamily="34" charset="0"/>
                <a:ea typeface="Aptos" panose="020B0004020202020204" pitchFamily="34" charset="0"/>
                <a:cs typeface="Arial" panose="020B0604020202020204" pitchFamily="34" charset="0"/>
              </a:rPr>
            </a:br>
            <a:br>
              <a:rPr lang="he-IL" sz="1800" kern="100" dirty="0">
                <a:effectLst/>
                <a:latin typeface="Aptos" panose="020B0004020202020204" pitchFamily="34" charset="0"/>
                <a:ea typeface="Aptos" panose="020B0004020202020204" pitchFamily="34" charset="0"/>
                <a:cs typeface="Arial" panose="020B0604020202020204" pitchFamily="34" charset="0"/>
              </a:rPr>
            </a:br>
            <a:br>
              <a:rPr lang="he-IL" sz="1800" kern="100" dirty="0">
                <a:effectLst/>
                <a:latin typeface="Aptos" panose="020B0004020202020204" pitchFamily="34" charset="0"/>
                <a:ea typeface="Aptos" panose="020B0004020202020204" pitchFamily="34" charset="0"/>
                <a:cs typeface="Arial" panose="020B0604020202020204" pitchFamily="34" charset="0"/>
              </a:rPr>
            </a:br>
            <a:r>
              <a:rPr lang="he-IL" sz="1800" kern="100" dirty="0">
                <a:effectLst/>
                <a:latin typeface="Aptos" panose="020B0004020202020204" pitchFamily="34" charset="0"/>
                <a:ea typeface="Aptos" panose="020B0004020202020204" pitchFamily="34" charset="0"/>
                <a:cs typeface="Arial" panose="020B0604020202020204" pitchFamily="34" charset="0"/>
              </a:rPr>
              <a:t>ניתן להראות, כי ע"י פרמטריזציה* של ההגבר ושל תדר הקטעון, שאפשר לקבל טבלה המייצגת את כל ערכי המקדמים הנדרשים, לכל פונקציית תמסורת מהפונקציות שנדרשות לנו למימוש הפילטרים שציינו למעלה (טבלה בעמוד הבא)</a:t>
            </a:r>
            <a:r>
              <a:rPr lang="he-IL" sz="1800" kern="100" dirty="0">
                <a:latin typeface="Aptos" panose="020B0004020202020204" pitchFamily="34" charset="0"/>
                <a:ea typeface="Aptos" panose="020B0004020202020204" pitchFamily="34" charset="0"/>
                <a:cs typeface="Arial" panose="020B0604020202020204" pitchFamily="34" charset="0"/>
              </a:rPr>
              <a:t>. </a:t>
            </a:r>
            <a:br>
              <a:rPr lang="he-IL" sz="1800" kern="100" dirty="0">
                <a:latin typeface="Aptos" panose="020B0004020202020204" pitchFamily="34" charset="0"/>
                <a:ea typeface="Aptos" panose="020B0004020202020204" pitchFamily="34" charset="0"/>
                <a:cs typeface="Arial" panose="020B0604020202020204" pitchFamily="34" charset="0"/>
              </a:rPr>
            </a:br>
            <a:br>
              <a:rPr lang="he-IL" sz="1800" kern="100" dirty="0">
                <a:latin typeface="Aptos" panose="020B0004020202020204" pitchFamily="34" charset="0"/>
                <a:ea typeface="Aptos" panose="020B0004020202020204" pitchFamily="34" charset="0"/>
                <a:cs typeface="Arial" panose="020B0604020202020204" pitchFamily="34" charset="0"/>
              </a:rPr>
            </a:br>
            <a:br>
              <a:rPr lang="he-IL" sz="1800" kern="100" dirty="0">
                <a:latin typeface="Aptos" panose="020B0004020202020204" pitchFamily="34" charset="0"/>
                <a:ea typeface="Aptos" panose="020B0004020202020204" pitchFamily="34" charset="0"/>
                <a:cs typeface="Arial" panose="020B0604020202020204" pitchFamily="34" charset="0"/>
              </a:rPr>
            </a:br>
            <a:br>
              <a:rPr lang="he-IL" sz="1800" kern="100" dirty="0">
                <a:latin typeface="Aptos" panose="020B0004020202020204" pitchFamily="34" charset="0"/>
                <a:ea typeface="Aptos" panose="020B0004020202020204" pitchFamily="34" charset="0"/>
                <a:cs typeface="Arial" panose="020B0604020202020204" pitchFamily="34" charset="0"/>
              </a:rPr>
            </a:br>
            <a:r>
              <a:rPr lang="he-IL" sz="1200" kern="100" dirty="0">
                <a:latin typeface="Aptos" panose="020B0004020202020204" pitchFamily="34" charset="0"/>
                <a:ea typeface="Aptos" panose="020B0004020202020204" pitchFamily="34" charset="0"/>
                <a:cs typeface="Arial" panose="020B0604020202020204" pitchFamily="34" charset="0"/>
              </a:rPr>
              <a:t>*הפרמטריזציה מובאת באופן מלא בספר הפרוייקט</a:t>
            </a:r>
            <a:r>
              <a:rPr lang="he-IL" sz="1200" kern="100" dirty="0">
                <a:effectLst/>
                <a:latin typeface="Aptos" panose="020B0004020202020204" pitchFamily="34" charset="0"/>
                <a:ea typeface="Aptos" panose="020B0004020202020204" pitchFamily="34" charset="0"/>
                <a:cs typeface="Arial" panose="020B0604020202020204" pitchFamily="34" charset="0"/>
              </a:rPr>
              <a:t>.</a:t>
            </a:r>
            <a:br>
              <a:rPr lang="en-US" sz="1200" kern="100" dirty="0">
                <a:effectLst/>
                <a:latin typeface="Aptos" panose="020B0004020202020204" pitchFamily="34" charset="0"/>
                <a:ea typeface="Aptos" panose="020B0004020202020204" pitchFamily="34" charset="0"/>
                <a:cs typeface="Arial" panose="020B0604020202020204" pitchFamily="34" charset="0"/>
              </a:rPr>
            </a:br>
            <a:endParaRPr lang="en-US" sz="12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3" name="Picture 2" descr="A black line with black text&#10;&#10;Description automatically generated with medium confidence">
            <a:extLst>
              <a:ext uri="{FF2B5EF4-FFF2-40B4-BE49-F238E27FC236}">
                <a16:creationId xmlns:a16="http://schemas.microsoft.com/office/drawing/2014/main" id="{A92F9CF5-B850-EE3A-B9A2-D99880358DDD}"/>
              </a:ext>
            </a:extLst>
          </p:cNvPr>
          <p:cNvPicPr>
            <a:picLocks noChangeAspect="1"/>
          </p:cNvPicPr>
          <p:nvPr/>
        </p:nvPicPr>
        <p:blipFill>
          <a:blip r:embed="rId3"/>
          <a:stretch>
            <a:fillRect/>
          </a:stretch>
        </p:blipFill>
        <p:spPr>
          <a:xfrm>
            <a:off x="3452730" y="2269156"/>
            <a:ext cx="3993098" cy="970871"/>
          </a:xfrm>
          <a:prstGeom prst="rect">
            <a:avLst/>
          </a:prstGeom>
        </p:spPr>
      </p:pic>
    </p:spTree>
    <p:extLst>
      <p:ext uri="{BB962C8B-B14F-4D97-AF65-F5344CB8AC3E}">
        <p14:creationId xmlns:p14="http://schemas.microsoft.com/office/powerpoint/2010/main" val="398901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ack mesh on a blue background&#10;&#10;Description automatically generated">
            <a:extLst>
              <a:ext uri="{FF2B5EF4-FFF2-40B4-BE49-F238E27FC236}">
                <a16:creationId xmlns:a16="http://schemas.microsoft.com/office/drawing/2014/main" id="{1A23B62F-2D74-2F58-B5C7-E73B0BFD5D3E}"/>
              </a:ext>
            </a:extLst>
          </p:cNvPr>
          <p:cNvPicPr>
            <a:picLocks noChangeAspect="1"/>
          </p:cNvPicPr>
          <p:nvPr/>
        </p:nvPicPr>
        <p:blipFill rotWithShape="1">
          <a:blip r:embed="rId2">
            <a:alphaModFix amt="5000"/>
            <a:extLst>
              <a:ext uri="{28A0092B-C50C-407E-A947-70E740481C1C}">
                <a14:useLocalDpi xmlns:a14="http://schemas.microsoft.com/office/drawing/2010/main" val="0"/>
              </a:ext>
            </a:extLst>
          </a:blip>
          <a:srcRect t="12057" b="11363"/>
          <a:stretch/>
        </p:blipFill>
        <p:spPr>
          <a:xfrm>
            <a:off x="0" y="0"/>
            <a:ext cx="12192001" cy="4201449"/>
          </a:xfrm>
          <a:prstGeom prst="rect">
            <a:avLst/>
          </a:prstGeom>
        </p:spPr>
      </p:pic>
      <p:grpSp>
        <p:nvGrpSpPr>
          <p:cNvPr id="17" name="Group 16">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18" name="Freeform: Shape 17">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B45635F0-6623-4C1A-2216-313ADF107E5E}"/>
              </a:ext>
            </a:extLst>
          </p:cNvPr>
          <p:cNvSpPr>
            <a:spLocks noGrp="1"/>
          </p:cNvSpPr>
          <p:nvPr>
            <p:ph type="ctrTitle"/>
          </p:nvPr>
        </p:nvSpPr>
        <p:spPr>
          <a:xfrm>
            <a:off x="1154172" y="218049"/>
            <a:ext cx="9384632" cy="6327130"/>
          </a:xfrm>
        </p:spPr>
        <p:txBody>
          <a:bodyPr anchor="t">
            <a:normAutofit/>
          </a:bodyPr>
          <a:lstStyle/>
          <a:p>
            <a:pPr rtl="1">
              <a:lnSpc>
                <a:spcPct val="115000"/>
              </a:lnSpc>
              <a:spcBef>
                <a:spcPts val="0"/>
              </a:spcBef>
              <a:spcAft>
                <a:spcPts val="800"/>
              </a:spcAft>
            </a:pPr>
            <a:r>
              <a:rPr lang="he-IL" sz="5400" b="1" u="sng" kern="100" dirty="0">
                <a:effectLst/>
                <a:latin typeface="Aptos" panose="020B0004020202020204" pitchFamily="34" charset="0"/>
                <a:ea typeface="Aptos" panose="020B0004020202020204" pitchFamily="34" charset="0"/>
                <a:cs typeface="Arial" panose="020B0604020202020204" pitchFamily="34" charset="0"/>
              </a:rPr>
              <a:t>פרק 1 - משוונים:</a:t>
            </a:r>
            <a:br>
              <a:rPr lang="he-IL" sz="5400" b="1" u="sng" kern="100" dirty="0">
                <a:effectLst/>
                <a:latin typeface="Aptos" panose="020B0004020202020204" pitchFamily="34" charset="0"/>
                <a:ea typeface="Aptos" panose="020B0004020202020204" pitchFamily="34" charset="0"/>
                <a:cs typeface="Arial" panose="020B0604020202020204" pitchFamily="34" charset="0"/>
              </a:rPr>
            </a:br>
            <a:r>
              <a:rPr lang="he-IL" sz="1800" b="1" u="sng" kern="100" dirty="0">
                <a:effectLst/>
                <a:latin typeface="Aptos" panose="020B0004020202020204" pitchFamily="34" charset="0"/>
                <a:ea typeface="Aptos" panose="020B0004020202020204" pitchFamily="34" charset="0"/>
                <a:cs typeface="Arial" panose="020B0604020202020204" pitchFamily="34" charset="0"/>
              </a:rPr>
              <a:t>טבלת המקדמים:</a:t>
            </a: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br>
              <a:rPr lang="he-IL" sz="1800" b="1" u="sng" kern="100" dirty="0">
                <a:effectLst/>
                <a:latin typeface="Aptos" panose="020B0004020202020204" pitchFamily="34" charset="0"/>
                <a:ea typeface="Aptos" panose="020B0004020202020204" pitchFamily="34" charset="0"/>
                <a:cs typeface="Arial" panose="020B0604020202020204" pitchFamily="34" charset="0"/>
              </a:rPr>
            </a:br>
            <a:endParaRPr lang="en-US" sz="28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C5B7BA9-565D-1B0F-7948-6BC6100006E3}"/>
              </a:ext>
            </a:extLst>
          </p:cNvPr>
          <p:cNvPicPr>
            <a:picLocks noChangeAspect="1"/>
          </p:cNvPicPr>
          <p:nvPr/>
        </p:nvPicPr>
        <p:blipFill>
          <a:blip r:embed="rId3"/>
          <a:stretch>
            <a:fillRect/>
          </a:stretch>
        </p:blipFill>
        <p:spPr>
          <a:xfrm>
            <a:off x="447632" y="1703542"/>
            <a:ext cx="5274310" cy="2393950"/>
          </a:xfrm>
          <a:prstGeom prst="rect">
            <a:avLst/>
          </a:prstGeom>
        </p:spPr>
      </p:pic>
      <p:pic>
        <p:nvPicPr>
          <p:cNvPr id="6" name="Picture 5" descr="A diagram of a number of objects&#10;&#10;Description automatically generated with medium confidence">
            <a:extLst>
              <a:ext uri="{FF2B5EF4-FFF2-40B4-BE49-F238E27FC236}">
                <a16:creationId xmlns:a16="http://schemas.microsoft.com/office/drawing/2014/main" id="{76F2E532-312B-2C87-4E38-4B7FF2787A5A}"/>
              </a:ext>
            </a:extLst>
          </p:cNvPr>
          <p:cNvPicPr>
            <a:picLocks noChangeAspect="1"/>
          </p:cNvPicPr>
          <p:nvPr/>
        </p:nvPicPr>
        <p:blipFill>
          <a:blip r:embed="rId4"/>
          <a:stretch>
            <a:fillRect/>
          </a:stretch>
        </p:blipFill>
        <p:spPr>
          <a:xfrm>
            <a:off x="5721942" y="1846869"/>
            <a:ext cx="5274310" cy="1848485"/>
          </a:xfrm>
          <a:prstGeom prst="rect">
            <a:avLst/>
          </a:prstGeom>
        </p:spPr>
      </p:pic>
      <p:pic>
        <p:nvPicPr>
          <p:cNvPr id="8" name="Picture 7" descr="A white paper with black text and numbers&#10;&#10;Description automatically generated">
            <a:extLst>
              <a:ext uri="{FF2B5EF4-FFF2-40B4-BE49-F238E27FC236}">
                <a16:creationId xmlns:a16="http://schemas.microsoft.com/office/drawing/2014/main" id="{A91D039D-07D7-524F-C8D5-139D50D8EBBC}"/>
              </a:ext>
            </a:extLst>
          </p:cNvPr>
          <p:cNvPicPr>
            <a:picLocks noChangeAspect="1"/>
          </p:cNvPicPr>
          <p:nvPr/>
        </p:nvPicPr>
        <p:blipFill>
          <a:blip r:embed="rId5"/>
          <a:stretch>
            <a:fillRect/>
          </a:stretch>
        </p:blipFill>
        <p:spPr>
          <a:xfrm>
            <a:off x="447632" y="4372150"/>
            <a:ext cx="5274310" cy="1927225"/>
          </a:xfrm>
          <a:prstGeom prst="rect">
            <a:avLst/>
          </a:prstGeom>
        </p:spPr>
      </p:pic>
      <p:sp>
        <p:nvSpPr>
          <p:cNvPr id="9" name="TextBox 8">
            <a:extLst>
              <a:ext uri="{FF2B5EF4-FFF2-40B4-BE49-F238E27FC236}">
                <a16:creationId xmlns:a16="http://schemas.microsoft.com/office/drawing/2014/main" id="{1BFA020D-31D9-0DC6-A95B-A011FAEC9087}"/>
              </a:ext>
            </a:extLst>
          </p:cNvPr>
          <p:cNvSpPr txBox="1"/>
          <p:nvPr/>
        </p:nvSpPr>
        <p:spPr>
          <a:xfrm>
            <a:off x="5452619" y="4588261"/>
            <a:ext cx="5792725" cy="923330"/>
          </a:xfrm>
          <a:prstGeom prst="rect">
            <a:avLst/>
          </a:prstGeom>
          <a:noFill/>
        </p:spPr>
        <p:txBody>
          <a:bodyPr wrap="square" rtlCol="1">
            <a:spAutoFit/>
          </a:bodyPr>
          <a:lstStyle/>
          <a:p>
            <a:pPr algn="r"/>
            <a:r>
              <a:rPr lang="he-IL" sz="1800" kern="100" dirty="0">
                <a:effectLst/>
                <a:latin typeface="Aptos" panose="020B0004020202020204" pitchFamily="34" charset="0"/>
                <a:ea typeface="Aptos" panose="020B0004020202020204" pitchFamily="34" charset="0"/>
                <a:cs typeface="Arial" panose="020B0604020202020204" pitchFamily="34" charset="0"/>
              </a:rPr>
              <a:t>בטבלה זו נשתמש בפועל, על מנת לחשב את המקדמים לכל אחד מהפילטרים הנדרשים למימוש המשוון.</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endParaRPr lang="he-IL" dirty="0"/>
          </a:p>
        </p:txBody>
      </p:sp>
    </p:spTree>
    <p:extLst>
      <p:ext uri="{BB962C8B-B14F-4D97-AF65-F5344CB8AC3E}">
        <p14:creationId xmlns:p14="http://schemas.microsoft.com/office/powerpoint/2010/main" val="20213514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642</TotalTime>
  <Words>3001</Words>
  <Application>Microsoft Office PowerPoint</Application>
  <PresentationFormat>Widescreen</PresentationFormat>
  <Paragraphs>109</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Aptos</vt:lpstr>
      <vt:lpstr>Aptos Display</vt:lpstr>
      <vt:lpstr>Arial</vt:lpstr>
      <vt:lpstr>Calibri</vt:lpstr>
      <vt:lpstr>Consolas</vt:lpstr>
      <vt:lpstr>Office Theme</vt:lpstr>
      <vt:lpstr>מצגת סיכום - פרוייקט גמר  עיבוד דיגיטלי של אותות אודיו  מגיש: רותם צלישר מנחה: ד"ר בני גור סולומון</vt:lpstr>
      <vt:lpstr>PowerPoint Presentation</vt:lpstr>
      <vt:lpstr>פרק 1 - משוונים:   איזון ספקטרלי של אותות אודיו הינה מתודה חשובה ושימושית מאוד להמון אפליקציות מודרניות. החל מהרדיו שיושב ברכב, ועד לאולפני הפקת סאונד (מוסיקה, פודקאסטים וכו'..) – בכולם ניתן למצוא שימוש במשווני אודיו.  בפרק זה אציג את המהלך השלם למימוש משוון פרמטרי בעל 7 יחידות עיבוד (7-Band Parametric EQ), החל מאבני הבניין הקטנה ביותר במערכת – המסנן (פילטר).</vt:lpstr>
      <vt:lpstr>פרק 1 - משוונים:    מטרה: פיתוח מערכת לעיבוד ספקטרלי של אותות אודיו, ע"י שימוש במסננים רקורסיביים. דרישות: פיתוח היכולת של יחידת העיבוד לאזן את הספקטרום של האות בהתאם לפרמטרים שהמשתמש הגדיר. בדיקה: ע"י הצגת גרפים של ביצועים של כל אחד מהמסננים בנפרד, ושל היחידה השלמה.  </vt:lpstr>
      <vt:lpstr>פרק 1 - משוונים: הגדרות ומושגי יסוד: מסננים:   Shelving Filters – פילטרים דומים בתכונותיהם לLP/HP, אך ההבדל הוא שלפילטר אין "תחום קטעון". במקום – הפילטר יודע לייצר הגבר \ הנחת לתחום תדר מסויים, בעוד ששאר התחומים נשארים ללא עיבוד.             </vt:lpstr>
      <vt:lpstr>פרק 1 - משוונים: הגדרות ומושגי יסוד: מסננים:  Peak / Notch Filters  – פילטרים דומים בתכונותיהם לBP/BS, אך, כמו במקרה הקודם, ההבדל הוא שלפילטר אין "תחום קטעון". במקום – הפילטר יודע לייצר הגבר \ הנחת לתחום תדר מסויים, בעוד ששאר התחומים נשארים ללא עיבוד.               </vt:lpstr>
      <vt:lpstr>פרק 1 - משוונים: ה"משוון": בעבור אסופה של מסנני Shelving ומסנני Peak היושבים בטור זה עם זה, נקבל את אופי העיבוד הבא:        בעבור התחומים בהם המסננים מבצעים את העיבוד, נקבל את עיוות אות המוצא הרצוי (שאר התחומים נשארים ללא עיבוד). את המשוון שאבנה אתכנן בעזרת 7 יחידות עיבוד (7 Band EQ)     </vt:lpstr>
      <vt:lpstr>פרק 1 - משוונים: טבלת המקדמים:  תתקבל לנו פונקצית תמסורת במישור Z. נתאר אותה באופן כללי בעזרת המקדמים שלה:     ניתן להראות, כי ע"י פרמטריזציה* של ההגבר ושל תדר הקטעון, שאפשר לקבל טבלה המייצגת את כל ערכי המקדמים הנדרשים, לכל פונקציית תמסורת מהפונקציות שנדרשות לנו למימוש הפילטרים שציינו למעלה (טבלה בעמוד הבא).     *הפרמטריזציה מובאת באופן מלא בספר הפרוייקט. </vt:lpstr>
      <vt:lpstr>פרק 1 - משוונים: טבלת המקדמים:        </vt:lpstr>
      <vt:lpstr>פרק 1 - משוונים: MATLAB:  ישנן 3 פונקציות מטלב (מצורפות להגשה) שמטרתן לחשב, ולהחזיר את מקדמי המסננים. שלושת הפונקציות מקבלות כקלט את התדר המרכזי fc, ההגבר Gdb ותדר הדגימה של המערכת fs. חישוב מקדמי הPEAK דורש גם את גורם הטיב ולכן הפונקציה מקבלת גם את רוחב הסרט כפרמטר. חתימות הפונקציות:  function [b,a] = calc_bp_coeffs(fc,Gdb,BW, fs) function [b,a] = calc_hp_coeffs(fc,Gdb, fs) function [b,a] = calc_lp_coeffs(fc,Gdb, fs)  כל אחת משבעת יחידות העיבוד מקבלת מבנה לוגי המכיל את המקדמים שלה, התדר המרכזי ביחס אליו היא מעבדת, ההגבר ותדר הדגימה (כאשר הגבר 0 אומר שהמערכת לא מעבדת והיא בBYPASS). לדוגמא: % calc coeffs  h1.Gdb = 10; h1.fc = 500; [h1.b,h1.a] = calc_lp_coeffs(h1.fc,h1.Gdb ,fs);           </vt:lpstr>
      <vt:lpstr>פרק 1 - משוונים: ביצועי המסננים: * השוואה בין מסנני FIR לIIR מובאת בספר הפרוייקט  LP:         </vt:lpstr>
      <vt:lpstr>פרק 1 - משוונים: ביצועי המסננים:   HP:         </vt:lpstr>
      <vt:lpstr>פרק 1 - משוונים: ביצועי המסננים:   BP:         </vt:lpstr>
      <vt:lpstr>פרק 1 - משוונים: MATLAB:  הדגמה של תגובת התדר הכוללת של המשוון המורכב מ-7 יחידות עיבוד:           </vt:lpstr>
      <vt:lpstr>פרק 1 - משוונים: MATLAB: כאן מוצגים בעבור אות שמע קצר: ספקטרוגרמת המקור, קונפיגורציית המשוון והאות המעובד.                 קבצי המטלב מצורפים להגשה וניתן לעשות בהם שימוש נוסף ועריכות, למעוניינים להמשיך לחקור.           </vt:lpstr>
      <vt:lpstr>פרק 1 - משוונים: תוצאות:  ניתן לראות מהגרפים המוצגים עבור כל אחד מהמסננים הבודדים, כי גם לאחר דיגיטיזציה ופרמטריזציה של המסנן הוא עומד בדרישות ההגבר וההנחת עבור הפרמטרים הנתונים.  ניתן לראות מהגרף המוצג עבור המערכת המשולבת כי גם כאשר משלבים מספר מסננים בטור, מתקבלת תגובת תדר כמצופה וע"פ הפרמטרים המועברים.  ניתן לראות כי גם לאחר סינון אות אודיו כלשהו, מתקבלת תמונת הספקטרוגרמה המעובדת לפי המצופה (מהערכים שהועברו עבור כל יחידת מסנן במערכת).                            </vt:lpstr>
      <vt:lpstr>פרק 2 – סימולציית חדר:  בעולם האמיתי: גלי קול הינם גלי לחץ אוויר הנעים ומתפשטים במרחב בו הם חיים. כמו כל גל המתפשט, הגל יכול לעבור תופעות שונות ומשונות במפגש עם תכונות תווך מסויימות. גל קול אשר נולד בחדר סגור, יתפשט עד שייפגע בעצמים שונים בתווך, או בקירות התווך. פגיעה זו, תייצר אפקטים של החזרה ובליעה של הגל. ניתן להבין, שהגל שמגיע לנו לאוזן בחדר כזה הוא תרכובת של גלי "מקור" וגלים "חוזרים".                </vt:lpstr>
      <vt:lpstr>פרק 2 – סימולציית חדר:  בעולם הדיגיטלי: ניתן לעשות שימוש בשיטות עיבוד על מנת לדמות תופעות אשר קורות מהחזרים שונים שלא קיימים בסיגנל המקורי, ה"יבש", ביניהם לדוגמא נמצא הREVERB (הדהוד). רוורב הוא אפקט אשר מדמה את החזרי גלי הקול ע"פ אופי החדר אותו מנסים לדמות. בפרק זה אכנס לשיטות העיבוד בהן משתמשים על מנת לייצר את האפקט. הרעיון עובד באופן הבא: אם נוכל לשערך איך נראית תגובת החדר להלם, ידוע לנו כי כעת נוכל לקחת כל סיגנל, להעביר אותו קונבולוציה עם התגובה להלם של החדר ובכך נקבל את הסיגנל המקורי "מעובה" באפקט ההדהוד של החדר. אראה אלגוריתם המתעסק בסימולציות חדר, הנקרא אלגוריתם Schroeder. בעזרת אלגוריתם זה נוכל להגיע לאפקט החדר הרצוי.           </vt:lpstr>
      <vt:lpstr>פרק 2 – סימולציית חדר:  מטרה: לחקות את ההשפעות שעוברות על גל קול המתפשט בחדר בעל אקוסטיקה מסוימת, על ידי עיבוד דיגיטלי בלבד. דרישות: מימוש אלגוריתם ידוע בתחום על מנת לחקות באופן דיגיטלי את ההשפעות שגלי הקול עוברים בחדר (Schroeder) בדיקה: ע"י הצגת גרפים של התוצאות, הדגמת עיבוי ומריחת האות עבור כל יחידה בודדת ועבור האלגוריתם המלא.           </vt:lpstr>
      <vt:lpstr>פרק 2 – סימולציית חדר:  אקוסטיקת חדר: תגובת ההלם של נק' בחדר יכולה להיות ממודלת באופן הבא: האות המקורי, מלווה בהחזרים "מידיים" יותר (מהקירות וכדומה), כאשר מספר ההחזרים הולך וגדל עם הזמן, סכום ההחזרים מתווסף לכדי אות עם דעיכה אקספוננציאלית הנקרא "רוורב עקיבה" (subsequent reverb).                  </vt:lpstr>
      <vt:lpstr>פרק 2 – סימולציית חדר:  אלגוריתם Schroeder - מימוש: אלגוריתם Schroeder ממדל את התופעות האקוסטיות שהובאו בפרק הקודם. ליבת האלגוריתם – הינו פילטר רקורסיבי בעל הגבר משוב קטן מאחד, כך שתיווצר "סדרה" שדועכת כתלות בהגבר. לפילטר יש יחידת השהייה בנתיב הלוך  (Forward Path) כך שגם המשוב המונחת וגם האות הנקי שמסתכם איתו, יעברו השהיה של M דגימות:      יחידה אחת כזו תמדל סדרה של החזרים בדעיכה אקספוננציאלית (g&lt;1).                   </vt:lpstr>
      <vt:lpstr>פרק 2 – סימולציית חדר:  MATLAB:  לפילטר בודד ישנה חתימת הפונקציה: function [y,buff] = fbcomb(x,buff,n,d,G_linear) כאשר, על מנת לעזור לבנות את המערכת השלמה, כל יחידה כזו מקבלת גם את הבאפר שהיא תמלא, גם את הדגימה שהיא מעבדת וגם את ההשהיה בזמן d. בעבור פרמטרי התחלה מסויימים, תגובת ההלם של יחידה בודדת כזו תיראה כך:                   </vt:lpstr>
      <vt:lpstr>פרק 2 – סימולציית חדר:  MATLAB:  ניתן לראות כי ההחזרים דועכים כמו שציפינו, אך על מנת למדל באופן מלא את החדר, נצטרך לטפל בפילוג ההחזרים, שלא יהיה אחיד. לצורך כך, נבנה יחידה המורכבת מארבעה פילטרים כאלו, בעלי זמני d שונים והגברים שונים, כך שהפילוג בין מופעים של גלים חוזרים יקבל אלמנט יותר "אקראי" (לא באמת אקראי במלו מובן המילה, אבל מפולג באופן יותר טוב מהפילוג האחיד של יחידה בודדת).      [w1,buffer1] = fbcomb(x(n,1),buffer1,n,d1,g1);     [w2,buffer2] = fbcomb(x(n,1),buffer2,n,d2,g2);     [w3,buffer3] = fbcomb(x(n,1),buffer3,n,d3,g3);     [w4,buffer4] = fbcomb(x(n,1),buffer4,n,d4,g4);     combPar = 0.25*(w1 + w2 + w3 + w4);                    </vt:lpstr>
      <vt:lpstr>פרק 2 – סימולציית חדר:  MATLAB: תגובת ההלם של ארבע יחידות מקבילות תיראה כך:                וקיבלנו תגובה מפולגת באופן קצת יותר מוצלח מהתגובה הקודמת.      </vt:lpstr>
      <vt:lpstr>פרק 2 – סימולציית חדר:  MATLAB:  עוד טכניקת עיבוד שתמומש כאן, היא מעבר ביחידת All Pass בעלת השהיה של M דגימות, של האות המורכב מארבעת יחידות העיבוד שמומשו עד כה. המעבר במסנן AP "מעבה" את צפיפות ההחזרים, מה שעוזר לנו לייצר אפקט השהייה פסאדו אקראי נוסף.  חתימת הAP פילטר בתכנית: function [y,buff] = apfilt(x,buff,n,d,G_linear)                         </vt:lpstr>
      <vt:lpstr>פרק 2 – סימולציית חדר:  MATLAB:  מעבר של מוצא היחידה המורכבת מארבעה FBCF בAP פילטר:                       </vt:lpstr>
      <vt:lpstr>פרק 2 – סימולציית חדר:  MATLAB:  לאחר מעבר בAP נוסף (שני):              קיבלנו גרף שמתאר טוב את צפיפות ההחזרים והדעיכה המאפיינים את ה"הדהוד".                       </vt:lpstr>
      <vt:lpstr>פרק 2 – סימולציית חדר:  MATLAB: כאן מוצגים בעבור אות שמע קצר: ספקטרוגרמת המקור, והאות המעובד.                            </vt:lpstr>
      <vt:lpstr>. פרק 2 – סימולציית חדר: תוצאות:  ניתן לראות מהגרפים המוצגים עבור כל אחת מהיחידות המרכיבות את האלגוריתם, כי מתקבלת התוצאה הרצויה של "חיקוי" של החזרי האות מהחדר.  ניתן לראות מהגרף המתאר את תוצאת האלגוריתם המלא כי מתקבלת תמונה המתארת את החזרי החדר בעבור אות כלשהו. עוד ניתן לראות כי ההחזרים תלויים בפרמטרים שהגדרנו ושניתן לשחק עם הפרמטרים האלה על מנת להגיע לעיבודים שונים.  ניתן לראות על הספרטקוגרמה את מריחות התדרים הרצויות המתקבלות לאחר סינון אות אודיו.                             </vt:lpstr>
      <vt:lpstr>פרק 3 – למידה עמוקה:</vt:lpstr>
      <vt:lpstr>מודל בסיס: </vt:lpstr>
      <vt:lpstr>חלוקת הנתונים וביצועי מודל הבסיס: </vt:lpstr>
      <vt:lpstr>שיפור מודל הבסיס: </vt:lpstr>
      <vt:lpstr>שיפור מודל הבסיס: </vt:lpstr>
      <vt:lpstr>שיפור מודל הבסיס: </vt:lpstr>
      <vt:lpstr>שיפור מודל הבסיס: </vt:lpstr>
      <vt:lpstr>שיפור מודל הבסיס: </vt:lpstr>
      <vt:lpstr>VGGish (Google Model):</vt:lpstr>
      <vt:lpstr>VGGish (Google Model):</vt:lpstr>
      <vt:lpstr>VGGish (Google Model):</vt:lpstr>
      <vt:lpstr>סיכום:</vt:lpstr>
      <vt:lpstr>רשימת מקורות:  Digital Audio Signal Processing, Udo Zolzer [1]   Audio &amp; Speech Processing with Matlab, Paul R. Hill. [2]  Hack Audio, An Introduction to Computer Programming and Digital Signal Processing in MATLAB, Eric Tarr   Theory and Applications of Digital Speech Processing, Lawrence R Rabiner, Ronal W. Schafer. [3]  Introduction to Digital Speech Processing,  Lawrence R. Rabiner, Ronal W. Schafer. [4]  Speech and Audio Processing - a MATLAB Based Approach, Ian Vince McLoughlin [5]  All About Audio Equalization, Vesa Välimäki and Joshua D. Reiss, Applied Science [6] Speech Recognition Using Articula [7]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דו"ח התקדמות - פרוייקט גמר  עיבוד דיגיטלי של אותות אודיו  מגיש: רותם צלישר מנחה: ד"ר בני גור סולומון</dc:title>
  <dc:creator>רותם צלישר</dc:creator>
  <cp:lastModifiedBy>רותם צלישר</cp:lastModifiedBy>
  <cp:revision>62</cp:revision>
  <dcterms:created xsi:type="dcterms:W3CDTF">2024-05-22T15:27:58Z</dcterms:created>
  <dcterms:modified xsi:type="dcterms:W3CDTF">2024-10-26T13:58:59Z</dcterms:modified>
</cp:coreProperties>
</file>