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C6046-2C37-3CB3-7264-2E23D1FC2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93489-FC68-7C09-A17A-7BE6131FE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EEB05-1279-40C5-026A-36E89C90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252C-F190-4AAF-84B7-37A4F0980676}" type="datetimeFigureOut">
              <a:rPr lang="he-IL" smtClean="0"/>
              <a:t>כ"א/אב/תשפ"ד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5DDAC-9D5F-CBA7-7B5B-6FE2156A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A72F2-B959-B346-5B40-9B516EB4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149-55B0-4644-9AB5-6F723570CD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196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33DB-1694-9ED7-76CD-76A2E80C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A4DEA-34A1-CD79-30E1-F8AC8C9A9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11BF6-668C-511B-2999-9E378C4DE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252C-F190-4AAF-84B7-37A4F0980676}" type="datetimeFigureOut">
              <a:rPr lang="he-IL" smtClean="0"/>
              <a:t>כ"א/אב/תשפ"ד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0816B-4B9C-B4BA-7D0F-C5FE42140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7105D-CCDB-AF08-4732-C49B8D12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149-55B0-4644-9AB5-6F723570CD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77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8206F-6335-7E37-AB91-7ADB4355B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66C6F-647F-891E-2A5F-3A75CFEA5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6E28F-15F6-2D22-24C5-9F755E7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252C-F190-4AAF-84B7-37A4F0980676}" type="datetimeFigureOut">
              <a:rPr lang="he-IL" smtClean="0"/>
              <a:t>כ"א/אב/תשפ"ד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777EA-A435-19B5-30E7-D48F6E7F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66B5A-8931-7DE7-DA38-630F02A4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149-55B0-4644-9AB5-6F723570CD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83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3E35-B575-F12F-7D5E-7596C25CF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72DD4-C89E-8CC4-6F51-86EB47201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5C7C6-0DC3-BE46-0655-47B45702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252C-F190-4AAF-84B7-37A4F0980676}" type="datetimeFigureOut">
              <a:rPr lang="he-IL" smtClean="0"/>
              <a:t>כ"א/אב/תשפ"ד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D01C0-3CCE-81B4-FD40-55FC7C11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83091-D191-029B-4DE9-5C2F39E3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149-55B0-4644-9AB5-6F723570CD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5390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7CD52-DA68-32E3-792C-A1CA19627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5405A-098F-4F63-9BD3-E33A513B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A0E6E-FB60-3488-FFD9-13C73DD6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252C-F190-4AAF-84B7-37A4F0980676}" type="datetimeFigureOut">
              <a:rPr lang="he-IL" smtClean="0"/>
              <a:t>כ"א/אב/תשפ"ד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E3B9C-D48A-5D1C-E3C1-EF503E054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1B18-540D-5072-0D61-E02484B5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149-55B0-4644-9AB5-6F723570CD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6024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EC92-6431-49D9-BE7D-CC29B76C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FDFF7-BF18-F937-4010-5DBADD2B7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9E9B50-AC8A-ADB6-E5C0-925E2F741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EC40-AA84-8B57-B3BE-6CEDB309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252C-F190-4AAF-84B7-37A4F0980676}" type="datetimeFigureOut">
              <a:rPr lang="he-IL" smtClean="0"/>
              <a:t>כ"א/אב/תשפ"ד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9B7106-5FCF-1859-840E-92347BD3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13F1-ECDD-B1C2-C707-5E6C9C69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149-55B0-4644-9AB5-6F723570CD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74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0B4E-5F98-5BBE-1FB8-3718A6BA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014F6-1325-B6BA-52DE-FD29EC749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1070F-1656-4BF4-A56B-6D6315D7F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226B-FCB6-AABD-C724-943F02ECC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47745-5AA4-99E2-DD80-3845E22A95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CC843-C7B2-5526-CB59-71C59F3C6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252C-F190-4AAF-84B7-37A4F0980676}" type="datetimeFigureOut">
              <a:rPr lang="he-IL" smtClean="0"/>
              <a:t>כ"א/אב/תשפ"ד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82D7F-922B-9D02-1C5E-E718C92C9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141EB3-FAFB-4F0D-5E10-F57B9E88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149-55B0-4644-9AB5-6F723570CD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083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8B84-00CE-F635-7CF3-0D485E17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7F6C9-AC59-F48E-7A59-B4067F19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252C-F190-4AAF-84B7-37A4F0980676}" type="datetimeFigureOut">
              <a:rPr lang="he-IL" smtClean="0"/>
              <a:t>כ"א/אב/תשפ"ד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71574-DF55-A735-5549-898336B3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6893E-FE32-C69A-E82C-495C05D5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149-55B0-4644-9AB5-6F723570CD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2576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AEBC1-3917-1EC7-0FBA-AF9900EA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252C-F190-4AAF-84B7-37A4F0980676}" type="datetimeFigureOut">
              <a:rPr lang="he-IL" smtClean="0"/>
              <a:t>כ"א/אב/תשפ"ד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8DF868-81A7-F17C-4189-CA76E4BB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AFEEF-425B-605E-2B5D-E35D07FB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149-55B0-4644-9AB5-6F723570CD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089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219D-2DED-0FDC-C013-7DE032194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F888-8689-6346-D301-9467F5969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A4FFF-497D-22F3-23FB-6C496C3732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D57E5-605F-6618-D4C1-3B18FAD1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252C-F190-4AAF-84B7-37A4F0980676}" type="datetimeFigureOut">
              <a:rPr lang="he-IL" smtClean="0"/>
              <a:t>כ"א/אב/תשפ"ד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0C1CF-4AD7-9F5E-E334-565B318F9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C8843-45B6-C45E-EE4E-F11231CE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149-55B0-4644-9AB5-6F723570CD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9330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F26-1923-7B3C-9E9E-FCA0DBB0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A4508-95A8-43C3-C8AD-1039EAE38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AAF5C-965A-2C98-8FD2-AD6F2C0C6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714C1-7095-3F04-4C25-C0BCEF6C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2252C-F190-4AAF-84B7-37A4F0980676}" type="datetimeFigureOut">
              <a:rPr lang="he-IL" smtClean="0"/>
              <a:t>כ"א/אב/תשפ"ד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87EDF-947C-8270-6CA6-0F6F87CF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8AC37-6C2B-0509-6525-89F3205B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77149-55B0-4644-9AB5-6F723570CD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3923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BEB9B-B5ED-716C-AB31-C7C589E7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35C00-CCCD-197D-815E-FF0AB898A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5C0E9-C0B4-5A91-13BC-FB93F9A0A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2252C-F190-4AAF-84B7-37A4F0980676}" type="datetimeFigureOut">
              <a:rPr lang="he-IL" smtClean="0"/>
              <a:t>כ"א/אב/תשפ"ד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A6937-3A71-8875-00EF-ED692BA69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D4351-9DDA-E7D5-44B0-1A2E5F9F9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77149-55B0-4644-9AB5-6F723570CD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46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Data%20Visualization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F70D-AF87-1A32-2800-CAAAF3872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Genre Classification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8139C-6815-CAB2-0991-A75E351924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מגיש: רותם צלישר</a:t>
            </a:r>
          </a:p>
          <a:p>
            <a:endParaRPr lang="he-IL" dirty="0"/>
          </a:p>
          <a:p>
            <a:r>
              <a:rPr lang="he-IL" dirty="0"/>
              <a:t>מרצה: ד"ר בני בורנפלד</a:t>
            </a:r>
          </a:p>
        </p:txBody>
      </p:sp>
    </p:spTree>
    <p:extLst>
      <p:ext uri="{BB962C8B-B14F-4D97-AF65-F5344CB8AC3E}">
        <p14:creationId xmlns:p14="http://schemas.microsoft.com/office/powerpoint/2010/main" val="3179194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BA8C-3709-EC33-90D2-482C6872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pPr algn="r" rtl="1"/>
            <a:r>
              <a:rPr lang="he-IL" dirty="0">
                <a:cs typeface="+mn-cs"/>
              </a:rPr>
              <a:t>שיפור מודל הבסיס: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6CA-EC4D-6CA5-F38D-E7C42760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מטריצת ערבול: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4" name="Picture 3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C47320AC-5221-07C5-3633-EECDD7B6F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177" y="2033588"/>
            <a:ext cx="4552950" cy="414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147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BA8C-3709-EC33-90D2-482C6872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pPr algn="r" rtl="1"/>
            <a:r>
              <a:rPr lang="en-US" dirty="0" err="1">
                <a:cs typeface="+mn-cs"/>
              </a:rPr>
              <a:t>VGGish</a:t>
            </a:r>
            <a:r>
              <a:rPr lang="en-US" dirty="0">
                <a:cs typeface="+mn-cs"/>
              </a:rPr>
              <a:t> (Google Model)</a:t>
            </a:r>
            <a:r>
              <a:rPr lang="he-IL" dirty="0">
                <a:cs typeface="+mn-cs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6CA-EC4D-6CA5-F38D-E7C42760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848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רשת קונבולוציה המבוססת על </a:t>
            </a:r>
            <a:r>
              <a:rPr lang="en-US" dirty="0"/>
              <a:t>VGG</a:t>
            </a:r>
            <a:r>
              <a:rPr lang="he-IL" dirty="0"/>
              <a:t> ומתוכננת לעבודה עם נתוני אודיו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מטרת הרשת: </a:t>
            </a:r>
            <a:r>
              <a:rPr lang="en-US" dirty="0"/>
              <a:t>Audio Embedding</a:t>
            </a:r>
            <a:endParaRPr lang="he-IL" dirty="0"/>
          </a:p>
          <a:p>
            <a:pPr algn="r" rtl="1"/>
            <a:r>
              <a:rPr lang="he-IL" dirty="0"/>
              <a:t>הכניסה: קטע אודיו דגום בקצב 16 קילו הרץ</a:t>
            </a:r>
          </a:p>
          <a:p>
            <a:pPr algn="r" rtl="1"/>
            <a:r>
              <a:rPr lang="he-IL" dirty="0"/>
              <a:t>המוצא: וקטור מאפיינים באורך 128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70D2A7-97CD-40F7-0DDA-743BEF4E6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74" y="2291139"/>
            <a:ext cx="4105774" cy="406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58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BA8C-3709-EC33-90D2-482C6872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pPr algn="r" rtl="1"/>
            <a:r>
              <a:rPr lang="en-US" dirty="0" err="1">
                <a:cs typeface="+mn-cs"/>
              </a:rPr>
              <a:t>VGGish</a:t>
            </a:r>
            <a:r>
              <a:rPr lang="en-US" dirty="0">
                <a:cs typeface="+mn-cs"/>
              </a:rPr>
              <a:t> (Google Model)</a:t>
            </a:r>
            <a:r>
              <a:rPr lang="he-IL" dirty="0">
                <a:cs typeface="+mn-cs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6CA-EC4D-6CA5-F38D-E7C42760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848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מעל מוצא היחידה הזו אוסיף </a:t>
            </a:r>
            <a:r>
              <a:rPr lang="en-US" dirty="0"/>
              <a:t>Classifier</a:t>
            </a:r>
            <a:r>
              <a:rPr lang="he-IL" dirty="0"/>
              <a:t>: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ביצועי המבחן, מטריצת ערבול:</a:t>
            </a:r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30EDCA-D83D-ED93-86D0-D0E33E8D2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5" y="250031"/>
            <a:ext cx="5410329" cy="1060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8324E-E910-3FB5-A423-EF2170280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4" y="2075935"/>
            <a:ext cx="5274310" cy="1811655"/>
          </a:xfrm>
          <a:prstGeom prst="rect">
            <a:avLst/>
          </a:prstGeom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849F7B6-EE62-71CD-593D-52385B695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6775" y="5221519"/>
            <a:ext cx="4114800" cy="1343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D1EFA8-E202-073F-1B65-11D5FBB958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77" y="3986651"/>
            <a:ext cx="3087655" cy="27354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1590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BA8C-3709-EC33-90D2-482C6872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pPr algn="r" rtl="1"/>
            <a:r>
              <a:rPr lang="en-US" dirty="0" err="1">
                <a:cs typeface="+mn-cs"/>
              </a:rPr>
              <a:t>VGGish</a:t>
            </a:r>
            <a:r>
              <a:rPr lang="en-US" dirty="0">
                <a:cs typeface="+mn-cs"/>
              </a:rPr>
              <a:t> (Google Model)</a:t>
            </a:r>
            <a:r>
              <a:rPr lang="he-IL" dirty="0">
                <a:cs typeface="+mn-cs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6CA-EC4D-6CA5-F38D-E7C42760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848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הרחבת מאגר הנתונים: במקום לעבוד עם 1000 דגימות של 30 שניות, חילקתי כל דגימה ל10 דגימות של 3 שניות.</a:t>
            </a:r>
          </a:p>
          <a:p>
            <a:pPr algn="r" rtl="1"/>
            <a:r>
              <a:rPr lang="en-US" sz="1200" i="1" dirty="0"/>
              <a:t>Transfer Learning (Audio Embedding) - </a:t>
            </a:r>
            <a:r>
              <a:rPr lang="en-US" sz="1200" i="1" dirty="0" err="1"/>
              <a:t>VGGish</a:t>
            </a:r>
            <a:r>
              <a:rPr lang="en-US" sz="1200" i="1" dirty="0"/>
              <a:t> (Google Model) - Preprocessing And Arranging EXTENDED DATASET (Notebook 1 of 2)</a:t>
            </a:r>
            <a:r>
              <a:rPr lang="he-IL" sz="1200" i="1" dirty="0"/>
              <a:t> – המחברת בא מובא חלוקת מאגר הנתונים למאגר גדול יותר.</a:t>
            </a:r>
            <a:endParaRPr lang="he-IL" sz="1200" dirty="0"/>
          </a:p>
          <a:p>
            <a:pPr algn="r" rtl="1"/>
            <a:r>
              <a:rPr lang="he-IL" dirty="0"/>
              <a:t>ביצועי המבחן, מטריצת ערבול:</a:t>
            </a:r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3B7CB5-A4C6-454E-38E7-62872FB3E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275" y="3879517"/>
            <a:ext cx="4133850" cy="147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B76E2F-406C-17E5-F15D-F62187CFE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141" y="3150060"/>
            <a:ext cx="3722585" cy="33249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6798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BA8C-3709-EC33-90D2-482C6872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pPr algn="r" rtl="1"/>
            <a:r>
              <a:rPr lang="he-IL" dirty="0">
                <a:cs typeface="+mn-cs"/>
              </a:rPr>
              <a:t>סיכום: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6CA-EC4D-6CA5-F38D-E7C42760C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3848"/>
            <a:ext cx="10515600" cy="4351338"/>
          </a:xfrm>
        </p:spPr>
        <p:txBody>
          <a:bodyPr/>
          <a:lstStyle/>
          <a:p>
            <a:pPr algn="r" rtl="1"/>
            <a:r>
              <a:rPr lang="he-IL" dirty="0"/>
              <a:t>הביצועים הכי טובים התקבלו מהשימוש ב</a:t>
            </a:r>
            <a:r>
              <a:rPr lang="en-US" dirty="0"/>
              <a:t>Audio Embedding</a:t>
            </a:r>
            <a:endParaRPr lang="he-IL" dirty="0"/>
          </a:p>
          <a:p>
            <a:pPr algn="r" rtl="1"/>
            <a:r>
              <a:rPr lang="he-IL" dirty="0"/>
              <a:t>הרחבת מאגר הנתונים תרמה משמעותית לפתרון</a:t>
            </a:r>
          </a:p>
          <a:p>
            <a:pPr algn="r" rtl="1"/>
            <a:r>
              <a:rPr lang="he-IL" dirty="0"/>
              <a:t>ביצוע התחלתי: 72%</a:t>
            </a:r>
          </a:p>
          <a:p>
            <a:pPr algn="r" rtl="1"/>
            <a:r>
              <a:rPr lang="he-IL" dirty="0"/>
              <a:t>ביצוע מיטבי: 88%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הנתונים עצמם מבולגנים מאוד והבחירה של הדוגמאות לכל מחלקה די שנויה במחלוקת. אני מניח שבעזרת בחירה יותר טובה של נתונים ניתן להגיע לשיפור משמעותי לבעיית סיווג זו.</a:t>
            </a:r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448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5444-F1DF-5C3E-2E3B-88DD097E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cs typeface="+mn-cs"/>
              </a:rPr>
              <a:t>מבוא: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A1D38-681A-FEA6-9166-1C2D272B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בפרוייקט זה אפתור את בעיית הקלסיפיקציה לקטעי אודיו לכדי אחד מעשרה סגנונות אפשריים.</a:t>
            </a:r>
          </a:p>
          <a:p>
            <a:pPr algn="r" rtl="1"/>
            <a:r>
              <a:rPr lang="he-IL" dirty="0"/>
              <a:t>בסיס הנתונים מורכב מטבלת אקסל, המכילה (בעיקר) תוחלת ושונות של מאפייני אודיו שונים, ומקדמי </a:t>
            </a:r>
            <a:r>
              <a:rPr lang="en-US" dirty="0"/>
              <a:t>MFCC</a:t>
            </a:r>
            <a:r>
              <a:rPr lang="he-IL" dirty="0"/>
              <a:t> (התמרת פוריה של ספקטרום של אות שמע)</a:t>
            </a:r>
          </a:p>
          <a:p>
            <a:pPr algn="r" rtl="1"/>
            <a:r>
              <a:rPr lang="he-IL" dirty="0"/>
              <a:t>המסווגים האפשריים: </a:t>
            </a:r>
            <a:r>
              <a:rPr lang="en-US" dirty="0"/>
              <a:t>ANN</a:t>
            </a:r>
            <a:r>
              <a:rPr lang="he-IL" dirty="0"/>
              <a:t> (רשת "רגילה"), </a:t>
            </a:r>
            <a:r>
              <a:rPr lang="en-US" dirty="0"/>
              <a:t>CNN</a:t>
            </a:r>
            <a:r>
              <a:rPr lang="he-IL" dirty="0"/>
              <a:t> (רשת קונבולוציה), </a:t>
            </a:r>
            <a:r>
              <a:rPr lang="en-US" dirty="0" err="1"/>
              <a:t>VGGish</a:t>
            </a:r>
            <a:r>
              <a:rPr lang="he-IL" dirty="0"/>
              <a:t> (עוד עליו בהמשך)</a:t>
            </a:r>
          </a:p>
          <a:p>
            <a:pPr algn="r" rtl="1"/>
            <a:r>
              <a:rPr lang="he-IL" dirty="0"/>
              <a:t>אציג את השיטות לטיפול בבעית התאמת יתר בארכיטקטורות השונות</a:t>
            </a:r>
          </a:p>
          <a:p>
            <a:pPr marL="0" indent="0" algn="r" rtl="1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8726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ACCC-B076-A8CE-90EA-324BA255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>
                <a:cs typeface="+mn-cs"/>
              </a:rPr>
              <a:t>מאפייני אודיו: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C7C14-8EEC-A670-5080-CBF353CAC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72" y="1494620"/>
            <a:ext cx="10947246" cy="36230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8DD5B-E482-E982-159A-7893B38DDA35}"/>
              </a:ext>
            </a:extLst>
          </p:cNvPr>
          <p:cNvSpPr txBox="1"/>
          <p:nvPr/>
        </p:nvSpPr>
        <p:spPr>
          <a:xfrm>
            <a:off x="1060655" y="5117690"/>
            <a:ext cx="1007069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/>
              <a:t>ניתן לראות כי העבודה המקדימה על הנתונים מייצרת מרחב מאפיינים המכיל בעיקר שונות ותוחלת של מאפיינים לוגיים שונים. </a:t>
            </a:r>
          </a:p>
          <a:p>
            <a:pPr algn="r"/>
            <a:r>
              <a:rPr lang="en-US" dirty="0">
                <a:hlinkClick r:id="rId3" action="ppaction://hlinkfile"/>
              </a:rPr>
              <a:t>Data Visualization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2392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BA8C-3709-EC33-90D2-482C6872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מודל בסיס: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6CA-EC4D-6CA5-F38D-E7C42760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מודל הבסיס מתוך </a:t>
            </a:r>
            <a:r>
              <a:rPr lang="en-US" dirty="0"/>
              <a:t>Kaggle</a:t>
            </a:r>
            <a:r>
              <a:rPr lang="he-IL" dirty="0"/>
              <a:t> (קישור מובא במסמך המלא)</a:t>
            </a:r>
          </a:p>
          <a:p>
            <a:pPr algn="r" rtl="1"/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32A50F-BE8C-B65C-C71B-3D435923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687" y="2293123"/>
            <a:ext cx="7313375" cy="341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7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BA8C-3709-EC33-90D2-482C6872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>
                <a:cs typeface="+mn-cs"/>
              </a:rPr>
              <a:t>חלוקת הנתונים וביצועי מודל הבסיס: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6CA-EC4D-6CA5-F38D-E7C42760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הנתונים מחולקים באופן הבא: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ביצועי המבחן של מודל הבסיס: </a:t>
            </a:r>
          </a:p>
          <a:p>
            <a:pPr algn="r" rtl="1"/>
            <a:endParaRPr lang="he-I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6BC0E5-BC64-87A5-F326-68A07A649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3262"/>
            <a:ext cx="4294886" cy="136573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72613FFC-8ADE-291C-821C-E9DC27AE4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506536"/>
            <a:ext cx="44672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7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BA8C-3709-EC33-90D2-482C6872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pPr algn="r" rtl="1"/>
            <a:r>
              <a:rPr lang="he-IL" dirty="0">
                <a:cs typeface="+mn-cs"/>
              </a:rPr>
              <a:t>שיפור מודל הבסיס: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6CA-EC4D-6CA5-F38D-E7C42760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הוספת איבר תיקון לפונקציית ההפסד</a:t>
            </a:r>
          </a:p>
          <a:p>
            <a:pPr algn="r" rtl="1"/>
            <a:r>
              <a:rPr lang="he-IL" dirty="0"/>
              <a:t>ע"פ אחד משני מודלים של רגולריזציה, </a:t>
            </a:r>
            <a:r>
              <a:rPr lang="en-US" dirty="0"/>
              <a:t>L1,L2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72CC12-E66B-565A-6540-A8BF89145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78" y="3162623"/>
            <a:ext cx="43053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10C0532-07DD-C343-8B79-50EDE085A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62623"/>
            <a:ext cx="39338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08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9B7986-D3A4-9035-12CB-AC25B6CA5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78" y="1967316"/>
            <a:ext cx="6902245" cy="23877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6BBA8C-3709-EC33-90D2-482C6872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pPr algn="r" rtl="1"/>
            <a:r>
              <a:rPr lang="he-IL" dirty="0">
                <a:cs typeface="+mn-cs"/>
              </a:rPr>
              <a:t>שיפור מודל הבסיס: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6CA-EC4D-6CA5-F38D-E7C42760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מודל ראשון של רגולריזציה: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ביצועי מבחן:</a:t>
            </a:r>
          </a:p>
          <a:p>
            <a:pPr algn="r" rtl="1"/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186CB-C65F-DCB8-DC50-C4AD4910D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78" y="4496715"/>
            <a:ext cx="42957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74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BA8C-3709-EC33-90D2-482C6872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pPr algn="r" rtl="1"/>
            <a:r>
              <a:rPr lang="he-IL" dirty="0">
                <a:cs typeface="+mn-cs"/>
              </a:rPr>
              <a:t>שיפור מודל הבסיס: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6CA-EC4D-6CA5-F38D-E7C42760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מטריצת ערבול: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he-IL" dirty="0"/>
          </a:p>
        </p:txBody>
      </p:sp>
      <p:pic>
        <p:nvPicPr>
          <p:cNvPr id="6" name="Picture 5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E4DAC0F2-6A52-213C-9836-7CD3DA870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789" y="1522704"/>
            <a:ext cx="5587946" cy="5085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71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482445-5AFF-BDF6-8948-ACA9F78BA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845" y="1958064"/>
            <a:ext cx="5274310" cy="18014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6BBA8C-3709-EC33-90D2-482C6872D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31"/>
            <a:ext cx="10515600" cy="1325563"/>
          </a:xfrm>
        </p:spPr>
        <p:txBody>
          <a:bodyPr/>
          <a:lstStyle/>
          <a:p>
            <a:pPr algn="r" rtl="1"/>
            <a:r>
              <a:rPr lang="he-IL" dirty="0">
                <a:cs typeface="+mn-cs"/>
              </a:rPr>
              <a:t>שיפור מודל הבסיס: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A26CA-EC4D-6CA5-F38D-E7C42760C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מודל שני של רגולריזציה: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ביצועי מבחן:</a:t>
            </a:r>
          </a:p>
          <a:p>
            <a:pPr algn="r" rtl="1"/>
            <a:endParaRPr lang="he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04816-0C3A-8D2B-2085-2D9718AB5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845" y="4446409"/>
            <a:ext cx="41624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382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Music Genre Classification</vt:lpstr>
      <vt:lpstr>מבוא:</vt:lpstr>
      <vt:lpstr>מאפייני אודיו:</vt:lpstr>
      <vt:lpstr>מודל בסיס: </vt:lpstr>
      <vt:lpstr>חלוקת הנתונים וביצועי מודל הבסיס: </vt:lpstr>
      <vt:lpstr>שיפור מודל הבסיס: </vt:lpstr>
      <vt:lpstr>שיפור מודל הבסיס: </vt:lpstr>
      <vt:lpstr>שיפור מודל הבסיס: </vt:lpstr>
      <vt:lpstr>שיפור מודל הבסיס: </vt:lpstr>
      <vt:lpstr>שיפור מודל הבסיס: </vt:lpstr>
      <vt:lpstr>VGGish (Google Model):</vt:lpstr>
      <vt:lpstr>VGGish (Google Model):</vt:lpstr>
      <vt:lpstr>VGGish (Google Model):</vt:lpstr>
      <vt:lpstr>סיכום: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רותם צלישר</dc:creator>
  <cp:lastModifiedBy>רותם צלישר</cp:lastModifiedBy>
  <cp:revision>24</cp:revision>
  <dcterms:created xsi:type="dcterms:W3CDTF">2024-08-23T13:59:13Z</dcterms:created>
  <dcterms:modified xsi:type="dcterms:W3CDTF">2024-08-25T00:30:24Z</dcterms:modified>
</cp:coreProperties>
</file>