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4"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2" d="100"/>
          <a:sy n="72" d="100"/>
        </p:scale>
        <p:origin x="-96" y="-12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7/14/2021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7/14/2021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7/14/2021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7/14/2021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7/14/2021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7/14/2021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7/14/2021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7/14/2021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7/14/2021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7/14/2021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242662" y="4127863"/>
            <a:ext cx="3605349" cy="2155371"/>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0160" y="1868717"/>
            <a:ext cx="9448800" cy="2246082"/>
          </a:xfrm>
        </p:spPr>
        <p:txBody>
          <a:bodyPr>
            <a:normAutofit fontScale="90000"/>
          </a:bodyPr>
          <a:lstStyle/>
          <a:p>
            <a:pPr algn="ctr"/>
            <a:r>
              <a:rPr lang="en-US" dirty="0" smtClean="0">
                <a:latin typeface="Eras Bold ITC" pitchFamily="34" charset="0"/>
              </a:rPr>
              <a:t> Hospital MANAGEMENT</a:t>
            </a:r>
            <a:br>
              <a:rPr lang="en-US" dirty="0" smtClean="0">
                <a:latin typeface="Eras Bold ITC" pitchFamily="34" charset="0"/>
              </a:rPr>
            </a:br>
            <a:r>
              <a:rPr lang="en-US" dirty="0" smtClean="0">
                <a:latin typeface="Eras Bold ITC" pitchFamily="34" charset="0"/>
              </a:rPr>
              <a:t> Website</a:t>
            </a:r>
            <a:r>
              <a:rPr lang="en-US" dirty="0" smtClean="0"/>
              <a:t>	</a:t>
            </a:r>
            <a:endParaRPr lang="en-US" dirty="0"/>
          </a:p>
        </p:txBody>
      </p:sp>
      <p:sp>
        <p:nvSpPr>
          <p:cNvPr id="3" name="Subtitle 2"/>
          <p:cNvSpPr>
            <a:spLocks noGrp="1"/>
          </p:cNvSpPr>
          <p:nvPr>
            <p:ph type="subTitle" idx="1"/>
          </p:nvPr>
        </p:nvSpPr>
        <p:spPr>
          <a:xfrm>
            <a:off x="8665030" y="4310744"/>
            <a:ext cx="2834640" cy="1776549"/>
          </a:xfrm>
        </p:spPr>
        <p:txBody>
          <a:bodyPr>
            <a:normAutofit fontScale="77500" lnSpcReduction="20000"/>
          </a:bodyPr>
          <a:lstStyle/>
          <a:p>
            <a:r>
              <a:rPr lang="en-US" dirty="0" smtClean="0">
                <a:latin typeface="Britannic Bold" pitchFamily="34" charset="0"/>
              </a:rPr>
              <a:t>By - Group 13</a:t>
            </a:r>
          </a:p>
          <a:p>
            <a:r>
              <a:rPr lang="en-US" dirty="0" smtClean="0">
                <a:latin typeface="Britannic Bold" pitchFamily="34" charset="0"/>
              </a:rPr>
              <a:t>       Abhishek Dhadke</a:t>
            </a:r>
          </a:p>
          <a:p>
            <a:r>
              <a:rPr lang="en-US" dirty="0" smtClean="0">
                <a:latin typeface="Britannic Bold" pitchFamily="34" charset="0"/>
              </a:rPr>
              <a:t>       Abhishek Mohile</a:t>
            </a:r>
          </a:p>
          <a:p>
            <a:r>
              <a:rPr lang="en-US" dirty="0" smtClean="0">
                <a:latin typeface="Britannic Bold" pitchFamily="34" charset="0"/>
              </a:rPr>
              <a:t>       Parth Joshi</a:t>
            </a:r>
          </a:p>
          <a:p>
            <a:r>
              <a:rPr lang="en-US" dirty="0">
                <a:latin typeface="Britannic Bold" pitchFamily="34" charset="0"/>
              </a:rPr>
              <a:t> </a:t>
            </a:r>
            <a:r>
              <a:rPr lang="en-US" dirty="0" smtClean="0">
                <a:latin typeface="Britannic Bold" pitchFamily="34" charset="0"/>
              </a:rPr>
              <a:t>      Ishaan Vadhan</a:t>
            </a:r>
          </a:p>
          <a:p>
            <a:r>
              <a:rPr lang="en-US" dirty="0" smtClean="0">
                <a:latin typeface="Britannic Bold" pitchFamily="34" charset="0"/>
              </a:rPr>
              <a:t>       Aadit Kshirsagar</a:t>
            </a:r>
            <a:endParaRPr lang="en-US" dirty="0">
              <a:latin typeface="Britannic Bold" pitchFamily="34" charset="0"/>
            </a:endParaRPr>
          </a:p>
        </p:txBody>
      </p:sp>
    </p:spTree>
    <p:extLst>
      <p:ext uri="{BB962C8B-B14F-4D97-AF65-F5344CB8AC3E}">
        <p14:creationId xmlns:p14="http://schemas.microsoft.com/office/powerpoint/2010/main" xmlns="" val="168612647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0"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21" dur="500"/>
                                        <p:tgtEl>
                                          <p:spTgt spid="3">
                                            <p:txEl>
                                              <p:pRg st="0" end="0"/>
                                            </p:txEl>
                                          </p:spTgt>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6"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7" dur="500"/>
                                        <p:tgtEl>
                                          <p:spTgt spid="3">
                                            <p:txEl>
                                              <p:pRg st="1" end="1"/>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33" dur="500"/>
                                        <p:tgtEl>
                                          <p:spTgt spid="3">
                                            <p:txEl>
                                              <p:pRg st="2" end="2"/>
                                            </p:txEl>
                                          </p:spTgt>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39" dur="500"/>
                                        <p:tgtEl>
                                          <p:spTgt spid="3">
                                            <p:txEl>
                                              <p:pRg st="3" end="3"/>
                                            </p:txEl>
                                          </p:spTgt>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4"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45" dur="500"/>
                                        <p:tgtEl>
                                          <p:spTgt spid="3">
                                            <p:txEl>
                                              <p:pRg st="4" end="4"/>
                                            </p:txEl>
                                          </p:spTgt>
                                        </p:tgtEl>
                                      </p:cBhvr>
                                    </p:animEffect>
                                  </p:childTnLst>
                                </p:cTn>
                              </p:par>
                              <p:par>
                                <p:cTn id="46" presetID="49" presetClass="entr" presetSubtype="0" decel="100000" fill="hold" grpId="0"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p:cTn id="4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0"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5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Introduction</a:t>
            </a:r>
            <a:endParaRPr lang="en-US" dirty="0">
              <a:latin typeface="Copperplate Gothic Bold" panose="020E0705020206020404" pitchFamily="34" charset="0"/>
            </a:endParaRPr>
          </a:p>
        </p:txBody>
      </p:sp>
      <p:sp>
        <p:nvSpPr>
          <p:cNvPr id="3" name="Content Placeholder 2"/>
          <p:cNvSpPr>
            <a:spLocks noGrp="1"/>
          </p:cNvSpPr>
          <p:nvPr>
            <p:ph idx="1"/>
          </p:nvPr>
        </p:nvSpPr>
        <p:spPr/>
        <p:txBody>
          <a:bodyPr>
            <a:normAutofit/>
          </a:bodyPr>
          <a:lstStyle/>
          <a:p>
            <a:r>
              <a:rPr lang="en-US" dirty="0">
                <a:latin typeface="Franklin Gothic Medium" pitchFamily="34" charset="0"/>
              </a:rPr>
              <a:t>Information and communication technologies have influenced not only industry </a:t>
            </a:r>
            <a:r>
              <a:rPr lang="en-US" dirty="0" smtClean="0">
                <a:latin typeface="Franklin Gothic Medium" pitchFamily="34" charset="0"/>
              </a:rPr>
              <a:t>and customers</a:t>
            </a:r>
            <a:r>
              <a:rPr lang="en-US" dirty="0">
                <a:latin typeface="Franklin Gothic Medium" pitchFamily="34" charset="0"/>
              </a:rPr>
              <a:t>, but also hospital and patient relationship. </a:t>
            </a:r>
            <a:endParaRPr lang="en-US" dirty="0" smtClean="0">
              <a:latin typeface="Franklin Gothic Medium" pitchFamily="34" charset="0"/>
            </a:endParaRPr>
          </a:p>
          <a:p>
            <a:r>
              <a:rPr lang="en-US" dirty="0" smtClean="0">
                <a:latin typeface="Franklin Gothic Medium" pitchFamily="34" charset="0"/>
              </a:rPr>
              <a:t>However</a:t>
            </a:r>
            <a:r>
              <a:rPr lang="en-US" dirty="0">
                <a:latin typeface="Franklin Gothic Medium" pitchFamily="34" charset="0"/>
              </a:rPr>
              <a:t>, the information presented </a:t>
            </a:r>
            <a:r>
              <a:rPr lang="en-US" dirty="0" smtClean="0">
                <a:latin typeface="Franklin Gothic Medium" pitchFamily="34" charset="0"/>
              </a:rPr>
              <a:t>on hospital </a:t>
            </a:r>
            <a:r>
              <a:rPr lang="en-US" dirty="0">
                <a:latin typeface="Franklin Gothic Medium" pitchFamily="34" charset="0"/>
              </a:rPr>
              <a:t>websites is important not only for patients and their relatives, but also for </a:t>
            </a:r>
            <a:r>
              <a:rPr lang="en-US" dirty="0" smtClean="0">
                <a:latin typeface="Franklin Gothic Medium" pitchFamily="34" charset="0"/>
              </a:rPr>
              <a:t>other stakeholders</a:t>
            </a:r>
            <a:r>
              <a:rPr lang="en-US" dirty="0">
                <a:latin typeface="Franklin Gothic Medium" pitchFamily="34" charset="0"/>
              </a:rPr>
              <a:t>, like hospital managers, policy makers and for providers of healthcare services.</a:t>
            </a:r>
          </a:p>
          <a:p>
            <a:r>
              <a:rPr lang="en-US" dirty="0">
                <a:latin typeface="Franklin Gothic Medium" pitchFamily="34" charset="0"/>
              </a:rPr>
              <a:t>Well-designed and functional hospital website can contribute to positive relationship </a:t>
            </a:r>
            <a:r>
              <a:rPr lang="en-US" dirty="0" smtClean="0">
                <a:latin typeface="Franklin Gothic Medium" pitchFamily="34" charset="0"/>
              </a:rPr>
              <a:t>between stakeholders </a:t>
            </a:r>
            <a:r>
              <a:rPr lang="en-US" dirty="0">
                <a:latin typeface="Franklin Gothic Medium" pitchFamily="34" charset="0"/>
              </a:rPr>
              <a:t>and the institution</a:t>
            </a:r>
            <a:r>
              <a:rPr lang="en-US" dirty="0" smtClean="0">
                <a:latin typeface="Franklin Gothic Medium" pitchFamily="34" charset="0"/>
              </a:rPr>
              <a:t>.</a:t>
            </a:r>
          </a:p>
          <a:p>
            <a:r>
              <a:rPr lang="en-US" dirty="0" smtClean="0">
                <a:latin typeface="Franklin Gothic Medium" pitchFamily="34" charset="0"/>
              </a:rPr>
              <a:t>The aim of this project is to create a website which is user friendly for people visiting a hospital website</a:t>
            </a:r>
            <a:endParaRPr lang="en-US" dirty="0">
              <a:latin typeface="Franklin Gothic Medium" pitchFamily="34" charset="0"/>
            </a:endParaRPr>
          </a:p>
        </p:txBody>
      </p:sp>
    </p:spTree>
    <p:extLst>
      <p:ext uri="{BB962C8B-B14F-4D97-AF65-F5344CB8AC3E}">
        <p14:creationId xmlns:p14="http://schemas.microsoft.com/office/powerpoint/2010/main" xmlns="" val="46506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764373"/>
            <a:ext cx="10652760" cy="1293028"/>
          </a:xfrm>
        </p:spPr>
        <p:txBody>
          <a:bodyPr/>
          <a:lstStyle/>
          <a:p>
            <a:pPr algn="ctr"/>
            <a:r>
              <a:rPr lang="en-US" dirty="0" smtClean="0">
                <a:latin typeface="Copperplate Gothic Bold" pitchFamily="34" charset="0"/>
              </a:rPr>
              <a:t>                                                        Objective</a:t>
            </a:r>
            <a:endParaRPr lang="en-US" dirty="0">
              <a:latin typeface="Copperplate Gothic Bold" pitchFamily="34" charset="0"/>
            </a:endParaRPr>
          </a:p>
        </p:txBody>
      </p:sp>
      <p:sp>
        <p:nvSpPr>
          <p:cNvPr id="3" name="Content Placeholder 2"/>
          <p:cNvSpPr>
            <a:spLocks noGrp="1"/>
          </p:cNvSpPr>
          <p:nvPr>
            <p:ph idx="1"/>
          </p:nvPr>
        </p:nvSpPr>
        <p:spPr/>
        <p:txBody>
          <a:bodyPr>
            <a:normAutofit/>
          </a:bodyPr>
          <a:lstStyle/>
          <a:p>
            <a:r>
              <a:rPr lang="en-US" dirty="0">
                <a:latin typeface="Franklin Gothic Medium" pitchFamily="34" charset="0"/>
              </a:rPr>
              <a:t>Any company willing to achieve maximum success in its industry should have its own online representation. And healthcare organizations are no exception to this rule</a:t>
            </a:r>
            <a:r>
              <a:rPr lang="en-US" dirty="0" smtClean="0">
                <a:latin typeface="Franklin Gothic Medium" pitchFamily="34" charset="0"/>
              </a:rPr>
              <a:t>.</a:t>
            </a:r>
            <a:r>
              <a:rPr lang="en-US" dirty="0">
                <a:latin typeface="Franklin Gothic Medium" pitchFamily="34" charset="0"/>
              </a:rPr>
              <a:t> </a:t>
            </a:r>
            <a:endParaRPr lang="en-US" dirty="0" smtClean="0">
              <a:latin typeface="Franklin Gothic Medium" pitchFamily="34" charset="0"/>
            </a:endParaRPr>
          </a:p>
          <a:p>
            <a:r>
              <a:rPr lang="en-US" dirty="0" smtClean="0">
                <a:latin typeface="Franklin Gothic Medium" pitchFamily="34" charset="0"/>
              </a:rPr>
              <a:t>A</a:t>
            </a:r>
            <a:r>
              <a:rPr lang="en-US" dirty="0">
                <a:latin typeface="Franklin Gothic Medium" pitchFamily="34" charset="0"/>
              </a:rPr>
              <a:t> medical web resource plays a significant part: it affects the reputation of the clinic, the effectiveness of treatment, and much </a:t>
            </a:r>
            <a:r>
              <a:rPr lang="en-US" dirty="0" smtClean="0">
                <a:latin typeface="Franklin Gothic Medium" pitchFamily="34" charset="0"/>
              </a:rPr>
              <a:t>more. </a:t>
            </a:r>
            <a:r>
              <a:rPr lang="en-US" dirty="0">
                <a:latin typeface="Franklin Gothic Medium" pitchFamily="34" charset="0"/>
              </a:rPr>
              <a:t> </a:t>
            </a:r>
          </a:p>
          <a:p>
            <a:r>
              <a:rPr lang="en-US" dirty="0" smtClean="0">
                <a:latin typeface="Franklin Gothic Medium" pitchFamily="34" charset="0"/>
              </a:rPr>
              <a:t>More </a:t>
            </a:r>
            <a:r>
              <a:rPr lang="en-US" dirty="0">
                <a:latin typeface="Franklin Gothic Medium" pitchFamily="34" charset="0"/>
              </a:rPr>
              <a:t>and more people choose a clinic with the help of famous Google or other search engines (in other words, resorting to the Internet). Moreover, before making an appointment with a doctor, your potential patient will definitely visit the site he likes and studies all the information it provides. </a:t>
            </a:r>
            <a:endParaRPr lang="en-US" dirty="0" smtClean="0">
              <a:latin typeface="Franklin Gothic Medium" pitchFamily="34" charset="0"/>
            </a:endParaRPr>
          </a:p>
          <a:p>
            <a:r>
              <a:rPr lang="en-US" dirty="0" smtClean="0">
                <a:latin typeface="Franklin Gothic Medium" pitchFamily="34" charset="0"/>
              </a:rPr>
              <a:t>So </a:t>
            </a:r>
            <a:r>
              <a:rPr lang="en-US" dirty="0">
                <a:latin typeface="Franklin Gothic Medium" pitchFamily="34" charset="0"/>
              </a:rPr>
              <a:t>a hospital web resource is currently one of the most significant channels of sales of medical services and related products.</a:t>
            </a:r>
            <a:r>
              <a:rPr lang="en-US" dirty="0"/>
              <a:t> </a:t>
            </a:r>
          </a:p>
        </p:txBody>
      </p:sp>
    </p:spTree>
    <p:extLst>
      <p:ext uri="{BB962C8B-B14F-4D97-AF65-F5344CB8AC3E}">
        <p14:creationId xmlns:p14="http://schemas.microsoft.com/office/powerpoint/2010/main" xmlns="" val="4165613988"/>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tgtEl>
                                          <p:spTgt spid="3">
                                            <p:txEl>
                                              <p:pRg st="0" end="0"/>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lide(fromBottom)">
                                      <p:cBhvr>
                                        <p:cTn id="18" dur="500"/>
                                        <p:tgtEl>
                                          <p:spTgt spid="3">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slide(fromBottom)">
                                      <p:cBhvr>
                                        <p:cTn id="21" dur="500"/>
                                        <p:tgtEl>
                                          <p:spTgt spid="3">
                                            <p:txEl>
                                              <p:pRg st="2" end="2"/>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slide(fromBottom)">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309" y="764373"/>
            <a:ext cx="8610600" cy="1293028"/>
          </a:xfrm>
        </p:spPr>
        <p:txBody>
          <a:bodyPr/>
          <a:lstStyle/>
          <a:p>
            <a:r>
              <a:rPr lang="en-US" dirty="0" smtClean="0">
                <a:latin typeface="Copperplate Gothic Bold" pitchFamily="34" charset="0"/>
              </a:rPr>
              <a:t>Literature</a:t>
            </a:r>
            <a:r>
              <a:rPr lang="en-US" dirty="0" smtClean="0"/>
              <a:t> </a:t>
            </a:r>
            <a:r>
              <a:rPr lang="en-US" dirty="0" smtClean="0">
                <a:latin typeface="Copperplate Gothic Bold" pitchFamily="34" charset="0"/>
              </a:rPr>
              <a:t>survey</a:t>
            </a:r>
            <a:endParaRPr lang="en-US" dirty="0">
              <a:latin typeface="Copperplate Gothic Bold"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0617882"/>
              </p:ext>
            </p:extLst>
          </p:nvPr>
        </p:nvGraphicFramePr>
        <p:xfrm>
          <a:off x="694509" y="2193923"/>
          <a:ext cx="10820400" cy="3958683"/>
        </p:xfrm>
        <a:graphic>
          <a:graphicData uri="http://schemas.openxmlformats.org/drawingml/2006/table">
            <a:tbl>
              <a:tblPr firstRow="1" bandRow="1">
                <a:effectLst>
                  <a:innerShdw blurRad="63500" dist="50800" dir="2700000">
                    <a:prstClr val="black">
                      <a:alpha val="50000"/>
                    </a:prstClr>
                  </a:innerShdw>
                  <a:reflection blurRad="6350" stA="50000" endA="300" endPos="55000" dir="5400000" sy="-100000" algn="bl" rotWithShape="0"/>
                </a:effectLst>
                <a:tableStyleId>{327F97BB-C833-4FB7-BDE5-3F7075034690}</a:tableStyleId>
              </a:tblPr>
              <a:tblGrid>
                <a:gridCol w="2057400">
                  <a:extLst>
                    <a:ext uri="{9D8B030D-6E8A-4147-A177-3AD203B41FA5}">
                      <a16:colId xmlns:a16="http://schemas.microsoft.com/office/drawing/2014/main" xmlns="" val="20000"/>
                    </a:ext>
                  </a:extLst>
                </a:gridCol>
                <a:gridCol w="8763000">
                  <a:extLst>
                    <a:ext uri="{9D8B030D-6E8A-4147-A177-3AD203B41FA5}">
                      <a16:colId xmlns:a16="http://schemas.microsoft.com/office/drawing/2014/main" xmlns="" val="20001"/>
                    </a:ext>
                  </a:extLst>
                </a:gridCol>
              </a:tblGrid>
              <a:tr h="418648">
                <a:tc>
                  <a:txBody>
                    <a:bodyPr/>
                    <a:lstStyle/>
                    <a:p>
                      <a:pPr algn="l"/>
                      <a:r>
                        <a:rPr lang="en-US" sz="2000" b="1" dirty="0" smtClean="0">
                          <a:solidFill>
                            <a:schemeClr val="bg1"/>
                          </a:solidFill>
                          <a:latin typeface="Bahnschrift SemiLight" pitchFamily="34" charset="0"/>
                        </a:rPr>
                        <a:t>ISSN</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tcPr>
                </a:tc>
                <a:tc>
                  <a:txBody>
                    <a:bodyPr/>
                    <a:lstStyle/>
                    <a:p>
                      <a:pPr algn="l"/>
                      <a:r>
                        <a:rPr lang="en-US" sz="2000" b="1" dirty="0" smtClean="0">
                          <a:solidFill>
                            <a:schemeClr val="bg1"/>
                          </a:solidFill>
                          <a:latin typeface="Bahnschrift SemiLight" pitchFamily="34" charset="0"/>
                        </a:rPr>
                        <a:t>1877-0509</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extLst>
                  <a:ext uri="{0D108BD9-81ED-4DB2-BD59-A6C34878D82A}">
                    <a16:rowId xmlns:a16="http://schemas.microsoft.com/office/drawing/2014/main" xmlns="" val="10000"/>
                  </a:ext>
                </a:extLst>
              </a:tr>
              <a:tr h="682008">
                <a:tc>
                  <a:txBody>
                    <a:bodyPr/>
                    <a:lstStyle/>
                    <a:p>
                      <a:pPr algn="l"/>
                      <a:r>
                        <a:rPr lang="en-US" sz="2000" b="1" dirty="0" smtClean="0">
                          <a:solidFill>
                            <a:schemeClr val="bg1"/>
                          </a:solidFill>
                          <a:latin typeface="Bahnschrift SemiLight" pitchFamily="34" charset="0"/>
                        </a:rPr>
                        <a:t>Research </a:t>
                      </a:r>
                    </a:p>
                    <a:p>
                      <a:pPr algn="l"/>
                      <a:r>
                        <a:rPr lang="en-US" sz="2000" b="1" u="none" dirty="0" smtClean="0">
                          <a:solidFill>
                            <a:schemeClr val="bg1"/>
                          </a:solidFill>
                          <a:latin typeface="Bahnschrift SemiLight" pitchFamily="34" charset="0"/>
                        </a:rPr>
                        <a:t>P</a:t>
                      </a:r>
                      <a:r>
                        <a:rPr lang="en-US" sz="2000" b="1" dirty="0" smtClean="0">
                          <a:solidFill>
                            <a:schemeClr val="bg1"/>
                          </a:solidFill>
                          <a:latin typeface="Bahnschrift SemiLight" pitchFamily="34" charset="0"/>
                        </a:rPr>
                        <a:t>a</a:t>
                      </a:r>
                      <a:r>
                        <a:rPr lang="en-US" sz="2000" b="1" u="none" dirty="0" smtClean="0">
                          <a:solidFill>
                            <a:schemeClr val="bg1"/>
                          </a:solidFill>
                          <a:latin typeface="Bahnschrift SemiLight" pitchFamily="34" charset="0"/>
                        </a:rPr>
                        <a:t>p</a:t>
                      </a:r>
                      <a:r>
                        <a:rPr lang="en-US" sz="2000" b="1" dirty="0" smtClean="0">
                          <a:solidFill>
                            <a:schemeClr val="bg1"/>
                          </a:solidFill>
                          <a:latin typeface="Bahnschrift SemiLight" pitchFamily="34" charset="0"/>
                        </a:rPr>
                        <a:t>er</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tc>
                  <a:txBody>
                    <a:bodyPr/>
                    <a:lstStyle/>
                    <a:p>
                      <a:pPr algn="l"/>
                      <a:r>
                        <a:rPr lang="en-US" sz="2000" b="1" dirty="0" smtClean="0">
                          <a:solidFill>
                            <a:schemeClr val="bg1"/>
                          </a:solidFill>
                          <a:latin typeface="Bahnschrift SemiLight" pitchFamily="34" charset="0"/>
                        </a:rPr>
                        <a:t>Hospital Websites, From the Information</a:t>
                      </a:r>
                    </a:p>
                    <a:p>
                      <a:pPr algn="l"/>
                      <a:r>
                        <a:rPr lang="en-US" sz="2000" b="1" dirty="0" smtClean="0">
                          <a:solidFill>
                            <a:schemeClr val="bg1"/>
                          </a:solidFill>
                          <a:latin typeface="Bahnschrift SemiLight" pitchFamily="34" charset="0"/>
                        </a:rPr>
                        <a:t>Repository to Interactive Channel</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extLst>
                  <a:ext uri="{0D108BD9-81ED-4DB2-BD59-A6C34878D82A}">
                    <a16:rowId xmlns:a16="http://schemas.microsoft.com/office/drawing/2014/main" xmlns="" val="10001"/>
                  </a:ext>
                </a:extLst>
              </a:tr>
              <a:tr h="682008">
                <a:tc>
                  <a:txBody>
                    <a:bodyPr/>
                    <a:lstStyle/>
                    <a:p>
                      <a:pPr algn="l"/>
                      <a:r>
                        <a:rPr lang="en-US" sz="2000" b="1" u="none" dirty="0" smtClean="0">
                          <a:solidFill>
                            <a:schemeClr val="bg1"/>
                          </a:solidFill>
                          <a:latin typeface="Bahnschrift SemiLight" pitchFamily="34" charset="0"/>
                        </a:rPr>
                        <a:t>P</a:t>
                      </a:r>
                      <a:r>
                        <a:rPr lang="en-US" sz="2000" b="1" dirty="0" smtClean="0">
                          <a:solidFill>
                            <a:schemeClr val="bg1"/>
                          </a:solidFill>
                          <a:latin typeface="Bahnschrift SemiLight" pitchFamily="34" charset="0"/>
                        </a:rPr>
                        <a:t>ublished</a:t>
                      </a:r>
                    </a:p>
                    <a:p>
                      <a:pPr algn="l"/>
                      <a:r>
                        <a:rPr lang="en-US" sz="2000" b="1" dirty="0" smtClean="0">
                          <a:solidFill>
                            <a:schemeClr val="bg1"/>
                          </a:solidFill>
                          <a:latin typeface="Bahnschrift SemiLight" pitchFamily="34" charset="0"/>
                        </a:rPr>
                        <a:t>Year</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tc>
                  <a:txBody>
                    <a:bodyPr/>
                    <a:lstStyle/>
                    <a:p>
                      <a:pPr algn="l"/>
                      <a:r>
                        <a:rPr lang="en-US" sz="2000" b="1" dirty="0" smtClean="0">
                          <a:solidFill>
                            <a:schemeClr val="bg1"/>
                          </a:solidFill>
                          <a:latin typeface="Bahnschrift SemiLight" pitchFamily="34" charset="0"/>
                        </a:rPr>
                        <a:t>2019</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extLst>
                  <a:ext uri="{0D108BD9-81ED-4DB2-BD59-A6C34878D82A}">
                    <a16:rowId xmlns:a16="http://schemas.microsoft.com/office/drawing/2014/main" xmlns="" val="10002"/>
                  </a:ext>
                </a:extLst>
              </a:tr>
              <a:tr h="478972">
                <a:tc>
                  <a:txBody>
                    <a:bodyPr/>
                    <a:lstStyle/>
                    <a:p>
                      <a:pPr algn="l"/>
                      <a:r>
                        <a:rPr lang="en-US" sz="2000" b="1" u="none" dirty="0" smtClean="0">
                          <a:solidFill>
                            <a:schemeClr val="bg1"/>
                          </a:solidFill>
                          <a:latin typeface="Bahnschrift SemiLight" pitchFamily="34" charset="0"/>
                        </a:rPr>
                        <a:t>Publisher</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tc>
                  <a:txBody>
                    <a:bodyPr/>
                    <a:lstStyle/>
                    <a:p>
                      <a:pPr algn="l"/>
                      <a:r>
                        <a:rPr lang="en-US" sz="2000" b="1" dirty="0" smtClean="0">
                          <a:solidFill>
                            <a:schemeClr val="bg1"/>
                          </a:solidFill>
                          <a:latin typeface="Bahnschrift SemiLight" pitchFamily="34" charset="0"/>
                        </a:rPr>
                        <a:t>Elsevier B.V.</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extLst>
                  <a:ext uri="{0D108BD9-81ED-4DB2-BD59-A6C34878D82A}">
                    <a16:rowId xmlns:a16="http://schemas.microsoft.com/office/drawing/2014/main" xmlns="" val="10003"/>
                  </a:ext>
                </a:extLst>
              </a:tr>
              <a:tr h="1658983">
                <a:tc>
                  <a:txBody>
                    <a:bodyPr/>
                    <a:lstStyle/>
                    <a:p>
                      <a:pPr algn="l"/>
                      <a:r>
                        <a:rPr lang="en-US" sz="2000" b="1" dirty="0" smtClean="0">
                          <a:solidFill>
                            <a:schemeClr val="bg1"/>
                          </a:solidFill>
                          <a:latin typeface="Bahnschrift SemiLight" pitchFamily="34" charset="0"/>
                        </a:rPr>
                        <a:t>Descri</a:t>
                      </a:r>
                      <a:r>
                        <a:rPr lang="en-US" sz="2000" b="1" u="none" dirty="0" smtClean="0">
                          <a:solidFill>
                            <a:schemeClr val="bg1"/>
                          </a:solidFill>
                          <a:latin typeface="Bahnschrift SemiLight" pitchFamily="34" charset="0"/>
                        </a:rPr>
                        <a:t>ption</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tc>
                  <a:txBody>
                    <a:bodyPr/>
                    <a:lstStyle/>
                    <a:p>
                      <a:pPr algn="l"/>
                      <a:r>
                        <a:rPr lang="en-US" sz="2000" b="1" dirty="0" smtClean="0">
                          <a:solidFill>
                            <a:schemeClr val="bg1"/>
                          </a:solidFill>
                          <a:latin typeface="Bahnschrift SemiLight" pitchFamily="34" charset="0"/>
                        </a:rPr>
                        <a:t>The aim of this research paper is to examine the content of the hospital websites </a:t>
                      </a:r>
                      <a:r>
                        <a:rPr lang="en-US" sz="2000" b="1" smtClean="0">
                          <a:solidFill>
                            <a:schemeClr val="bg1"/>
                          </a:solidFill>
                          <a:latin typeface="Bahnschrift SemiLight" pitchFamily="34" charset="0"/>
                        </a:rPr>
                        <a:t>and assess </a:t>
                      </a:r>
                      <a:r>
                        <a:rPr lang="en-US" sz="2000" b="1" dirty="0" smtClean="0">
                          <a:solidFill>
                            <a:schemeClr val="bg1"/>
                          </a:solidFill>
                          <a:latin typeface="Bahnschrift SemiLight" pitchFamily="34" charset="0"/>
                        </a:rPr>
                        <a:t>them as information repository or as an interactive online communication mean. Five element were analyzed. Technical items, Hospital information and facilities, Admissions and medical services, Interactive online services and External Activities.</a:t>
                      </a:r>
                      <a:endParaRPr lang="en-US" sz="2000" b="1" dirty="0">
                        <a:solidFill>
                          <a:schemeClr val="bg1"/>
                        </a:solidFill>
                        <a:latin typeface="Bahnschrift SemiLigh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coolSlant"/>
                      <a:lightRig rig="flood" dir="t"/>
                    </a:cell3D>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571704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3814353" y="452846"/>
            <a:ext cx="3509554" cy="539931"/>
          </a:xfrm>
          <a:prstGeom prst="flowChartTermina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pperplate Gothic Bold" panose="020E0705020206020404" pitchFamily="34" charset="0"/>
              </a:rPr>
              <a:t>LOGIN</a:t>
            </a:r>
            <a:endParaRPr lang="en-US" b="1" dirty="0">
              <a:latin typeface="Copperplate Gothic Bold" panose="020E0705020206020404" pitchFamily="34" charset="0"/>
            </a:endParaRPr>
          </a:p>
        </p:txBody>
      </p:sp>
      <p:sp>
        <p:nvSpPr>
          <p:cNvPr id="3" name="Down Arrow 2"/>
          <p:cNvSpPr/>
          <p:nvPr/>
        </p:nvSpPr>
        <p:spPr>
          <a:xfrm>
            <a:off x="5299166" y="992777"/>
            <a:ext cx="539931" cy="896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ata 3"/>
          <p:cNvSpPr/>
          <p:nvPr/>
        </p:nvSpPr>
        <p:spPr>
          <a:xfrm>
            <a:off x="3405052" y="1889760"/>
            <a:ext cx="4127863" cy="957943"/>
          </a:xfrm>
          <a:prstGeom prst="flowChartInputOutp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Copperplate Gothic Bold" panose="020E0705020206020404" pitchFamily="34" charset="0"/>
              </a:rPr>
              <a:t>Take UID and Password in username and password field respectively</a:t>
            </a:r>
            <a:endParaRPr lang="en-US" sz="1400" b="1" dirty="0">
              <a:latin typeface="Copperplate Gothic Bold" panose="020E0705020206020404" pitchFamily="34" charset="0"/>
            </a:endParaRPr>
          </a:p>
        </p:txBody>
      </p:sp>
      <p:sp>
        <p:nvSpPr>
          <p:cNvPr id="10" name="Down Arrow 9"/>
          <p:cNvSpPr/>
          <p:nvPr/>
        </p:nvSpPr>
        <p:spPr>
          <a:xfrm>
            <a:off x="5299165" y="2847703"/>
            <a:ext cx="539931" cy="896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p:cNvSpPr/>
          <p:nvPr/>
        </p:nvSpPr>
        <p:spPr>
          <a:xfrm>
            <a:off x="3814353" y="3744686"/>
            <a:ext cx="3509554" cy="809897"/>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opperplate Gothic Bold" panose="020E0705020206020404" pitchFamily="34" charset="0"/>
              </a:rPr>
              <a:t>Check whether they exist in SQL database</a:t>
            </a:r>
            <a:endParaRPr lang="en-US" sz="1600" b="1" dirty="0">
              <a:solidFill>
                <a:schemeClr val="bg1"/>
              </a:solidFill>
              <a:latin typeface="Copperplate Gothic Bold" panose="020E0705020206020404" pitchFamily="34" charset="0"/>
            </a:endParaRPr>
          </a:p>
        </p:txBody>
      </p:sp>
      <p:sp>
        <p:nvSpPr>
          <p:cNvPr id="12" name="Right Arrow 11"/>
          <p:cNvSpPr/>
          <p:nvPr/>
        </p:nvSpPr>
        <p:spPr>
          <a:xfrm>
            <a:off x="7323907" y="4071257"/>
            <a:ext cx="879567" cy="278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8220890" y="3744686"/>
            <a:ext cx="2455819" cy="931817"/>
          </a:xfrm>
          <a:prstGeom prst="flowChartDecisi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opperplate Gothic Bold" panose="020E0705020206020404" pitchFamily="34" charset="0"/>
              </a:rPr>
              <a:t>If it Exists</a:t>
            </a:r>
            <a:endParaRPr lang="en-US" b="1" dirty="0">
              <a:solidFill>
                <a:schemeClr val="bg1"/>
              </a:solidFill>
              <a:latin typeface="Copperplate Gothic Bold" panose="020E0705020206020404" pitchFamily="34" charset="0"/>
            </a:endParaRPr>
          </a:p>
        </p:txBody>
      </p:sp>
      <p:sp>
        <p:nvSpPr>
          <p:cNvPr id="14" name="Down Arrow 13"/>
          <p:cNvSpPr/>
          <p:nvPr/>
        </p:nvSpPr>
        <p:spPr>
          <a:xfrm>
            <a:off x="9283337" y="4676503"/>
            <a:ext cx="296091" cy="644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Alternate Process 14"/>
          <p:cNvSpPr/>
          <p:nvPr/>
        </p:nvSpPr>
        <p:spPr>
          <a:xfrm>
            <a:off x="8212183" y="5320937"/>
            <a:ext cx="2447110" cy="1001486"/>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opperplate Gothic Bold" panose="020E0705020206020404" pitchFamily="34" charset="0"/>
              </a:rPr>
              <a:t>Check whether the data is correct</a:t>
            </a:r>
            <a:endParaRPr lang="en-US" b="1" dirty="0">
              <a:latin typeface="Copperplate Gothic Bold" panose="020E0705020206020404" pitchFamily="34" charset="0"/>
            </a:endParaRPr>
          </a:p>
        </p:txBody>
      </p:sp>
      <p:sp>
        <p:nvSpPr>
          <p:cNvPr id="16" name="Right Arrow 15"/>
          <p:cNvSpPr/>
          <p:nvPr/>
        </p:nvSpPr>
        <p:spPr>
          <a:xfrm rot="5400000">
            <a:off x="5168536" y="4859383"/>
            <a:ext cx="879567" cy="278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4197529" y="5451566"/>
            <a:ext cx="2795454" cy="944879"/>
          </a:xfrm>
          <a:prstGeom prst="flowChartDecisi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Copperplate Gothic Bold" panose="020E0705020206020404" pitchFamily="34" charset="0"/>
              </a:rPr>
              <a:t>If it does NOT Exists</a:t>
            </a:r>
            <a:endParaRPr lang="en-US" sz="1400" b="1" dirty="0">
              <a:solidFill>
                <a:schemeClr val="bg1"/>
              </a:solidFill>
              <a:latin typeface="Copperplate Gothic Bold" panose="020E0705020206020404" pitchFamily="34" charset="0"/>
            </a:endParaRPr>
          </a:p>
        </p:txBody>
      </p:sp>
      <p:sp>
        <p:nvSpPr>
          <p:cNvPr id="28" name="TextBox 27"/>
          <p:cNvSpPr txBox="1"/>
          <p:nvPr/>
        </p:nvSpPr>
        <p:spPr>
          <a:xfrm>
            <a:off x="7659191" y="794937"/>
            <a:ext cx="4023359" cy="646331"/>
          </a:xfrm>
          <a:prstGeom prst="rect">
            <a:avLst/>
          </a:prstGeom>
          <a:noFill/>
        </p:spPr>
        <p:txBody>
          <a:bodyPr wrap="square" rtlCol="0">
            <a:spAutoFit/>
          </a:bodyPr>
          <a:lstStyle/>
          <a:p>
            <a:pPr algn="ctr"/>
            <a:r>
              <a:rPr lang="en-US" sz="3600" b="1" dirty="0" smtClean="0">
                <a:latin typeface="Copperplate Gothic Bold" panose="020E0705020206020404" pitchFamily="34" charset="0"/>
              </a:rPr>
              <a:t>FLOWCHART</a:t>
            </a:r>
            <a:endParaRPr lang="en-US" sz="3600" b="1" dirty="0">
              <a:latin typeface="Copperplate Gothic Bold" panose="020E0705020206020404" pitchFamily="34" charset="0"/>
            </a:endParaRPr>
          </a:p>
        </p:txBody>
      </p:sp>
      <p:sp>
        <p:nvSpPr>
          <p:cNvPr id="30" name="Right Arrow 29"/>
          <p:cNvSpPr/>
          <p:nvPr/>
        </p:nvSpPr>
        <p:spPr>
          <a:xfrm rot="10800000">
            <a:off x="3518261" y="5778136"/>
            <a:ext cx="679267" cy="283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Alternate Process 30"/>
          <p:cNvSpPr/>
          <p:nvPr/>
        </p:nvSpPr>
        <p:spPr>
          <a:xfrm>
            <a:off x="1532709" y="5525588"/>
            <a:ext cx="1985553" cy="783772"/>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opperplate Gothic Bold" panose="020E0705020206020404" pitchFamily="34" charset="0"/>
              </a:rPr>
              <a:t>Reply incorrect input</a:t>
            </a:r>
            <a:endParaRPr lang="en-US" sz="1600" b="1" dirty="0">
              <a:latin typeface="Copperplate Gothic Bold" panose="020E0705020206020404" pitchFamily="34" charset="0"/>
            </a:endParaRPr>
          </a:p>
        </p:txBody>
      </p:sp>
      <p:sp>
        <p:nvSpPr>
          <p:cNvPr id="34" name="Bent Arrow 33"/>
          <p:cNvSpPr/>
          <p:nvPr/>
        </p:nvSpPr>
        <p:spPr>
          <a:xfrm>
            <a:off x="2464525" y="433252"/>
            <a:ext cx="1323702" cy="50727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1363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 calcmode="lin" valueType="num">
                                      <p:cBhvr>
                                        <p:cTn id="9" dur="500" fill="hold"/>
                                        <p:tgtEl>
                                          <p:spTgt spid="28"/>
                                        </p:tgtEl>
                                        <p:attrNameLst>
                                          <p:attrName>style.rotation</p:attrName>
                                        </p:attrNameLst>
                                      </p:cBhvr>
                                      <p:tavLst>
                                        <p:tav tm="0">
                                          <p:val>
                                            <p:fltVal val="360"/>
                                          </p:val>
                                        </p:tav>
                                        <p:tav tm="100000">
                                          <p:val>
                                            <p:fltVal val="0"/>
                                          </p:val>
                                        </p:tav>
                                      </p:tavLst>
                                    </p:anim>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down)">
                                      <p:cBhvr>
                                        <p:cTn id="48" dur="500"/>
                                        <p:tgtEl>
                                          <p:spTgt spid="30"/>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down)">
                                      <p:cBhvr>
                                        <p:cTn id="51" dur="500"/>
                                        <p:tgtEl>
                                          <p:spTgt spid="3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down)">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0" grpId="0" animBg="1"/>
      <p:bldP spid="11" grpId="0" animBg="1"/>
      <p:bldP spid="12" grpId="0" animBg="1"/>
      <p:bldP spid="13" grpId="0" animBg="1"/>
      <p:bldP spid="14" grpId="0" animBg="1"/>
      <p:bldP spid="15" grpId="0" animBg="1"/>
      <p:bldP spid="16" grpId="0" animBg="1"/>
      <p:bldP spid="17" grpId="0" animBg="1"/>
      <p:bldP spid="28" grpId="1"/>
      <p:bldP spid="30" grpId="0" animBg="1"/>
      <p:bldP spid="31"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Software used</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dirty="0" smtClean="0">
                <a:latin typeface="Franklin Gothic Medium" pitchFamily="34" charset="0"/>
              </a:rPr>
              <a:t>HTML (programming language)</a:t>
            </a:r>
          </a:p>
          <a:p>
            <a:r>
              <a:rPr lang="en-US" dirty="0" smtClean="0">
                <a:latin typeface="Franklin Gothic Medium" pitchFamily="34" charset="0"/>
              </a:rPr>
              <a:t>CSS (programming language)</a:t>
            </a:r>
          </a:p>
          <a:p>
            <a:r>
              <a:rPr lang="en-US" dirty="0" smtClean="0">
                <a:latin typeface="Franklin Gothic Medium" pitchFamily="34" charset="0"/>
              </a:rPr>
              <a:t>JS (programming language)</a:t>
            </a:r>
          </a:p>
          <a:p>
            <a:r>
              <a:rPr lang="en-US" dirty="0" smtClean="0">
                <a:latin typeface="Franklin Gothic Medium" pitchFamily="34" charset="0"/>
              </a:rPr>
              <a:t>SQL (database, local)</a:t>
            </a:r>
          </a:p>
          <a:p>
            <a:r>
              <a:rPr lang="en-US" dirty="0">
                <a:latin typeface="Franklin Gothic Medium" pitchFamily="34" charset="0"/>
              </a:rPr>
              <a:t>GitHub</a:t>
            </a:r>
          </a:p>
          <a:p>
            <a:r>
              <a:rPr lang="en-US" dirty="0">
                <a:latin typeface="Franklin Gothic Medium" pitchFamily="34" charset="0"/>
              </a:rPr>
              <a:t>Microsoft Visual Studio Code</a:t>
            </a:r>
          </a:p>
          <a:p>
            <a:endParaRPr lang="en-US" dirty="0"/>
          </a:p>
        </p:txBody>
      </p:sp>
    </p:spTree>
    <p:extLst>
      <p:ext uri="{BB962C8B-B14F-4D97-AF65-F5344CB8AC3E}">
        <p14:creationId xmlns:p14="http://schemas.microsoft.com/office/powerpoint/2010/main" xmlns="" val="4603004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tgtEl>
                                          <p:spTgt spid="3">
                                            <p:txEl>
                                              <p:pRg st="0" end="0"/>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lide(fromBottom)">
                                      <p:cBhvr>
                                        <p:cTn id="18" dur="500"/>
                                        <p:tgtEl>
                                          <p:spTgt spid="3">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slide(fromBottom)">
                                      <p:cBhvr>
                                        <p:cTn id="21" dur="500"/>
                                        <p:tgtEl>
                                          <p:spTgt spid="3">
                                            <p:txEl>
                                              <p:pRg st="2" end="2"/>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slide(fromBottom)">
                                      <p:cBhvr>
                                        <p:cTn id="24" dur="500"/>
                                        <p:tgtEl>
                                          <p:spTgt spid="3">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tgtEl>
                                          <p:spTgt spid="3">
                                            <p:txEl>
                                              <p:pRg st="4" end="4"/>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slide(fromBottom)">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Results</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dirty="0" smtClean="0">
                <a:latin typeface="Franklin Gothic Medium" pitchFamily="34" charset="0"/>
              </a:rPr>
              <a:t>Thus, we created a website where one can login into his account and check his/her hospital form, etc.</a:t>
            </a:r>
          </a:p>
          <a:p>
            <a:r>
              <a:rPr lang="en-US" dirty="0" smtClean="0">
                <a:latin typeface="Franklin Gothic Medium" pitchFamily="34" charset="0"/>
              </a:rPr>
              <a:t>If one enters his/her username and password, the website will check if the credentials are in the website’s database or not.</a:t>
            </a:r>
          </a:p>
          <a:p>
            <a:r>
              <a:rPr lang="en-US" dirty="0" smtClean="0">
                <a:latin typeface="Franklin Gothic Medium" pitchFamily="34" charset="0"/>
              </a:rPr>
              <a:t>If the given credentials are not available in the database it will show error or else it will pass to homepage website.</a:t>
            </a:r>
          </a:p>
          <a:p>
            <a:r>
              <a:rPr lang="en-US" dirty="0" smtClean="0">
                <a:latin typeface="Franklin Gothic Medium" pitchFamily="34" charset="0"/>
              </a:rPr>
              <a:t>In homepage, one can surf the website or fill the patient’s form and submit it which will be stored in the database.</a:t>
            </a:r>
          </a:p>
          <a:p>
            <a:endParaRPr lang="en-US" dirty="0"/>
          </a:p>
        </p:txBody>
      </p:sp>
    </p:spTree>
    <p:extLst>
      <p:ext uri="{BB962C8B-B14F-4D97-AF65-F5344CB8AC3E}">
        <p14:creationId xmlns:p14="http://schemas.microsoft.com/office/powerpoint/2010/main" xmlns="" val="3508220698"/>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tgtEl>
                                          <p:spTgt spid="3">
                                            <p:txEl>
                                              <p:pRg st="0" end="0"/>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lide(fromBottom)">
                                      <p:cBhvr>
                                        <p:cTn id="18" dur="500"/>
                                        <p:tgtEl>
                                          <p:spTgt spid="3">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slide(fromBottom)">
                                      <p:cBhvr>
                                        <p:cTn id="21" dur="500"/>
                                        <p:tgtEl>
                                          <p:spTgt spid="3">
                                            <p:txEl>
                                              <p:pRg st="2" end="2"/>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slide(fromBottom)">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Conclusion</a:t>
            </a:r>
            <a:endParaRPr lang="en-US" dirty="0">
              <a:latin typeface="Copperplate Gothic Bold" pitchFamily="34" charset="0"/>
            </a:endParaRPr>
          </a:p>
        </p:txBody>
      </p:sp>
      <p:sp>
        <p:nvSpPr>
          <p:cNvPr id="3" name="Content Placeholder 2"/>
          <p:cNvSpPr>
            <a:spLocks noGrp="1"/>
          </p:cNvSpPr>
          <p:nvPr>
            <p:ph idx="1"/>
          </p:nvPr>
        </p:nvSpPr>
        <p:spPr/>
        <p:txBody>
          <a:bodyPr/>
          <a:lstStyle/>
          <a:p>
            <a:r>
              <a:rPr lang="en-US" dirty="0" smtClean="0">
                <a:latin typeface="Franklin Gothic Medium" pitchFamily="34" charset="0"/>
              </a:rPr>
              <a:t>We created a website for a hospital which will help people know more about the hospital and can easily book a appointment for the patient.</a:t>
            </a:r>
          </a:p>
          <a:p>
            <a:r>
              <a:rPr lang="en-US" dirty="0" smtClean="0">
                <a:latin typeface="Franklin Gothic Medium" pitchFamily="34" charset="0"/>
              </a:rPr>
              <a:t>Most of the hospitals implement websites as a channel for communication with the people and educate newer generations.</a:t>
            </a:r>
          </a:p>
          <a:p>
            <a:r>
              <a:rPr lang="en-US" dirty="0" smtClean="0">
                <a:latin typeface="Franklin Gothic Medium" pitchFamily="34" charset="0"/>
              </a:rPr>
              <a:t>People can easily find information on a hospital without going to hospital by just visiting their website.</a:t>
            </a:r>
          </a:p>
          <a:p>
            <a:endParaRPr lang="en-US" dirty="0" smtClean="0"/>
          </a:p>
          <a:p>
            <a:endParaRPr lang="en-US" dirty="0"/>
          </a:p>
        </p:txBody>
      </p:sp>
    </p:spTree>
    <p:extLst>
      <p:ext uri="{BB962C8B-B14F-4D97-AF65-F5344CB8AC3E}">
        <p14:creationId xmlns:p14="http://schemas.microsoft.com/office/powerpoint/2010/main" xmlns="" val="7451977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tgtEl>
                                          <p:spTgt spid="3">
                                            <p:txEl>
                                              <p:pRg st="0" end="0"/>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lide(fromBottom)">
                                      <p:cBhvr>
                                        <p:cTn id="18" dur="500"/>
                                        <p:tgtEl>
                                          <p:spTgt spid="3">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slide(fromBottom)">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281</TotalTime>
  <Words>443</Words>
  <Application>Microsoft Office PowerPoint</Application>
  <PresentationFormat>Custom</PresentationFormat>
  <Paragraphs>55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Vapor Trail</vt:lpstr>
      <vt:lpstr> Hospital MANAGEMENT  Website </vt:lpstr>
      <vt:lpstr>Introduction</vt:lpstr>
      <vt:lpstr>                                                        Objective</vt:lpstr>
      <vt:lpstr>Literature survey</vt:lpstr>
      <vt:lpstr>Slide 5</vt:lpstr>
      <vt:lpstr>Software used</vt:lpstr>
      <vt:lpstr>Results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Website</dc:title>
  <dc:creator>Abhi Dhadke</dc:creator>
  <cp:lastModifiedBy>Admin</cp:lastModifiedBy>
  <cp:revision>32</cp:revision>
  <dcterms:created xsi:type="dcterms:W3CDTF">2021-06-09T11:47:58Z</dcterms:created>
  <dcterms:modified xsi:type="dcterms:W3CDTF">2021-07-14T10:05:57Z</dcterms:modified>
</cp:coreProperties>
</file>