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77" r:id="rId4"/>
    <p:sldId id="278" r:id="rId5"/>
    <p:sldId id="273" r:id="rId6"/>
    <p:sldId id="266" r:id="rId7"/>
    <p:sldId id="274" r:id="rId8"/>
    <p:sldId id="275" r:id="rId9"/>
    <p:sldId id="276" r:id="rId10"/>
    <p:sldId id="260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94"/>
    <a:srgbClr val="101032"/>
    <a:srgbClr val="99FFCC"/>
    <a:srgbClr val="CCCCFF"/>
    <a:srgbClr val="88B69A"/>
    <a:srgbClr val="B7D3C2"/>
    <a:srgbClr val="E8F0EB"/>
    <a:srgbClr val="C5DB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2057" autoAdjust="0"/>
    <p:restoredTop sz="88983" autoAdjust="0"/>
  </p:normalViewPr>
  <p:slideViewPr>
    <p:cSldViewPr snapToObjects="1">
      <p:cViewPr varScale="1">
        <p:scale>
          <a:sx n="81" d="100"/>
          <a:sy n="81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3A11-3F59-44B2-94F8-1A44D2630BB4}" type="datetimeFigureOut">
              <a:rPr lang="en-US" smtClean="0"/>
              <a:pPr/>
              <a:t>6/9/2009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91A93-1E38-4151-8804-DA84C2E799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04C8D5-1A38-4F6E-9A93-348C20D58E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Poplar of</a:t>
            </a:r>
            <a:r>
              <a:rPr lang="en-GB" baseline="0" dirty="0" smtClean="0"/>
              <a:t> high interest for bio-energy research. Understanding plant architecture related to yield improvement (e.g. branching process)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04C8D5-1A38-4F6E-9A93-348C20D58EE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did </a:t>
            </a:r>
            <a:r>
              <a:rPr lang="en-GB" dirty="0" err="1" smtClean="0"/>
              <a:t>Jgi</a:t>
            </a:r>
            <a:r>
              <a:rPr lang="en-GB" baseline="0" dirty="0" smtClean="0"/>
              <a:t> derive its annotations. Can we rebuild the pipeline and improve it?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04C8D5-1A38-4F6E-9A93-348C20D58EE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200" dirty="0" smtClean="0"/>
              <a:t>JGI provides mappings between proteins of Poplar and enzymes in KEGG</a:t>
            </a:r>
          </a:p>
          <a:p>
            <a:pPr>
              <a:lnSpc>
                <a:spcPct val="90000"/>
              </a:lnSpc>
            </a:pPr>
            <a:r>
              <a:rPr lang="en-GB" sz="1200" dirty="0" smtClean="0"/>
              <a:t>KEGG pathway (Tryptophan) is in the centre of the graph, contains relations to all enzymes occurring in this pathway</a:t>
            </a:r>
          </a:p>
          <a:p>
            <a:pPr>
              <a:lnSpc>
                <a:spcPct val="90000"/>
              </a:lnSpc>
            </a:pPr>
            <a:r>
              <a:rPr lang="en-GB" sz="1200" dirty="0" smtClean="0"/>
              <a:t>Mappings between Poplar proteins and enzymes exists in some cases</a:t>
            </a:r>
          </a:p>
          <a:p>
            <a:pPr>
              <a:lnSpc>
                <a:spcPct val="90000"/>
              </a:lnSpc>
            </a:pPr>
            <a:endParaRPr lang="en-GB" sz="1200" dirty="0" smtClean="0"/>
          </a:p>
          <a:p>
            <a:pPr>
              <a:lnSpc>
                <a:spcPct val="90000"/>
              </a:lnSpc>
            </a:pPr>
            <a:r>
              <a:rPr lang="en-GB" sz="1200" dirty="0" smtClean="0"/>
              <a:t>We will try to improve JGI’s KEGG annotations…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73925-E212-4D09-B775-DA4AEB85F83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000100" y="2514600"/>
            <a:ext cx="7239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" name="Picture 9" descr="new_bbsrc_colour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488" y="5906868"/>
            <a:ext cx="2288196" cy="83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00100" y="985838"/>
            <a:ext cx="7239000" cy="1444625"/>
          </a:xfrm>
        </p:spPr>
        <p:txBody>
          <a:bodyPr/>
          <a:lstStyle>
            <a:lvl1pPr algn="ctr">
              <a:defRPr sz="3600">
                <a:latin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715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Calibri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9" name="Picture 2" descr="D:\workspace2\OVTK2\config\themes\default\images\logo2.pn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44" y="5643578"/>
            <a:ext cx="1571636" cy="116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BB7B7-6B99-4E05-A8A4-792F4CAEB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FCE89-49D0-4D85-909B-8CF1DA4925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9D053-AF40-4550-9FDF-86FEDDF112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7E401-11B2-423C-B17E-2C9C35296D5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-24"/>
            <a:ext cx="71438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428736"/>
            <a:ext cx="871543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86050" y="6364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118" y="6364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DCDBCE-E7D9-4562-81F8-886A19012F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6" descr="new_bbsrc_colour.gif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6178" y="6364288"/>
            <a:ext cx="13525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D:\workspace2\OVTK2\config\themes\default\images\logo2.png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8082" y="2038"/>
            <a:ext cx="1643074" cy="1215337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214282" y="1000108"/>
            <a:ext cx="7000924" cy="158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8" r:id="rId3"/>
    <p:sldLayoutId id="2147483725" r:id="rId4"/>
    <p:sldLayoutId id="214748372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30309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66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Genome Annotation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3427412"/>
            <a:ext cx="7239000" cy="2144727"/>
          </a:xfrm>
        </p:spPr>
        <p:txBody>
          <a:bodyPr/>
          <a:lstStyle/>
          <a:p>
            <a:r>
              <a:rPr lang="en-GB" sz="3200" dirty="0" smtClean="0"/>
              <a:t>Creating Genomic Networks with Ondex</a:t>
            </a:r>
          </a:p>
          <a:p>
            <a:endParaRPr lang="en-GB" sz="2000" dirty="0" smtClean="0"/>
          </a:p>
          <a:p>
            <a:r>
              <a:rPr lang="en-GB" dirty="0" err="1" smtClean="0"/>
              <a:t>Keywan</a:t>
            </a:r>
            <a:r>
              <a:rPr lang="en-GB" dirty="0" smtClean="0"/>
              <a:t> </a:t>
            </a:r>
            <a:r>
              <a:rPr lang="en-GB" dirty="0" err="1" smtClean="0"/>
              <a:t>Hassani</a:t>
            </a:r>
            <a:r>
              <a:rPr lang="en-GB" dirty="0" smtClean="0"/>
              <a:t>-Pak</a:t>
            </a:r>
            <a:r>
              <a:rPr lang="en-GB" smtClean="0"/>
              <a:t/>
            </a:r>
            <a:br>
              <a:rPr lang="en-GB" smtClean="0"/>
            </a:b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14"/>
            <a:ext cx="7143800" cy="928694"/>
          </a:xfrm>
        </p:spPr>
        <p:txBody>
          <a:bodyPr/>
          <a:lstStyle/>
          <a:p>
            <a:pPr algn="ctr"/>
            <a:r>
              <a:rPr lang="en-GB" sz="3200" kern="1200" dirty="0" smtClean="0">
                <a:solidFill>
                  <a:prstClr val="black"/>
                </a:solidFill>
                <a:latin typeface="Calibri"/>
              </a:rPr>
              <a:t>Mining GO annotations with different evidences</a:t>
            </a:r>
            <a:endParaRPr lang="en-GB" sz="3200" dirty="0"/>
          </a:p>
        </p:txBody>
      </p:sp>
      <p:sp>
        <p:nvSpPr>
          <p:cNvPr id="4" name="Content Placeholder 46"/>
          <p:cNvSpPr>
            <a:spLocks noGrp="1"/>
          </p:cNvSpPr>
          <p:nvPr>
            <p:ph sz="half" idx="4294967295"/>
          </p:nvPr>
        </p:nvSpPr>
        <p:spPr>
          <a:xfrm>
            <a:off x="4648200" y="2071678"/>
            <a:ext cx="4038600" cy="38401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Assigning functional terms to query sequences from the pool of GO terms gathered in the mapping step</a:t>
            </a:r>
          </a:p>
          <a:p>
            <a:endParaRPr lang="en-GB" sz="2000" dirty="0" smtClean="0"/>
          </a:p>
          <a:p>
            <a:r>
              <a:rPr lang="en-GB" sz="2000" dirty="0" smtClean="0"/>
              <a:t>Take into consideration: </a:t>
            </a:r>
          </a:p>
          <a:p>
            <a:pPr lvl="1"/>
            <a:r>
              <a:rPr lang="en-GB" sz="1800" dirty="0" smtClean="0"/>
              <a:t>Sequence similarity</a:t>
            </a:r>
          </a:p>
          <a:p>
            <a:pPr lvl="1"/>
            <a:r>
              <a:rPr lang="en-GB" sz="1800" dirty="0" smtClean="0"/>
              <a:t>The GO evidence</a:t>
            </a:r>
          </a:p>
          <a:p>
            <a:pPr lvl="1"/>
            <a:r>
              <a:rPr lang="en-GB" sz="1800" dirty="0" smtClean="0"/>
              <a:t>Structure of GO DAG</a:t>
            </a:r>
          </a:p>
          <a:p>
            <a:pPr lvl="1"/>
            <a:endParaRPr lang="en-GB" sz="1800" dirty="0" smtClean="0"/>
          </a:p>
          <a:p>
            <a:r>
              <a:rPr lang="en-GB" sz="2200" dirty="0" smtClean="0"/>
              <a:t>Evaluation of different annotation methods</a:t>
            </a:r>
            <a:endParaRPr lang="en-GB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785786" y="2285992"/>
            <a:ext cx="3643338" cy="3429024"/>
            <a:chOff x="1857356" y="1428736"/>
            <a:chExt cx="3643338" cy="3429024"/>
          </a:xfrm>
        </p:grpSpPr>
        <p:sp>
          <p:nvSpPr>
            <p:cNvPr id="6" name="Oval 5"/>
            <p:cNvSpPr/>
            <p:nvPr/>
          </p:nvSpPr>
          <p:spPr>
            <a:xfrm>
              <a:off x="2071670" y="2714620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7" name="Oval 6"/>
            <p:cNvSpPr/>
            <p:nvPr/>
          </p:nvSpPr>
          <p:spPr>
            <a:xfrm>
              <a:off x="3428992" y="2143116"/>
              <a:ext cx="214314" cy="21431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8" name="Hexagon 7"/>
            <p:cNvSpPr/>
            <p:nvPr/>
          </p:nvSpPr>
          <p:spPr>
            <a:xfrm>
              <a:off x="4572000" y="1785926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3643306" y="3000372"/>
              <a:ext cx="214314" cy="285752"/>
            </a:xfrm>
            <a:prstGeom prst="foldedCorne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0" name="Diamond 9"/>
            <p:cNvSpPr/>
            <p:nvPr/>
          </p:nvSpPr>
          <p:spPr>
            <a:xfrm>
              <a:off x="3286116" y="4143380"/>
              <a:ext cx="285752" cy="285752"/>
            </a:xfrm>
            <a:prstGeom prst="diamon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4572000" y="2714620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4572000" y="3920313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3" name="Hexagon 12"/>
            <p:cNvSpPr/>
            <p:nvPr/>
          </p:nvSpPr>
          <p:spPr>
            <a:xfrm>
              <a:off x="4572000" y="3080563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4" name="Hexagon 13"/>
            <p:cNvSpPr/>
            <p:nvPr/>
          </p:nvSpPr>
          <p:spPr>
            <a:xfrm>
              <a:off x="4572000" y="3429000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5" name="Hexagon 14"/>
            <p:cNvSpPr/>
            <p:nvPr/>
          </p:nvSpPr>
          <p:spPr>
            <a:xfrm>
              <a:off x="4572000" y="1428736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6" name="Hexagon 15"/>
            <p:cNvSpPr/>
            <p:nvPr/>
          </p:nvSpPr>
          <p:spPr>
            <a:xfrm>
              <a:off x="4572000" y="2214554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7" name="Hexagon 16"/>
            <p:cNvSpPr/>
            <p:nvPr/>
          </p:nvSpPr>
          <p:spPr>
            <a:xfrm>
              <a:off x="4572000" y="4286256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4572000" y="4643446"/>
              <a:ext cx="285752" cy="214314"/>
            </a:xfrm>
            <a:prstGeom prst="hexago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050"/>
            </a:p>
          </p:txBody>
        </p:sp>
        <p:cxnSp>
          <p:nvCxnSpPr>
            <p:cNvPr id="19" name="Straight Arrow Connector 18"/>
            <p:cNvCxnSpPr>
              <a:stCxn id="6" idx="5"/>
              <a:endCxn id="10" idx="1"/>
            </p:cNvCxnSpPr>
            <p:nvPr/>
          </p:nvCxnSpPr>
          <p:spPr>
            <a:xfrm rot="16200000" flipH="1">
              <a:off x="2076003" y="3076143"/>
              <a:ext cx="1388708" cy="103151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2593929" y="1910943"/>
              <a:ext cx="495733" cy="117439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  <a:endCxn id="15" idx="3"/>
            </p:cNvCxnSpPr>
            <p:nvPr/>
          </p:nvCxnSpPr>
          <p:spPr>
            <a:xfrm flipV="1">
              <a:off x="3643306" y="1535893"/>
              <a:ext cx="928694" cy="71438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  <a:endCxn id="8" idx="3"/>
            </p:cNvCxnSpPr>
            <p:nvPr/>
          </p:nvCxnSpPr>
          <p:spPr>
            <a:xfrm flipV="1">
              <a:off x="3643306" y="1893083"/>
              <a:ext cx="928694" cy="3571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6"/>
              <a:endCxn id="16" idx="3"/>
            </p:cNvCxnSpPr>
            <p:nvPr/>
          </p:nvCxnSpPr>
          <p:spPr>
            <a:xfrm>
              <a:off x="3643306" y="2250273"/>
              <a:ext cx="928694" cy="7143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4"/>
              <a:endCxn id="9" idx="0"/>
            </p:cNvCxnSpPr>
            <p:nvPr/>
          </p:nvCxnSpPr>
          <p:spPr>
            <a:xfrm rot="16200000" flipH="1">
              <a:off x="3321835" y="2571744"/>
              <a:ext cx="642942" cy="214314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1" idx="3"/>
            </p:cNvCxnSpPr>
            <p:nvPr/>
          </p:nvCxnSpPr>
          <p:spPr>
            <a:xfrm flipV="1">
              <a:off x="3857620" y="2821777"/>
              <a:ext cx="714380" cy="32147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3" idx="3"/>
            </p:cNvCxnSpPr>
            <p:nvPr/>
          </p:nvCxnSpPr>
          <p:spPr>
            <a:xfrm>
              <a:off x="3857620" y="3143248"/>
              <a:ext cx="714380" cy="444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4" idx="3"/>
            </p:cNvCxnSpPr>
            <p:nvPr/>
          </p:nvCxnSpPr>
          <p:spPr>
            <a:xfrm>
              <a:off x="3857620" y="3143248"/>
              <a:ext cx="714380" cy="39290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3"/>
              <a:endCxn id="12" idx="3"/>
            </p:cNvCxnSpPr>
            <p:nvPr/>
          </p:nvCxnSpPr>
          <p:spPr>
            <a:xfrm flipV="1">
              <a:off x="3571868" y="4027470"/>
              <a:ext cx="1000132" cy="25878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3"/>
              <a:endCxn id="17" idx="3"/>
            </p:cNvCxnSpPr>
            <p:nvPr/>
          </p:nvCxnSpPr>
          <p:spPr>
            <a:xfrm>
              <a:off x="3571868" y="4286256"/>
              <a:ext cx="1000132" cy="1071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8" idx="3"/>
            </p:cNvCxnSpPr>
            <p:nvPr/>
          </p:nvCxnSpPr>
          <p:spPr>
            <a:xfrm>
              <a:off x="3571868" y="4286256"/>
              <a:ext cx="1000132" cy="46434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857488" y="1928802"/>
              <a:ext cx="785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smtClean="0"/>
                <a:t>Protein</a:t>
              </a:r>
              <a:endParaRPr lang="de-DE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71802" y="4370824"/>
              <a:ext cx="71438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dirty="0" smtClean="0"/>
                <a:t>Protein Family</a:t>
              </a:r>
              <a:endParaRPr lang="de-DE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86116" y="3317960"/>
              <a:ext cx="9286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smtClean="0"/>
                <a:t>Publication</a:t>
              </a:r>
              <a:endParaRPr lang="de-DE" sz="105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7356" y="2937687"/>
              <a:ext cx="6882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smtClean="0"/>
                <a:t>Query</a:t>
              </a:r>
              <a:endParaRPr lang="de-DE" sz="105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4198032">
              <a:off x="3235311" y="2531826"/>
              <a:ext cx="642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 dirty="0" smtClean="0"/>
                <a:t>pub_in</a:t>
              </a:r>
              <a:endParaRPr lang="de-DE" sz="1050" i="1" dirty="0"/>
            </a:p>
          </p:txBody>
        </p:sp>
        <p:sp>
          <p:nvSpPr>
            <p:cNvPr id="36" name="TextBox 35"/>
            <p:cNvSpPr txBox="1"/>
            <p:nvPr/>
          </p:nvSpPr>
          <p:spPr>
            <a:xfrm rot="3260189">
              <a:off x="2514706" y="3395469"/>
              <a:ext cx="642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 dirty="0" smtClean="0"/>
                <a:t>m_isp</a:t>
              </a:r>
              <a:endParaRPr lang="de-DE" sz="1050" i="1" dirty="0"/>
            </a:p>
          </p:txBody>
        </p:sp>
        <p:sp>
          <p:nvSpPr>
            <p:cNvPr id="37" name="TextBox 36"/>
            <p:cNvSpPr txBox="1"/>
            <p:nvPr/>
          </p:nvSpPr>
          <p:spPr>
            <a:xfrm rot="20257646">
              <a:off x="2452987" y="2327359"/>
              <a:ext cx="6429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 dirty="0" smtClean="0"/>
                <a:t>is_sim</a:t>
              </a:r>
              <a:endParaRPr lang="de-DE" sz="1050" i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76182">
              <a:off x="4131239" y="2961348"/>
              <a:ext cx="4345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i="1" dirty="0" smtClean="0"/>
                <a:t>is_r</a:t>
              </a:r>
              <a:endParaRPr lang="de-DE" sz="900" i="1" dirty="0"/>
            </a:p>
          </p:txBody>
        </p:sp>
        <p:sp>
          <p:nvSpPr>
            <p:cNvPr id="39" name="TextBox 38"/>
            <p:cNvSpPr txBox="1"/>
            <p:nvPr/>
          </p:nvSpPr>
          <p:spPr>
            <a:xfrm rot="279147">
              <a:off x="3795073" y="2257932"/>
              <a:ext cx="8541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i="1" dirty="0" smtClean="0"/>
                <a:t>located_in</a:t>
              </a:r>
              <a:endParaRPr lang="de-DE" sz="9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0487463">
              <a:off x="3802450" y="1985839"/>
              <a:ext cx="8541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i="1" dirty="0" smtClean="0"/>
                <a:t>involved_in</a:t>
              </a:r>
              <a:endParaRPr lang="de-DE" sz="90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9402929">
              <a:off x="3634532" y="1671673"/>
              <a:ext cx="970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i="1" dirty="0" smtClean="0"/>
                <a:t>has_function</a:t>
              </a:r>
              <a:endParaRPr lang="de-DE" sz="900" i="1" dirty="0"/>
            </a:p>
          </p:txBody>
        </p:sp>
        <p:sp>
          <p:nvSpPr>
            <p:cNvPr id="42" name="TextBox 41"/>
            <p:cNvSpPr txBox="1"/>
            <p:nvPr/>
          </p:nvSpPr>
          <p:spPr>
            <a:xfrm rot="336632">
              <a:off x="3989623" y="4171617"/>
              <a:ext cx="6429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i="1" dirty="0" smtClean="0"/>
                <a:t>m_isp</a:t>
              </a:r>
              <a:endParaRPr lang="de-DE" sz="900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00628" y="3080563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GO</a:t>
              </a:r>
              <a:endParaRPr lang="de-DE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00628" y="1794679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GO</a:t>
              </a:r>
              <a:endParaRPr lang="de-DE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0628" y="4286256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GO</a:t>
              </a:r>
              <a:endParaRPr lang="de-DE" sz="1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08" y="3429000"/>
            <a:ext cx="2381267" cy="2243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Populus</a:t>
            </a:r>
            <a:r>
              <a:rPr lang="en-GB" i="1" dirty="0" smtClean="0"/>
              <a:t> </a:t>
            </a:r>
            <a:r>
              <a:rPr lang="en-GB" i="1" dirty="0" err="1" smtClean="0"/>
              <a:t>trichocarpa</a:t>
            </a:r>
            <a:r>
              <a:rPr lang="en-GB" dirty="0" smtClean="0"/>
              <a:t> (Poplar)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First tree with fully sequenced genome</a:t>
            </a:r>
          </a:p>
          <a:p>
            <a:r>
              <a:rPr lang="en-GB" sz="2000" dirty="0" smtClean="0"/>
              <a:t>Model plant for bioenergy crops such as Willow</a:t>
            </a:r>
          </a:p>
          <a:p>
            <a:r>
              <a:rPr lang="en-GB" sz="2000" dirty="0" smtClean="0"/>
              <a:t>4x larger genome than Arabidopsis</a:t>
            </a:r>
          </a:p>
          <a:p>
            <a:r>
              <a:rPr lang="en-GB" sz="2000" dirty="0" smtClean="0"/>
              <a:t>19 Chromosomes</a:t>
            </a:r>
          </a:p>
          <a:p>
            <a:r>
              <a:rPr lang="en-GB" sz="2000" dirty="0" smtClean="0"/>
              <a:t>45,555 predicted genes</a:t>
            </a:r>
          </a:p>
          <a:p>
            <a:endParaRPr lang="en-GB" dirty="0" smtClean="0"/>
          </a:p>
        </p:txBody>
      </p:sp>
      <p:pic>
        <p:nvPicPr>
          <p:cNvPr id="12" name="Picture 11" descr="poplar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67" y="1500174"/>
            <a:ext cx="2619375" cy="3971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12"/>
          <p:cNvGrpSpPr/>
          <p:nvPr/>
        </p:nvGrpSpPr>
        <p:grpSpPr>
          <a:xfrm>
            <a:off x="2143108" y="4357694"/>
            <a:ext cx="4452968" cy="1935038"/>
            <a:chOff x="571472" y="4429132"/>
            <a:chExt cx="3857652" cy="1643074"/>
          </a:xfrm>
          <a:effectLst>
            <a:outerShdw blurRad="50800" dist="50800" dir="5400000" algn="ctr" rotWithShape="0">
              <a:srgbClr val="000000">
                <a:alpha val="46000"/>
              </a:srgb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571472" y="4429132"/>
              <a:ext cx="3857652" cy="16430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Poplar_chromatogr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786" y="4572008"/>
              <a:ext cx="3429024" cy="1404065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6" name="Left-Right-Up Arrow 15"/>
          <p:cNvSpPr/>
          <p:nvPr/>
        </p:nvSpPr>
        <p:spPr bwMode="auto">
          <a:xfrm rot="10800000">
            <a:off x="3071803" y="3643313"/>
            <a:ext cx="2571768" cy="571504"/>
          </a:xfrm>
          <a:prstGeom prst="leftRigh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>
            <a:off x="2512198" y="4726784"/>
            <a:ext cx="260364" cy="158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rot="5400000">
            <a:off x="2999570" y="5071280"/>
            <a:ext cx="142876" cy="158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rot="5400000">
            <a:off x="4642644" y="5285594"/>
            <a:ext cx="142876" cy="158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09068" y="435769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alibri" pitchFamily="34" charset="0"/>
              </a:rPr>
              <a:t>Chromosomes and QTLs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2330" y="5447900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alibri" pitchFamily="34" charset="0"/>
              </a:rPr>
              <a:t>Phenotypes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910" y="5643578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Calibri" pitchFamily="34" charset="0"/>
              </a:rPr>
              <a:t>Underlying</a:t>
            </a:r>
            <a:br>
              <a:rPr lang="en-GB" sz="1600" dirty="0" smtClean="0">
                <a:latin typeface="Calibri" pitchFamily="34" charset="0"/>
              </a:rPr>
            </a:br>
            <a:r>
              <a:rPr lang="en-GB" sz="1600" dirty="0" smtClean="0">
                <a:latin typeface="Calibri" pitchFamily="34" charset="0"/>
              </a:rPr>
              <a:t> Networks</a:t>
            </a:r>
            <a:endParaRPr lang="en-GB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356100" y="1435100"/>
            <a:ext cx="4500562" cy="5233988"/>
            <a:chOff x="2214546" y="928670"/>
            <a:chExt cx="4429156" cy="5452523"/>
          </a:xfrm>
        </p:grpSpPr>
        <p:cxnSp>
          <p:nvCxnSpPr>
            <p:cNvPr id="48" name="Straight Arrow Connector 47"/>
            <p:cNvCxnSpPr>
              <a:stCxn id="49" idx="3"/>
            </p:cNvCxnSpPr>
            <p:nvPr/>
          </p:nvCxnSpPr>
          <p:spPr>
            <a:xfrm rot="5400000">
              <a:off x="2214741" y="3928935"/>
              <a:ext cx="1857199" cy="85771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Magnetic Disk 48"/>
            <p:cNvSpPr/>
            <p:nvPr/>
          </p:nvSpPr>
          <p:spPr>
            <a:xfrm>
              <a:off x="3072256" y="2572530"/>
              <a:ext cx="999880" cy="856660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" name="Flowchart: Magnetic Disk 49"/>
            <p:cNvSpPr/>
            <p:nvPr/>
          </p:nvSpPr>
          <p:spPr>
            <a:xfrm>
              <a:off x="5143883" y="2572530"/>
              <a:ext cx="999880" cy="856660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1" name="Flowchart: Document 50"/>
            <p:cNvSpPr/>
            <p:nvPr/>
          </p:nvSpPr>
          <p:spPr>
            <a:xfrm>
              <a:off x="4214306" y="928670"/>
              <a:ext cx="785844" cy="785547"/>
            </a:xfrm>
            <a:prstGeom prst="flowChartDocumen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2" name="Flowchart: Multidocument 51"/>
            <p:cNvSpPr/>
            <p:nvPr/>
          </p:nvSpPr>
          <p:spPr>
            <a:xfrm>
              <a:off x="2572316" y="4072512"/>
              <a:ext cx="928014" cy="714434"/>
            </a:xfrm>
            <a:prstGeom prst="flowChartMultidocumen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357422" y="5286389"/>
              <a:ext cx="714380" cy="428628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071935" y="5286389"/>
              <a:ext cx="714380" cy="428628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643571" y="5286389"/>
              <a:ext cx="714380" cy="428628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cxnSp>
          <p:nvCxnSpPr>
            <p:cNvPr id="56" name="Elbow Connector 37"/>
            <p:cNvCxnSpPr>
              <a:stCxn id="51" idx="3"/>
              <a:endCxn id="50" idx="1"/>
            </p:cNvCxnSpPr>
            <p:nvPr/>
          </p:nvCxnSpPr>
          <p:spPr>
            <a:xfrm>
              <a:off x="5000150" y="1320617"/>
              <a:ext cx="643673" cy="1251913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41"/>
            <p:cNvCxnSpPr>
              <a:stCxn id="51" idx="1"/>
              <a:endCxn id="49" idx="1"/>
            </p:cNvCxnSpPr>
            <p:nvPr/>
          </p:nvCxnSpPr>
          <p:spPr>
            <a:xfrm rot="10800000" flipV="1">
              <a:off x="3572196" y="1320617"/>
              <a:ext cx="642110" cy="1251913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0" idx="3"/>
            </p:cNvCxnSpPr>
            <p:nvPr/>
          </p:nvCxnSpPr>
          <p:spPr>
            <a:xfrm rot="16200000" flipH="1">
              <a:off x="4893327" y="4179686"/>
              <a:ext cx="1857199" cy="35620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</p:cNvCxnSpPr>
            <p:nvPr/>
          </p:nvCxnSpPr>
          <p:spPr>
            <a:xfrm rot="16200000" flipH="1">
              <a:off x="3071670" y="3929716"/>
              <a:ext cx="1857199" cy="85614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7" name="TextBox 60"/>
            <p:cNvSpPr txBox="1">
              <a:spLocks noChangeArrowheads="1"/>
            </p:cNvSpPr>
            <p:nvPr/>
          </p:nvSpPr>
          <p:spPr bwMode="auto">
            <a:xfrm>
              <a:off x="3072256" y="2856981"/>
              <a:ext cx="999880" cy="476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 dirty="0">
                  <a:latin typeface="Calibri" pitchFamily="34" charset="0"/>
                </a:rPr>
                <a:t>Sequence</a:t>
              </a:r>
            </a:p>
            <a:p>
              <a:pPr algn="ctr"/>
              <a:r>
                <a:rPr lang="de-DE" sz="1200" dirty="0">
                  <a:latin typeface="Calibri" pitchFamily="34" charset="0"/>
                </a:rPr>
                <a:t>DB</a:t>
              </a:r>
            </a:p>
          </p:txBody>
        </p:sp>
        <p:sp>
          <p:nvSpPr>
            <p:cNvPr id="9238" name="TextBox 61"/>
            <p:cNvSpPr txBox="1">
              <a:spLocks noChangeArrowheads="1"/>
            </p:cNvSpPr>
            <p:nvPr/>
          </p:nvSpPr>
          <p:spPr bwMode="auto">
            <a:xfrm>
              <a:off x="5072016" y="2856981"/>
              <a:ext cx="1143612" cy="476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>
                  <a:latin typeface="Calibri" pitchFamily="34" charset="0"/>
                </a:rPr>
                <a:t>ProteinFamily</a:t>
              </a:r>
            </a:p>
            <a:p>
              <a:pPr algn="ctr"/>
              <a:r>
                <a:rPr lang="de-DE" sz="1200">
                  <a:latin typeface="Calibri" pitchFamily="34" charset="0"/>
                </a:rPr>
                <a:t>DB </a:t>
              </a:r>
            </a:p>
          </p:txBody>
        </p:sp>
        <p:sp>
          <p:nvSpPr>
            <p:cNvPr id="9239" name="TextBox 68"/>
            <p:cNvSpPr txBox="1">
              <a:spLocks noChangeArrowheads="1"/>
            </p:cNvSpPr>
            <p:nvPr/>
          </p:nvSpPr>
          <p:spPr bwMode="auto">
            <a:xfrm>
              <a:off x="4144003" y="999783"/>
              <a:ext cx="856147" cy="476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>
                  <a:latin typeface="Calibri" pitchFamily="34" charset="0"/>
                </a:rPr>
                <a:t>Poplar Genome</a:t>
              </a:r>
            </a:p>
          </p:txBody>
        </p:sp>
        <p:sp>
          <p:nvSpPr>
            <p:cNvPr id="9240" name="TextBox 75"/>
            <p:cNvSpPr txBox="1">
              <a:spLocks noChangeArrowheads="1"/>
            </p:cNvSpPr>
            <p:nvPr/>
          </p:nvSpPr>
          <p:spPr bwMode="auto">
            <a:xfrm>
              <a:off x="2500449" y="5357501"/>
              <a:ext cx="428074" cy="28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  <a:latin typeface="Calibri" pitchFamily="34" charset="0"/>
                </a:rPr>
                <a:t>GO</a:t>
              </a:r>
            </a:p>
          </p:txBody>
        </p:sp>
        <p:sp>
          <p:nvSpPr>
            <p:cNvPr id="9241" name="TextBox 76"/>
            <p:cNvSpPr txBox="1">
              <a:spLocks noChangeArrowheads="1"/>
            </p:cNvSpPr>
            <p:nvPr/>
          </p:nvSpPr>
          <p:spPr bwMode="auto">
            <a:xfrm>
              <a:off x="4214306" y="5357501"/>
              <a:ext cx="429636" cy="28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  <a:latin typeface="Calibri" pitchFamily="34" charset="0"/>
                </a:rPr>
                <a:t>GO</a:t>
              </a:r>
            </a:p>
          </p:txBody>
        </p:sp>
        <p:sp>
          <p:nvSpPr>
            <p:cNvPr id="9242" name="TextBox 77"/>
            <p:cNvSpPr txBox="1">
              <a:spLocks noChangeArrowheads="1"/>
            </p:cNvSpPr>
            <p:nvPr/>
          </p:nvSpPr>
          <p:spPr bwMode="auto">
            <a:xfrm>
              <a:off x="5785993" y="5357501"/>
              <a:ext cx="429636" cy="28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200" dirty="0">
                  <a:solidFill>
                    <a:schemeClr val="bg1"/>
                  </a:solidFill>
                  <a:latin typeface="Calibri" pitchFamily="34" charset="0"/>
                </a:rPr>
                <a:t>GO</a:t>
              </a:r>
            </a:p>
          </p:txBody>
        </p:sp>
        <p:sp>
          <p:nvSpPr>
            <p:cNvPr id="66" name="Flowchart: Document 65"/>
            <p:cNvSpPr/>
            <p:nvPr/>
          </p:nvSpPr>
          <p:spPr>
            <a:xfrm>
              <a:off x="3786233" y="4072512"/>
              <a:ext cx="713977" cy="643321"/>
            </a:xfrm>
            <a:prstGeom prst="flowChartDocumen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244" name="TextBox 86"/>
            <p:cNvSpPr txBox="1">
              <a:spLocks noChangeArrowheads="1"/>
            </p:cNvSpPr>
            <p:nvPr/>
          </p:nvSpPr>
          <p:spPr bwMode="auto">
            <a:xfrm>
              <a:off x="3714366" y="4214736"/>
              <a:ext cx="857710" cy="28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GOA Files</a:t>
              </a:r>
            </a:p>
          </p:txBody>
        </p:sp>
        <p:sp>
          <p:nvSpPr>
            <p:cNvPr id="68" name="Flowchart: Document 67"/>
            <p:cNvSpPr/>
            <p:nvPr/>
          </p:nvSpPr>
          <p:spPr>
            <a:xfrm>
              <a:off x="5500090" y="4072512"/>
              <a:ext cx="715539" cy="643321"/>
            </a:xfrm>
            <a:prstGeom prst="flowChartDocumen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246" name="TextBox 94"/>
            <p:cNvSpPr txBox="1">
              <a:spLocks noChangeArrowheads="1"/>
            </p:cNvSpPr>
            <p:nvPr/>
          </p:nvSpPr>
          <p:spPr bwMode="auto">
            <a:xfrm>
              <a:off x="5500090" y="4143624"/>
              <a:ext cx="857710" cy="476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Mapping Files</a:t>
              </a:r>
            </a:p>
          </p:txBody>
        </p:sp>
        <p:sp>
          <p:nvSpPr>
            <p:cNvPr id="9247" name="TextBox 72"/>
            <p:cNvSpPr txBox="1">
              <a:spLocks noChangeArrowheads="1"/>
            </p:cNvSpPr>
            <p:nvPr/>
          </p:nvSpPr>
          <p:spPr bwMode="auto">
            <a:xfrm>
              <a:off x="2500449" y="4214736"/>
              <a:ext cx="999880" cy="476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de-DE" sz="1200">
                  <a:latin typeface="Calibri" pitchFamily="34" charset="0"/>
                </a:rPr>
                <a:t>Referenced</a:t>
              </a:r>
            </a:p>
            <a:p>
              <a:r>
                <a:rPr lang="de-DE" sz="1200">
                  <a:latin typeface="Calibri" pitchFamily="34" charset="0"/>
                </a:rPr>
                <a:t>Publications</a:t>
              </a:r>
            </a:p>
          </p:txBody>
        </p:sp>
        <p:sp>
          <p:nvSpPr>
            <p:cNvPr id="71" name="Flowchart: Preparation 70"/>
            <p:cNvSpPr/>
            <p:nvPr/>
          </p:nvSpPr>
          <p:spPr>
            <a:xfrm>
              <a:off x="3072256" y="1785330"/>
              <a:ext cx="999880" cy="429984"/>
            </a:xfrm>
            <a:prstGeom prst="flowChartPreparat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249" name="TextBox 78"/>
            <p:cNvSpPr txBox="1">
              <a:spLocks noChangeArrowheads="1"/>
            </p:cNvSpPr>
            <p:nvPr/>
          </p:nvSpPr>
          <p:spPr bwMode="auto">
            <a:xfrm>
              <a:off x="3142560" y="1752254"/>
              <a:ext cx="857709" cy="476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 dirty="0">
                  <a:latin typeface="Calibri" pitchFamily="34" charset="0"/>
                </a:rPr>
                <a:t>Sequence</a:t>
              </a:r>
            </a:p>
            <a:p>
              <a:pPr algn="ctr"/>
              <a:r>
                <a:rPr lang="de-DE" sz="1200" dirty="0">
                  <a:latin typeface="Calibri" pitchFamily="34" charset="0"/>
                </a:rPr>
                <a:t>Homology</a:t>
              </a:r>
            </a:p>
          </p:txBody>
        </p:sp>
        <p:sp>
          <p:nvSpPr>
            <p:cNvPr id="73" name="Flowchart: Preparation 72"/>
            <p:cNvSpPr/>
            <p:nvPr/>
          </p:nvSpPr>
          <p:spPr>
            <a:xfrm>
              <a:off x="5143883" y="1785330"/>
              <a:ext cx="999880" cy="429984"/>
            </a:xfrm>
            <a:prstGeom prst="flowChartPreparati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251" name="TextBox 79"/>
            <p:cNvSpPr txBox="1">
              <a:spLocks noChangeArrowheads="1"/>
            </p:cNvSpPr>
            <p:nvPr/>
          </p:nvSpPr>
          <p:spPr bwMode="auto">
            <a:xfrm>
              <a:off x="5286053" y="1752254"/>
              <a:ext cx="682731" cy="476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 dirty="0">
                  <a:latin typeface="Calibri" pitchFamily="34" charset="0"/>
                </a:rPr>
                <a:t>Domain</a:t>
              </a:r>
            </a:p>
            <a:p>
              <a:pPr algn="ctr"/>
              <a:r>
                <a:rPr lang="de-DE" sz="1200" dirty="0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9252" name="TextBox 102"/>
            <p:cNvSpPr txBox="1">
              <a:spLocks noChangeArrowheads="1"/>
            </p:cNvSpPr>
            <p:nvPr/>
          </p:nvSpPr>
          <p:spPr bwMode="auto">
            <a:xfrm>
              <a:off x="2214546" y="5714719"/>
              <a:ext cx="999880" cy="666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>
                  <a:latin typeface="Calibri" pitchFamily="34" charset="0"/>
                </a:rPr>
                <a:t>Based on integrative text mining</a:t>
              </a:r>
            </a:p>
          </p:txBody>
        </p:sp>
        <p:sp>
          <p:nvSpPr>
            <p:cNvPr id="9253" name="TextBox 103"/>
            <p:cNvSpPr txBox="1">
              <a:spLocks noChangeArrowheads="1"/>
            </p:cNvSpPr>
            <p:nvPr/>
          </p:nvSpPr>
          <p:spPr bwMode="auto">
            <a:xfrm>
              <a:off x="4000270" y="5714719"/>
              <a:ext cx="857710" cy="666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>
                  <a:latin typeface="Calibri" pitchFamily="34" charset="0"/>
                </a:rPr>
                <a:t>Based on sequence homology</a:t>
              </a:r>
            </a:p>
          </p:txBody>
        </p:sp>
        <p:sp>
          <p:nvSpPr>
            <p:cNvPr id="9254" name="TextBox 104"/>
            <p:cNvSpPr txBox="1">
              <a:spLocks noChangeArrowheads="1"/>
            </p:cNvSpPr>
            <p:nvPr/>
          </p:nvSpPr>
          <p:spPr bwMode="auto">
            <a:xfrm>
              <a:off x="5500089" y="5714718"/>
              <a:ext cx="1143613" cy="666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de-DE" sz="1200" dirty="0">
                  <a:latin typeface="Calibri" pitchFamily="34" charset="0"/>
                </a:rPr>
                <a:t>Based on </a:t>
              </a:r>
            </a:p>
            <a:p>
              <a:pPr algn="ctr"/>
              <a:r>
                <a:rPr lang="de-DE" sz="1200" dirty="0">
                  <a:latin typeface="Calibri" pitchFamily="34" charset="0"/>
                </a:rPr>
                <a:t>protein domain analysis</a:t>
              </a:r>
            </a:p>
          </p:txBody>
        </p:sp>
      </p:grpSp>
      <p:sp>
        <p:nvSpPr>
          <p:cNvPr id="925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dirty="0"/>
              <a:t>Re-Annotation of the Poplar </a:t>
            </a:r>
            <a:r>
              <a:rPr lang="en-GB" sz="3200" dirty="0" smtClean="0"/>
              <a:t>genome</a:t>
            </a:r>
            <a:endParaRPr lang="en-GB" sz="3200" dirty="0"/>
          </a:p>
        </p:txBody>
      </p:sp>
      <p:sp>
        <p:nvSpPr>
          <p:cNvPr id="9256" name="Rectangle 4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Data Integration</a:t>
            </a:r>
          </a:p>
          <a:p>
            <a:pPr lvl="1"/>
            <a:r>
              <a:rPr lang="en-GB" sz="1800" dirty="0" err="1" smtClean="0"/>
              <a:t>UniProtKB</a:t>
            </a:r>
            <a:r>
              <a:rPr lang="en-GB" sz="1800" dirty="0" smtClean="0"/>
              <a:t>, </a:t>
            </a:r>
            <a:r>
              <a:rPr lang="en-GB" sz="1800" dirty="0" err="1" smtClean="0"/>
              <a:t>Pfam</a:t>
            </a:r>
            <a:endParaRPr lang="en-GB" sz="1800" dirty="0"/>
          </a:p>
          <a:p>
            <a:pPr lvl="1"/>
            <a:r>
              <a:rPr lang="en-GB" sz="1800" dirty="0"/>
              <a:t>GO, GOA, </a:t>
            </a:r>
            <a:r>
              <a:rPr lang="en-GB" sz="1800" dirty="0" smtClean="0"/>
              <a:t>EC</a:t>
            </a:r>
          </a:p>
          <a:p>
            <a:pPr lvl="1"/>
            <a:r>
              <a:rPr lang="en-GB" sz="1800" dirty="0" smtClean="0"/>
              <a:t>MEDLINE</a:t>
            </a:r>
            <a:endParaRPr lang="en-GB" sz="1800" dirty="0"/>
          </a:p>
          <a:p>
            <a:pPr lvl="1"/>
            <a:endParaRPr lang="en-GB" sz="1800" dirty="0"/>
          </a:p>
          <a:p>
            <a:r>
              <a:rPr lang="en-GB" sz="1800" dirty="0"/>
              <a:t>Method Integration</a:t>
            </a:r>
          </a:p>
          <a:p>
            <a:pPr lvl="1"/>
            <a:r>
              <a:rPr lang="en-GB" sz="1800" dirty="0"/>
              <a:t>Sequence Similarity</a:t>
            </a:r>
          </a:p>
          <a:p>
            <a:pPr lvl="1"/>
            <a:r>
              <a:rPr lang="en-GB" sz="1800" dirty="0"/>
              <a:t>Domain Analysis</a:t>
            </a:r>
          </a:p>
          <a:p>
            <a:pPr lvl="1"/>
            <a:r>
              <a:rPr lang="en-GB" sz="1800" dirty="0"/>
              <a:t>Text Mining</a:t>
            </a:r>
          </a:p>
          <a:p>
            <a:pPr lvl="1"/>
            <a:endParaRPr lang="en-GB" sz="1800" dirty="0"/>
          </a:p>
          <a:p>
            <a:r>
              <a:rPr lang="en-GB" sz="1800" dirty="0"/>
              <a:t>Automatic </a:t>
            </a:r>
            <a:r>
              <a:rPr lang="en-GB" sz="1800" dirty="0" smtClean="0"/>
              <a:t>function prediction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with different </a:t>
            </a:r>
            <a:r>
              <a:rPr lang="en-GB" sz="1800" dirty="0" smtClean="0"/>
              <a:t>levels of evidence</a:t>
            </a:r>
            <a:endParaRPr lang="en-GB" sz="1800" dirty="0"/>
          </a:p>
          <a:p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Integrating Poplar data with…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0703" r="66666" b="46484"/>
          <a:stretch>
            <a:fillRect/>
          </a:stretch>
        </p:blipFill>
        <p:spPr bwMode="auto">
          <a:xfrm>
            <a:off x="821505" y="1714488"/>
            <a:ext cx="5107817" cy="180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UniPro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" y="1194934"/>
            <a:ext cx="1571636" cy="717059"/>
          </a:xfrm>
          <a:prstGeom prst="rect">
            <a:avLst/>
          </a:prstGeom>
        </p:spPr>
      </p:pic>
      <p:pic>
        <p:nvPicPr>
          <p:cNvPr id="7" name="Picture 6" descr="Pfam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571876"/>
            <a:ext cx="1333500" cy="552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224" y="4124326"/>
            <a:ext cx="3668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alibri" pitchFamily="34" charset="0"/>
              </a:rPr>
              <a:t>Pfam</a:t>
            </a:r>
            <a:r>
              <a:rPr lang="en-GB" dirty="0" smtClean="0">
                <a:latin typeface="Calibri" pitchFamily="34" charset="0"/>
              </a:rPr>
              <a:t> 23.0 (July 2008, 10340 families)</a:t>
            </a:r>
          </a:p>
          <a:p>
            <a:endParaRPr lang="en-GB" dirty="0"/>
          </a:p>
        </p:txBody>
      </p:sp>
      <p:pic>
        <p:nvPicPr>
          <p:cNvPr id="9" name="Picture 8" descr="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91" y="3302007"/>
            <a:ext cx="1262062" cy="841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6380" y="4131238"/>
            <a:ext cx="362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itchFamily="34" charset="0"/>
              </a:rPr>
              <a:t>26976 terms, 98.7% with definitions</a:t>
            </a:r>
            <a:endParaRPr lang="en-GB" dirty="0">
              <a:latin typeface="Calibri" pitchFamily="34" charset="0"/>
            </a:endParaRPr>
          </a:p>
        </p:txBody>
      </p:sp>
      <p:pic>
        <p:nvPicPr>
          <p:cNvPr id="11" name="Picture 10" descr="medlin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23" y="4929198"/>
            <a:ext cx="2861983" cy="6125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5500" y="5572140"/>
            <a:ext cx="475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>
                <a:latin typeface="Calibri" pitchFamily="34" charset="0"/>
              </a:rPr>
              <a:t>MEDLINE 2009 contains 17,764,826 records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Integrated Poplar Network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7224"/>
            <a:ext cx="6286544" cy="4674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 bwMode="auto">
          <a:xfrm>
            <a:off x="1214414" y="2611670"/>
            <a:ext cx="1643074" cy="2428892"/>
          </a:xfrm>
          <a:prstGeom prst="ellipse">
            <a:avLst/>
          </a:prstGeom>
          <a:solidFill>
            <a:schemeClr val="lt1">
              <a:alpha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kern="1200">
              <a:solidFill>
                <a:prstClr val="black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9379" y="3183174"/>
            <a:ext cx="1213795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Genes, QTLs </a:t>
            </a:r>
            <a: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  <a:t>enriched </a:t>
            </a: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with</a:t>
            </a:r>
            <a:b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</a:b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  <a:t>positional</a:t>
            </a:r>
            <a:b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information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57488" y="1754414"/>
            <a:ext cx="4214842" cy="3857652"/>
          </a:xfrm>
          <a:prstGeom prst="roundRect">
            <a:avLst/>
          </a:prstGeom>
          <a:solidFill>
            <a:schemeClr val="lt1">
              <a:alpha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kern="1200">
              <a:solidFill>
                <a:prstClr val="black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240" y="3085193"/>
            <a:ext cx="3714776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Proteins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  <a:t>Annotated with GO</a:t>
            </a: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, EC, </a:t>
            </a:r>
            <a: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  <a:t>KEGG and </a:t>
            </a: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Publications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Based </a:t>
            </a:r>
            <a:r>
              <a:rPr lang="en-GB" sz="1400" b="1" kern="1200" dirty="0" smtClean="0">
                <a:solidFill>
                  <a:prstClr val="black"/>
                </a:solidFill>
                <a:latin typeface="Calibri" pitchFamily="34" charset="0"/>
              </a:rPr>
              <a:t>on Comparative </a:t>
            </a: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genomics to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i="1" kern="1200" dirty="0">
                <a:solidFill>
                  <a:prstClr val="black"/>
                </a:solidFill>
                <a:latin typeface="Calibri" pitchFamily="34" charset="0"/>
              </a:rPr>
              <a:t>Arabidopsis, Rice, Moss, Grape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kern="1200" dirty="0">
                <a:solidFill>
                  <a:prstClr val="black"/>
                </a:solidFill>
                <a:latin typeface="Calibri" pitchFamily="34" charset="0"/>
              </a:rPr>
              <a:t>And domain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0298" y="6286520"/>
            <a:ext cx="328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alibri" pitchFamily="34" charset="0"/>
              </a:rPr>
              <a:t>Data integration was done in Ondex</a:t>
            </a:r>
            <a:endParaRPr lang="en-GB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119830"/>
            <a:ext cx="7032613" cy="547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29256" y="1928802"/>
            <a:ext cx="2214578" cy="52322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Poplar proteins involved in Tryptophan metabolism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Filter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15206" y="5857892"/>
            <a:ext cx="14287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Example1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Genomic View in OVTK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b="13966"/>
          <a:stretch>
            <a:fillRect/>
          </a:stretch>
        </p:blipFill>
        <p:spPr bwMode="auto">
          <a:xfrm>
            <a:off x="428596" y="1285860"/>
            <a:ext cx="5857916" cy="4786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714488"/>
            <a:ext cx="3071834" cy="4643470"/>
          </a:xfrm>
          <a:prstGeom prst="roundRect">
            <a:avLst>
              <a:gd name="adj" fmla="val 714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285852" y="1714488"/>
            <a:ext cx="44005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smtClean="0">
                <a:latin typeface="Calibri" pitchFamily="34" charset="0"/>
              </a:rPr>
              <a:t>Genomic Layout displays chromosomes, genes and QTLs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9710" y="4691730"/>
            <a:ext cx="248523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Calibri" pitchFamily="34" charset="0"/>
              </a:rPr>
              <a:t>Chromosomal regions and QTLs</a:t>
            </a:r>
            <a:br>
              <a:rPr lang="en-GB" sz="1400" dirty="0" smtClean="0">
                <a:latin typeface="Calibri" pitchFamily="34" charset="0"/>
              </a:rPr>
            </a:br>
            <a:r>
              <a:rPr lang="en-GB" sz="1400" dirty="0" smtClean="0">
                <a:latin typeface="Calibri" pitchFamily="34" charset="0"/>
              </a:rPr>
              <a:t> can be selected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360000">
            <a:off x="5922302" y="5561410"/>
            <a:ext cx="364161" cy="285752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GB" kern="1200">
              <a:solidFill>
                <a:prstClr val="black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84" y="6202940"/>
            <a:ext cx="22145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Example 2 and 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417" y="1214422"/>
            <a:ext cx="6848227" cy="489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View in OVTK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714488"/>
            <a:ext cx="3071834" cy="4643470"/>
          </a:xfrm>
          <a:prstGeom prst="roundRect">
            <a:avLst>
              <a:gd name="adj" fmla="val 714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786314" y="1500174"/>
            <a:ext cx="14350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 smtClean="0">
                <a:latin typeface="Calibri" pitchFamily="34" charset="0"/>
              </a:rPr>
              <a:t>Genes of interest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678" y="5214950"/>
            <a:ext cx="185738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latin typeface="Calibri" pitchFamily="34" charset="0"/>
              </a:rPr>
              <a:t>Enriched protein annotation network</a:t>
            </a:r>
            <a:endParaRPr lang="en-GB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protein neighbourhoods</a:t>
            </a:r>
            <a:endParaRPr lang="en-GB" dirty="0"/>
          </a:p>
        </p:txBody>
      </p:sp>
      <p:grpSp>
        <p:nvGrpSpPr>
          <p:cNvPr id="3" name="Group 21"/>
          <p:cNvGrpSpPr/>
          <p:nvPr/>
        </p:nvGrpSpPr>
        <p:grpSpPr>
          <a:xfrm>
            <a:off x="714348" y="1214422"/>
            <a:ext cx="6522692" cy="4073916"/>
            <a:chOff x="785786" y="2000240"/>
            <a:chExt cx="7516264" cy="46699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70" y="2643181"/>
              <a:ext cx="5715040" cy="378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429124" y="2000240"/>
              <a:ext cx="1872090" cy="95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latin typeface="Calibri" pitchFamily="34" charset="0"/>
                </a:rPr>
                <a:t>Blast 650581 – LAX</a:t>
              </a:r>
            </a:p>
            <a:p>
              <a:pPr algn="ctr"/>
              <a:r>
                <a:rPr lang="en-GB" sz="1200" dirty="0" smtClean="0">
                  <a:latin typeface="Calibri" pitchFamily="34" charset="0"/>
                </a:rPr>
                <a:t>E-Value: 3.4E-17</a:t>
              </a:r>
            </a:p>
            <a:p>
              <a:pPr algn="ctr"/>
              <a:r>
                <a:rPr lang="en-GB" sz="1200" dirty="0" smtClean="0">
                  <a:latin typeface="Calibri" pitchFamily="34" charset="0"/>
                </a:rPr>
                <a:t>Score: 83.57</a:t>
              </a:r>
            </a:p>
            <a:p>
              <a:pPr algn="ctr"/>
              <a:r>
                <a:rPr lang="en-GB" sz="1200" dirty="0" smtClean="0">
                  <a:latin typeface="Calibri" pitchFamily="34" charset="0"/>
                </a:rPr>
                <a:t>Coverage: 27%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0826" y="2857496"/>
              <a:ext cx="1801224" cy="95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 smtClean="0">
                  <a:latin typeface="Calibri" pitchFamily="34" charset="0"/>
                </a:rPr>
                <a:t>Blast 650581 – EN108</a:t>
              </a:r>
            </a:p>
            <a:p>
              <a:pPr algn="ctr"/>
              <a:r>
                <a:rPr lang="en-GB" sz="1200" dirty="0" smtClean="0">
                  <a:latin typeface="Calibri" pitchFamily="34" charset="0"/>
                </a:rPr>
                <a:t>E-Value: 9.4E-7</a:t>
              </a:r>
            </a:p>
            <a:p>
              <a:pPr algn="ctr"/>
              <a:r>
                <a:rPr lang="en-GB" sz="1200" dirty="0" smtClean="0">
                  <a:latin typeface="Calibri" pitchFamily="34" charset="0"/>
                </a:rPr>
                <a:t>Score: 48.91</a:t>
              </a:r>
            </a:p>
            <a:p>
              <a:pPr algn="ctr"/>
              <a:r>
                <a:rPr lang="en-GB" sz="1200" dirty="0" smtClean="0">
                  <a:latin typeface="Calibri" pitchFamily="34" charset="0"/>
                </a:rPr>
                <a:t>Coverage: 20%</a:t>
              </a:r>
              <a:endParaRPr lang="en-GB" sz="1200" dirty="0">
                <a:latin typeface="Calibri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0562" y="5929330"/>
              <a:ext cx="1890036" cy="740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 err="1" smtClean="0">
                  <a:latin typeface="Calibri" pitchFamily="34" charset="0"/>
                </a:rPr>
                <a:t>HMMer</a:t>
              </a:r>
              <a:r>
                <a:rPr lang="en-GB" sz="1200" b="1" dirty="0" smtClean="0">
                  <a:latin typeface="Calibri" pitchFamily="34" charset="0"/>
                </a:rPr>
                <a:t>: 650581 – HLH</a:t>
              </a:r>
            </a:p>
            <a:p>
              <a:pPr algn="ctr"/>
              <a:r>
                <a:rPr lang="en-GB" sz="1200" dirty="0" smtClean="0">
                  <a:latin typeface="Calibri" pitchFamily="34" charset="0"/>
                </a:rPr>
                <a:t>E-Value: 3.4E-7</a:t>
              </a:r>
            </a:p>
            <a:p>
              <a:pPr algn="ctr"/>
              <a:r>
                <a:rPr lang="en-GB" sz="1200" dirty="0" smtClean="0">
                  <a:latin typeface="Calibri" pitchFamily="34" charset="0"/>
                </a:rPr>
                <a:t>Score: 30.0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5786" y="3404716"/>
              <a:ext cx="24665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alibri" pitchFamily="34" charset="0"/>
                </a:rPr>
                <a:t>PMID:13130077</a:t>
              </a:r>
            </a:p>
            <a:p>
              <a:r>
                <a:rPr lang="en-GB" sz="1200" i="1" dirty="0" smtClean="0">
                  <a:latin typeface="Calibri" pitchFamily="34" charset="0"/>
                </a:rPr>
                <a:t>“LAX and SPA: major regulators</a:t>
              </a:r>
              <a:br>
                <a:rPr lang="en-GB" sz="1200" i="1" dirty="0" smtClean="0">
                  <a:latin typeface="Calibri" pitchFamily="34" charset="0"/>
                </a:rPr>
              </a:br>
              <a:r>
                <a:rPr lang="en-GB" sz="1200" i="1" dirty="0" smtClean="0">
                  <a:latin typeface="Calibri" pitchFamily="34" charset="0"/>
                </a:rPr>
                <a:t> of shoot branching in rice.”</a:t>
              </a:r>
              <a:endParaRPr lang="en-GB" sz="1200" i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 bwMode="auto">
            <a:xfrm rot="5400000">
              <a:off x="4409028" y="3187237"/>
              <a:ext cx="1190555" cy="72172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 bwMode="auto">
            <a:xfrm rot="5400000">
              <a:off x="6070102" y="3526425"/>
              <a:ext cx="1047681" cy="161499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rot="16200000" flipV="1">
              <a:off x="4615882" y="5099631"/>
              <a:ext cx="857255" cy="80214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rot="5400000" flipH="1" flipV="1">
              <a:off x="2700456" y="2533303"/>
              <a:ext cx="190030" cy="155279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1500166" y="5500702"/>
            <a:ext cx="5944512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Calibri" pitchFamily="34" charset="0"/>
              </a:rPr>
              <a:t>Poplar protein </a:t>
            </a:r>
            <a:r>
              <a:rPr lang="en-GB" sz="1400" b="1" dirty="0" smtClean="0">
                <a:latin typeface="Calibri" pitchFamily="34" charset="0"/>
              </a:rPr>
              <a:t>JGI:650581 </a:t>
            </a:r>
            <a:r>
              <a:rPr lang="en-GB" sz="1400" dirty="0" smtClean="0">
                <a:latin typeface="Calibri" pitchFamily="34" charset="0"/>
              </a:rPr>
              <a:t>has no annotations from JGI</a:t>
            </a:r>
            <a:br>
              <a:rPr lang="en-GB" sz="1400" dirty="0" smtClean="0">
                <a:latin typeface="Calibri" pitchFamily="34" charset="0"/>
              </a:rPr>
            </a:br>
            <a:r>
              <a:rPr lang="en-GB" sz="1400" dirty="0" smtClean="0">
                <a:latin typeface="Calibri" pitchFamily="34" charset="0"/>
              </a:rPr>
              <a:t>We identified two remote </a:t>
            </a:r>
            <a:r>
              <a:rPr lang="en-GB" sz="1400" dirty="0" err="1" smtClean="0">
                <a:latin typeface="Calibri" pitchFamily="34" charset="0"/>
              </a:rPr>
              <a:t>homologs</a:t>
            </a:r>
            <a:r>
              <a:rPr lang="en-GB" sz="1400" dirty="0" smtClean="0">
                <a:latin typeface="Calibri" pitchFamily="34" charset="0"/>
              </a:rPr>
              <a:t> in Rice (</a:t>
            </a:r>
            <a:r>
              <a:rPr lang="en-GB" sz="1400" b="1" dirty="0" smtClean="0">
                <a:latin typeface="Calibri" pitchFamily="34" charset="0"/>
              </a:rPr>
              <a:t>LAX</a:t>
            </a:r>
            <a:r>
              <a:rPr lang="en-GB" sz="1400" dirty="0" smtClean="0">
                <a:latin typeface="Calibri" pitchFamily="34" charset="0"/>
              </a:rPr>
              <a:t>) and in Arabidopsis (</a:t>
            </a:r>
            <a:r>
              <a:rPr lang="en-GB" sz="1400" b="1" dirty="0" smtClean="0">
                <a:latin typeface="Calibri" pitchFamily="34" charset="0"/>
              </a:rPr>
              <a:t>EN108</a:t>
            </a:r>
            <a:r>
              <a:rPr lang="en-GB" sz="1400" dirty="0" smtClean="0">
                <a:latin typeface="Calibri" pitchFamily="34" charset="0"/>
              </a:rPr>
              <a:t>), </a:t>
            </a:r>
          </a:p>
          <a:p>
            <a:pPr algn="ctr"/>
            <a:r>
              <a:rPr lang="en-GB" sz="1400" dirty="0" smtClean="0">
                <a:latin typeface="Calibri" pitchFamily="34" charset="0"/>
              </a:rPr>
              <a:t>as well as one protein domain </a:t>
            </a:r>
            <a:r>
              <a:rPr lang="en-GB" sz="1400" b="1" dirty="0" smtClean="0">
                <a:latin typeface="Calibri" pitchFamily="34" charset="0"/>
              </a:rPr>
              <a:t>HLH</a:t>
            </a:r>
          </a:p>
          <a:p>
            <a:pPr algn="ctr"/>
            <a:r>
              <a:rPr lang="en-GB" sz="1400" dirty="0" smtClean="0">
                <a:latin typeface="Calibri" pitchFamily="34" charset="0"/>
              </a:rPr>
              <a:t>The </a:t>
            </a:r>
            <a:r>
              <a:rPr lang="en-GB" sz="1400" b="1" dirty="0" smtClean="0">
                <a:latin typeface="Calibri" pitchFamily="34" charset="0"/>
              </a:rPr>
              <a:t>LAX</a:t>
            </a:r>
            <a:r>
              <a:rPr lang="en-GB" sz="1400" dirty="0" smtClean="0">
                <a:latin typeface="Calibri" pitchFamily="34" charset="0"/>
              </a:rPr>
              <a:t> homolog contains evidence to be a major regulator of </a:t>
            </a:r>
            <a:r>
              <a:rPr lang="en-GB" sz="1400" b="1" dirty="0" smtClean="0">
                <a:latin typeface="Calibri" pitchFamily="34" charset="0"/>
              </a:rPr>
              <a:t>shoot branching</a:t>
            </a:r>
          </a:p>
          <a:p>
            <a:pPr algn="ctr"/>
            <a:r>
              <a:rPr lang="en-GB" sz="14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GB" sz="1400" b="1" dirty="0" smtClean="0">
                <a:latin typeface="Calibri" pitchFamily="34" charset="0"/>
                <a:sym typeface="Wingdings" pitchFamily="2" charset="2"/>
              </a:rPr>
              <a:t>Hypothesis generation</a:t>
            </a:r>
            <a:endParaRPr lang="en-GB" sz="14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2993</TotalTime>
  <Words>414</Words>
  <Application>Microsoft PowerPoint</Application>
  <PresentationFormat>On-screen Show (4:3)</PresentationFormat>
  <Paragraphs>119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Eclipse</vt:lpstr>
      <vt:lpstr>Functional Genome Annotation</vt:lpstr>
      <vt:lpstr>Populus trichocarpa (Poplar)</vt:lpstr>
      <vt:lpstr>Re-Annotation of the Poplar genome</vt:lpstr>
      <vt:lpstr>Integrating Poplar data with…</vt:lpstr>
      <vt:lpstr>Integrated Poplar Network</vt:lpstr>
      <vt:lpstr>Context Filter</vt:lpstr>
      <vt:lpstr>Genomic View in OVTK</vt:lpstr>
      <vt:lpstr>Network View in OVTK</vt:lpstr>
      <vt:lpstr>Exploring protein neighbourhoods</vt:lpstr>
      <vt:lpstr>Mining GO annotations with different evidences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keywan</cp:lastModifiedBy>
  <cp:revision>249</cp:revision>
  <dcterms:created xsi:type="dcterms:W3CDTF">1601-01-01T00:00:00Z</dcterms:created>
  <dcterms:modified xsi:type="dcterms:W3CDTF">2009-06-09T10:40:50Z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-1585741962</vt:i4>
  </property>
  <property fmtid="{D5CDD505-2E9C-101B-9397-08002B2CF9AE}" pid="3" name="_NewReviewCycle">
    <vt:lpwstr/>
  </property>
  <property fmtid="{D5CDD505-2E9C-101B-9397-08002B2CF9AE}" pid="4" name="_EmailSubject">
    <vt:lpwstr>BioSysBio files</vt:lpwstr>
  </property>
  <property fmtid="{D5CDD505-2E9C-101B-9397-08002B2CF9AE}" pid="5" name="_AuthorEmail">
    <vt:lpwstr>catherine.canevet@bbsrc.ac.uk</vt:lpwstr>
  </property>
  <property fmtid="{D5CDD505-2E9C-101B-9397-08002B2CF9AE}" pid="6" name="_AuthorEmailDisplayName">
    <vt:lpwstr>catherine canevet (RRes-Roth)</vt:lpwstr>
  </property>
</Properties>
</file>