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409" r:id="rId3"/>
    <p:sldId id="410" r:id="rId4"/>
    <p:sldId id="411" r:id="rId5"/>
    <p:sldId id="408" r:id="rId6"/>
    <p:sldId id="412" r:id="rId7"/>
    <p:sldId id="413" r:id="rId8"/>
    <p:sldId id="415" r:id="rId9"/>
    <p:sldId id="414" r:id="rId10"/>
    <p:sldId id="416" r:id="rId11"/>
    <p:sldId id="417" r:id="rId12"/>
    <p:sldId id="387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94"/>
    <a:srgbClr val="101032"/>
    <a:srgbClr val="99FFCC"/>
    <a:srgbClr val="CCCCFF"/>
    <a:srgbClr val="88B69A"/>
    <a:srgbClr val="B7D3C2"/>
    <a:srgbClr val="E8F0EB"/>
    <a:srgbClr val="C5D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057" autoAdjust="0"/>
    <p:restoredTop sz="88889" autoAdjust="0"/>
  </p:normalViewPr>
  <p:slideViewPr>
    <p:cSldViewPr snapToObjects="1">
      <p:cViewPr varScale="1">
        <p:scale>
          <a:sx n="97" d="100"/>
          <a:sy n="97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3A11-3F59-44B2-94F8-1A44D2630BB4}" type="datetimeFigureOut">
              <a:rPr lang="en-US" smtClean="0"/>
              <a:pPr/>
              <a:t>10/8/2012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91A93-1E38-4151-8804-DA84C2E799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04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04C8D5-1A38-4F6E-9A93-348C20D58E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469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crotrophi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Grape" TargetMode="External"/><Relationship Id="rId5" Type="http://schemas.openxmlformats.org/officeDocument/2006/relationships/hyperlink" Target="http://en.wikipedia.org/wiki/Wine" TargetMode="External"/><Relationship Id="rId4" Type="http://schemas.openxmlformats.org/officeDocument/2006/relationships/hyperlink" Target="http://en.wikipedia.org/wiki/Fungu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i="1" dirty="0" smtClean="0"/>
              <a:t>Botrytis </a:t>
            </a:r>
            <a:r>
              <a:rPr lang="en-GB" b="1" i="1" dirty="0" err="1" smtClean="0"/>
              <a:t>cinerea</a:t>
            </a:r>
            <a:r>
              <a:rPr lang="en-GB" dirty="0" smtClean="0"/>
              <a:t> is a </a:t>
            </a:r>
            <a:r>
              <a:rPr lang="en-GB" dirty="0" err="1" smtClean="0">
                <a:hlinkClick r:id="rId3" action="ppaction://hlinkfile" tooltip="Necrotrophic"/>
              </a:rPr>
              <a:t>necrotrophic</a:t>
            </a:r>
            <a:r>
              <a:rPr lang="en-GB" dirty="0" smtClean="0"/>
              <a:t> </a:t>
            </a:r>
            <a:r>
              <a:rPr lang="en-GB" dirty="0" smtClean="0">
                <a:hlinkClick r:id="rId4" action="ppaction://hlinkfile" tooltip="Fungus"/>
              </a:rPr>
              <a:t>fungus</a:t>
            </a:r>
            <a:r>
              <a:rPr lang="en-GB" dirty="0" smtClean="0"/>
              <a:t> that affects many plant species, although its most notable hosts may be </a:t>
            </a:r>
            <a:r>
              <a:rPr lang="en-GB" dirty="0" smtClean="0">
                <a:hlinkClick r:id="rId5" action="ppaction://hlinkfile" tooltip="Wine"/>
              </a:rPr>
              <a:t>wine</a:t>
            </a:r>
            <a:r>
              <a:rPr lang="en-GB" dirty="0" smtClean="0"/>
              <a:t> </a:t>
            </a:r>
            <a:r>
              <a:rPr lang="en-GB" dirty="0" smtClean="0">
                <a:hlinkClick r:id="rId6" action="ppaction://hlinkfile" tooltip="Grape"/>
              </a:rPr>
              <a:t>grapes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04C8D5-1A38-4F6E-9A93-348C20D58EE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GEM</a:t>
            </a:r>
            <a:r>
              <a:rPr lang="en-GB" baseline="0" dirty="0" smtClean="0"/>
              <a:t> layout </a:t>
            </a:r>
            <a:r>
              <a:rPr lang="en-GB" baseline="0" dirty="0" smtClean="0">
                <a:sym typeface="Wingdings" pitchFamily="2" charset="2"/>
              </a:rPr>
              <a:t> group of </a:t>
            </a:r>
            <a:r>
              <a:rPr lang="en-GB" baseline="0" smtClean="0">
                <a:sym typeface="Wingdings" pitchFamily="2" charset="2"/>
              </a:rPr>
              <a:t>homologs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04C8D5-1A38-4F6E-9A93-348C20D58EE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447800" y="25146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5" name="Content Placeholder 5" descr="g331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01625"/>
            <a:ext cx="717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ew_bbsrc_colour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6248400"/>
            <a:ext cx="13525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B447-DCB8-40CD-BAD4-763DEE7F41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DB2D-93DF-415F-947D-E6B2F3C789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BF3B-79F7-415B-81A9-6F5C1A3EDA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9D053-AF40-4550-9FDF-86FEDDF112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A69AB-98A1-438F-9208-A17FFA4642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BB7B7-6B99-4E05-A8A4-792F4CAEB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311C-EBF5-48E6-A70C-A16CF8436C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D0ED7-AFF7-41C5-876F-031583E4C6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FCE89-49D0-4D85-909B-8CF1DA4925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85F74-68B9-40CA-80CC-B1BF0685E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4646-270D-4A93-8A80-C9A97F65CF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3952E-36F6-4942-90E6-7A6CFE10C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5BDA2-760A-4A58-B896-376871B418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DCDBCE-E7D9-4562-81F8-886A19012F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Content Placeholder 5" descr="g3314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301625"/>
            <a:ext cx="717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 descr="new_bbsrc_colour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463" y="6364288"/>
            <a:ext cx="13525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-ba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-base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Practical data integration for systems biology using the Ondex system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1443038" y="3786190"/>
            <a:ext cx="7239000" cy="2144727"/>
          </a:xfrm>
        </p:spPr>
        <p:txBody>
          <a:bodyPr/>
          <a:lstStyle/>
          <a:p>
            <a:pPr algn="ctr"/>
            <a:r>
              <a:rPr lang="en-GB" dirty="0" smtClean="0"/>
              <a:t>The Ondex project</a:t>
            </a:r>
          </a:p>
          <a:p>
            <a:pPr algn="ctr"/>
            <a:r>
              <a:rPr lang="en-GB" sz="1800" dirty="0" smtClean="0"/>
              <a:t>contact@ondex.org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to filter out unconnected proteins in the network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0960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to keep clusters including botrytis proteins only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4687" t="16666" r="1983" b="29167"/>
          <a:stretch>
            <a:fillRect/>
          </a:stretch>
        </p:blipFill>
        <p:spPr bwMode="auto">
          <a:xfrm>
            <a:off x="3929058" y="2285992"/>
            <a:ext cx="4754567" cy="371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302" t="33333" r="79167" b="31250"/>
          <a:stretch>
            <a:fillRect/>
          </a:stretch>
        </p:blipFill>
        <p:spPr bwMode="auto">
          <a:xfrm>
            <a:off x="1071538" y="2714620"/>
            <a:ext cx="2143087" cy="242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74642"/>
            <a:ext cx="5988069" cy="944583"/>
          </a:xfrm>
        </p:spPr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0" y="1785926"/>
            <a:ext cx="2928926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GB" noProof="1" smtClean="0"/>
              <a:t>Rothamsted </a:t>
            </a:r>
            <a:r>
              <a:rPr lang="en-GB" noProof="1"/>
              <a:t>members:</a:t>
            </a:r>
            <a:r>
              <a:rPr lang="en-GB" b="0" noProof="1"/>
              <a:t> </a:t>
            </a:r>
            <a:endParaRPr lang="en-GB" b="0" noProof="1" smtClean="0"/>
          </a:p>
          <a:p>
            <a:pPr algn="l"/>
            <a:endParaRPr lang="en-GB" b="0" noProof="1"/>
          </a:p>
          <a:p>
            <a:pPr algn="l">
              <a:buFontTx/>
              <a:buChar char="•"/>
            </a:pPr>
            <a:r>
              <a:rPr lang="en-GB" sz="1600" dirty="0"/>
              <a:t> Catherine </a:t>
            </a:r>
            <a:r>
              <a:rPr lang="en-GB" sz="1600" dirty="0" err="1"/>
              <a:t>Canevet</a:t>
            </a:r>
            <a:endParaRPr lang="en-GB" sz="1600" noProof="1"/>
          </a:p>
          <a:p>
            <a:pPr algn="l">
              <a:buFontTx/>
              <a:buChar char="•"/>
            </a:pPr>
            <a:r>
              <a:rPr lang="en-GB" sz="1600" dirty="0"/>
              <a:t> </a:t>
            </a:r>
            <a:r>
              <a:rPr lang="en-GB" sz="1600" noProof="1"/>
              <a:t>Keywan Hassani-Pak </a:t>
            </a:r>
            <a:endParaRPr lang="en-GB" sz="1600" noProof="1" smtClean="0"/>
          </a:p>
          <a:p>
            <a:pPr algn="l">
              <a:buFontTx/>
              <a:buChar char="•"/>
            </a:pPr>
            <a:r>
              <a:rPr lang="en-GB" sz="1600" noProof="1" smtClean="0"/>
              <a:t> Stephen Hanley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</a:t>
            </a:r>
            <a:r>
              <a:rPr lang="en-GB" sz="1600" noProof="1"/>
              <a:t>Matthew Hindle </a:t>
            </a:r>
            <a:endParaRPr lang="en-GB" sz="1600" noProof="1" smtClean="0"/>
          </a:p>
          <a:p>
            <a:pPr algn="l">
              <a:buFontTx/>
              <a:buChar char="•"/>
            </a:pPr>
            <a:r>
              <a:rPr lang="en-GB" sz="1600" noProof="1" smtClean="0"/>
              <a:t> Angela Karp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Shao Chih Kuo</a:t>
            </a:r>
            <a:endParaRPr lang="en-GB" sz="1600" noProof="1"/>
          </a:p>
          <a:p>
            <a:pPr algn="l">
              <a:buFontTx/>
              <a:buChar char="•"/>
            </a:pPr>
            <a:r>
              <a:rPr lang="en-GB" sz="1600" noProof="1"/>
              <a:t> Artem Lysenko </a:t>
            </a:r>
            <a:endParaRPr lang="en-GB" sz="1600" dirty="0"/>
          </a:p>
          <a:p>
            <a:pPr algn="l">
              <a:buFontTx/>
              <a:buChar char="•"/>
            </a:pPr>
            <a:r>
              <a:rPr lang="en-GB" sz="1600" dirty="0"/>
              <a:t> </a:t>
            </a:r>
            <a:r>
              <a:rPr lang="en-GB" sz="1600" noProof="1"/>
              <a:t>Chris </a:t>
            </a:r>
            <a:r>
              <a:rPr lang="en-GB" sz="1600" noProof="1" smtClean="0"/>
              <a:t>Rawlings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Mansoor Saqi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Andrea Splendiani</a:t>
            </a:r>
            <a:endParaRPr lang="en-GB" sz="1600" noProof="1"/>
          </a:p>
          <a:p>
            <a:pPr algn="l">
              <a:buFontTx/>
              <a:buChar char="•"/>
            </a:pPr>
            <a:r>
              <a:rPr lang="en-GB" sz="1600" noProof="1"/>
              <a:t> Jan Taubert </a:t>
            </a:r>
          </a:p>
          <a:p>
            <a:pPr algn="l">
              <a:buFontTx/>
              <a:buChar char="•"/>
            </a:pPr>
            <a:endParaRPr lang="en-GB" sz="1600" noProof="1" smtClean="0"/>
          </a:p>
          <a:p>
            <a:pPr algn="l">
              <a:buFontTx/>
              <a:buChar char="•"/>
            </a:pPr>
            <a:endParaRPr lang="en-GB" sz="1600" noProof="1">
              <a:solidFill>
                <a:srgbClr val="00CC66"/>
              </a:solidFill>
            </a:endParaRP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2928926" y="1785926"/>
            <a:ext cx="286703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noProof="1" smtClean="0"/>
              <a:t>Manchester </a:t>
            </a:r>
            <a:r>
              <a:rPr lang="en-GB" noProof="1"/>
              <a:t>members:</a:t>
            </a:r>
            <a:r>
              <a:rPr lang="en-GB" b="0" noProof="1"/>
              <a:t> </a:t>
            </a:r>
            <a:endParaRPr lang="en-GB" b="0" noProof="1" smtClean="0"/>
          </a:p>
          <a:p>
            <a:pPr algn="l"/>
            <a:endParaRPr lang="en-GB" b="0" noProof="1"/>
          </a:p>
          <a:p>
            <a:pPr algn="l">
              <a:buFontTx/>
              <a:buChar char="•"/>
            </a:pPr>
            <a:r>
              <a:rPr lang="en-GB" sz="1600" b="0" dirty="0"/>
              <a:t> </a:t>
            </a:r>
            <a:r>
              <a:rPr lang="en-GB" sz="1600" noProof="1" smtClean="0"/>
              <a:t>Sophia Ananiadou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Paul Dobson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Paul Fisher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Carole Goble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Gina Levow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Pedro Mendes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Raheel Nawaz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Georgina Moulton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Robert Stevens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David Withers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Katy Wolstencroft</a:t>
            </a:r>
            <a:endParaRPr lang="en-GB" sz="1600" dirty="0"/>
          </a:p>
          <a:p>
            <a:pPr algn="l"/>
            <a:endParaRPr lang="en-GB" sz="1600" dirty="0"/>
          </a:p>
          <a:p>
            <a:pPr algn="l">
              <a:buFontTx/>
              <a:buChar char="•"/>
            </a:pPr>
            <a:endParaRPr lang="en-GB" sz="1600" noProof="1" smtClean="0"/>
          </a:p>
          <a:p>
            <a:pPr algn="l">
              <a:buFontTx/>
              <a:buChar char="•"/>
            </a:pPr>
            <a:endParaRPr lang="en-GB" sz="1600" noProof="1" smtClean="0"/>
          </a:p>
          <a:p>
            <a:pPr algn="l">
              <a:buFontTx/>
              <a:buChar char="•"/>
            </a:pPr>
            <a:endParaRPr lang="en-GB" sz="1600" b="0" dirty="0"/>
          </a:p>
          <a:p>
            <a:pPr algn="l">
              <a:buFontTx/>
              <a:buChar char="•"/>
            </a:pPr>
            <a:endParaRPr lang="de-DE" b="0" dirty="0"/>
          </a:p>
        </p:txBody>
      </p:sp>
      <p:sp>
        <p:nvSpPr>
          <p:cNvPr id="384016" name="Rectangle 16"/>
          <p:cNvSpPr>
            <a:spLocks noChangeArrowheads="1"/>
          </p:cNvSpPr>
          <p:nvPr/>
        </p:nvSpPr>
        <p:spPr bwMode="auto">
          <a:xfrm>
            <a:off x="6000729" y="4765119"/>
            <a:ext cx="314327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sz="1600" dirty="0"/>
              <a:t>Biological </a:t>
            </a:r>
            <a:r>
              <a:rPr lang="en-GB" sz="1600" dirty="0" smtClean="0"/>
              <a:t>collaborators:</a:t>
            </a:r>
          </a:p>
          <a:p>
            <a:pPr algn="l"/>
            <a:endParaRPr lang="en-GB" sz="1600" b="0" noProof="1"/>
          </a:p>
          <a:p>
            <a:pPr algn="l">
              <a:buFontTx/>
              <a:buChar char="•"/>
            </a:pPr>
            <a:r>
              <a:rPr lang="en-GB" sz="1600" b="0" noProof="1"/>
              <a:t> </a:t>
            </a:r>
            <a:r>
              <a:rPr lang="en-GB" sz="1600" b="0" dirty="0"/>
              <a:t>Kim Hammond-</a:t>
            </a:r>
            <a:r>
              <a:rPr lang="en-GB" sz="1600" b="0" dirty="0" err="1"/>
              <a:t>Kosack</a:t>
            </a:r>
            <a:endParaRPr lang="en-GB" sz="1600" b="0" dirty="0"/>
          </a:p>
          <a:p>
            <a:pPr algn="l">
              <a:buFontTx/>
              <a:buChar char="•"/>
            </a:pPr>
            <a:r>
              <a:rPr lang="en-GB" sz="1600" b="0" dirty="0"/>
              <a:t> Martin Urban</a:t>
            </a:r>
          </a:p>
          <a:p>
            <a:pPr algn="l">
              <a:buFontTx/>
              <a:buChar char="•"/>
            </a:pPr>
            <a:r>
              <a:rPr lang="en-GB" sz="1600" b="0" dirty="0"/>
              <a:t> </a:t>
            </a:r>
            <a:r>
              <a:rPr lang="en-GB" sz="1600" b="0" dirty="0" err="1"/>
              <a:t>Dimah</a:t>
            </a:r>
            <a:r>
              <a:rPr lang="en-GB" sz="1600" b="0" dirty="0"/>
              <a:t> </a:t>
            </a:r>
            <a:r>
              <a:rPr lang="en-GB" sz="1600" b="0" dirty="0" err="1" smtClean="0"/>
              <a:t>Habash</a:t>
            </a:r>
            <a:endParaRPr lang="en-GB" sz="1600" b="0" dirty="0"/>
          </a:p>
          <a:p>
            <a:pPr algn="l">
              <a:buFontTx/>
              <a:buChar char="•"/>
            </a:pPr>
            <a:r>
              <a:rPr lang="en-GB" sz="1600" b="0" dirty="0"/>
              <a:t> David </a:t>
            </a:r>
            <a:r>
              <a:rPr lang="en-GB" sz="1600" b="0" dirty="0" smtClean="0"/>
              <a:t>Wild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</a:t>
            </a:r>
            <a:r>
              <a:rPr lang="en-GB" sz="1600" b="0" dirty="0" smtClean="0"/>
              <a:t>Katherine </a:t>
            </a:r>
            <a:r>
              <a:rPr lang="en-GB" sz="1600" b="0" dirty="0" err="1" smtClean="0"/>
              <a:t>Denby</a:t>
            </a:r>
            <a:endParaRPr lang="en-GB" sz="1600" b="0" dirty="0" smtClean="0"/>
          </a:p>
          <a:p>
            <a:pPr algn="l">
              <a:buFontTx/>
              <a:buChar char="•"/>
            </a:pPr>
            <a:r>
              <a:rPr lang="en-GB" sz="1600" dirty="0" smtClean="0"/>
              <a:t> </a:t>
            </a:r>
            <a:r>
              <a:rPr lang="en-GB" sz="1600" dirty="0" err="1" smtClean="0"/>
              <a:t>Roxane</a:t>
            </a:r>
            <a:r>
              <a:rPr lang="en-GB" sz="1600" dirty="0" smtClean="0"/>
              <a:t> </a:t>
            </a:r>
            <a:r>
              <a:rPr lang="en-GB" sz="1600" dirty="0" err="1" smtClean="0"/>
              <a:t>Legaie</a:t>
            </a:r>
            <a:endParaRPr lang="de-DE" sz="16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-16909" y="5214950"/>
            <a:ext cx="26055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noProof="1" smtClean="0"/>
              <a:t>Former members:</a:t>
            </a:r>
          </a:p>
          <a:p>
            <a:pPr algn="l"/>
            <a:r>
              <a:rPr lang="en-GB" sz="1600" noProof="1" smtClean="0"/>
              <a:t> 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</a:t>
            </a:r>
            <a:r>
              <a:rPr lang="en-GB" sz="1600" noProof="1" smtClean="0"/>
              <a:t>Jacob Köhler</a:t>
            </a:r>
            <a:endParaRPr lang="en-GB" sz="1600" dirty="0" smtClean="0"/>
          </a:p>
          <a:p>
            <a:pPr algn="l">
              <a:buFontTx/>
              <a:buChar char="•"/>
            </a:pPr>
            <a:r>
              <a:rPr lang="en-GB" sz="1600" dirty="0" smtClean="0"/>
              <a:t> Rainer </a:t>
            </a:r>
            <a:r>
              <a:rPr lang="en-GB" sz="1600" dirty="0" err="1" smtClean="0"/>
              <a:t>Winnenberg</a:t>
            </a:r>
            <a:endParaRPr lang="en-GB" sz="1600" noProof="1" smtClean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00729" y="1379577"/>
            <a:ext cx="279275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Newcastle members: </a:t>
            </a:r>
            <a:r>
              <a:rPr lang="en-GB" noProof="1" smtClean="0"/>
              <a:t> </a:t>
            </a:r>
          </a:p>
          <a:p>
            <a:pPr algn="l"/>
            <a:endParaRPr lang="en-GB" dirty="0" smtClean="0"/>
          </a:p>
          <a:p>
            <a:pPr algn="l">
              <a:buFontTx/>
              <a:buChar char="•"/>
            </a:pPr>
            <a:r>
              <a:rPr lang="en-GB" sz="1600" dirty="0" smtClean="0"/>
              <a:t> Simon Cockell 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James Dewar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Eva Holstein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Katherine James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Philip Lord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David </a:t>
            </a:r>
            <a:r>
              <a:rPr lang="en-GB" sz="1600" dirty="0" err="1" smtClean="0"/>
              <a:t>Lydall</a:t>
            </a:r>
            <a:endParaRPr lang="en-GB" sz="1600" dirty="0" smtClean="0"/>
          </a:p>
          <a:p>
            <a:pPr algn="l">
              <a:buFontTx/>
              <a:buChar char="•"/>
            </a:pPr>
            <a:r>
              <a:rPr lang="en-GB" sz="1600" dirty="0" smtClean="0"/>
              <a:t> Matthew </a:t>
            </a:r>
            <a:r>
              <a:rPr lang="en-GB" sz="1600" dirty="0" err="1" smtClean="0"/>
              <a:t>Pocock</a:t>
            </a:r>
            <a:endParaRPr lang="en-GB" sz="1600" dirty="0" smtClean="0"/>
          </a:p>
          <a:p>
            <a:pPr algn="l">
              <a:buFontTx/>
              <a:buChar char="•"/>
            </a:pPr>
            <a:r>
              <a:rPr lang="en-GB" sz="1600" dirty="0" smtClean="0"/>
              <a:t> </a:t>
            </a:r>
            <a:r>
              <a:rPr lang="en-GB" sz="1600" dirty="0" err="1" smtClean="0"/>
              <a:t>Jochen</a:t>
            </a:r>
            <a:r>
              <a:rPr lang="en-GB" sz="1600" dirty="0" smtClean="0"/>
              <a:t> </a:t>
            </a:r>
            <a:r>
              <a:rPr lang="en-GB" sz="1600" dirty="0" err="1" smtClean="0"/>
              <a:t>Weile</a:t>
            </a:r>
            <a:endParaRPr lang="en-GB" sz="1600" dirty="0" smtClean="0"/>
          </a:p>
          <a:p>
            <a:pPr algn="l">
              <a:buFontTx/>
              <a:buChar char="•"/>
            </a:pPr>
            <a:r>
              <a:rPr lang="en-GB" sz="1600" dirty="0" smtClean="0"/>
              <a:t> D</a:t>
            </a:r>
            <a:r>
              <a:rPr lang="en-GB" sz="1600" noProof="1" smtClean="0"/>
              <a:t>arren Wilkinson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Anil Wipat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8926" y="5367350"/>
            <a:ext cx="26055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noProof="1" smtClean="0"/>
              <a:t>Edinburgh members:</a:t>
            </a:r>
          </a:p>
          <a:p>
            <a:pPr algn="l"/>
            <a:r>
              <a:rPr lang="en-GB" sz="1600" noProof="1" smtClean="0"/>
              <a:t> </a:t>
            </a:r>
          </a:p>
          <a:p>
            <a:pPr algn="l">
              <a:buFontTx/>
              <a:buChar char="•"/>
            </a:pPr>
            <a:r>
              <a:rPr lang="en-GB" sz="1600" dirty="0" smtClean="0"/>
              <a:t> </a:t>
            </a:r>
            <a:r>
              <a:rPr lang="en-GB" sz="1600" noProof="1" smtClean="0"/>
              <a:t>Igor Goryanin</a:t>
            </a:r>
            <a:endParaRPr lang="en-GB" sz="1600" dirty="0" smtClean="0"/>
          </a:p>
          <a:p>
            <a:pPr algn="l">
              <a:buFontTx/>
              <a:buChar char="•"/>
            </a:pPr>
            <a:r>
              <a:rPr lang="en-GB" sz="1600" dirty="0" smtClean="0"/>
              <a:t> Andrew Millar</a:t>
            </a:r>
          </a:p>
          <a:p>
            <a:pPr algn="l">
              <a:buFontTx/>
              <a:buChar char="•"/>
            </a:pPr>
            <a:r>
              <a:rPr lang="en-GB" sz="1600" noProof="1" smtClean="0"/>
              <a:t> Luna De Ferrari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Botrytis </a:t>
            </a:r>
            <a:r>
              <a:rPr lang="en-GB" dirty="0" err="1" smtClean="0"/>
              <a:t>cinerea</a:t>
            </a:r>
            <a:endParaRPr lang="en-GB" dirty="0"/>
          </a:p>
        </p:txBody>
      </p:sp>
      <p:pic>
        <p:nvPicPr>
          <p:cNvPr id="37890" name="Picture 2" descr="http://dic.academic.ru/pictures/enwiki/65/Aardbei_Lambada_vruchtrot_Botrytis_cinere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7133" y="2500306"/>
            <a:ext cx="3395421" cy="4249928"/>
          </a:xfrm>
          <a:prstGeom prst="rect">
            <a:avLst/>
          </a:prstGeom>
          <a:noFill/>
        </p:spPr>
      </p:pic>
      <p:pic>
        <p:nvPicPr>
          <p:cNvPr id="37892" name="Picture 4" descr="http://dic.academic.ru/pictures/dewiki/66/Botrytis_riesl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702" y="1982162"/>
            <a:ext cx="4206240" cy="28041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5118099"/>
            <a:ext cx="4854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Courier New" pitchFamily="49" charset="0"/>
              <a:buChar char="o"/>
            </a:pPr>
            <a:r>
              <a:rPr lang="en-GB" sz="2800" dirty="0" smtClean="0"/>
              <a:t> Genomic data available</a:t>
            </a:r>
          </a:p>
          <a:p>
            <a:pPr algn="l">
              <a:buFont typeface="Courier New" pitchFamily="49" charset="0"/>
              <a:buChar char="o"/>
            </a:pPr>
            <a:r>
              <a:rPr lang="en-GB" sz="2800" dirty="0" smtClean="0">
                <a:sym typeface="Wingdings" pitchFamily="2" charset="2"/>
              </a:rPr>
              <a:t> BUT no phenotypic data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500050"/>
            <a:ext cx="7313612" cy="1143000"/>
          </a:xfrm>
        </p:spPr>
        <p:txBody>
          <a:bodyPr/>
          <a:lstStyle/>
          <a:p>
            <a:r>
              <a:rPr lang="en-GB" sz="4000" dirty="0" smtClean="0"/>
              <a:t>PHI-base</a:t>
            </a:r>
            <a:endParaRPr lang="en-GB" sz="40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2314596"/>
            <a:ext cx="7313612" cy="4114800"/>
          </a:xfrm>
        </p:spPr>
        <p:txBody>
          <a:bodyPr/>
          <a:lstStyle/>
          <a:p>
            <a:r>
              <a:rPr lang="en-GB" dirty="0"/>
              <a:t>Reference database of virulence and </a:t>
            </a:r>
            <a:r>
              <a:rPr lang="en-GB" dirty="0" err="1" smtClean="0"/>
              <a:t>patho-genicity</a:t>
            </a:r>
            <a:r>
              <a:rPr lang="en-GB" dirty="0" smtClean="0"/>
              <a:t> </a:t>
            </a:r>
            <a:r>
              <a:rPr lang="en-GB" dirty="0"/>
              <a:t>genes validated by gene disruption </a:t>
            </a:r>
            <a:r>
              <a:rPr lang="en-GB" dirty="0" smtClean="0"/>
              <a:t>experiments</a:t>
            </a:r>
          </a:p>
          <a:p>
            <a:pPr>
              <a:buNone/>
            </a:pPr>
            <a:r>
              <a:rPr lang="en-GB" dirty="0" smtClean="0"/>
              <a:t>  </a:t>
            </a:r>
            <a:endParaRPr lang="en-GB" dirty="0"/>
          </a:p>
          <a:p>
            <a:pPr lvl="1"/>
            <a:r>
              <a:rPr lang="en-GB" sz="2800" dirty="0"/>
              <a:t>Literature </a:t>
            </a:r>
            <a:r>
              <a:rPr lang="en-GB" sz="2800" dirty="0" smtClean="0"/>
              <a:t>mining</a:t>
            </a:r>
          </a:p>
          <a:p>
            <a:pPr lvl="1"/>
            <a:r>
              <a:rPr lang="en-GB" sz="2800" dirty="0" smtClean="0"/>
              <a:t>Manual curation</a:t>
            </a:r>
            <a:endParaRPr lang="en-GB" sz="2800" dirty="0"/>
          </a:p>
          <a:p>
            <a:pPr lvl="1">
              <a:spcBef>
                <a:spcPct val="0"/>
              </a:spcBef>
            </a:pPr>
            <a:r>
              <a:rPr lang="en-GB" sz="2800" dirty="0">
                <a:hlinkClick r:id="rId2"/>
              </a:rPr>
              <a:t>http://www.phi-base.org/</a:t>
            </a:r>
            <a:endParaRPr lang="en-GB" sz="2800" dirty="0"/>
          </a:p>
          <a:p>
            <a:pPr>
              <a:spcBef>
                <a:spcPct val="0"/>
              </a:spcBef>
              <a:buNone/>
            </a:pP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8904" t="11862" r="20619" b="20686"/>
          <a:stretch>
            <a:fillRect/>
          </a:stretch>
        </p:blipFill>
        <p:spPr bwMode="auto">
          <a:xfrm>
            <a:off x="1071538" y="917069"/>
            <a:ext cx="7223146" cy="586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2450" y="215900"/>
            <a:ext cx="82232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3200" b="0">
                <a:latin typeface="Tahoma" pitchFamily="34" charset="0"/>
                <a:hlinkClick r:id="rId3"/>
              </a:rPr>
              <a:t>http://www.phi-base.org/</a:t>
            </a:r>
            <a:r>
              <a:rPr lang="en-GB" sz="3200" b="0">
                <a:latin typeface="Tahoma" pitchFamily="34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1738" y="3460750"/>
            <a:ext cx="2862262" cy="275433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algn="l">
              <a:lnSpc>
                <a:spcPct val="85000"/>
              </a:lnSpc>
              <a:spcBef>
                <a:spcPct val="20000"/>
              </a:spcBef>
              <a:buFontTx/>
              <a:buChar char="•"/>
              <a:tabLst>
                <a:tab pos="533400" algn="l"/>
              </a:tabLst>
            </a:pPr>
            <a:r>
              <a:rPr lang="en-GB" sz="2000" b="0" dirty="0"/>
              <a:t>List of “hot” target genes </a:t>
            </a:r>
            <a:r>
              <a:rPr lang="en-GB" sz="2000" b="0" dirty="0" err="1"/>
              <a:t>curated</a:t>
            </a:r>
            <a:r>
              <a:rPr lang="en-GB" sz="2000" b="0" dirty="0"/>
              <a:t> from literature </a:t>
            </a:r>
          </a:p>
          <a:p>
            <a:pPr marL="533400" lvl="1" indent="-176213" algn="l">
              <a:lnSpc>
                <a:spcPct val="85000"/>
              </a:lnSpc>
              <a:spcBef>
                <a:spcPct val="20000"/>
              </a:spcBef>
              <a:buFontTx/>
              <a:buChar char="–"/>
              <a:tabLst>
                <a:tab pos="533400" algn="l"/>
              </a:tabLst>
            </a:pPr>
            <a:r>
              <a:rPr lang="en-GB" sz="1800" b="0" dirty="0"/>
              <a:t>Loss of </a:t>
            </a:r>
            <a:r>
              <a:rPr lang="en-GB" sz="1800" b="0" dirty="0" err="1"/>
              <a:t>pathogenicity</a:t>
            </a:r>
            <a:endParaRPr lang="en-GB" sz="1800" b="0" dirty="0"/>
          </a:p>
          <a:p>
            <a:pPr marL="533400" lvl="1" indent="-176213" algn="l">
              <a:lnSpc>
                <a:spcPct val="85000"/>
              </a:lnSpc>
              <a:spcBef>
                <a:spcPct val="20000"/>
              </a:spcBef>
              <a:buFontTx/>
              <a:buChar char="–"/>
              <a:tabLst>
                <a:tab pos="533400" algn="l"/>
              </a:tabLst>
            </a:pPr>
            <a:r>
              <a:rPr lang="en-GB" sz="1800" b="0" dirty="0"/>
              <a:t>Reduced virulence</a:t>
            </a:r>
          </a:p>
          <a:p>
            <a:pPr marL="177800" indent="-177800" algn="l">
              <a:lnSpc>
                <a:spcPct val="85000"/>
              </a:lnSpc>
              <a:spcBef>
                <a:spcPct val="20000"/>
              </a:spcBef>
              <a:buFontTx/>
              <a:buChar char="•"/>
              <a:tabLst>
                <a:tab pos="533400" algn="l"/>
              </a:tabLst>
            </a:pPr>
            <a:r>
              <a:rPr lang="en-GB" sz="2000" b="0" dirty="0"/>
              <a:t>Only genes validated by gene disruption experiments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PHI-base &amp; Botrytis integration</a:t>
            </a:r>
            <a:endParaRPr lang="en-GB" dirty="0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7889" name="Group 1"/>
          <p:cNvGrpSpPr>
            <a:grpSpLocks noChangeAspect="1"/>
          </p:cNvGrpSpPr>
          <p:nvPr/>
        </p:nvGrpSpPr>
        <p:grpSpPr bwMode="auto">
          <a:xfrm>
            <a:off x="1148903" y="2127372"/>
            <a:ext cx="7764041" cy="3619853"/>
            <a:chOff x="2352" y="3362"/>
            <a:chExt cx="12178" cy="5804"/>
          </a:xfrm>
        </p:grpSpPr>
        <p:pic>
          <p:nvPicPr>
            <p:cNvPr id="37911" name="Picture 23" descr="phi_head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52" y="3362"/>
              <a:ext cx="3913" cy="1307"/>
            </a:xfrm>
            <a:prstGeom prst="rect">
              <a:avLst/>
            </a:prstGeom>
            <a:noFill/>
          </p:spPr>
        </p:pic>
        <p:pic>
          <p:nvPicPr>
            <p:cNvPr id="37910" name="Picture 22" descr="96px-Aardbei_Lambada_vruchtrot_Botrytis_cinere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43" y="3562"/>
              <a:ext cx="1613" cy="2012"/>
            </a:xfrm>
            <a:prstGeom prst="rect">
              <a:avLst/>
            </a:prstGeom>
            <a:noFill/>
          </p:spPr>
        </p:pic>
        <p:pic>
          <p:nvPicPr>
            <p:cNvPr id="37909" name="Picture 21" descr="top_03_blank_small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2" y="7190"/>
              <a:ext cx="4830" cy="627"/>
            </a:xfrm>
            <a:prstGeom prst="rect">
              <a:avLst/>
            </a:prstGeom>
            <a:noFill/>
          </p:spPr>
        </p:pic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11917" y="3864"/>
              <a:ext cx="2613" cy="1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3950" tIns="26975" rIns="53950" bIns="269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Botrytis </a:t>
              </a:r>
              <a:r>
                <a:rPr kumimoji="0" lang="en-US" sz="1600" b="0" i="1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Cinerea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grey mould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genome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04" name="AutoShape 16"/>
            <p:cNvSpPr>
              <a:spLocks noChangeArrowheads="1"/>
            </p:cNvSpPr>
            <p:nvPr/>
          </p:nvSpPr>
          <p:spPr bwMode="auto">
            <a:xfrm rot="1734113">
              <a:off x="6001" y="4268"/>
              <a:ext cx="978" cy="802"/>
            </a:xfrm>
            <a:prstGeom prst="rightArrow">
              <a:avLst>
                <a:gd name="adj1" fmla="val 50000"/>
                <a:gd name="adj2" fmla="val 30486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 vert="horz" wrap="none" lIns="53950" tIns="26975" rIns="53950" bIns="269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OXL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03" name="AutoShape 15"/>
            <p:cNvSpPr>
              <a:spLocks noChangeArrowheads="1"/>
            </p:cNvSpPr>
            <p:nvPr/>
          </p:nvSpPr>
          <p:spPr bwMode="auto">
            <a:xfrm rot="-1955160">
              <a:off x="8476" y="4166"/>
              <a:ext cx="1406" cy="807"/>
            </a:xfrm>
            <a:prstGeom prst="leftArrow">
              <a:avLst>
                <a:gd name="adj1" fmla="val 50000"/>
                <a:gd name="adj2" fmla="val 43556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 vert="horz" wrap="none" lIns="53950" tIns="26975" rIns="53950" bIns="269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FASTA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02" name="AutoShape 14"/>
            <p:cNvSpPr>
              <a:spLocks noChangeArrowheads="1"/>
            </p:cNvSpPr>
            <p:nvPr/>
          </p:nvSpPr>
          <p:spPr bwMode="auto">
            <a:xfrm>
              <a:off x="4584" y="5262"/>
              <a:ext cx="2260" cy="1510"/>
            </a:xfrm>
            <a:prstGeom prst="curvedRightArrow">
              <a:avLst>
                <a:gd name="adj1" fmla="val 20000"/>
                <a:gd name="adj2" fmla="val 40000"/>
                <a:gd name="adj3" fmla="val 49890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 vert="horz" wrap="none" lIns="53950" tIns="26975" rIns="53950" bIns="269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Inparanoid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mapping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01" name="AutoShape 13"/>
            <p:cNvSpPr>
              <a:spLocks noChangeArrowheads="1"/>
            </p:cNvSpPr>
            <p:nvPr/>
          </p:nvSpPr>
          <p:spPr bwMode="auto">
            <a:xfrm rot="1798120">
              <a:off x="8764" y="6385"/>
              <a:ext cx="977" cy="813"/>
            </a:xfrm>
            <a:prstGeom prst="rightArrow">
              <a:avLst>
                <a:gd name="adj1" fmla="val 50000"/>
                <a:gd name="adj2" fmla="val 30043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 vert="horz" wrap="none" lIns="53950" tIns="26975" rIns="53950" bIns="269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OXL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2352" y="7894"/>
              <a:ext cx="4535" cy="1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3950" tIns="26975" rIns="53950" bIns="269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clusters of 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orthologs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and 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paralogs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between entries of PHI-base and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Botrytis </a:t>
              </a:r>
              <a:r>
                <a:rPr kumimoji="0" lang="en-US" sz="1600" b="0" i="1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Cinerea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272" y="4241721"/>
            <a:ext cx="1958379" cy="150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Content Placeholder 5" descr="g3314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2007" y="2901733"/>
            <a:ext cx="717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60834" y="3381627"/>
            <a:ext cx="117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ONDEX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PHI-base in </a:t>
            </a:r>
            <a:r>
              <a:rPr lang="en-GB" dirty="0" err="1" smtClean="0"/>
              <a:t>Ondex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20000" y="1800000"/>
            <a:ext cx="4153332" cy="378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Botrytis genome in </a:t>
            </a:r>
            <a:r>
              <a:rPr lang="en-GB" dirty="0" err="1" smtClean="0"/>
              <a:t>Ondex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20000" y="1800000"/>
            <a:ext cx="4176464" cy="380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of </a:t>
            </a:r>
            <a:r>
              <a:rPr lang="en-GB" dirty="0" err="1" smtClean="0"/>
              <a:t>Inparanoid</a:t>
            </a:r>
            <a:r>
              <a:rPr lang="en-GB" dirty="0" smtClean="0"/>
              <a:t> Mapping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20000" y="1800000"/>
            <a:ext cx="4170067" cy="379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Intermediate results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8868" y="1628800"/>
            <a:ext cx="6370655" cy="45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</TotalTime>
  <Words>315</Words>
  <Application>Microsoft Office PowerPoint</Application>
  <PresentationFormat>On-screen Show (4:3)</PresentationFormat>
  <Paragraphs>98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Eclipse</vt:lpstr>
      <vt:lpstr>Practical data integration for systems biology using the Ondex system</vt:lpstr>
      <vt:lpstr>Botrytis cinerea</vt:lpstr>
      <vt:lpstr>PHI-base</vt:lpstr>
      <vt:lpstr>PowerPoint Presentation</vt:lpstr>
      <vt:lpstr>PHI-base &amp; Botrytis integration</vt:lpstr>
      <vt:lpstr>PHI-base in Ondex</vt:lpstr>
      <vt:lpstr>Botrytis genome in Ondex</vt:lpstr>
      <vt:lpstr>Results of Inparanoid Mapping</vt:lpstr>
      <vt:lpstr>Intermediate results</vt:lpstr>
      <vt:lpstr>Need to filter out unconnected proteins in the network</vt:lpstr>
      <vt:lpstr>Need to keep clusters including botrytis proteins only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Taubert (RRes-Roth)</dc:creator>
  <cp:lastModifiedBy>Jan Taubert (RRes-Roth)</cp:lastModifiedBy>
  <cp:revision>193</cp:revision>
  <dcterms:created xsi:type="dcterms:W3CDTF">1601-01-01T00:00:00Z</dcterms:created>
  <dcterms:modified xsi:type="dcterms:W3CDTF">2012-10-08T16:20:21Z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-1547057229</vt:i4>
  </property>
  <property fmtid="{D5CDD505-2E9C-101B-9397-08002B2CF9AE}" pid="3" name="_NewReviewCycle">
    <vt:lpwstr/>
  </property>
  <property fmtid="{D5CDD505-2E9C-101B-9397-08002B2CF9AE}" pid="4" name="_EmailSubject">
    <vt:lpwstr>BioSysBio files</vt:lpwstr>
  </property>
  <property fmtid="{D5CDD505-2E9C-101B-9397-08002B2CF9AE}" pid="5" name="_AuthorEmail">
    <vt:lpwstr>catherine.canevet@bbsrc.ac.uk</vt:lpwstr>
  </property>
  <property fmtid="{D5CDD505-2E9C-101B-9397-08002B2CF9AE}" pid="6" name="_AuthorEmailDisplayName">
    <vt:lpwstr>catherine canevet (RRes-Roth)</vt:lpwstr>
  </property>
</Properties>
</file>