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handoutMasterIdLst>
    <p:handoutMasterId r:id="rId16"/>
  </p:handoutMasterIdLst>
  <p:sldIdLst>
    <p:sldId id="395" r:id="rId2"/>
    <p:sldId id="390" r:id="rId3"/>
    <p:sldId id="391" r:id="rId4"/>
    <p:sldId id="403" r:id="rId5"/>
    <p:sldId id="389" r:id="rId6"/>
    <p:sldId id="394" r:id="rId7"/>
    <p:sldId id="392" r:id="rId8"/>
    <p:sldId id="404" r:id="rId9"/>
    <p:sldId id="396" r:id="rId10"/>
    <p:sldId id="398" r:id="rId11"/>
    <p:sldId id="399" r:id="rId12"/>
    <p:sldId id="405" r:id="rId13"/>
    <p:sldId id="400" r:id="rId14"/>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Verdana" pitchFamily="34" charset="0"/>
        <a:ea typeface="+mn-ea"/>
        <a:cs typeface="+mn-cs"/>
      </a:defRPr>
    </a:lvl1pPr>
    <a:lvl2pPr marL="457200" algn="ctr" rtl="0" fontAlgn="base">
      <a:spcBef>
        <a:spcPct val="0"/>
      </a:spcBef>
      <a:spcAft>
        <a:spcPct val="0"/>
      </a:spcAft>
      <a:defRPr kern="1200">
        <a:solidFill>
          <a:schemeClr val="tx1"/>
        </a:solidFill>
        <a:latin typeface="Verdana" pitchFamily="34" charset="0"/>
        <a:ea typeface="+mn-ea"/>
        <a:cs typeface="+mn-cs"/>
      </a:defRPr>
    </a:lvl2pPr>
    <a:lvl3pPr marL="914400" algn="ctr" rtl="0" fontAlgn="base">
      <a:spcBef>
        <a:spcPct val="0"/>
      </a:spcBef>
      <a:spcAft>
        <a:spcPct val="0"/>
      </a:spcAft>
      <a:defRPr kern="1200">
        <a:solidFill>
          <a:schemeClr val="tx1"/>
        </a:solidFill>
        <a:latin typeface="Verdana" pitchFamily="34" charset="0"/>
        <a:ea typeface="+mn-ea"/>
        <a:cs typeface="+mn-cs"/>
      </a:defRPr>
    </a:lvl3pPr>
    <a:lvl4pPr marL="1371600" algn="ctr" rtl="0" fontAlgn="base">
      <a:spcBef>
        <a:spcPct val="0"/>
      </a:spcBef>
      <a:spcAft>
        <a:spcPct val="0"/>
      </a:spcAft>
      <a:defRPr kern="1200">
        <a:solidFill>
          <a:schemeClr val="tx1"/>
        </a:solidFill>
        <a:latin typeface="Verdana" pitchFamily="34" charset="0"/>
        <a:ea typeface="+mn-ea"/>
        <a:cs typeface="+mn-cs"/>
      </a:defRPr>
    </a:lvl4pPr>
    <a:lvl5pPr marL="1828800" algn="ctr"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94"/>
    <a:srgbClr val="101032"/>
    <a:srgbClr val="99FFCC"/>
    <a:srgbClr val="CCCCFF"/>
    <a:srgbClr val="88B69A"/>
    <a:srgbClr val="B7D3C2"/>
    <a:srgbClr val="E8F0EB"/>
    <a:srgbClr val="C5DB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057" autoAdjust="0"/>
    <p:restoredTop sz="88889" autoAdjust="0"/>
  </p:normalViewPr>
  <p:slideViewPr>
    <p:cSldViewPr snapToObjects="1">
      <p:cViewPr varScale="1">
        <p:scale>
          <a:sx n="98" d="100"/>
          <a:sy n="98" d="100"/>
        </p:scale>
        <p:origin x="-90" y="-11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snapToObjects="1">
      <p:cViewPr varScale="1">
        <p:scale>
          <a:sx n="86" d="100"/>
          <a:sy n="86" d="100"/>
        </p:scale>
        <p:origin x="-197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BF3A11-3F59-44B2-94F8-1A44D2630BB4}" type="datetimeFigureOut">
              <a:rPr lang="en-US" smtClean="0"/>
              <a:pPr/>
              <a:t>3/20/2010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891A93-1E38-4151-8804-DA84C2E79948}"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GB"/>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GB"/>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GB"/>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D704C8D5-1A38-4F6E-9A93-348C20D58EE3}"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publicly available microarray</a:t>
            </a:r>
            <a:r>
              <a:rPr lang="en-US" sz="1200" baseline="0" dirty="0" smtClean="0"/>
              <a:t> data</a:t>
            </a:r>
            <a:endParaRPr lang="en-US" sz="1200" dirty="0" smtClean="0"/>
          </a:p>
          <a:p>
            <a:r>
              <a:rPr lang="en-US" sz="1200" dirty="0" smtClean="0"/>
              <a:t>Collected by </a:t>
            </a:r>
            <a:r>
              <a:rPr lang="en-US" sz="1200" dirty="0" err="1" smtClean="0"/>
              <a:t>AtGenExpress</a:t>
            </a:r>
            <a:r>
              <a:rPr lang="en-US" sz="1200" dirty="0" smtClean="0"/>
              <a:t> (multinational effort to uncover </a:t>
            </a:r>
            <a:r>
              <a:rPr lang="en-US" sz="1200" i="1" dirty="0" smtClean="0"/>
              <a:t>Arabidopsis</a:t>
            </a:r>
            <a:r>
              <a:rPr lang="en-US" sz="1200" dirty="0" smtClean="0"/>
              <a:t> </a:t>
            </a:r>
            <a:r>
              <a:rPr lang="en-US" sz="1200" dirty="0" err="1" smtClean="0"/>
              <a:t>transcriptome</a:t>
            </a:r>
            <a:r>
              <a:rPr lang="en-US" sz="1200" dirty="0" smtClean="0"/>
              <a:t>)</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704C8D5-1A38-4F6E-9A93-348C20D58EE3}" type="slidenum">
              <a:rPr lang="en-GB" smtClean="0"/>
              <a:pPr>
                <a:defRPr/>
              </a:pPr>
              <a:t>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8" charset="0"/>
                <a:ea typeface="+mn-ea"/>
                <a:cs typeface="+mn-cs"/>
              </a:rPr>
              <a:t>Figure shows how this large cluster is broken up into the smaller ones if each of the evidence networks is considered in isolation and clustered with the same parameters. Each of the images is </a:t>
            </a:r>
            <a:r>
              <a:rPr lang="en-US" sz="1200" kern="1200" baseline="0" dirty="0" err="1" smtClean="0">
                <a:solidFill>
                  <a:schemeClr val="tx1"/>
                </a:solidFill>
                <a:latin typeface="Times New Roman" pitchFamily="18" charset="0"/>
                <a:ea typeface="+mn-ea"/>
                <a:cs typeface="+mn-cs"/>
              </a:rPr>
              <a:t>coloured</a:t>
            </a:r>
            <a:r>
              <a:rPr lang="en-US" sz="1200" kern="1200" baseline="0" dirty="0" smtClean="0">
                <a:solidFill>
                  <a:schemeClr val="tx1"/>
                </a:solidFill>
                <a:latin typeface="Times New Roman" pitchFamily="18" charset="0"/>
                <a:ea typeface="+mn-ea"/>
                <a:cs typeface="+mn-cs"/>
              </a:rPr>
              <a:t> according to </a:t>
            </a:r>
            <a:r>
              <a:rPr lang="en-GB" sz="1200" kern="1200" baseline="0" dirty="0" smtClean="0">
                <a:solidFill>
                  <a:schemeClr val="tx1"/>
                </a:solidFill>
                <a:latin typeface="Times New Roman" pitchFamily="18" charset="0"/>
                <a:ea typeface="+mn-ea"/>
                <a:cs typeface="+mn-cs"/>
              </a:rPr>
              <a:t>distinct clusters found.</a:t>
            </a:r>
            <a:endParaRPr lang="en-GB" dirty="0"/>
          </a:p>
        </p:txBody>
      </p:sp>
      <p:sp>
        <p:nvSpPr>
          <p:cNvPr id="4" name="Slide Number Placeholder 3"/>
          <p:cNvSpPr>
            <a:spLocks noGrp="1"/>
          </p:cNvSpPr>
          <p:nvPr>
            <p:ph type="sldNum" sz="quarter" idx="10"/>
          </p:nvPr>
        </p:nvSpPr>
        <p:spPr/>
        <p:txBody>
          <a:bodyPr/>
          <a:lstStyle/>
          <a:p>
            <a:pPr>
              <a:defRPr/>
            </a:pPr>
            <a:fld id="{D704C8D5-1A38-4F6E-9A93-348C20D58EE3}" type="slidenum">
              <a:rPr lang="en-GB" smtClean="0"/>
              <a:pPr>
                <a:defRPr/>
              </a:pPr>
              <a:t>10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8" charset="0"/>
                <a:ea typeface="+mn-ea"/>
                <a:cs typeface="+mn-cs"/>
              </a:rPr>
              <a:t>Figure shows the sources of evidence associated with the edges where the strength of the edges is indicated by the </a:t>
            </a:r>
            <a:r>
              <a:rPr lang="en-US" sz="1200" kern="1200" baseline="0" dirty="0" err="1" smtClean="0">
                <a:solidFill>
                  <a:schemeClr val="tx1"/>
                </a:solidFill>
                <a:latin typeface="Times New Roman" pitchFamily="18" charset="0"/>
                <a:ea typeface="+mn-ea"/>
                <a:cs typeface="+mn-cs"/>
              </a:rPr>
              <a:t>colour</a:t>
            </a:r>
            <a:r>
              <a:rPr lang="en-US" sz="1200" kern="1200" baseline="0" dirty="0" smtClean="0">
                <a:solidFill>
                  <a:schemeClr val="tx1"/>
                </a:solidFill>
                <a:latin typeface="Times New Roman" pitchFamily="18" charset="0"/>
                <a:ea typeface="+mn-ea"/>
                <a:cs typeface="+mn-cs"/>
              </a:rPr>
              <a:t> coding.</a:t>
            </a:r>
            <a:endParaRPr lang="en-GB" dirty="0"/>
          </a:p>
        </p:txBody>
      </p:sp>
      <p:sp>
        <p:nvSpPr>
          <p:cNvPr id="4" name="Slide Number Placeholder 3"/>
          <p:cNvSpPr>
            <a:spLocks noGrp="1"/>
          </p:cNvSpPr>
          <p:nvPr>
            <p:ph type="sldNum" sz="quarter" idx="10"/>
          </p:nvPr>
        </p:nvSpPr>
        <p:spPr/>
        <p:txBody>
          <a:bodyPr/>
          <a:lstStyle/>
          <a:p>
            <a:pPr>
              <a:defRPr/>
            </a:pPr>
            <a:fld id="{D704C8D5-1A38-4F6E-9A93-348C20D58EE3}" type="slidenum">
              <a:rPr lang="en-GB" smtClean="0"/>
              <a:pPr>
                <a:defRPr/>
              </a:pPr>
              <a:t>11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
          <p:cNvSpPr>
            <a:spLocks noChangeShapeType="1"/>
          </p:cNvSpPr>
          <p:nvPr/>
        </p:nvSpPr>
        <p:spPr bwMode="auto">
          <a:xfrm>
            <a:off x="1447800" y="2514600"/>
            <a:ext cx="7239000" cy="0"/>
          </a:xfrm>
          <a:prstGeom prst="line">
            <a:avLst/>
          </a:prstGeom>
          <a:noFill/>
          <a:ln w="12700">
            <a:solidFill>
              <a:schemeClr val="tx1"/>
            </a:solidFill>
            <a:round/>
            <a:headEnd/>
            <a:tailEnd/>
          </a:ln>
          <a:effectLst/>
        </p:spPr>
        <p:txBody>
          <a:bodyPr/>
          <a:lstStyle/>
          <a:p>
            <a:pPr>
              <a:defRPr/>
            </a:pPr>
            <a:endParaRPr lang="en-GB"/>
          </a:p>
        </p:txBody>
      </p:sp>
      <p:pic>
        <p:nvPicPr>
          <p:cNvPr id="5" name="Content Placeholder 5" descr="g3314.png"/>
          <p:cNvPicPr>
            <a:picLocks noChangeAspect="1"/>
          </p:cNvPicPr>
          <p:nvPr userDrawn="1"/>
        </p:nvPicPr>
        <p:blipFill>
          <a:blip r:embed="rId2" cstate="print"/>
          <a:srcRect/>
          <a:stretch>
            <a:fillRect/>
          </a:stretch>
        </p:blipFill>
        <p:spPr bwMode="auto">
          <a:xfrm>
            <a:off x="285750" y="301625"/>
            <a:ext cx="717550" cy="1368425"/>
          </a:xfrm>
          <a:prstGeom prst="rect">
            <a:avLst/>
          </a:prstGeom>
          <a:noFill/>
          <a:ln w="9525">
            <a:noFill/>
            <a:miter lim="800000"/>
            <a:headEnd/>
            <a:tailEnd/>
          </a:ln>
        </p:spPr>
      </p:pic>
      <p:pic>
        <p:nvPicPr>
          <p:cNvPr id="6" name="Picture 9" descr="new_bbsrc_colour.gif"/>
          <p:cNvPicPr>
            <a:picLocks noChangeAspect="1"/>
          </p:cNvPicPr>
          <p:nvPr userDrawn="1"/>
        </p:nvPicPr>
        <p:blipFill>
          <a:blip r:embed="rId3" cstate="print"/>
          <a:srcRect/>
          <a:stretch>
            <a:fillRect/>
          </a:stretch>
        </p:blipFill>
        <p:spPr bwMode="auto">
          <a:xfrm>
            <a:off x="90488" y="6248400"/>
            <a:ext cx="1352550" cy="493713"/>
          </a:xfrm>
          <a:prstGeom prst="rect">
            <a:avLst/>
          </a:prstGeom>
          <a:noFill/>
          <a:ln w="9525">
            <a:noFill/>
            <a:miter lim="800000"/>
            <a:headEnd/>
            <a:tailEnd/>
          </a:ln>
        </p:spPr>
      </p:pic>
      <p:sp>
        <p:nvSpPr>
          <p:cNvPr id="21510" name="Rectangle 6"/>
          <p:cNvSpPr>
            <a:spLocks noGrp="1" noChangeArrowheads="1"/>
          </p:cNvSpPr>
          <p:nvPr>
            <p:ph type="ctrTitle"/>
          </p:nvPr>
        </p:nvSpPr>
        <p:spPr>
          <a:xfrm>
            <a:off x="1443038" y="985838"/>
            <a:ext cx="7239000" cy="1444625"/>
          </a:xfrm>
        </p:spPr>
        <p:txBody>
          <a:bodyPr/>
          <a:lstStyle>
            <a:lvl1pPr>
              <a:defRPr sz="4000"/>
            </a:lvl1pPr>
          </a:lstStyle>
          <a:p>
            <a:r>
              <a:rPr lang="en-GB"/>
              <a:t>Click to edit Master title style</a:t>
            </a:r>
          </a:p>
        </p:txBody>
      </p:sp>
      <p:sp>
        <p:nvSpPr>
          <p:cNvPr id="21511"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GB"/>
              <a:t>Click to edit Master subtitle style</a:t>
            </a:r>
          </a:p>
        </p:txBody>
      </p:sp>
      <p:sp>
        <p:nvSpPr>
          <p:cNvPr id="7" name="Rectangle 9"/>
          <p:cNvSpPr>
            <a:spLocks noGrp="1" noChangeArrowheads="1"/>
          </p:cNvSpPr>
          <p:nvPr>
            <p:ph type="ftr" sz="quarter" idx="10"/>
          </p:nvPr>
        </p:nvSpPr>
        <p:spPr/>
        <p:txBody>
          <a:bodyPr/>
          <a:lstStyle>
            <a:lvl1pPr>
              <a:defRPr/>
            </a:lvl1pPr>
          </a:lstStyle>
          <a:p>
            <a:pPr>
              <a:defRPr/>
            </a:pPr>
            <a:endParaRPr lang="en-GB"/>
          </a:p>
        </p:txBody>
      </p:sp>
      <p:sp>
        <p:nvSpPr>
          <p:cNvPr id="8" name="Rectangle 10"/>
          <p:cNvSpPr>
            <a:spLocks noGrp="1" noChangeArrowheads="1"/>
          </p:cNvSpPr>
          <p:nvPr>
            <p:ph type="sldNum" sz="quarter" idx="11"/>
          </p:nvPr>
        </p:nvSpPr>
        <p:spPr/>
        <p:txBody>
          <a:bodyPr/>
          <a:lstStyle>
            <a:lvl1pPr>
              <a:defRPr/>
            </a:lvl1pPr>
          </a:lstStyle>
          <a:p>
            <a:pPr>
              <a:defRPr/>
            </a:pPr>
            <a:fld id="{6069B447-DCB8-40CD-BAD4-763DEE7F41EA}"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4F1DB2D-93DF-415F-947D-E6B2F3C789A1}"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320BF3B-79F7-415B-81A9-6F5C1A3EDA6B}"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3029D053-AF40-4550-9FDF-86FEDDF1123F}"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370013" y="301625"/>
            <a:ext cx="7313612" cy="1143000"/>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1370013" y="1827213"/>
            <a:ext cx="35798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5102225" y="18272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1370013" y="3960813"/>
            <a:ext cx="35798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5102225" y="39608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8" name="Footer Placeholder 7"/>
          <p:cNvSpPr>
            <a:spLocks noGrp="1"/>
          </p:cNvSpPr>
          <p:nvPr>
            <p:ph type="ftr" sz="quarter" idx="11"/>
          </p:nvPr>
        </p:nvSpPr>
        <p:spPr/>
        <p:txBody>
          <a:bodyPr/>
          <a:lstStyle>
            <a:lvl1pPr>
              <a:defRPr/>
            </a:lvl1pPr>
          </a:lstStyle>
          <a:p>
            <a:pPr>
              <a:defRPr/>
            </a:pPr>
            <a:endParaRPr lang="en-GB"/>
          </a:p>
        </p:txBody>
      </p:sp>
      <p:sp>
        <p:nvSpPr>
          <p:cNvPr id="9" name="Slide Number Placeholder 8"/>
          <p:cNvSpPr>
            <a:spLocks noGrp="1"/>
          </p:cNvSpPr>
          <p:nvPr>
            <p:ph type="sldNum" sz="quarter" idx="12"/>
          </p:nvPr>
        </p:nvSpPr>
        <p:spPr/>
        <p:txBody>
          <a:bodyPr/>
          <a:lstStyle>
            <a:lvl1pPr>
              <a:defRPr/>
            </a:lvl1pPr>
          </a:lstStyle>
          <a:p>
            <a:pPr>
              <a:defRPr/>
            </a:pPr>
            <a:fld id="{07CA69AB-98A1-438F-9208-A17FFA46425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00BB7B7-6B99-4E05-A8A4-792F4CAEBCD7}"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FFF311C-EBF5-48E6-A70C-A16CF8436C4A}"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522D0ED7-AFF7-41C5-876F-031583E4C6D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8" name="Footer Placeholder 7"/>
          <p:cNvSpPr>
            <a:spLocks noGrp="1"/>
          </p:cNvSpPr>
          <p:nvPr>
            <p:ph type="ftr" sz="quarter" idx="11"/>
          </p:nvPr>
        </p:nvSpPr>
        <p:spPr/>
        <p:txBody>
          <a:bodyPr/>
          <a:lstStyle>
            <a:lvl1pPr>
              <a:defRPr/>
            </a:lvl1pPr>
          </a:lstStyle>
          <a:p>
            <a:pPr>
              <a:defRPr/>
            </a:pPr>
            <a:endParaRPr lang="en-GB"/>
          </a:p>
        </p:txBody>
      </p:sp>
      <p:sp>
        <p:nvSpPr>
          <p:cNvPr id="9" name="Slide Number Placeholder 8"/>
          <p:cNvSpPr>
            <a:spLocks noGrp="1"/>
          </p:cNvSpPr>
          <p:nvPr>
            <p:ph type="sldNum" sz="quarter" idx="12"/>
          </p:nvPr>
        </p:nvSpPr>
        <p:spPr/>
        <p:txBody>
          <a:bodyPr/>
          <a:lstStyle>
            <a:lvl1pPr>
              <a:defRPr/>
            </a:lvl1pPr>
          </a:lstStyle>
          <a:p>
            <a:pPr>
              <a:defRPr/>
            </a:pPr>
            <a:fld id="{D22FCE89-49D0-4D85-909B-8CF1DA492597}"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4" name="Footer Placeholder 3"/>
          <p:cNvSpPr>
            <a:spLocks noGrp="1"/>
          </p:cNvSpPr>
          <p:nvPr>
            <p:ph type="ftr" sz="quarter" idx="11"/>
          </p:nvPr>
        </p:nvSpPr>
        <p:spPr/>
        <p:txBody>
          <a:bodyPr/>
          <a:lstStyle>
            <a:lvl1pPr>
              <a:defRPr/>
            </a:lvl1pPr>
          </a:lstStyle>
          <a:p>
            <a:pPr>
              <a:defRPr/>
            </a:pPr>
            <a:endParaRPr lang="en-GB"/>
          </a:p>
        </p:txBody>
      </p:sp>
      <p:sp>
        <p:nvSpPr>
          <p:cNvPr id="5" name="Slide Number Placeholder 4"/>
          <p:cNvSpPr>
            <a:spLocks noGrp="1"/>
          </p:cNvSpPr>
          <p:nvPr>
            <p:ph type="sldNum" sz="quarter" idx="12"/>
          </p:nvPr>
        </p:nvSpPr>
        <p:spPr/>
        <p:txBody>
          <a:bodyPr/>
          <a:lstStyle>
            <a:lvl1pPr>
              <a:defRPr/>
            </a:lvl1pPr>
          </a:lstStyle>
          <a:p>
            <a:pPr>
              <a:defRPr/>
            </a:pPr>
            <a:fld id="{8AE85F74-68B9-40CA-80CC-B1BF0685E57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3"/>
          <p:cNvSpPr>
            <a:spLocks noGrp="1"/>
          </p:cNvSpPr>
          <p:nvPr>
            <p:ph type="sldNum" sz="quarter" idx="12"/>
          </p:nvPr>
        </p:nvSpPr>
        <p:spPr/>
        <p:txBody>
          <a:bodyPr/>
          <a:lstStyle>
            <a:lvl1pPr>
              <a:defRPr/>
            </a:lvl1pPr>
          </a:lstStyle>
          <a:p>
            <a:pPr>
              <a:defRPr/>
            </a:pPr>
            <a:fld id="{6E634646-270D-4A93-8A80-C9A97F65CF50}"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13F3952E-36F6-4942-90E6-7A6CFE10CE8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A5C5BDA2-760A-4A58-B896-376871B4187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027"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489"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20490"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DDCDBCE-E7D9-4562-81F8-886A19012F9D}" type="slidenum">
              <a:rPr lang="en-GB"/>
              <a:pPr>
                <a:defRPr/>
              </a:pPr>
              <a:t>‹#›</a:t>
            </a:fld>
            <a:endParaRPr lang="en-GB"/>
          </a:p>
        </p:txBody>
      </p:sp>
      <p:pic>
        <p:nvPicPr>
          <p:cNvPr id="1030" name="Content Placeholder 5" descr="g3314.png"/>
          <p:cNvPicPr>
            <a:picLocks noChangeAspect="1"/>
          </p:cNvPicPr>
          <p:nvPr userDrawn="1"/>
        </p:nvPicPr>
        <p:blipFill>
          <a:blip r:embed="rId15" cstate="print"/>
          <a:srcRect/>
          <a:stretch>
            <a:fillRect/>
          </a:stretch>
        </p:blipFill>
        <p:spPr bwMode="auto">
          <a:xfrm>
            <a:off x="285750" y="301625"/>
            <a:ext cx="717550" cy="1368425"/>
          </a:xfrm>
          <a:prstGeom prst="rect">
            <a:avLst/>
          </a:prstGeom>
          <a:noFill/>
          <a:ln w="9525">
            <a:noFill/>
            <a:miter lim="800000"/>
            <a:headEnd/>
            <a:tailEnd/>
          </a:ln>
        </p:spPr>
      </p:pic>
      <p:pic>
        <p:nvPicPr>
          <p:cNvPr id="1031" name="Picture 6" descr="new_bbsrc_colour.gif"/>
          <p:cNvPicPr>
            <a:picLocks noChangeAspect="1"/>
          </p:cNvPicPr>
          <p:nvPr userDrawn="1"/>
        </p:nvPicPr>
        <p:blipFill>
          <a:blip r:embed="rId16" cstate="print"/>
          <a:srcRect/>
          <a:stretch>
            <a:fillRect/>
          </a:stretch>
        </p:blipFill>
        <p:spPr bwMode="auto">
          <a:xfrm>
            <a:off x="17463" y="6364288"/>
            <a:ext cx="1352550" cy="493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txStyles>
    <p:titleStyle>
      <a:lvl1pPr algn="l" rtl="0" eaLnBrk="0" fontAlgn="base" hangingPunct="0">
        <a:spcBef>
          <a:spcPct val="0"/>
        </a:spcBef>
        <a:spcAft>
          <a:spcPct val="0"/>
        </a:spcAft>
        <a:defRPr sz="3600">
          <a:solidFill>
            <a:srgbClr val="303094"/>
          </a:solidFill>
          <a:latin typeface="+mj-lt"/>
          <a:ea typeface="+mj-ea"/>
          <a:cs typeface="+mj-cs"/>
        </a:defRPr>
      </a:lvl1pPr>
      <a:lvl2pPr algn="l" rtl="0" eaLnBrk="0" fontAlgn="base" hangingPunct="0">
        <a:spcBef>
          <a:spcPct val="0"/>
        </a:spcBef>
        <a:spcAft>
          <a:spcPct val="0"/>
        </a:spcAft>
        <a:defRPr sz="3600">
          <a:solidFill>
            <a:srgbClr val="303094"/>
          </a:solidFill>
          <a:latin typeface="Arial" charset="0"/>
        </a:defRPr>
      </a:lvl2pPr>
      <a:lvl3pPr algn="l" rtl="0" eaLnBrk="0" fontAlgn="base" hangingPunct="0">
        <a:spcBef>
          <a:spcPct val="0"/>
        </a:spcBef>
        <a:spcAft>
          <a:spcPct val="0"/>
        </a:spcAft>
        <a:defRPr sz="3600">
          <a:solidFill>
            <a:srgbClr val="303094"/>
          </a:solidFill>
          <a:latin typeface="Arial" charset="0"/>
        </a:defRPr>
      </a:lvl3pPr>
      <a:lvl4pPr algn="l" rtl="0" eaLnBrk="0" fontAlgn="base" hangingPunct="0">
        <a:spcBef>
          <a:spcPct val="0"/>
        </a:spcBef>
        <a:spcAft>
          <a:spcPct val="0"/>
        </a:spcAft>
        <a:defRPr sz="3600">
          <a:solidFill>
            <a:srgbClr val="303094"/>
          </a:solidFill>
          <a:latin typeface="Arial" charset="0"/>
        </a:defRPr>
      </a:lvl4pPr>
      <a:lvl5pPr algn="l" rtl="0" eaLnBrk="0" fontAlgn="base" hangingPunct="0">
        <a:spcBef>
          <a:spcPct val="0"/>
        </a:spcBef>
        <a:spcAft>
          <a:spcPct val="0"/>
        </a:spcAft>
        <a:defRPr sz="3600">
          <a:solidFill>
            <a:srgbClr val="303094"/>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301625"/>
            <a:ext cx="7773987" cy="1143000"/>
          </a:xfrm>
        </p:spPr>
        <p:txBody>
          <a:bodyPr/>
          <a:lstStyle/>
          <a:p>
            <a:r>
              <a:rPr lang="en-GB" dirty="0" smtClean="0"/>
              <a:t>Exploring interactions in </a:t>
            </a:r>
            <a:r>
              <a:rPr lang="en-GB" i="1" dirty="0" smtClean="0"/>
              <a:t>Arabidopsis</a:t>
            </a:r>
            <a:endParaRPr lang="en-GB" i="1" dirty="0"/>
          </a:p>
        </p:txBody>
      </p:sp>
      <p:pic>
        <p:nvPicPr>
          <p:cNvPr id="54274" name="Picture 2"/>
          <p:cNvPicPr>
            <a:picLocks noGrp="1" noChangeAspect="1" noChangeArrowheads="1"/>
          </p:cNvPicPr>
          <p:nvPr>
            <p:ph idx="1"/>
          </p:nvPr>
        </p:nvPicPr>
        <p:blipFill>
          <a:blip r:embed="rId2" cstate="print"/>
          <a:srcRect/>
          <a:stretch>
            <a:fillRect/>
          </a:stretch>
        </p:blipFill>
        <p:spPr bwMode="auto">
          <a:xfrm>
            <a:off x="1830388" y="2428868"/>
            <a:ext cx="7313612" cy="357071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networks in isolation</a:t>
            </a:r>
            <a:endParaRPr lang="en-GB" dirty="0"/>
          </a:p>
        </p:txBody>
      </p:sp>
      <p:pic>
        <p:nvPicPr>
          <p:cNvPr id="56322" name="Picture 2"/>
          <p:cNvPicPr>
            <a:picLocks noGrp="1" noChangeAspect="1" noChangeArrowheads="1"/>
          </p:cNvPicPr>
          <p:nvPr>
            <p:ph idx="1"/>
          </p:nvPr>
        </p:nvPicPr>
        <p:blipFill>
          <a:blip r:embed="rId3" cstate="print"/>
          <a:srcRect/>
          <a:stretch>
            <a:fillRect/>
          </a:stretch>
        </p:blipFill>
        <p:spPr bwMode="auto">
          <a:xfrm>
            <a:off x="2935443" y="1827213"/>
            <a:ext cx="4182751" cy="4114800"/>
          </a:xfrm>
          <a:prstGeom prst="rect">
            <a:avLst/>
          </a:prstGeom>
          <a:noFill/>
          <a:ln w="9525">
            <a:noFill/>
            <a:miter lim="800000"/>
            <a:headEnd/>
            <a:tailEnd/>
          </a:ln>
          <a:effectLst/>
        </p:spPr>
      </p:pic>
      <p:sp>
        <p:nvSpPr>
          <p:cNvPr id="5" name="TextBox 4"/>
          <p:cNvSpPr txBox="1"/>
          <p:nvPr/>
        </p:nvSpPr>
        <p:spPr>
          <a:xfrm>
            <a:off x="1714480" y="2214554"/>
            <a:ext cx="1311576" cy="646331"/>
          </a:xfrm>
          <a:prstGeom prst="rect">
            <a:avLst/>
          </a:prstGeom>
          <a:noFill/>
        </p:spPr>
        <p:txBody>
          <a:bodyPr wrap="none" rtlCol="0">
            <a:spAutoFit/>
          </a:bodyPr>
          <a:lstStyle/>
          <a:p>
            <a:r>
              <a:rPr lang="en-GB" dirty="0" smtClean="0"/>
              <a:t>Sequence</a:t>
            </a:r>
          </a:p>
          <a:p>
            <a:r>
              <a:rPr lang="en-GB" dirty="0" smtClean="0"/>
              <a:t>similarity</a:t>
            </a:r>
            <a:endParaRPr lang="en-GB" dirty="0"/>
          </a:p>
        </p:txBody>
      </p:sp>
      <p:sp>
        <p:nvSpPr>
          <p:cNvPr id="6" name="TextBox 5"/>
          <p:cNvSpPr txBox="1"/>
          <p:nvPr/>
        </p:nvSpPr>
        <p:spPr>
          <a:xfrm>
            <a:off x="6901371" y="2357430"/>
            <a:ext cx="1853392" cy="369332"/>
          </a:xfrm>
          <a:prstGeom prst="rect">
            <a:avLst/>
          </a:prstGeom>
          <a:noFill/>
        </p:spPr>
        <p:txBody>
          <a:bodyPr wrap="none" rtlCol="0">
            <a:spAutoFit/>
          </a:bodyPr>
          <a:lstStyle/>
          <a:p>
            <a:r>
              <a:rPr lang="en-GB" dirty="0" smtClean="0"/>
              <a:t>Co-occurrence</a:t>
            </a:r>
            <a:endParaRPr lang="en-GB" dirty="0"/>
          </a:p>
        </p:txBody>
      </p:sp>
      <p:sp>
        <p:nvSpPr>
          <p:cNvPr id="7" name="Rectangle 6"/>
          <p:cNvSpPr/>
          <p:nvPr/>
        </p:nvSpPr>
        <p:spPr>
          <a:xfrm>
            <a:off x="1500166" y="5105111"/>
            <a:ext cx="1834156" cy="369332"/>
          </a:xfrm>
          <a:prstGeom prst="rect">
            <a:avLst/>
          </a:prstGeom>
        </p:spPr>
        <p:txBody>
          <a:bodyPr wrap="none">
            <a:spAutoFit/>
          </a:bodyPr>
          <a:lstStyle/>
          <a:p>
            <a:r>
              <a:rPr lang="en-GB" dirty="0" smtClean="0"/>
              <a:t>Co-expression</a:t>
            </a:r>
            <a:endParaRPr lang="en-GB" dirty="0"/>
          </a:p>
        </p:txBody>
      </p:sp>
      <p:sp>
        <p:nvSpPr>
          <p:cNvPr id="8" name="Rectangle 7"/>
          <p:cNvSpPr/>
          <p:nvPr/>
        </p:nvSpPr>
        <p:spPr>
          <a:xfrm>
            <a:off x="6901371" y="5012778"/>
            <a:ext cx="1416543" cy="646331"/>
          </a:xfrm>
          <a:prstGeom prst="rect">
            <a:avLst/>
          </a:prstGeom>
        </p:spPr>
        <p:txBody>
          <a:bodyPr wrap="none">
            <a:spAutoFit/>
          </a:bodyPr>
          <a:lstStyle/>
          <a:p>
            <a:r>
              <a:rPr lang="en-GB" dirty="0" smtClean="0"/>
              <a:t>Protein</a:t>
            </a:r>
          </a:p>
          <a:p>
            <a:r>
              <a:rPr lang="en-GB" dirty="0" smtClean="0"/>
              <a:t>interaction</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 colour = </a:t>
            </a:r>
            <a:br>
              <a:rPr lang="en-GB" dirty="0" smtClean="0"/>
            </a:br>
            <a:r>
              <a:rPr lang="en-GB" dirty="0" smtClean="0"/>
              <a:t>strength of evidence</a:t>
            </a:r>
            <a:endParaRPr lang="en-GB" dirty="0"/>
          </a:p>
        </p:txBody>
      </p:sp>
      <p:pic>
        <p:nvPicPr>
          <p:cNvPr id="57346" name="Picture 2"/>
          <p:cNvPicPr>
            <a:picLocks noGrp="1" noChangeAspect="1" noChangeArrowheads="1"/>
          </p:cNvPicPr>
          <p:nvPr>
            <p:ph idx="1"/>
          </p:nvPr>
        </p:nvPicPr>
        <p:blipFill>
          <a:blip r:embed="rId3" cstate="print"/>
          <a:srcRect/>
          <a:stretch>
            <a:fillRect/>
          </a:stretch>
        </p:blipFill>
        <p:spPr bwMode="auto">
          <a:xfrm>
            <a:off x="2216944" y="2022475"/>
            <a:ext cx="5619750" cy="3724275"/>
          </a:xfrm>
          <a:prstGeom prst="rect">
            <a:avLst/>
          </a:prstGeom>
          <a:noFill/>
          <a:ln w="9525">
            <a:noFill/>
            <a:miter lim="800000"/>
            <a:headEnd/>
            <a:tailEnd/>
          </a:ln>
          <a:effectLst/>
        </p:spPr>
      </p:pic>
      <p:sp>
        <p:nvSpPr>
          <p:cNvPr id="5" name="Rectangle 4"/>
          <p:cNvSpPr/>
          <p:nvPr/>
        </p:nvSpPr>
        <p:spPr>
          <a:xfrm>
            <a:off x="1191518" y="2034264"/>
            <a:ext cx="2050851" cy="646331"/>
          </a:xfrm>
          <a:prstGeom prst="rect">
            <a:avLst/>
          </a:prstGeom>
        </p:spPr>
        <p:txBody>
          <a:bodyPr wrap="square">
            <a:spAutoFit/>
          </a:bodyPr>
          <a:lstStyle/>
          <a:p>
            <a:r>
              <a:rPr lang="en-GB" dirty="0" smtClean="0"/>
              <a:t>Sequence</a:t>
            </a:r>
          </a:p>
          <a:p>
            <a:r>
              <a:rPr lang="en-GB" dirty="0" smtClean="0"/>
              <a:t>similarity</a:t>
            </a:r>
            <a:endParaRPr lang="en-GB" dirty="0"/>
          </a:p>
        </p:txBody>
      </p:sp>
      <p:sp>
        <p:nvSpPr>
          <p:cNvPr id="6" name="Rectangle 5"/>
          <p:cNvSpPr/>
          <p:nvPr/>
        </p:nvSpPr>
        <p:spPr>
          <a:xfrm>
            <a:off x="6786578" y="2285992"/>
            <a:ext cx="1853392" cy="369332"/>
          </a:xfrm>
          <a:prstGeom prst="rect">
            <a:avLst/>
          </a:prstGeom>
        </p:spPr>
        <p:txBody>
          <a:bodyPr wrap="none">
            <a:spAutoFit/>
          </a:bodyPr>
          <a:lstStyle/>
          <a:p>
            <a:r>
              <a:rPr lang="en-GB" dirty="0" smtClean="0"/>
              <a:t>Co-occurrence</a:t>
            </a:r>
            <a:endParaRPr lang="en-GB" dirty="0"/>
          </a:p>
        </p:txBody>
      </p:sp>
      <p:sp>
        <p:nvSpPr>
          <p:cNvPr id="7" name="Rectangle 6"/>
          <p:cNvSpPr/>
          <p:nvPr/>
        </p:nvSpPr>
        <p:spPr>
          <a:xfrm>
            <a:off x="1299866" y="5312647"/>
            <a:ext cx="1834155" cy="369332"/>
          </a:xfrm>
          <a:prstGeom prst="rect">
            <a:avLst/>
          </a:prstGeom>
        </p:spPr>
        <p:txBody>
          <a:bodyPr wrap="none">
            <a:spAutoFit/>
          </a:bodyPr>
          <a:lstStyle/>
          <a:p>
            <a:r>
              <a:rPr lang="en-GB" dirty="0" smtClean="0"/>
              <a:t>Co-expression</a:t>
            </a:r>
            <a:endParaRPr lang="en-GB" dirty="0"/>
          </a:p>
        </p:txBody>
      </p:sp>
      <p:sp>
        <p:nvSpPr>
          <p:cNvPr id="8" name="Rectangle 7"/>
          <p:cNvSpPr/>
          <p:nvPr/>
        </p:nvSpPr>
        <p:spPr>
          <a:xfrm>
            <a:off x="6786578" y="5100419"/>
            <a:ext cx="1815337" cy="646331"/>
          </a:xfrm>
          <a:prstGeom prst="rect">
            <a:avLst/>
          </a:prstGeom>
        </p:spPr>
        <p:txBody>
          <a:bodyPr wrap="square">
            <a:spAutoFit/>
          </a:bodyPr>
          <a:lstStyle/>
          <a:p>
            <a:r>
              <a:rPr lang="en-GB" dirty="0" smtClean="0"/>
              <a:t>Protein</a:t>
            </a:r>
          </a:p>
          <a:p>
            <a:r>
              <a:rPr lang="en-GB" dirty="0" smtClean="0"/>
              <a:t>interaction</a:t>
            </a:r>
            <a:endParaRPr lang="en-GB" dirty="0"/>
          </a:p>
        </p:txBody>
      </p:sp>
      <p:sp>
        <p:nvSpPr>
          <p:cNvPr id="9" name="Rectangle 8"/>
          <p:cNvSpPr/>
          <p:nvPr/>
        </p:nvSpPr>
        <p:spPr>
          <a:xfrm>
            <a:off x="4286248" y="2680595"/>
            <a:ext cx="1346844" cy="369332"/>
          </a:xfrm>
          <a:prstGeom prst="rect">
            <a:avLst/>
          </a:prstGeom>
        </p:spPr>
        <p:txBody>
          <a:bodyPr wrap="none">
            <a:spAutoFit/>
          </a:bodyPr>
          <a:lstStyle/>
          <a:p>
            <a:r>
              <a:rPr lang="en-GB" dirty="0" smtClean="0"/>
              <a:t>Combined</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Added attributes to nodes/edges</a:t>
            </a:r>
            <a:endParaRPr lang="en-GB" dirty="0"/>
          </a:p>
        </p:txBody>
      </p:sp>
      <p:sp>
        <p:nvSpPr>
          <p:cNvPr id="3" name="Content Placeholder 2"/>
          <p:cNvSpPr>
            <a:spLocks noGrp="1"/>
          </p:cNvSpPr>
          <p:nvPr>
            <p:ph idx="1"/>
          </p:nvPr>
        </p:nvSpPr>
        <p:spPr/>
        <p:txBody>
          <a:bodyPr/>
          <a:lstStyle/>
          <a:p>
            <a:r>
              <a:rPr lang="en-GB" dirty="0" smtClean="0"/>
              <a:t>Network stats</a:t>
            </a:r>
          </a:p>
          <a:p>
            <a:pPr lvl="1"/>
            <a:r>
              <a:rPr lang="en-GB" dirty="0" err="1" smtClean="0"/>
              <a:t>Betweenness</a:t>
            </a:r>
            <a:r>
              <a:rPr lang="en-GB" dirty="0" smtClean="0"/>
              <a:t> centrality (BWC)</a:t>
            </a:r>
          </a:p>
          <a:p>
            <a:pPr lvl="2">
              <a:buNone/>
            </a:pPr>
            <a:r>
              <a:rPr lang="en-GB" dirty="0" smtClean="0">
                <a:sym typeface="Wingdings" pitchFamily="2" charset="2"/>
              </a:rPr>
              <a:t> How influential (bridge)</a:t>
            </a:r>
            <a:endParaRPr lang="en-GB" dirty="0" smtClean="0"/>
          </a:p>
          <a:p>
            <a:pPr lvl="1"/>
            <a:r>
              <a:rPr lang="en-GB" dirty="0" smtClean="0"/>
              <a:t>Degree centrality (DC)</a:t>
            </a:r>
          </a:p>
          <a:p>
            <a:pPr lvl="2">
              <a:buNone/>
            </a:pPr>
            <a:r>
              <a:rPr lang="en-GB" dirty="0" smtClean="0">
                <a:sym typeface="Wingdings" pitchFamily="2" charset="2"/>
              </a:rPr>
              <a:t> Hub likeness</a:t>
            </a:r>
            <a:endParaRPr lang="en-GB" dirty="0" smtClean="0"/>
          </a:p>
          <a:p>
            <a:r>
              <a:rPr lang="en-GB" dirty="0" smtClean="0"/>
              <a:t>Markov Clustering</a:t>
            </a:r>
          </a:p>
          <a:p>
            <a:pPr lvl="1"/>
            <a:r>
              <a:rPr lang="en-GB" dirty="0" smtClean="0"/>
              <a:t>Identifies strongly connected groups of proteins in the network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142856"/>
            <a:ext cx="7858180" cy="1143000"/>
          </a:xfrm>
        </p:spPr>
        <p:txBody>
          <a:bodyPr/>
          <a:lstStyle/>
          <a:p>
            <a:pPr algn="ctr"/>
            <a:r>
              <a:rPr lang="en-GB" dirty="0" err="1" smtClean="0"/>
              <a:t>three_ppi_added_evidence.xml.gz</a:t>
            </a:r>
            <a:r>
              <a:rPr lang="en-GB" dirty="0" smtClean="0"/>
              <a:t> / </a:t>
            </a:r>
            <a:br>
              <a:rPr lang="en-GB" dirty="0" smtClean="0"/>
            </a:br>
            <a:r>
              <a:rPr lang="en-GB" dirty="0" err="1" smtClean="0"/>
              <a:t>ABA_cluster.xml.gz</a:t>
            </a:r>
            <a:r>
              <a:rPr lang="en-GB" dirty="0" smtClean="0"/>
              <a:t> (only 1 cluster)</a:t>
            </a:r>
            <a:endParaRPr lang="en-GB" dirty="0"/>
          </a:p>
        </p:txBody>
      </p:sp>
      <p:sp>
        <p:nvSpPr>
          <p:cNvPr id="3" name="Content Placeholder 2"/>
          <p:cNvSpPr>
            <a:spLocks noGrp="1"/>
          </p:cNvSpPr>
          <p:nvPr>
            <p:ph idx="1"/>
          </p:nvPr>
        </p:nvSpPr>
        <p:spPr>
          <a:xfrm>
            <a:off x="428596" y="1500174"/>
            <a:ext cx="8858280" cy="4786322"/>
          </a:xfrm>
        </p:spPr>
        <p:txBody>
          <a:bodyPr/>
          <a:lstStyle/>
          <a:p>
            <a:r>
              <a:rPr lang="en-GB" sz="2400" dirty="0" smtClean="0">
                <a:sym typeface="Wingdings" pitchFamily="2" charset="2"/>
              </a:rPr>
              <a:t>Example 1:</a:t>
            </a:r>
          </a:p>
          <a:p>
            <a:pPr lvl="1"/>
            <a:r>
              <a:rPr lang="en-GB" sz="2000" dirty="0" smtClean="0">
                <a:sym typeface="Wingdings" pitchFamily="2" charset="2"/>
              </a:rPr>
              <a:t>Ann  Scale/Colour Relations by Numerical Value (BLAST weight) (size min 4 max 4) [only BLAST network left]</a:t>
            </a:r>
          </a:p>
          <a:p>
            <a:pPr lvl="1"/>
            <a:r>
              <a:rPr lang="en-GB" sz="2000" dirty="0" smtClean="0">
                <a:sym typeface="Wingdings" pitchFamily="2" charset="2"/>
              </a:rPr>
              <a:t>Ann  Colour Concepts by General Attribute (BLAST Cluster)</a:t>
            </a:r>
            <a:endParaRPr lang="en-GB" sz="2000" dirty="0" smtClean="0"/>
          </a:p>
          <a:p>
            <a:r>
              <a:rPr lang="en-GB" sz="2400" dirty="0" smtClean="0">
                <a:sym typeface="Wingdings" pitchFamily="2" charset="2"/>
              </a:rPr>
              <a:t>Example 2:</a:t>
            </a:r>
          </a:p>
          <a:p>
            <a:pPr lvl="1"/>
            <a:r>
              <a:rPr lang="en-GB" sz="2000" dirty="0" smtClean="0">
                <a:sym typeface="Wingdings" pitchFamily="2" charset="2"/>
              </a:rPr>
              <a:t>Ann  Scale/Colour Relations by Numerical Value (interaction weight) (size min 4 max 4)</a:t>
            </a:r>
          </a:p>
          <a:p>
            <a:pPr lvl="1"/>
            <a:r>
              <a:rPr lang="en-GB" sz="2000" dirty="0" smtClean="0">
                <a:sym typeface="Wingdings" pitchFamily="2" charset="2"/>
              </a:rPr>
              <a:t>Filter  More  Threshold, relations (interaction EBWC)</a:t>
            </a:r>
            <a:endParaRPr lang="en-GB" sz="2000" dirty="0" smtClean="0"/>
          </a:p>
          <a:p>
            <a:r>
              <a:rPr lang="en-GB" sz="2400" dirty="0" smtClean="0">
                <a:sym typeface="Wingdings" pitchFamily="2" charset="2"/>
              </a:rPr>
              <a:t>Example 3:</a:t>
            </a:r>
          </a:p>
          <a:p>
            <a:pPr lvl="1"/>
            <a:r>
              <a:rPr lang="en-GB" sz="2000" dirty="0" smtClean="0">
                <a:sym typeface="Wingdings" pitchFamily="2" charset="2"/>
              </a:rPr>
              <a:t>Ann  Scale/Colour Relations by Numerical Value (interaction weight) (size min 4 max 4)</a:t>
            </a:r>
          </a:p>
          <a:p>
            <a:pPr lvl="1"/>
            <a:r>
              <a:rPr lang="en-GB" sz="2000" dirty="0" smtClean="0">
                <a:sym typeface="Wingdings" pitchFamily="2" charset="2"/>
              </a:rPr>
              <a:t>Ann  Scale/Colour Concepts by Numerical Value (Combined DC) (size min 4 max 100)</a:t>
            </a:r>
          </a:p>
          <a:p>
            <a:pPr lvl="1"/>
            <a:endParaRPr lang="en-GB" sz="2000" dirty="0" smtClean="0">
              <a:sym typeface="Wingdings" pitchFamily="2" charset="2"/>
            </a:endParaRPr>
          </a:p>
          <a:p>
            <a:pPr>
              <a:buNone/>
            </a:pPr>
            <a:endParaRPr lang="en-GB" sz="2400"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Integration of 3 PPI networks</a:t>
            </a:r>
            <a:endParaRPr lang="en-GB" dirty="0"/>
          </a:p>
        </p:txBody>
      </p:sp>
      <p:sp>
        <p:nvSpPr>
          <p:cNvPr id="3" name="Content Placeholder 2"/>
          <p:cNvSpPr>
            <a:spLocks noGrp="1"/>
          </p:cNvSpPr>
          <p:nvPr>
            <p:ph idx="1"/>
          </p:nvPr>
        </p:nvSpPr>
        <p:spPr/>
        <p:txBody>
          <a:bodyPr/>
          <a:lstStyle/>
          <a:p>
            <a:r>
              <a:rPr lang="en-GB" sz="2800" dirty="0" err="1" smtClean="0"/>
              <a:t>IntAct</a:t>
            </a:r>
            <a:r>
              <a:rPr lang="en-GB" sz="2800" dirty="0" smtClean="0"/>
              <a:t> </a:t>
            </a:r>
          </a:p>
          <a:p>
            <a:pPr lvl="1"/>
            <a:r>
              <a:rPr lang="en-US" sz="2400" dirty="0" smtClean="0"/>
              <a:t>4625 protein interactions (data derived from literature </a:t>
            </a:r>
            <a:r>
              <a:rPr lang="en-US" sz="2400" dirty="0" err="1" smtClean="0"/>
              <a:t>curation</a:t>
            </a:r>
            <a:r>
              <a:rPr lang="en-US" sz="2400" dirty="0" smtClean="0"/>
              <a:t> or direct user submissions)</a:t>
            </a:r>
            <a:endParaRPr lang="en-GB" sz="2400" dirty="0" smtClean="0"/>
          </a:p>
          <a:p>
            <a:r>
              <a:rPr lang="en-GB" sz="2800" dirty="0" smtClean="0"/>
              <a:t>TAIR </a:t>
            </a:r>
            <a:r>
              <a:rPr lang="en-GB" sz="2400" dirty="0" smtClean="0"/>
              <a:t>(The </a:t>
            </a:r>
            <a:r>
              <a:rPr lang="en-GB" sz="2400" i="1" dirty="0" smtClean="0"/>
              <a:t>Arabidopsis</a:t>
            </a:r>
            <a:r>
              <a:rPr lang="en-GB" sz="2400" dirty="0" smtClean="0"/>
              <a:t> Information Resource) – 1143 interactions</a:t>
            </a:r>
          </a:p>
          <a:p>
            <a:pPr lvl="1"/>
            <a:r>
              <a:rPr lang="en-US" sz="2400" dirty="0" smtClean="0"/>
              <a:t>genome sequence, gene structure, gene product information, metabolism, gene expression, DNA and seed stocks, genome maps, genetic and physical markers, publications</a:t>
            </a:r>
            <a:endParaRPr lang="en-GB"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Integration of 3 PPI networks</a:t>
            </a:r>
            <a:endParaRPr lang="en-GB" dirty="0"/>
          </a:p>
        </p:txBody>
      </p:sp>
      <p:sp>
        <p:nvSpPr>
          <p:cNvPr id="3" name="Content Placeholder 2"/>
          <p:cNvSpPr>
            <a:spLocks noGrp="1"/>
          </p:cNvSpPr>
          <p:nvPr>
            <p:ph idx="1"/>
          </p:nvPr>
        </p:nvSpPr>
        <p:spPr/>
        <p:txBody>
          <a:bodyPr/>
          <a:lstStyle/>
          <a:p>
            <a:r>
              <a:rPr lang="en-GB" sz="2800" dirty="0" err="1" smtClean="0"/>
              <a:t>BioGrid</a:t>
            </a:r>
            <a:r>
              <a:rPr lang="en-GB" dirty="0" smtClean="0"/>
              <a:t> </a:t>
            </a:r>
            <a:r>
              <a:rPr lang="en-GB" sz="2400" dirty="0" smtClean="0"/>
              <a:t>(General Repository for Interaction Datasets)</a:t>
            </a:r>
          </a:p>
          <a:p>
            <a:pPr lvl="1"/>
            <a:r>
              <a:rPr lang="en-US" sz="2400" dirty="0" smtClean="0"/>
              <a:t>collections of protein and genetic interactions from major model organism species</a:t>
            </a:r>
          </a:p>
          <a:p>
            <a:pPr lvl="1"/>
            <a:r>
              <a:rPr lang="en-US" sz="2400" smtClean="0"/>
              <a:t>1223 interactions </a:t>
            </a:r>
            <a:r>
              <a:rPr lang="en-US" sz="2400" dirty="0" smtClean="0"/>
              <a:t>for </a:t>
            </a:r>
            <a:r>
              <a:rPr lang="en-US" sz="2400" i="1" dirty="0" smtClean="0"/>
              <a:t>Arabidopsis</a:t>
            </a:r>
            <a:r>
              <a:rPr lang="en-US" sz="2400" dirty="0" smtClean="0"/>
              <a:t> derived from high-throughput studies and conventional focused studies</a:t>
            </a:r>
            <a:endParaRPr lang="en-GB"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Ondex</a:t>
            </a:r>
            <a:r>
              <a:rPr lang="en-GB" dirty="0" smtClean="0"/>
              <a:t> Accession-based mapping</a:t>
            </a:r>
            <a:endParaRPr lang="en-GB" dirty="0"/>
          </a:p>
        </p:txBody>
      </p:sp>
      <p:sp>
        <p:nvSpPr>
          <p:cNvPr id="3" name="Content Placeholder 2"/>
          <p:cNvSpPr>
            <a:spLocks noGrp="1"/>
          </p:cNvSpPr>
          <p:nvPr>
            <p:ph idx="1"/>
          </p:nvPr>
        </p:nvSpPr>
        <p:spPr>
          <a:xfrm>
            <a:off x="1370013" y="2000240"/>
            <a:ext cx="7313612" cy="4114800"/>
          </a:xfrm>
        </p:spPr>
        <p:txBody>
          <a:bodyPr/>
          <a:lstStyle/>
          <a:p>
            <a:r>
              <a:rPr lang="en-GB" dirty="0" err="1" smtClean="0"/>
              <a:t>IntAct</a:t>
            </a:r>
            <a:endParaRPr lang="en-GB" dirty="0" smtClean="0"/>
          </a:p>
          <a:p>
            <a:r>
              <a:rPr lang="en-GB" dirty="0" smtClean="0"/>
              <a:t>TAIR</a:t>
            </a:r>
          </a:p>
          <a:p>
            <a:r>
              <a:rPr lang="en-GB" dirty="0" err="1" smtClean="0"/>
              <a:t>BioGRID</a:t>
            </a:r>
            <a:endParaRPr lang="en-GB" dirty="0" smtClean="0"/>
          </a:p>
          <a:p>
            <a:pPr>
              <a:buNone/>
            </a:pPr>
            <a:endParaRPr lang="en-GB" dirty="0" smtClean="0"/>
          </a:p>
          <a:p>
            <a:pPr>
              <a:buNone/>
            </a:pPr>
            <a:r>
              <a:rPr lang="en-GB" dirty="0" smtClean="0">
                <a:sym typeface="Wingdings" pitchFamily="2" charset="2"/>
              </a:rPr>
              <a:t> Mapping the 3 databases based on TAIR accessions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3 sources of evidence</a:t>
            </a:r>
            <a:endParaRPr lang="en-GB" dirty="0"/>
          </a:p>
        </p:txBody>
      </p:sp>
      <p:sp>
        <p:nvSpPr>
          <p:cNvPr id="3" name="Content Placeholder 2"/>
          <p:cNvSpPr>
            <a:spLocks noGrp="1"/>
          </p:cNvSpPr>
          <p:nvPr>
            <p:ph idx="1"/>
          </p:nvPr>
        </p:nvSpPr>
        <p:spPr/>
        <p:txBody>
          <a:bodyPr/>
          <a:lstStyle/>
          <a:p>
            <a:r>
              <a:rPr lang="en-GB" dirty="0" smtClean="0"/>
              <a:t>co-expression</a:t>
            </a:r>
          </a:p>
          <a:p>
            <a:r>
              <a:rPr lang="en-GB" dirty="0" smtClean="0"/>
              <a:t>sequence similarity</a:t>
            </a:r>
          </a:p>
          <a:p>
            <a:r>
              <a:rPr lang="en-US" dirty="0" smtClean="0"/>
              <a:t>co-occurrence in scientific literature</a:t>
            </a:r>
          </a:p>
          <a:p>
            <a:pPr>
              <a:buNone/>
            </a:pPr>
            <a:endParaRPr lang="en-US" dirty="0" smtClean="0"/>
          </a:p>
          <a:p>
            <a:pPr>
              <a:buNone/>
            </a:pPr>
            <a:r>
              <a:rPr lang="en-US" dirty="0" smtClean="0">
                <a:sym typeface="Wingdings" pitchFamily="2" charset="2"/>
              </a:rPr>
              <a:t> </a:t>
            </a:r>
            <a:r>
              <a:rPr lang="en-US" dirty="0" smtClean="0"/>
              <a:t>facilitate the identification of functionally </a:t>
            </a:r>
            <a:r>
              <a:rPr lang="en-GB" dirty="0" smtClean="0"/>
              <a:t>related groups of proteins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Co-expression evidence</a:t>
            </a:r>
            <a:endParaRPr lang="en-GB" dirty="0"/>
          </a:p>
        </p:txBody>
      </p:sp>
      <p:sp>
        <p:nvSpPr>
          <p:cNvPr id="3" name="Content Placeholder 2"/>
          <p:cNvSpPr>
            <a:spLocks noGrp="1"/>
          </p:cNvSpPr>
          <p:nvPr>
            <p:ph idx="1"/>
          </p:nvPr>
        </p:nvSpPr>
        <p:spPr/>
        <p:txBody>
          <a:bodyPr/>
          <a:lstStyle/>
          <a:p>
            <a:r>
              <a:rPr lang="en-GB" dirty="0" smtClean="0"/>
              <a:t>ATTED II (</a:t>
            </a:r>
            <a:r>
              <a:rPr lang="en-US" sz="2000" i="1" u="sng" dirty="0" smtClean="0"/>
              <a:t>A</a:t>
            </a:r>
            <a:r>
              <a:rPr lang="en-US" sz="2000" i="1" dirty="0" smtClean="0"/>
              <a:t>rabidopsis </a:t>
            </a:r>
            <a:r>
              <a:rPr lang="en-US" sz="2000" i="1" u="sng" dirty="0" smtClean="0"/>
              <a:t>t</a:t>
            </a:r>
            <a:r>
              <a:rPr lang="en-US" sz="2000" i="1" dirty="0" smtClean="0"/>
              <a:t>haliana</a:t>
            </a:r>
            <a:r>
              <a:rPr lang="en-US" sz="2000" dirty="0" smtClean="0"/>
              <a:t> </a:t>
            </a:r>
            <a:r>
              <a:rPr lang="en-US" sz="2000" u="sng" dirty="0" smtClean="0"/>
              <a:t>t</a:t>
            </a:r>
            <a:r>
              <a:rPr lang="en-US" sz="2000" dirty="0" smtClean="0"/>
              <a:t>rans-factor and </a:t>
            </a:r>
            <a:r>
              <a:rPr lang="en-US" sz="2000" dirty="0" err="1" smtClean="0"/>
              <a:t>cis</a:t>
            </a:r>
            <a:r>
              <a:rPr lang="en-US" sz="2000" dirty="0" smtClean="0"/>
              <a:t>-</a:t>
            </a:r>
            <a:r>
              <a:rPr lang="en-US" sz="2000" u="sng" dirty="0" smtClean="0"/>
              <a:t>e</a:t>
            </a:r>
            <a:r>
              <a:rPr lang="en-US" sz="2000" dirty="0" smtClean="0"/>
              <a:t>lement prediction </a:t>
            </a:r>
            <a:r>
              <a:rPr lang="en-US" sz="2000" u="sng" dirty="0" smtClean="0"/>
              <a:t>d</a:t>
            </a:r>
            <a:r>
              <a:rPr lang="en-US" sz="2000" dirty="0" smtClean="0"/>
              <a:t>atabase</a:t>
            </a:r>
            <a:r>
              <a:rPr lang="en-GB" dirty="0" smtClean="0"/>
              <a:t>)</a:t>
            </a:r>
          </a:p>
          <a:p>
            <a:pPr lvl="1"/>
            <a:r>
              <a:rPr lang="en-US" sz="2400" dirty="0" smtClean="0"/>
              <a:t>provides co-regulated gene relationships in </a:t>
            </a:r>
            <a:r>
              <a:rPr lang="en-US" sz="2400" i="1" dirty="0" smtClean="0"/>
              <a:t>Arabidopsis </a:t>
            </a:r>
            <a:r>
              <a:rPr lang="en-US" sz="2400" dirty="0" smtClean="0"/>
              <a:t>to estimate gene functions</a:t>
            </a:r>
          </a:p>
          <a:p>
            <a:pPr lvl="1"/>
            <a:r>
              <a:rPr lang="en-US" sz="2400" dirty="0" smtClean="0"/>
              <a:t>gives the Pearson correlation coefficients of co-expressed genes in </a:t>
            </a:r>
            <a:r>
              <a:rPr lang="en-US" sz="2400" i="1" dirty="0" smtClean="0"/>
              <a:t>Arabidopsis</a:t>
            </a:r>
            <a:r>
              <a:rPr lang="en-US" sz="2400" dirty="0" smtClean="0"/>
              <a:t> calculated from available microarray data</a:t>
            </a:r>
          </a:p>
          <a:p>
            <a:pPr lvl="1">
              <a:buNone/>
            </a:pPr>
            <a:endParaRPr lang="en-US" sz="2400" dirty="0" smtClean="0"/>
          </a:p>
          <a:p>
            <a:pPr lvl="1">
              <a:buNone/>
            </a:pPr>
            <a:r>
              <a:rPr lang="en-US" sz="2400" dirty="0" smtClean="0">
                <a:sym typeface="Wingdings" pitchFamily="2" charset="2"/>
              </a:rPr>
              <a:t> Mapping using TAIR accessions</a:t>
            </a: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 similarity evidence</a:t>
            </a:r>
            <a:endParaRPr lang="en-GB" dirty="0"/>
          </a:p>
        </p:txBody>
      </p:sp>
      <p:sp>
        <p:nvSpPr>
          <p:cNvPr id="3" name="Content Placeholder 2"/>
          <p:cNvSpPr>
            <a:spLocks noGrp="1"/>
          </p:cNvSpPr>
          <p:nvPr>
            <p:ph idx="1"/>
          </p:nvPr>
        </p:nvSpPr>
        <p:spPr/>
        <p:txBody>
          <a:bodyPr/>
          <a:lstStyle/>
          <a:p>
            <a:r>
              <a:rPr lang="en-GB" dirty="0" smtClean="0"/>
              <a:t>NCBI PSI-BLAST</a:t>
            </a:r>
          </a:p>
          <a:p>
            <a:pPr lvl="1"/>
            <a:r>
              <a:rPr lang="en-GB" dirty="0" smtClean="0"/>
              <a:t>identify similarities between our reference set of proteins</a:t>
            </a:r>
          </a:p>
          <a:p>
            <a:pPr lvl="1"/>
            <a:r>
              <a:rPr lang="en-GB" dirty="0" smtClean="0"/>
              <a:t>Matching against </a:t>
            </a:r>
            <a:r>
              <a:rPr lang="en-GB" i="1" dirty="0" smtClean="0"/>
              <a:t>Arabidopsis</a:t>
            </a:r>
            <a:r>
              <a:rPr lang="en-GB" dirty="0" smtClean="0"/>
              <a:t> subset of UNIPROT</a:t>
            </a:r>
          </a:p>
          <a:p>
            <a:pPr lvl="1">
              <a:buNone/>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from the literature</a:t>
            </a:r>
            <a:endParaRPr lang="en-GB" dirty="0"/>
          </a:p>
        </p:txBody>
      </p:sp>
      <p:sp>
        <p:nvSpPr>
          <p:cNvPr id="3" name="Content Placeholder 2"/>
          <p:cNvSpPr>
            <a:spLocks noGrp="1"/>
          </p:cNvSpPr>
          <p:nvPr>
            <p:ph idx="1"/>
          </p:nvPr>
        </p:nvSpPr>
        <p:spPr/>
        <p:txBody>
          <a:bodyPr/>
          <a:lstStyle/>
          <a:p>
            <a:r>
              <a:rPr lang="en-GB" dirty="0" smtClean="0"/>
              <a:t>Co-occurrence of protein names</a:t>
            </a:r>
          </a:p>
          <a:p>
            <a:pPr lvl="1"/>
            <a:r>
              <a:rPr lang="en-GB" dirty="0" smtClean="0"/>
              <a:t>25,900 Medline abstracts related to </a:t>
            </a:r>
            <a:r>
              <a:rPr lang="en-GB" i="1" dirty="0" smtClean="0"/>
              <a:t>Arabidopsis Thaliana</a:t>
            </a:r>
          </a:p>
          <a:p>
            <a:pPr lvl="1"/>
            <a:r>
              <a:rPr lang="en-GB" dirty="0" smtClean="0"/>
              <a:t>Integrated </a:t>
            </a:r>
            <a:r>
              <a:rPr lang="en-GB" dirty="0" err="1" smtClean="0"/>
              <a:t>Lucene</a:t>
            </a:r>
            <a:r>
              <a:rPr lang="en-GB" dirty="0" smtClean="0"/>
              <a:t>-based mapping method</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Integrated </a:t>
            </a:r>
            <a:r>
              <a:rPr lang="en-GB" i="1" dirty="0" smtClean="0"/>
              <a:t>Arabidopsis</a:t>
            </a:r>
            <a:r>
              <a:rPr lang="en-GB" dirty="0" smtClean="0"/>
              <a:t> PPI</a:t>
            </a:r>
            <a:endParaRPr lang="en-GB" dirty="0"/>
          </a:p>
        </p:txBody>
      </p:sp>
      <p:sp>
        <p:nvSpPr>
          <p:cNvPr id="3" name="Content Placeholder 2"/>
          <p:cNvSpPr>
            <a:spLocks noGrp="1"/>
          </p:cNvSpPr>
          <p:nvPr>
            <p:ph idx="1"/>
          </p:nvPr>
        </p:nvSpPr>
        <p:spPr/>
        <p:txBody>
          <a:bodyPr/>
          <a:lstStyle/>
          <a:p>
            <a:r>
              <a:rPr lang="en-US" dirty="0" smtClean="0"/>
              <a:t>Nodes are connected if there is evidence from </a:t>
            </a:r>
          </a:p>
          <a:p>
            <a:pPr lvl="1"/>
            <a:r>
              <a:rPr lang="en-US" dirty="0" smtClean="0"/>
              <a:t>Interaction</a:t>
            </a:r>
          </a:p>
          <a:p>
            <a:pPr lvl="1"/>
            <a:r>
              <a:rPr lang="en-US" dirty="0" smtClean="0"/>
              <a:t>co-expression</a:t>
            </a:r>
          </a:p>
          <a:p>
            <a:pPr lvl="1"/>
            <a:r>
              <a:rPr lang="en-US" dirty="0" smtClean="0"/>
              <a:t>sequence similarity</a:t>
            </a:r>
          </a:p>
          <a:p>
            <a:pPr lvl="1"/>
            <a:r>
              <a:rPr lang="en-US" dirty="0" smtClean="0"/>
              <a:t>co-occurrence</a:t>
            </a:r>
          </a:p>
          <a:p>
            <a:pPr lvl="1"/>
            <a:endParaRPr lang="en-GB" dirty="0"/>
          </a:p>
        </p:txBody>
      </p:sp>
    </p:spTree>
  </p:cSld>
  <p:clrMapOvr>
    <a:masterClrMapping/>
  </p:clrMapOvr>
</p:sld>
</file>

<file path=ppt/theme/theme1.xml><?xml version="1.0" encoding="utf-8"?>
<a:theme xmlns:a="http://schemas.openxmlformats.org/drawingml/2006/main" name="Eclip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1727</TotalTime>
  <Words>483</Words>
  <Application>Microsoft Office PowerPoint</Application>
  <PresentationFormat>On-screen Show (4:3)</PresentationFormat>
  <Paragraphs>82</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Eclipse</vt:lpstr>
      <vt:lpstr>Exploring interactions in Arabidopsis</vt:lpstr>
      <vt:lpstr>Integration of 3 PPI networks</vt:lpstr>
      <vt:lpstr>Integration of 3 PPI networks</vt:lpstr>
      <vt:lpstr>Ondex Accession-based mapping</vt:lpstr>
      <vt:lpstr>Adding 3 sources of evidence</vt:lpstr>
      <vt:lpstr>Co-expression evidence</vt:lpstr>
      <vt:lpstr>Sequence similarity evidence</vt:lpstr>
      <vt:lpstr>Evidence from the literature</vt:lpstr>
      <vt:lpstr>Integrated Arabidopsis PPI</vt:lpstr>
      <vt:lpstr>Evidence networks in isolation</vt:lpstr>
      <vt:lpstr>Relations colour =  strength of evidence</vt:lpstr>
      <vt:lpstr>Added attributes to nodes/edges</vt:lpstr>
      <vt:lpstr>three_ppi_added_evidence.xml.gz /  ABA_cluster.xml.gz (only 1 cluster)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Catherine Canevet</cp:lastModifiedBy>
  <cp:revision>152</cp:revision>
  <dcterms:created xsi:type="dcterms:W3CDTF">1601-01-01T00:00:00Z</dcterms:created>
  <dcterms:modified xsi:type="dcterms:W3CDTF">2010-03-20T17:51:10Z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-1585741962</vt:i4>
  </property>
  <property fmtid="{D5CDD505-2E9C-101B-9397-08002B2CF9AE}" pid="3" name="_NewReviewCycle">
    <vt:lpwstr/>
  </property>
  <property fmtid="{D5CDD505-2E9C-101B-9397-08002B2CF9AE}" pid="4" name="_EmailSubject">
    <vt:lpwstr>BioSysBio files</vt:lpwstr>
  </property>
  <property fmtid="{D5CDD505-2E9C-101B-9397-08002B2CF9AE}" pid="5" name="_AuthorEmail">
    <vt:lpwstr>catherine.canevet@bbsrc.ac.uk</vt:lpwstr>
  </property>
  <property fmtid="{D5CDD505-2E9C-101B-9397-08002B2CF9AE}" pid="6" name="_AuthorEmailDisplayName">
    <vt:lpwstr>catherine canevet (RRes-Roth)</vt:lpwstr>
  </property>
</Properties>
</file>