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56" r:id="rId3"/>
    <p:sldId id="259" r:id="rId4"/>
    <p:sldId id="275"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1933C-3D96-4523-A440-209737B86EFE}"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47B93-3C3A-499D-A226-23E8D4597116}" type="slidenum">
              <a:rPr lang="en-US" smtClean="0"/>
              <a:t>‹#›</a:t>
            </a:fld>
            <a:endParaRPr lang="en-US"/>
          </a:p>
        </p:txBody>
      </p:sp>
    </p:spTree>
    <p:extLst>
      <p:ext uri="{BB962C8B-B14F-4D97-AF65-F5344CB8AC3E}">
        <p14:creationId xmlns:p14="http://schemas.microsoft.com/office/powerpoint/2010/main" val="402678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johnschno?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s/photos/business?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C9D3F4-A502-44E8-B667-324FCE92CE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79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John </a:t>
            </a:r>
            <a:r>
              <a:rPr lang="en-US" dirty="0" err="1">
                <a:hlinkClick r:id="rId3"/>
              </a:rPr>
              <a:t>Schnobrich</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7BF8F-C65D-4008-89A1-8791DA9689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45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F612-AF79-465E-B89B-E0113BF4A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77779C-B69E-4B40-B418-F818459AA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7A86D1-B149-4E5A-9136-1A8E11F85FA7}"/>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97A324E0-8C38-4D21-8D57-83AD69CDA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090B7-72EE-46EE-9141-40F9DA6D2D89}"/>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337348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2D00-255D-4250-9015-0DAF0BB27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45DB4-D764-48B5-93FD-8EB8190A03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FB0E-AEE7-42A1-BE5A-17CC07FE8F4E}"/>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5B4B7771-1AC1-43F1-9771-83B1CD865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448EE-7453-4EC5-B1D4-6B58E98D3F17}"/>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202557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E95BE-731D-4878-84A7-93338503A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161809-E98D-47CF-BACE-B7CE80621E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8C129-4D3A-41A1-A97E-AD4DF433677A}"/>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91328F61-48E4-4287-BBED-0677880AC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E4179-2726-4F97-B98C-614FC3587EAE}"/>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398712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C263-53FB-A8F4-1D3C-F30FEC481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777BF0-3DDF-15C0-1371-58086FC74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BB6E5-06BF-17AF-A63E-BBB367C541E6}"/>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FD29E866-6AFC-7899-C02C-234F2AD4D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F00B5-CD2B-054F-FB51-6AFCF24E5DD0}"/>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2375147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DCE1-6647-5441-1B9D-5F406793A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F1786-4368-3DD7-E9F3-BE5203312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1388-BE88-7D0F-0BE4-80FD368A503D}"/>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4984C7E0-5518-4DF3-6ABD-73F95B302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F7870-195E-D448-CE2C-0D299E0C67F5}"/>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2207506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0EBA-CFEF-5B2C-F06C-FBD706E06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4C55AA-CF29-9C65-E68B-4C8A73A54C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988B75-BB16-1B61-E1D9-D7F61241069C}"/>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8E4209B3-FAFF-05F6-00A4-99D02C435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F6A80-F5E3-24CC-5BB6-F8174CAAF95B}"/>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1148139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57BB-7EBC-0DC4-55DD-AA1D334BE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C2ED1-0351-F680-7550-44B492903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F9EC37-4B6F-45A7-4731-09510C7CB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AFF73-76E0-8495-280C-046218F52B56}"/>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6" name="Footer Placeholder 5">
            <a:extLst>
              <a:ext uri="{FF2B5EF4-FFF2-40B4-BE49-F238E27FC236}">
                <a16:creationId xmlns:a16="http://schemas.microsoft.com/office/drawing/2014/main" id="{C83D4A18-F16E-8360-D747-523A08210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522EE-E184-DAFF-9A62-2B1636B74B4A}"/>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1231546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AEAF-9E79-B448-BE87-17AC5A914B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F120E7-CB28-DFC1-1C28-F4D26B857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57C73-6FFC-257E-9703-DE9001E74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A380A-B470-7A20-F564-5E0B75940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5A383-8943-F12F-3B73-804808A2E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36488-E7A4-3292-6640-2AAF9766E777}"/>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8" name="Footer Placeholder 7">
            <a:extLst>
              <a:ext uri="{FF2B5EF4-FFF2-40B4-BE49-F238E27FC236}">
                <a16:creationId xmlns:a16="http://schemas.microsoft.com/office/drawing/2014/main" id="{2D85E8EC-6597-3F3A-364D-690578AFA7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FD070F-FF31-BB7E-DBF1-56773E5B2D4E}"/>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441803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47E0-7AC3-C580-564A-4F4181DE6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160C4-732D-2F21-024C-8E842EDDBFF5}"/>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4" name="Footer Placeholder 3">
            <a:extLst>
              <a:ext uri="{FF2B5EF4-FFF2-40B4-BE49-F238E27FC236}">
                <a16:creationId xmlns:a16="http://schemas.microsoft.com/office/drawing/2014/main" id="{E340590C-4097-917F-C673-05E38C326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A69D0-ED0C-CEBF-EB8B-1EC54290E3F5}"/>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4155964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81EFD5-BF51-975C-1EA3-92E1EF51BC2B}"/>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3" name="Footer Placeholder 2">
            <a:extLst>
              <a:ext uri="{FF2B5EF4-FFF2-40B4-BE49-F238E27FC236}">
                <a16:creationId xmlns:a16="http://schemas.microsoft.com/office/drawing/2014/main" id="{E6B3DD3C-7334-D763-0F72-88AEA8457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DCDFC-7960-C835-86C0-18B2D467B21E}"/>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1763709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89AC-4AE6-19C5-7415-48C58B371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81F46E-AFBB-3112-8880-986421FFA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68B97D-8914-5443-E48C-ABC786089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F685B-0763-E0AF-D609-F3E358C3D940}"/>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6" name="Footer Placeholder 5">
            <a:extLst>
              <a:ext uri="{FF2B5EF4-FFF2-40B4-BE49-F238E27FC236}">
                <a16:creationId xmlns:a16="http://schemas.microsoft.com/office/drawing/2014/main" id="{983F7133-6ADC-62D2-AA70-2766A5E23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9198F-8A95-E598-4168-54F27B2AD578}"/>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218352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B5AA-81D1-4AE5-8780-804C4C2D1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B0B19-4E5A-4AA8-85A2-8F95AB592D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E80C1-C462-4E95-B512-51C84956C77C}"/>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96824786-4832-4602-BF35-1BB530D4B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25687-F7B0-4F47-A05B-D04C858609BB}"/>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3309065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B07A-B6D9-1E03-0EDB-744C233BB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444461-0CAB-FAA7-0AA0-DF4EFB502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B04D7-DC40-B6FF-2EF3-57FA61BA9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C0B4-41C3-11D8-1062-32B8D857A33B}"/>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6" name="Footer Placeholder 5">
            <a:extLst>
              <a:ext uri="{FF2B5EF4-FFF2-40B4-BE49-F238E27FC236}">
                <a16:creationId xmlns:a16="http://schemas.microsoft.com/office/drawing/2014/main" id="{638921C6-A6E7-6430-169D-E92065526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8ACDC-4A1B-C810-6520-34C41CCB7D1B}"/>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144303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D974-C163-DA65-19DF-1D2AD94AF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5ECC9D-5E49-39A7-5043-4BA94582C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84CF5-1A2C-CFC8-85DD-07FF9FA3C98F}"/>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FC8C5375-1050-5A29-2DF4-ED8CD30E7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8D7D0-194F-189D-BD70-5527033A0C0C}"/>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3471736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34D73E-C1D4-BCB8-1A5C-C2CCF4162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2BE21-86A7-5DC1-B283-19819BE3E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EDF99-780A-4377-84F3-418C57E6CD64}"/>
              </a:ext>
            </a:extLst>
          </p:cNvPr>
          <p:cNvSpPr>
            <a:spLocks noGrp="1"/>
          </p:cNvSpPr>
          <p:nvPr>
            <p:ph type="dt" sz="half" idx="10"/>
          </p:nvPr>
        </p:nvSpPr>
        <p:spPr/>
        <p:txBody>
          <a:body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8D2FCD24-C604-10D7-E6F7-757BB127F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FDFDE-9C4A-AAC5-FEF2-93696611D4E4}"/>
              </a:ext>
            </a:extLst>
          </p:cNvPr>
          <p:cNvSpPr>
            <a:spLocks noGrp="1"/>
          </p:cNvSpPr>
          <p:nvPr>
            <p:ph type="sldNum" sz="quarter" idx="12"/>
          </p:nvPr>
        </p:nvSpPr>
        <p:spPr/>
        <p:txBody>
          <a:bodyPr/>
          <a:lstStyle/>
          <a:p>
            <a:fld id="{093259C6-7B9F-47CB-84EA-AE2329FC0E0A}" type="slidenum">
              <a:rPr lang="en-US" smtClean="0"/>
              <a:t>‹#›</a:t>
            </a:fld>
            <a:endParaRPr lang="en-US"/>
          </a:p>
        </p:txBody>
      </p:sp>
    </p:spTree>
    <p:extLst>
      <p:ext uri="{BB962C8B-B14F-4D97-AF65-F5344CB8AC3E}">
        <p14:creationId xmlns:p14="http://schemas.microsoft.com/office/powerpoint/2010/main" val="43772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6D72-0473-43A4-93B6-43B2ECA53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39633-14F7-4B8B-910D-CE56274A0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46160A-FFAE-4238-8B7E-5D2B1083AD8F}"/>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F2B51153-2F95-4336-9F1E-805813149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6145-4AC7-49FE-9426-8EDCE5231EB6}"/>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386251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7751-B7B3-4B3E-AF13-0964499AB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3DDCA-56FC-4A04-9995-E8FF0E4CBF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132CB5-4311-4368-9D8A-FAE75A2865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95A4B-41C6-4648-A8AB-E1F46E0B5EB3}"/>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6" name="Footer Placeholder 5">
            <a:extLst>
              <a:ext uri="{FF2B5EF4-FFF2-40B4-BE49-F238E27FC236}">
                <a16:creationId xmlns:a16="http://schemas.microsoft.com/office/drawing/2014/main" id="{9BC511FA-F63F-4DF4-A847-347DF5571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38922-975F-47D5-9167-071BE2151A7E}"/>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408240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506-4528-4C9C-8187-A452404C2B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7EF1C-4654-4411-BC79-8DFB11614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FB09E2-B701-46AE-83BC-37281F98C7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1C30D5-E6DD-4A34-8F09-32EFAB7E3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211AA7-EDCF-4FF4-B95F-CAA4E1B67E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2B68F-A3FD-4D2C-9CB0-10ED62670466}"/>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8" name="Footer Placeholder 7">
            <a:extLst>
              <a:ext uri="{FF2B5EF4-FFF2-40B4-BE49-F238E27FC236}">
                <a16:creationId xmlns:a16="http://schemas.microsoft.com/office/drawing/2014/main" id="{858DACF1-809C-41AD-AF61-9DB33E9327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44765-3215-418E-BB1E-C361484F459C}"/>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107758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9FBE-C8FE-496C-82E1-2FAA1C625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3C049-1E5A-496B-89B7-5A3DE67000E0}"/>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4" name="Footer Placeholder 3">
            <a:extLst>
              <a:ext uri="{FF2B5EF4-FFF2-40B4-BE49-F238E27FC236}">
                <a16:creationId xmlns:a16="http://schemas.microsoft.com/office/drawing/2014/main" id="{0D072EC7-D928-4141-86F1-22C5DDA12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3D497-D332-4C73-90A1-DD38C52B7544}"/>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125934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2F5BC-A6D2-49EB-9348-6370B5BE0102}"/>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3" name="Footer Placeholder 2">
            <a:extLst>
              <a:ext uri="{FF2B5EF4-FFF2-40B4-BE49-F238E27FC236}">
                <a16:creationId xmlns:a16="http://schemas.microsoft.com/office/drawing/2014/main" id="{164FD917-9A67-43F3-90C5-CCBDB5F2D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BECC8-D946-4C07-A8C2-0D15200118F2}"/>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3345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4B97-3E75-44C9-8E6B-388030212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D7058-7FD0-4328-9FAC-3D64DA6ED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2D67B9-9817-429C-AB61-2B284DEE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7F8680-A68D-423E-9DB3-DC63E1523B14}"/>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6" name="Footer Placeholder 5">
            <a:extLst>
              <a:ext uri="{FF2B5EF4-FFF2-40B4-BE49-F238E27FC236}">
                <a16:creationId xmlns:a16="http://schemas.microsoft.com/office/drawing/2014/main" id="{61D84B3A-8FB4-4E19-A061-CE0D6DB20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80457-C4DD-4CBD-8433-1E70625D176F}"/>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224811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4F1F-FF39-4D12-82A1-089065538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D5D034-C643-4437-A8FF-D7AAB4127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8301EA-D5D4-45DD-B8A1-2FADEDDEB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2CAB24-F527-4DDC-9BF8-F69DF207802D}"/>
              </a:ext>
            </a:extLst>
          </p:cNvPr>
          <p:cNvSpPr>
            <a:spLocks noGrp="1"/>
          </p:cNvSpPr>
          <p:nvPr>
            <p:ph type="dt" sz="half" idx="10"/>
          </p:nvPr>
        </p:nvSpPr>
        <p:spPr/>
        <p:txBody>
          <a:bodyPr/>
          <a:lstStyle/>
          <a:p>
            <a:fld id="{C8FBBBC3-D436-4572-9233-058F3B180499}" type="datetimeFigureOut">
              <a:rPr lang="en-US" smtClean="0"/>
              <a:t>11/10/2024</a:t>
            </a:fld>
            <a:endParaRPr lang="en-US"/>
          </a:p>
        </p:txBody>
      </p:sp>
      <p:sp>
        <p:nvSpPr>
          <p:cNvPr id="6" name="Footer Placeholder 5">
            <a:extLst>
              <a:ext uri="{FF2B5EF4-FFF2-40B4-BE49-F238E27FC236}">
                <a16:creationId xmlns:a16="http://schemas.microsoft.com/office/drawing/2014/main" id="{3964785B-1931-4149-86C4-CC4D272FB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67161-9902-4F9C-A6BA-314AB910DE4D}"/>
              </a:ext>
            </a:extLst>
          </p:cNvPr>
          <p:cNvSpPr>
            <a:spLocks noGrp="1"/>
          </p:cNvSpPr>
          <p:nvPr>
            <p:ph type="sldNum" sz="quarter" idx="12"/>
          </p:nvPr>
        </p:nvSpPr>
        <p:spPr/>
        <p:txBody>
          <a:bodyPr/>
          <a:lstStyle/>
          <a:p>
            <a:fld id="{9C95DE23-BA7E-4F5B-9AE7-9460487A7419}" type="slidenum">
              <a:rPr lang="en-US" smtClean="0"/>
              <a:t>‹#›</a:t>
            </a:fld>
            <a:endParaRPr lang="en-US"/>
          </a:p>
        </p:txBody>
      </p:sp>
    </p:spTree>
    <p:extLst>
      <p:ext uri="{BB962C8B-B14F-4D97-AF65-F5344CB8AC3E}">
        <p14:creationId xmlns:p14="http://schemas.microsoft.com/office/powerpoint/2010/main" val="5851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49F96-7134-4500-9138-6821F31B7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FA770-B1F4-4FB8-A448-E0F7BB66A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56484-16AA-427A-A12B-10EC8DD75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BBBC3-D436-4572-9233-058F3B180499}" type="datetimeFigureOut">
              <a:rPr lang="en-US" smtClean="0"/>
              <a:t>11/10/2024</a:t>
            </a:fld>
            <a:endParaRPr lang="en-US"/>
          </a:p>
        </p:txBody>
      </p:sp>
      <p:sp>
        <p:nvSpPr>
          <p:cNvPr id="5" name="Footer Placeholder 4">
            <a:extLst>
              <a:ext uri="{FF2B5EF4-FFF2-40B4-BE49-F238E27FC236}">
                <a16:creationId xmlns:a16="http://schemas.microsoft.com/office/drawing/2014/main" id="{211B97E2-A6CC-496A-ABFA-0FC776266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32F1D-E33A-4B4D-AB62-B3CD539B3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5DE23-BA7E-4F5B-9AE7-9460487A7419}" type="slidenum">
              <a:rPr lang="en-US" smtClean="0"/>
              <a:t>‹#›</a:t>
            </a:fld>
            <a:endParaRPr lang="en-US"/>
          </a:p>
        </p:txBody>
      </p:sp>
    </p:spTree>
    <p:extLst>
      <p:ext uri="{BB962C8B-B14F-4D97-AF65-F5344CB8AC3E}">
        <p14:creationId xmlns:p14="http://schemas.microsoft.com/office/powerpoint/2010/main" val="78012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C2C38-2AF6-E7FC-2EAD-EF7D73373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D446B-3869-3A48-C4FA-0DB50D8B7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63497-5C64-BD71-9701-ADD084975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B0EA2-F5C9-485F-A5C6-BBE2F71AF79F}" type="datetimeFigureOut">
              <a:rPr lang="en-US" smtClean="0"/>
              <a:t>11/10/2024</a:t>
            </a:fld>
            <a:endParaRPr lang="en-US"/>
          </a:p>
        </p:txBody>
      </p:sp>
      <p:sp>
        <p:nvSpPr>
          <p:cNvPr id="5" name="Footer Placeholder 4">
            <a:extLst>
              <a:ext uri="{FF2B5EF4-FFF2-40B4-BE49-F238E27FC236}">
                <a16:creationId xmlns:a16="http://schemas.microsoft.com/office/drawing/2014/main" id="{E6FBA5E9-D899-CE88-18D4-04737A8F3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50C472-C3A2-BBA7-CDF1-23D350C38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259C6-7B9F-47CB-84EA-AE2329FC0E0A}" type="slidenum">
              <a:rPr lang="en-US" smtClean="0"/>
              <a:t>‹#›</a:t>
            </a:fld>
            <a:endParaRPr lang="en-US"/>
          </a:p>
        </p:txBody>
      </p:sp>
    </p:spTree>
    <p:extLst>
      <p:ext uri="{BB962C8B-B14F-4D97-AF65-F5344CB8AC3E}">
        <p14:creationId xmlns:p14="http://schemas.microsoft.com/office/powerpoint/2010/main" val="98088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AC49A-D6BA-4013-9854-E661A6B1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45"/>
            <a:ext cx="12192000" cy="6858000"/>
          </a:xfrm>
          <a:prstGeom prst="rect">
            <a:avLst/>
          </a:prstGeom>
        </p:spPr>
      </p:pic>
      <p:sp>
        <p:nvSpPr>
          <p:cNvPr id="6" name="Title 5">
            <a:extLst>
              <a:ext uri="{FF2B5EF4-FFF2-40B4-BE49-F238E27FC236}">
                <a16:creationId xmlns:a16="http://schemas.microsoft.com/office/drawing/2014/main" id="{46589333-03E0-496B-A3D7-7572C64BBFA1}"/>
              </a:ext>
            </a:extLst>
          </p:cNvPr>
          <p:cNvSpPr>
            <a:spLocks noGrp="1"/>
          </p:cNvSpPr>
          <p:nvPr>
            <p:ph type="title"/>
          </p:nvPr>
        </p:nvSpPr>
        <p:spPr>
          <a:xfrm>
            <a:off x="1463351" y="3173639"/>
            <a:ext cx="10515600" cy="2350084"/>
          </a:xfrm>
        </p:spPr>
        <p:txBody>
          <a:bodyPr>
            <a:normAutofit/>
          </a:bodyPr>
          <a:lstStyle/>
          <a:p>
            <a:endParaRPr lang="en-US" dirty="0"/>
          </a:p>
        </p:txBody>
      </p:sp>
    </p:spTree>
    <p:extLst>
      <p:ext uri="{BB962C8B-B14F-4D97-AF65-F5344CB8AC3E}">
        <p14:creationId xmlns:p14="http://schemas.microsoft.com/office/powerpoint/2010/main" val="335966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9A84F3BE-14A0-90B9-FF83-14C2203A2C6C}"/>
              </a:ext>
            </a:extLst>
          </p:cNvPr>
          <p:cNvSpPr/>
          <p:nvPr/>
        </p:nvSpPr>
        <p:spPr>
          <a:xfrm>
            <a:off x="0" y="4279276"/>
            <a:ext cx="12192000" cy="25787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a:rPr>
              <a:t>Group 13 Members: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rPr>
              <a:t>Amos</a:t>
            </a:r>
            <a:r>
              <a:rPr lang="en-US" dirty="0">
                <a:solidFill>
                  <a:schemeClr val="tx1"/>
                </a:solidFill>
                <a:latin typeface="Calibri" panose="020F0502020204030204"/>
              </a:rPr>
              <a:t> </a:t>
            </a:r>
            <a:r>
              <a:rPr lang="en-US" dirty="0" err="1">
                <a:solidFill>
                  <a:schemeClr val="tx1"/>
                </a:solidFill>
                <a:latin typeface="Calibri" panose="020F0502020204030204"/>
              </a:rPr>
              <a:t>Kipngetich</a:t>
            </a:r>
            <a:endParaRPr kumimoji="0" lang="en-US" sz="1800" b="0" i="0" u="none" strike="noStrike" kern="1200" cap="none" spc="0" normalizeH="0" baseline="0" noProof="0" dirty="0">
              <a:ln>
                <a:noFill/>
              </a:ln>
              <a:solidFill>
                <a:schemeClr val="tx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a:rPr>
              <a:t>Alex </a:t>
            </a:r>
            <a:r>
              <a:rPr lang="en-US" dirty="0" err="1">
                <a:solidFill>
                  <a:schemeClr val="tx1"/>
                </a:solidFill>
                <a:latin typeface="Calibri" panose="020F0502020204030204"/>
              </a:rPr>
              <a:t>Miningwa</a:t>
            </a:r>
            <a:endParaRPr lang="en-US" dirty="0">
              <a:solidFill>
                <a:schemeClr val="tx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rPr>
              <a:t>Angela </a:t>
            </a:r>
            <a:r>
              <a:rPr kumimoji="0" lang="en-US" sz="1800" b="0" i="0" u="none" strike="noStrike" kern="1200" cap="none" spc="0" normalizeH="0" baseline="0" noProof="0" dirty="0" err="1">
                <a:ln>
                  <a:noFill/>
                </a:ln>
                <a:solidFill>
                  <a:schemeClr val="tx1"/>
                </a:solidFill>
                <a:effectLst/>
                <a:uLnTx/>
                <a:uFillTx/>
                <a:latin typeface="Calibri" panose="020F0502020204030204"/>
              </a:rPr>
              <a:t>Maina</a:t>
            </a:r>
            <a:endParaRPr kumimoji="0" lang="en-US" sz="1800" b="0" i="0" u="none" strike="noStrike" kern="1200" cap="none" spc="0" normalizeH="0" baseline="0" noProof="0" dirty="0">
              <a:ln>
                <a:noFill/>
              </a:ln>
              <a:solidFill>
                <a:schemeClr val="tx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a:rPr>
              <a:t>Charles </a:t>
            </a:r>
            <a:r>
              <a:rPr lang="en-US" dirty="0" err="1">
                <a:solidFill>
                  <a:schemeClr val="tx1"/>
                </a:solidFill>
                <a:latin typeface="Calibri" panose="020F0502020204030204"/>
              </a:rPr>
              <a:t>Ndegwa</a:t>
            </a:r>
            <a:endParaRPr lang="en-US" dirty="0">
              <a:solidFill>
                <a:schemeClr val="tx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rPr>
              <a:t>Gloria </a:t>
            </a:r>
            <a:r>
              <a:rPr kumimoji="0" lang="en-US" sz="1800" b="0" i="0" u="none" strike="noStrike" kern="1200" cap="none" spc="0" normalizeH="0" baseline="0" noProof="0" dirty="0" err="1">
                <a:ln>
                  <a:noFill/>
                </a:ln>
                <a:solidFill>
                  <a:schemeClr val="tx1"/>
                </a:solidFill>
                <a:effectLst/>
                <a:uLnTx/>
                <a:uFillTx/>
                <a:latin typeface="Calibri" panose="020F0502020204030204"/>
              </a:rPr>
              <a:t>Tisnanga</a:t>
            </a:r>
            <a:endParaRPr lang="en-US" dirty="0">
              <a:solidFill>
                <a:schemeClr val="tx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rPr>
              <a:t>Sandra </a:t>
            </a:r>
            <a:r>
              <a:rPr kumimoji="0" lang="en-US" sz="1800" b="0" i="0" u="none" strike="noStrike" kern="1200" cap="none" spc="0" normalizeH="0" baseline="0" noProof="0" dirty="0" err="1">
                <a:ln>
                  <a:noFill/>
                </a:ln>
                <a:solidFill>
                  <a:schemeClr val="tx1"/>
                </a:solidFill>
                <a:effectLst/>
                <a:uLnTx/>
                <a:uFillTx/>
                <a:latin typeface="Calibri" panose="020F0502020204030204"/>
              </a:rPr>
              <a:t>Koech</a:t>
            </a:r>
            <a:endParaRPr kumimoji="0" lang="en-US" sz="1800" b="0" i="0" u="none" strike="noStrike" kern="1200" cap="none" spc="0" normalizeH="0" baseline="0" noProof="0" dirty="0">
              <a:ln>
                <a:noFill/>
              </a:ln>
              <a:solidFill>
                <a:schemeClr val="tx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a:rPr>
              <a:t>Sylvia </a:t>
            </a:r>
            <a:r>
              <a:rPr lang="en-US" dirty="0" err="1">
                <a:solidFill>
                  <a:schemeClr val="tx1"/>
                </a:solidFill>
                <a:latin typeface="Calibri" panose="020F0502020204030204"/>
              </a:rPr>
              <a:t>Manono</a:t>
            </a:r>
            <a:endParaRPr kumimoji="0" lang="en-US" sz="1800" b="0" i="0" u="none" strike="noStrike" kern="1200" cap="none" spc="0" normalizeH="0" baseline="0" noProof="0" dirty="0">
              <a:ln>
                <a:noFill/>
              </a:ln>
              <a:solidFill>
                <a:schemeClr val="tx1"/>
              </a:solidFill>
              <a:effectLst/>
              <a:uLnTx/>
              <a:uFillTx/>
              <a:latin typeface="Calibri" panose="020F0502020204030204"/>
            </a:endParaRPr>
          </a:p>
        </p:txBody>
      </p:sp>
      <p:sp>
        <p:nvSpPr>
          <p:cNvPr id="14" name="Rectangle 13">
            <a:extLst>
              <a:ext uri="{FF2B5EF4-FFF2-40B4-BE49-F238E27FC236}">
                <a16:creationId xmlns:a16="http://schemas.microsoft.com/office/drawing/2014/main" id="{AC868AF9-F3B9-1013-71A1-DD9C9D117AAA}"/>
              </a:ext>
            </a:extLst>
          </p:cNvPr>
          <p:cNvSpPr/>
          <p:nvPr/>
        </p:nvSpPr>
        <p:spPr>
          <a:xfrm>
            <a:off x="0" y="-412994"/>
            <a:ext cx="266700" cy="266700"/>
          </a:xfrm>
          <a:prstGeom prst="rect">
            <a:avLst/>
          </a:prstGeom>
          <a:solidFill>
            <a:srgbClr val="5517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64C810C-324D-9AB6-F503-357E9CBB3FDF}"/>
              </a:ext>
            </a:extLst>
          </p:cNvPr>
          <p:cNvSpPr/>
          <p:nvPr/>
        </p:nvSpPr>
        <p:spPr>
          <a:xfrm>
            <a:off x="367382" y="-412994"/>
            <a:ext cx="266700" cy="266700"/>
          </a:xfrm>
          <a:prstGeom prst="rect">
            <a:avLst/>
          </a:prstGeom>
          <a:solidFill>
            <a:srgbClr val="FF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EED6E26-4FF9-4C7B-5F9C-C68C4F152859}"/>
              </a:ext>
            </a:extLst>
          </p:cNvPr>
          <p:cNvSpPr/>
          <p:nvPr/>
        </p:nvSpPr>
        <p:spPr>
          <a:xfrm>
            <a:off x="734764" y="-412994"/>
            <a:ext cx="266700" cy="266700"/>
          </a:xfrm>
          <a:prstGeom prst="rect">
            <a:avLst/>
          </a:prstGeom>
          <a:solidFill>
            <a:srgbClr val="FF8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F7E40EA-E64E-8024-10A8-A41309FFB5CA}"/>
              </a:ext>
            </a:extLst>
          </p:cNvPr>
          <p:cNvSpPr/>
          <p:nvPr/>
        </p:nvSpPr>
        <p:spPr>
          <a:xfrm>
            <a:off x="1102146" y="-412994"/>
            <a:ext cx="266700" cy="266700"/>
          </a:xfrm>
          <a:prstGeom prst="rect">
            <a:avLst/>
          </a:prstGeom>
          <a:solidFill>
            <a:srgbClr val="FF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7908DF2A-0FE6-429B-BC02-131D0BD50F5B}"/>
              </a:ext>
            </a:extLst>
          </p:cNvPr>
          <p:cNvSpPr/>
          <p:nvPr/>
        </p:nvSpPr>
        <p:spPr>
          <a:xfrm>
            <a:off x="538479" y="6321425"/>
            <a:ext cx="1811803" cy="22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endParaRPr>
          </a:p>
        </p:txBody>
      </p:sp>
      <p:sp>
        <p:nvSpPr>
          <p:cNvPr id="8" name="TextBox 7">
            <a:extLst>
              <a:ext uri="{FF2B5EF4-FFF2-40B4-BE49-F238E27FC236}">
                <a16:creationId xmlns:a16="http://schemas.microsoft.com/office/drawing/2014/main" id="{8E846F43-5636-B32D-9E3A-CD31EF11DD8B}"/>
              </a:ext>
            </a:extLst>
          </p:cNvPr>
          <p:cNvSpPr txBox="1"/>
          <p:nvPr/>
        </p:nvSpPr>
        <p:spPr>
          <a:xfrm>
            <a:off x="1472418" y="2840013"/>
            <a:ext cx="9247165" cy="1341656"/>
          </a:xfrm>
          <a:prstGeom prst="roundRect">
            <a:avLst>
              <a:gd name="adj" fmla="val 50000"/>
            </a:avLst>
          </a:prstGeom>
          <a:noFill/>
        </p:spPr>
        <p:txBody>
          <a:bodyPr wrap="square" rtlCol="0">
            <a:spAutoFit/>
          </a:bodyPr>
          <a:lstStyle/>
          <a:p>
            <a:pPr algn="ctr"/>
            <a:r>
              <a:rPr lang="en-US" sz="2800" b="1" dirty="0">
                <a:latin typeface="Century Gothic" panose="020B0502020202020204" pitchFamily="34" charset="0"/>
              </a:rPr>
              <a:t>Understanding Twitter Sentiment on Apple and Google Products</a:t>
            </a:r>
            <a:endParaRPr lang="en-US" sz="2800" dirty="0">
              <a:latin typeface="Century Gothic" panose="020B0502020202020204" pitchFamily="34" charset="0"/>
            </a:endParaRPr>
          </a:p>
        </p:txBody>
      </p:sp>
      <p:cxnSp>
        <p:nvCxnSpPr>
          <p:cNvPr id="21" name="Straight Connector 20">
            <a:extLst>
              <a:ext uri="{FF2B5EF4-FFF2-40B4-BE49-F238E27FC236}">
                <a16:creationId xmlns:a16="http://schemas.microsoft.com/office/drawing/2014/main" id="{56D0F21E-ED49-8838-0BC2-46D6D6364E11}"/>
              </a:ext>
            </a:extLst>
          </p:cNvPr>
          <p:cNvCxnSpPr/>
          <p:nvPr/>
        </p:nvCxnSpPr>
        <p:spPr>
          <a:xfrm>
            <a:off x="1231210" y="4279276"/>
            <a:ext cx="10058400" cy="0"/>
          </a:xfrm>
          <a:prstGeom prst="line">
            <a:avLst/>
          </a:prstGeom>
          <a:ln w="28575">
            <a:solidFill>
              <a:srgbClr val="7C2CC7"/>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Teardrop 8">
            <a:extLst>
              <a:ext uri="{FF2B5EF4-FFF2-40B4-BE49-F238E27FC236}">
                <a16:creationId xmlns:a16="http://schemas.microsoft.com/office/drawing/2014/main" id="{5553A9CF-A54D-0B60-D329-368EBE3F52DE}"/>
              </a:ext>
            </a:extLst>
          </p:cNvPr>
          <p:cNvSpPr/>
          <p:nvPr/>
        </p:nvSpPr>
        <p:spPr>
          <a:xfrm rot="2659615">
            <a:off x="4969192" y="1736749"/>
            <a:ext cx="914400" cy="914400"/>
          </a:xfrm>
          <a:prstGeom prst="teardrop">
            <a:avLst/>
          </a:prstGeom>
          <a:solidFill>
            <a:srgbClr val="FF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Teardrop 211">
            <a:extLst>
              <a:ext uri="{FF2B5EF4-FFF2-40B4-BE49-F238E27FC236}">
                <a16:creationId xmlns:a16="http://schemas.microsoft.com/office/drawing/2014/main" id="{49236B9D-58E3-6B90-FDA9-C747C95A79C9}"/>
              </a:ext>
            </a:extLst>
          </p:cNvPr>
          <p:cNvSpPr/>
          <p:nvPr/>
        </p:nvSpPr>
        <p:spPr>
          <a:xfrm rot="8100000">
            <a:off x="5642332" y="1054316"/>
            <a:ext cx="914400" cy="914400"/>
          </a:xfrm>
          <a:prstGeom prst="teardrop">
            <a:avLst/>
          </a:prstGeom>
          <a:solidFill>
            <a:srgbClr val="FF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Teardrop 214">
            <a:extLst>
              <a:ext uri="{FF2B5EF4-FFF2-40B4-BE49-F238E27FC236}">
                <a16:creationId xmlns:a16="http://schemas.microsoft.com/office/drawing/2014/main" id="{B03BE03E-221E-17C4-B6FE-481E4447B47E}"/>
              </a:ext>
            </a:extLst>
          </p:cNvPr>
          <p:cNvSpPr/>
          <p:nvPr/>
        </p:nvSpPr>
        <p:spPr>
          <a:xfrm rot="18940385" flipH="1">
            <a:off x="6308408" y="1736749"/>
            <a:ext cx="914400" cy="914400"/>
          </a:xfrm>
          <a:prstGeom prst="teardrop">
            <a:avLst/>
          </a:prstGeom>
          <a:solidFill>
            <a:srgbClr val="FFC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Teardrop 229">
            <a:extLst>
              <a:ext uri="{FF2B5EF4-FFF2-40B4-BE49-F238E27FC236}">
                <a16:creationId xmlns:a16="http://schemas.microsoft.com/office/drawing/2014/main" id="{A4928A22-8040-73DE-D113-E01E70027ECF}"/>
              </a:ext>
            </a:extLst>
          </p:cNvPr>
          <p:cNvSpPr/>
          <p:nvPr/>
        </p:nvSpPr>
        <p:spPr>
          <a:xfrm rot="18940385" flipH="1">
            <a:off x="6238298" y="1766189"/>
            <a:ext cx="855521" cy="855521"/>
          </a:xfrm>
          <a:prstGeom prst="teardrop">
            <a:avLst/>
          </a:prstGeom>
          <a:gradFill>
            <a:gsLst>
              <a:gs pos="0">
                <a:schemeClr val="bg1">
                  <a:alpha val="50000"/>
                </a:schemeClr>
              </a:gs>
              <a:gs pos="100000">
                <a:srgbClr val="FF4A4A">
                  <a:alpha val="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Teardrop 230">
            <a:extLst>
              <a:ext uri="{FF2B5EF4-FFF2-40B4-BE49-F238E27FC236}">
                <a16:creationId xmlns:a16="http://schemas.microsoft.com/office/drawing/2014/main" id="{58DA6C3F-4065-A6A1-1E7B-D098D430276C}"/>
              </a:ext>
            </a:extLst>
          </p:cNvPr>
          <p:cNvSpPr/>
          <p:nvPr/>
        </p:nvSpPr>
        <p:spPr>
          <a:xfrm rot="8100000">
            <a:off x="5701035" y="1168942"/>
            <a:ext cx="829925" cy="829925"/>
          </a:xfrm>
          <a:prstGeom prst="teardrop">
            <a:avLst/>
          </a:prstGeom>
          <a:gradFill>
            <a:gsLst>
              <a:gs pos="0">
                <a:schemeClr val="bg1">
                  <a:alpha val="50000"/>
                </a:schemeClr>
              </a:gs>
              <a:gs pos="100000">
                <a:srgbClr val="FF4A4A">
                  <a:alpha val="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Teardrop 231">
            <a:extLst>
              <a:ext uri="{FF2B5EF4-FFF2-40B4-BE49-F238E27FC236}">
                <a16:creationId xmlns:a16="http://schemas.microsoft.com/office/drawing/2014/main" id="{C10179FE-FA85-5ECF-6BAE-62BCAC804065}"/>
              </a:ext>
            </a:extLst>
          </p:cNvPr>
          <p:cNvSpPr/>
          <p:nvPr/>
        </p:nvSpPr>
        <p:spPr>
          <a:xfrm rot="2659615">
            <a:off x="5111635" y="1764432"/>
            <a:ext cx="859034" cy="859034"/>
          </a:xfrm>
          <a:prstGeom prst="teardrop">
            <a:avLst/>
          </a:prstGeom>
          <a:gradFill>
            <a:gsLst>
              <a:gs pos="0">
                <a:schemeClr val="bg1">
                  <a:alpha val="50000"/>
                </a:schemeClr>
              </a:gs>
              <a:gs pos="100000">
                <a:srgbClr val="FF4A4A">
                  <a:alpha val="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A109839F-9998-F968-FD23-AC5E7D5E6814}"/>
              </a:ext>
            </a:extLst>
          </p:cNvPr>
          <p:cNvSpPr/>
          <p:nvPr/>
        </p:nvSpPr>
        <p:spPr>
          <a:xfrm>
            <a:off x="5713228" y="1722469"/>
            <a:ext cx="765544" cy="765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aphic 22" descr="Circular flowchart with solid fill">
            <a:extLst>
              <a:ext uri="{FF2B5EF4-FFF2-40B4-BE49-F238E27FC236}">
                <a16:creationId xmlns:a16="http://schemas.microsoft.com/office/drawing/2014/main" id="{D9A1DC91-7A87-6AC5-0797-19B6D9B833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0314" y="1799555"/>
            <a:ext cx="611372" cy="611372"/>
          </a:xfrm>
          <a:prstGeom prst="rect">
            <a:avLst/>
          </a:prstGeom>
        </p:spPr>
      </p:pic>
    </p:spTree>
    <p:extLst>
      <p:ext uri="{BB962C8B-B14F-4D97-AF65-F5344CB8AC3E}">
        <p14:creationId xmlns:p14="http://schemas.microsoft.com/office/powerpoint/2010/main" val="92447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BD6658-C3F2-A194-5656-6F7F7381227D}"/>
              </a:ext>
            </a:extLst>
          </p:cNvPr>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4" name="Title 1023">
            <a:extLst>
              <a:ext uri="{FF2B5EF4-FFF2-40B4-BE49-F238E27FC236}">
                <a16:creationId xmlns:a16="http://schemas.microsoft.com/office/drawing/2014/main" id="{F0AA2056-63C8-01FF-B993-A6CF44A5ED25}"/>
              </a:ext>
            </a:extLst>
          </p:cNvPr>
          <p:cNvSpPr>
            <a:spLocks noGrp="1"/>
          </p:cNvSpPr>
          <p:nvPr>
            <p:ph type="title"/>
          </p:nvPr>
        </p:nvSpPr>
        <p:spPr>
          <a:xfrm>
            <a:off x="515938" y="549276"/>
            <a:ext cx="10837862" cy="1059606"/>
          </a:xfrm>
        </p:spPr>
        <p:txBody>
          <a:bodyPr/>
          <a:lstStyle/>
          <a:p>
            <a:r>
              <a:rPr lang="en-US" dirty="0">
                <a:solidFill>
                  <a:srgbClr val="00144F"/>
                </a:solidFill>
              </a:rPr>
              <a:t>Project Overview</a:t>
            </a:r>
          </a:p>
        </p:txBody>
      </p:sp>
      <p:sp>
        <p:nvSpPr>
          <p:cNvPr id="6" name="Slide Number Placeholder 1">
            <a:extLst>
              <a:ext uri="{FF2B5EF4-FFF2-40B4-BE49-F238E27FC236}">
                <a16:creationId xmlns:a16="http://schemas.microsoft.com/office/drawing/2014/main" id="{03BA4D7C-B37A-BF70-3014-3747BC51BA75}"/>
              </a:ext>
            </a:extLst>
          </p:cNvPr>
          <p:cNvSpPr>
            <a:spLocks noGrp="1"/>
          </p:cNvSpPr>
          <p:nvPr>
            <p:ph type="sldNum" sz="quarter" idx="12"/>
          </p:nvPr>
        </p:nvSpPr>
        <p:spPr>
          <a:xfrm>
            <a:off x="9374527" y="63100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9442E-9437-4062-8DAD-965F8584E449}" type="slidenum">
              <a:rPr kumimoji="0" lang="en-US" sz="1200" b="1" i="0" u="none" strike="noStrike" kern="1200" cap="none" spc="0" normalizeH="0" baseline="0" noProof="0" smtClean="0">
                <a:ln>
                  <a:noFill/>
                </a:ln>
                <a:solidFill>
                  <a:srgbClr val="DFEEEA"/>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DFEEEA"/>
              </a:solidFill>
              <a:effectLst/>
              <a:uLnTx/>
              <a:uFillTx/>
              <a:latin typeface="Segoe UI" panose="020B0502040204020203" pitchFamily="34" charset="0"/>
              <a:ea typeface="+mn-ea"/>
              <a:cs typeface="Segoe UI" panose="020B0502040204020203" pitchFamily="34" charset="0"/>
            </a:endParaRPr>
          </a:p>
        </p:txBody>
      </p:sp>
      <p:sp>
        <p:nvSpPr>
          <p:cNvPr id="40" name="Rectangle: Rounded Corners 39">
            <a:extLst>
              <a:ext uri="{FF2B5EF4-FFF2-40B4-BE49-F238E27FC236}">
                <a16:creationId xmlns:a16="http://schemas.microsoft.com/office/drawing/2014/main" id="{C8EF90D2-4EF1-7ADA-4D54-1F581E97D049}"/>
              </a:ext>
            </a:extLst>
          </p:cNvPr>
          <p:cNvSpPr/>
          <p:nvPr/>
        </p:nvSpPr>
        <p:spPr>
          <a:xfrm>
            <a:off x="4063908" y="3494863"/>
            <a:ext cx="3872616" cy="808305"/>
          </a:xfrm>
          <a:prstGeom prst="roundRect">
            <a:avLst>
              <a:gd name="adj" fmla="val 50000"/>
            </a:avLst>
          </a:prstGeom>
          <a:solidFill>
            <a:schemeClr val="accent1"/>
          </a:solidFill>
          <a:effectLst/>
        </p:spPr>
        <p:txBody>
          <a:bodyPr wrap="square" lIns="1440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Segoe UI" panose="020B0502040204020203" pitchFamily="34" charset="0"/>
                <a:cs typeface="Segoe UI" panose="020B0502040204020203" pitchFamily="34" charset="0"/>
              </a:rPr>
              <a:t>Business Problem</a:t>
            </a:r>
            <a:endParaRPr kumimoji="0" lang="en-US" sz="1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46" name="Rectangle: Rounded Corners 45">
            <a:extLst>
              <a:ext uri="{FF2B5EF4-FFF2-40B4-BE49-F238E27FC236}">
                <a16:creationId xmlns:a16="http://schemas.microsoft.com/office/drawing/2014/main" id="{6EE564FC-4186-87C5-89F1-303174621024}"/>
              </a:ext>
            </a:extLst>
          </p:cNvPr>
          <p:cNvSpPr/>
          <p:nvPr/>
        </p:nvSpPr>
        <p:spPr>
          <a:xfrm>
            <a:off x="3319858" y="5270292"/>
            <a:ext cx="4630341" cy="808305"/>
          </a:xfrm>
          <a:prstGeom prst="roundRect">
            <a:avLst>
              <a:gd name="adj" fmla="val 50000"/>
            </a:avLst>
          </a:prstGeom>
          <a:solidFill>
            <a:srgbClr val="293452"/>
          </a:solidFill>
          <a:effectLst/>
        </p:spPr>
        <p:txBody>
          <a:bodyPr wrap="square" lIns="1440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Segoe UI" panose="020B0502040204020203" pitchFamily="34" charset="0"/>
                <a:cs typeface="Segoe UI" panose="020B0502040204020203" pitchFamily="34" charset="0"/>
              </a:rPr>
              <a:t>Business Understanding</a:t>
            </a:r>
            <a:endParaRPr kumimoji="0" lang="en-US" sz="1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47" name="Rectangle: Rounded Corners 46">
            <a:extLst>
              <a:ext uri="{FF2B5EF4-FFF2-40B4-BE49-F238E27FC236}">
                <a16:creationId xmlns:a16="http://schemas.microsoft.com/office/drawing/2014/main" id="{35A1E513-89DD-0288-BE29-EC30E0A63DB4}"/>
              </a:ext>
            </a:extLst>
          </p:cNvPr>
          <p:cNvSpPr/>
          <p:nvPr/>
        </p:nvSpPr>
        <p:spPr>
          <a:xfrm>
            <a:off x="3319858" y="1716863"/>
            <a:ext cx="4630341" cy="808305"/>
          </a:xfrm>
          <a:prstGeom prst="roundRect">
            <a:avLst>
              <a:gd name="adj" fmla="val 50000"/>
            </a:avLst>
          </a:prstGeom>
          <a:solidFill>
            <a:schemeClr val="accent1">
              <a:lumMod val="40000"/>
              <a:lumOff val="60000"/>
            </a:schemeClr>
          </a:solidFill>
          <a:effectLst/>
        </p:spPr>
        <p:txBody>
          <a:bodyPr wrap="square" lIns="1440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Segoe UI" panose="020B0502040204020203" pitchFamily="34" charset="0"/>
                <a:cs typeface="Segoe UI" panose="020B0502040204020203" pitchFamily="34" charset="0"/>
              </a:rPr>
              <a:t>Business Overview</a:t>
            </a:r>
            <a:endParaRPr kumimoji="0" lang="en-US" sz="16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48" name="Oval 19">
            <a:extLst>
              <a:ext uri="{FF2B5EF4-FFF2-40B4-BE49-F238E27FC236}">
                <a16:creationId xmlns:a16="http://schemas.microsoft.com/office/drawing/2014/main" id="{F5266C18-047B-963D-9C0E-C9A7DE2CFB7A}"/>
              </a:ext>
            </a:extLst>
          </p:cNvPr>
          <p:cNvSpPr>
            <a:spLocks noChangeArrowheads="1"/>
          </p:cNvSpPr>
          <p:nvPr/>
        </p:nvSpPr>
        <p:spPr bwMode="auto">
          <a:xfrm>
            <a:off x="3122974" y="1394204"/>
            <a:ext cx="158340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Oval 20">
            <a:extLst>
              <a:ext uri="{FF2B5EF4-FFF2-40B4-BE49-F238E27FC236}">
                <a16:creationId xmlns:a16="http://schemas.microsoft.com/office/drawing/2014/main" id="{853FCD92-9624-596F-825E-8784FF594330}"/>
              </a:ext>
            </a:extLst>
          </p:cNvPr>
          <p:cNvSpPr>
            <a:spLocks noChangeArrowheads="1"/>
          </p:cNvSpPr>
          <p:nvPr/>
        </p:nvSpPr>
        <p:spPr bwMode="auto">
          <a:xfrm>
            <a:off x="3852042" y="3104476"/>
            <a:ext cx="158340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4" name="Oval 21">
            <a:extLst>
              <a:ext uri="{FF2B5EF4-FFF2-40B4-BE49-F238E27FC236}">
                <a16:creationId xmlns:a16="http://schemas.microsoft.com/office/drawing/2014/main" id="{729039B2-B8C4-416C-D8D5-1E395F289F8A}"/>
              </a:ext>
            </a:extLst>
          </p:cNvPr>
          <p:cNvSpPr>
            <a:spLocks noChangeArrowheads="1"/>
          </p:cNvSpPr>
          <p:nvPr/>
        </p:nvSpPr>
        <p:spPr bwMode="auto">
          <a:xfrm>
            <a:off x="3115054" y="4685855"/>
            <a:ext cx="1580659" cy="1583409"/>
          </a:xfrm>
          <a:prstGeom prst="ellipse">
            <a:avLst/>
          </a:prstGeom>
          <a:solidFill>
            <a:schemeClr val="bg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5" name="Oval 15">
            <a:extLst>
              <a:ext uri="{FF2B5EF4-FFF2-40B4-BE49-F238E27FC236}">
                <a16:creationId xmlns:a16="http://schemas.microsoft.com/office/drawing/2014/main" id="{51900076-42EC-2F54-E3E3-AF41818D9D46}"/>
              </a:ext>
            </a:extLst>
          </p:cNvPr>
          <p:cNvSpPr>
            <a:spLocks noChangeArrowheads="1"/>
          </p:cNvSpPr>
          <p:nvPr/>
        </p:nvSpPr>
        <p:spPr bwMode="auto">
          <a:xfrm>
            <a:off x="546100" y="2314127"/>
            <a:ext cx="3166175" cy="3166176"/>
          </a:xfrm>
          <a:prstGeom prst="ellipse">
            <a:avLst/>
          </a:prstGeom>
          <a:solidFill>
            <a:srgbClr val="293452"/>
          </a:solidFill>
          <a:ln w="15875"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 name="Oval 16">
            <a:extLst>
              <a:ext uri="{FF2B5EF4-FFF2-40B4-BE49-F238E27FC236}">
                <a16:creationId xmlns:a16="http://schemas.microsoft.com/office/drawing/2014/main" id="{CDEA4F6E-0BA4-0C5D-64EF-7A277DE59B8C}"/>
              </a:ext>
            </a:extLst>
          </p:cNvPr>
          <p:cNvSpPr>
            <a:spLocks noChangeArrowheads="1"/>
          </p:cNvSpPr>
          <p:nvPr/>
        </p:nvSpPr>
        <p:spPr bwMode="auto">
          <a:xfrm>
            <a:off x="806334" y="2572295"/>
            <a:ext cx="2645708" cy="2649839"/>
          </a:xfrm>
          <a:prstGeom prst="ellipse">
            <a:avLst/>
          </a:prstGeom>
          <a:solidFill>
            <a:schemeClr val="accent1"/>
          </a:solidFill>
          <a:ln w="38100"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7" name="Oval 17">
            <a:extLst>
              <a:ext uri="{FF2B5EF4-FFF2-40B4-BE49-F238E27FC236}">
                <a16:creationId xmlns:a16="http://schemas.microsoft.com/office/drawing/2014/main" id="{4F13F105-CABE-03E9-C4D7-DED080158C6E}"/>
              </a:ext>
            </a:extLst>
          </p:cNvPr>
          <p:cNvSpPr>
            <a:spLocks noChangeArrowheads="1"/>
          </p:cNvSpPr>
          <p:nvPr/>
        </p:nvSpPr>
        <p:spPr bwMode="auto">
          <a:xfrm>
            <a:off x="1064502" y="2832528"/>
            <a:ext cx="2129371" cy="2129372"/>
          </a:xfrm>
          <a:prstGeom prst="ellipse">
            <a:avLst/>
          </a:prstGeom>
          <a:solidFill>
            <a:schemeClr val="accent1">
              <a:lumMod val="40000"/>
              <a:lumOff val="60000"/>
            </a:schemeClr>
          </a:solidFill>
          <a:ln w="38100"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Oval 18">
            <a:extLst>
              <a:ext uri="{FF2B5EF4-FFF2-40B4-BE49-F238E27FC236}">
                <a16:creationId xmlns:a16="http://schemas.microsoft.com/office/drawing/2014/main" id="{CB5C1FA3-B141-D0AE-100A-0A6E7BAEBF25}"/>
              </a:ext>
            </a:extLst>
          </p:cNvPr>
          <p:cNvSpPr>
            <a:spLocks noChangeArrowheads="1"/>
          </p:cNvSpPr>
          <p:nvPr/>
        </p:nvSpPr>
        <p:spPr bwMode="auto">
          <a:xfrm>
            <a:off x="1328865" y="3096893"/>
            <a:ext cx="1600643" cy="1600644"/>
          </a:xfrm>
          <a:prstGeom prst="ellipse">
            <a:avLst/>
          </a:prstGeom>
          <a:solidFill>
            <a:sysClr val="window" lastClr="FFFFFF"/>
          </a:solidFill>
          <a:ln w="15875" cap="flat">
            <a:noFill/>
            <a:prstDash val="solid"/>
            <a:miter lim="800000"/>
            <a:headEnd/>
            <a:tailEnd/>
          </a:ln>
          <a:effectLst>
            <a:outerShdw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9" name="Oval 19">
            <a:extLst>
              <a:ext uri="{FF2B5EF4-FFF2-40B4-BE49-F238E27FC236}">
                <a16:creationId xmlns:a16="http://schemas.microsoft.com/office/drawing/2014/main" id="{BEABC1E5-849A-6ED2-128E-C0B4D9D2BCDD}"/>
              </a:ext>
            </a:extLst>
          </p:cNvPr>
          <p:cNvSpPr>
            <a:spLocks noChangeArrowheads="1"/>
          </p:cNvSpPr>
          <p:nvPr/>
        </p:nvSpPr>
        <p:spPr bwMode="auto">
          <a:xfrm>
            <a:off x="3319858" y="1530120"/>
            <a:ext cx="1189639" cy="1189639"/>
          </a:xfrm>
          <a:prstGeom prst="ellipse">
            <a:avLst/>
          </a:prstGeom>
          <a:solidFill>
            <a:schemeClr val="accent1">
              <a:lumMod val="40000"/>
              <a:lumOff val="6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0" name="Oval 20">
            <a:extLst>
              <a:ext uri="{FF2B5EF4-FFF2-40B4-BE49-F238E27FC236}">
                <a16:creationId xmlns:a16="http://schemas.microsoft.com/office/drawing/2014/main" id="{C30B9474-1403-E59B-5991-838294DB39F1}"/>
              </a:ext>
            </a:extLst>
          </p:cNvPr>
          <p:cNvSpPr>
            <a:spLocks noChangeArrowheads="1"/>
          </p:cNvSpPr>
          <p:nvPr/>
        </p:nvSpPr>
        <p:spPr bwMode="auto">
          <a:xfrm>
            <a:off x="4048927" y="3301361"/>
            <a:ext cx="1189639" cy="1189639"/>
          </a:xfrm>
          <a:prstGeom prst="ellipse">
            <a:avLst/>
          </a:pr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1" name="Oval 21">
            <a:extLst>
              <a:ext uri="{FF2B5EF4-FFF2-40B4-BE49-F238E27FC236}">
                <a16:creationId xmlns:a16="http://schemas.microsoft.com/office/drawing/2014/main" id="{81878288-E72C-4271-8479-0D697C7548C0}"/>
              </a:ext>
            </a:extLst>
          </p:cNvPr>
          <p:cNvSpPr>
            <a:spLocks noChangeArrowheads="1"/>
          </p:cNvSpPr>
          <p:nvPr/>
        </p:nvSpPr>
        <p:spPr bwMode="auto">
          <a:xfrm>
            <a:off x="3311597" y="5079625"/>
            <a:ext cx="1187573" cy="1189639"/>
          </a:xfrm>
          <a:prstGeom prst="ellipse">
            <a:avLst/>
          </a:prstGeom>
          <a:solidFill>
            <a:srgbClr val="29345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2" name="Freeform 22">
            <a:extLst>
              <a:ext uri="{FF2B5EF4-FFF2-40B4-BE49-F238E27FC236}">
                <a16:creationId xmlns:a16="http://schemas.microsoft.com/office/drawing/2014/main" id="{93A60893-02C6-6339-4402-87C8A1E6BB15}"/>
              </a:ext>
            </a:extLst>
          </p:cNvPr>
          <p:cNvSpPr>
            <a:spLocks/>
          </p:cNvSpPr>
          <p:nvPr/>
        </p:nvSpPr>
        <p:spPr bwMode="auto">
          <a:xfrm>
            <a:off x="2762216" y="2435983"/>
            <a:ext cx="828203" cy="826138"/>
          </a:xfrm>
          <a:custGeom>
            <a:avLst/>
            <a:gdLst>
              <a:gd name="T0" fmla="*/ 0 w 401"/>
              <a:gd name="T1" fmla="*/ 310 h 400"/>
              <a:gd name="T2" fmla="*/ 313 w 401"/>
              <a:gd name="T3" fmla="*/ 0 h 400"/>
              <a:gd name="T4" fmla="*/ 391 w 401"/>
              <a:gd name="T5" fmla="*/ 5 h 400"/>
              <a:gd name="T6" fmla="*/ 401 w 401"/>
              <a:gd name="T7" fmla="*/ 90 h 400"/>
              <a:gd name="T8" fmla="*/ 90 w 401"/>
              <a:gd name="T9" fmla="*/ 400 h 400"/>
              <a:gd name="T10" fmla="*/ 24 w 401"/>
              <a:gd name="T11" fmla="*/ 377 h 400"/>
              <a:gd name="T12" fmla="*/ 0 w 401"/>
              <a:gd name="T13" fmla="*/ 310 h 400"/>
            </a:gdLst>
            <a:ahLst/>
            <a:cxnLst>
              <a:cxn ang="0">
                <a:pos x="T0" y="T1"/>
              </a:cxn>
              <a:cxn ang="0">
                <a:pos x="T2" y="T3"/>
              </a:cxn>
              <a:cxn ang="0">
                <a:pos x="T4" y="T5"/>
              </a:cxn>
              <a:cxn ang="0">
                <a:pos x="T6" y="T7"/>
              </a:cxn>
              <a:cxn ang="0">
                <a:pos x="T8" y="T9"/>
              </a:cxn>
              <a:cxn ang="0">
                <a:pos x="T10" y="T11"/>
              </a:cxn>
              <a:cxn ang="0">
                <a:pos x="T12" y="T13"/>
              </a:cxn>
            </a:cxnLst>
            <a:rect l="0" t="0" r="r" b="b"/>
            <a:pathLst>
              <a:path w="401" h="400">
                <a:moveTo>
                  <a:pt x="0" y="310"/>
                </a:moveTo>
                <a:lnTo>
                  <a:pt x="313" y="0"/>
                </a:lnTo>
                <a:lnTo>
                  <a:pt x="391" y="5"/>
                </a:lnTo>
                <a:lnTo>
                  <a:pt x="401" y="90"/>
                </a:lnTo>
                <a:lnTo>
                  <a:pt x="90" y="400"/>
                </a:lnTo>
                <a:lnTo>
                  <a:pt x="24" y="377"/>
                </a:lnTo>
                <a:lnTo>
                  <a:pt x="0" y="310"/>
                </a:lnTo>
                <a:close/>
              </a:path>
            </a:pathLst>
          </a:custGeom>
          <a:solidFill>
            <a:schemeClr val="accent1">
              <a:lumMod val="40000"/>
              <a:lumOff val="6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4" name="Freeform 23">
            <a:extLst>
              <a:ext uri="{FF2B5EF4-FFF2-40B4-BE49-F238E27FC236}">
                <a16:creationId xmlns:a16="http://schemas.microsoft.com/office/drawing/2014/main" id="{8D0B3127-07D6-6178-4B2C-120B1086E8B6}"/>
              </a:ext>
            </a:extLst>
          </p:cNvPr>
          <p:cNvSpPr>
            <a:spLocks/>
          </p:cNvSpPr>
          <p:nvPr/>
        </p:nvSpPr>
        <p:spPr bwMode="auto">
          <a:xfrm>
            <a:off x="3315728" y="3768130"/>
            <a:ext cx="811680" cy="258169"/>
          </a:xfrm>
          <a:custGeom>
            <a:avLst/>
            <a:gdLst>
              <a:gd name="T0" fmla="*/ 38 w 393"/>
              <a:gd name="T1" fmla="*/ 0 h 125"/>
              <a:gd name="T2" fmla="*/ 362 w 393"/>
              <a:gd name="T3" fmla="*/ 0 h 125"/>
              <a:gd name="T4" fmla="*/ 393 w 393"/>
              <a:gd name="T5" fmla="*/ 35 h 125"/>
              <a:gd name="T6" fmla="*/ 362 w 393"/>
              <a:gd name="T7" fmla="*/ 125 h 125"/>
              <a:gd name="T8" fmla="*/ 40 w 393"/>
              <a:gd name="T9" fmla="*/ 125 h 125"/>
              <a:gd name="T10" fmla="*/ 0 w 393"/>
              <a:gd name="T11" fmla="*/ 38 h 125"/>
              <a:gd name="T12" fmla="*/ 38 w 393"/>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93" h="125">
                <a:moveTo>
                  <a:pt x="38" y="0"/>
                </a:moveTo>
                <a:lnTo>
                  <a:pt x="362" y="0"/>
                </a:lnTo>
                <a:lnTo>
                  <a:pt x="393" y="35"/>
                </a:lnTo>
                <a:lnTo>
                  <a:pt x="362" y="125"/>
                </a:lnTo>
                <a:lnTo>
                  <a:pt x="40" y="125"/>
                </a:lnTo>
                <a:lnTo>
                  <a:pt x="0" y="38"/>
                </a:lnTo>
                <a:lnTo>
                  <a:pt x="38" y="0"/>
                </a:lnTo>
                <a:close/>
              </a:path>
            </a:pathLst>
          </a:custGeom>
          <a:solidFill>
            <a:schemeClr val="accent1"/>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6" name="Freeform 24">
            <a:extLst>
              <a:ext uri="{FF2B5EF4-FFF2-40B4-BE49-F238E27FC236}">
                <a16:creationId xmlns:a16="http://schemas.microsoft.com/office/drawing/2014/main" id="{982358F7-F405-5CF3-D9D7-4ECCCAF075CC}"/>
              </a:ext>
            </a:extLst>
          </p:cNvPr>
          <p:cNvSpPr>
            <a:spLocks/>
          </p:cNvSpPr>
          <p:nvPr/>
        </p:nvSpPr>
        <p:spPr bwMode="auto">
          <a:xfrm>
            <a:off x="3086475" y="4864829"/>
            <a:ext cx="518402" cy="493619"/>
          </a:xfrm>
          <a:custGeom>
            <a:avLst/>
            <a:gdLst>
              <a:gd name="T0" fmla="*/ 99 w 251"/>
              <a:gd name="T1" fmla="*/ 0 h 239"/>
              <a:gd name="T2" fmla="*/ 246 w 251"/>
              <a:gd name="T3" fmla="*/ 147 h 239"/>
              <a:gd name="T4" fmla="*/ 251 w 251"/>
              <a:gd name="T5" fmla="*/ 222 h 239"/>
              <a:gd name="T6" fmla="*/ 151 w 251"/>
              <a:gd name="T7" fmla="*/ 239 h 239"/>
              <a:gd name="T8" fmla="*/ 0 w 251"/>
              <a:gd name="T9" fmla="*/ 85 h 239"/>
              <a:gd name="T10" fmla="*/ 12 w 251"/>
              <a:gd name="T11" fmla="*/ 42 h 239"/>
              <a:gd name="T12" fmla="*/ 99 w 251"/>
              <a:gd name="T13" fmla="*/ 0 h 239"/>
            </a:gdLst>
            <a:ahLst/>
            <a:cxnLst>
              <a:cxn ang="0">
                <a:pos x="T0" y="T1"/>
              </a:cxn>
              <a:cxn ang="0">
                <a:pos x="T2" y="T3"/>
              </a:cxn>
              <a:cxn ang="0">
                <a:pos x="T4" y="T5"/>
              </a:cxn>
              <a:cxn ang="0">
                <a:pos x="T6" y="T7"/>
              </a:cxn>
              <a:cxn ang="0">
                <a:pos x="T8" y="T9"/>
              </a:cxn>
              <a:cxn ang="0">
                <a:pos x="T10" y="T11"/>
              </a:cxn>
              <a:cxn ang="0">
                <a:pos x="T12" y="T13"/>
              </a:cxn>
            </a:cxnLst>
            <a:rect l="0" t="0" r="r" b="b"/>
            <a:pathLst>
              <a:path w="251" h="239">
                <a:moveTo>
                  <a:pt x="99" y="0"/>
                </a:moveTo>
                <a:lnTo>
                  <a:pt x="246" y="147"/>
                </a:lnTo>
                <a:lnTo>
                  <a:pt x="251" y="222"/>
                </a:lnTo>
                <a:lnTo>
                  <a:pt x="151" y="239"/>
                </a:lnTo>
                <a:lnTo>
                  <a:pt x="0" y="85"/>
                </a:lnTo>
                <a:lnTo>
                  <a:pt x="12" y="42"/>
                </a:lnTo>
                <a:lnTo>
                  <a:pt x="99" y="0"/>
                </a:lnTo>
                <a:close/>
              </a:path>
            </a:pathLst>
          </a:custGeom>
          <a:solidFill>
            <a:srgbClr val="293452"/>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9" name="Oval 18">
            <a:extLst>
              <a:ext uri="{FF2B5EF4-FFF2-40B4-BE49-F238E27FC236}">
                <a16:creationId xmlns:a16="http://schemas.microsoft.com/office/drawing/2014/main" id="{A3758816-5C2E-2C5F-5DF5-19C683CD62F4}"/>
              </a:ext>
            </a:extLst>
          </p:cNvPr>
          <p:cNvSpPr>
            <a:spLocks noChangeArrowheads="1"/>
          </p:cNvSpPr>
          <p:nvPr/>
        </p:nvSpPr>
        <p:spPr bwMode="auto">
          <a:xfrm>
            <a:off x="3503987" y="1713423"/>
            <a:ext cx="821384" cy="821383"/>
          </a:xfrm>
          <a:prstGeom prst="ellipse">
            <a:avLst/>
          </a:prstGeom>
          <a:solidFill>
            <a:sysClr val="window" lastClr="FFFFFF"/>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Oval 18">
            <a:extLst>
              <a:ext uri="{FF2B5EF4-FFF2-40B4-BE49-F238E27FC236}">
                <a16:creationId xmlns:a16="http://schemas.microsoft.com/office/drawing/2014/main" id="{227E214D-EE20-70E0-2922-16C5D43B6CC2}"/>
              </a:ext>
            </a:extLst>
          </p:cNvPr>
          <p:cNvSpPr>
            <a:spLocks noChangeArrowheads="1"/>
          </p:cNvSpPr>
          <p:nvPr/>
        </p:nvSpPr>
        <p:spPr bwMode="auto">
          <a:xfrm>
            <a:off x="4233055" y="3485489"/>
            <a:ext cx="821384" cy="821383"/>
          </a:xfrm>
          <a:prstGeom prst="ellipse">
            <a:avLst/>
          </a:prstGeom>
          <a:solidFill>
            <a:sysClr val="window" lastClr="FFFFFF"/>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4" name="Oval 18">
            <a:extLst>
              <a:ext uri="{FF2B5EF4-FFF2-40B4-BE49-F238E27FC236}">
                <a16:creationId xmlns:a16="http://schemas.microsoft.com/office/drawing/2014/main" id="{AE4C2C9A-8531-F57F-45BF-B4BB6FE66ED4}"/>
              </a:ext>
            </a:extLst>
          </p:cNvPr>
          <p:cNvSpPr>
            <a:spLocks noChangeArrowheads="1"/>
          </p:cNvSpPr>
          <p:nvPr/>
        </p:nvSpPr>
        <p:spPr bwMode="auto">
          <a:xfrm>
            <a:off x="3494692" y="5263753"/>
            <a:ext cx="821384" cy="821383"/>
          </a:xfrm>
          <a:prstGeom prst="ellipse">
            <a:avLst/>
          </a:prstGeom>
          <a:solidFill>
            <a:sysClr val="window" lastClr="FFFFFF"/>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Freeform 55">
            <a:extLst>
              <a:ext uri="{FF2B5EF4-FFF2-40B4-BE49-F238E27FC236}">
                <a16:creationId xmlns:a16="http://schemas.microsoft.com/office/drawing/2014/main" id="{317E305F-FE19-BCB1-0088-4BEDF327ABB8}"/>
              </a:ext>
            </a:extLst>
          </p:cNvPr>
          <p:cNvSpPr>
            <a:spLocks noEditPoints="1"/>
          </p:cNvSpPr>
          <p:nvPr/>
        </p:nvSpPr>
        <p:spPr bwMode="auto">
          <a:xfrm>
            <a:off x="7355515" y="1926494"/>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5">
            <a:extLst>
              <a:ext uri="{FF2B5EF4-FFF2-40B4-BE49-F238E27FC236}">
                <a16:creationId xmlns:a16="http://schemas.microsoft.com/office/drawing/2014/main" id="{92AB4878-50DB-EC72-410F-21148EB8E9B3}"/>
              </a:ext>
            </a:extLst>
          </p:cNvPr>
          <p:cNvSpPr>
            <a:spLocks noEditPoints="1"/>
          </p:cNvSpPr>
          <p:nvPr/>
        </p:nvSpPr>
        <p:spPr bwMode="auto">
          <a:xfrm>
            <a:off x="7355515" y="3704494"/>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55">
            <a:extLst>
              <a:ext uri="{FF2B5EF4-FFF2-40B4-BE49-F238E27FC236}">
                <a16:creationId xmlns:a16="http://schemas.microsoft.com/office/drawing/2014/main" id="{CE419BC5-4841-0471-DCA8-CFB7B79FF622}"/>
              </a:ext>
            </a:extLst>
          </p:cNvPr>
          <p:cNvSpPr>
            <a:spLocks noEditPoints="1"/>
          </p:cNvSpPr>
          <p:nvPr/>
        </p:nvSpPr>
        <p:spPr bwMode="auto">
          <a:xfrm>
            <a:off x="7355515" y="5479923"/>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E7D30F17-351B-5EE9-D6D2-C3A85ECA5584}"/>
              </a:ext>
            </a:extLst>
          </p:cNvPr>
          <p:cNvSpPr/>
          <p:nvPr/>
        </p:nvSpPr>
        <p:spPr>
          <a:xfrm>
            <a:off x="8204640" y="1757355"/>
            <a:ext cx="3441259" cy="1077218"/>
          </a:xfrm>
          <a:prstGeom prst="rect">
            <a:avLst/>
          </a:prstGeom>
        </p:spPr>
        <p:txBody>
          <a:bodyPr wrap="square" lIns="0" tIns="0" rIns="0" bIns="0" anchor="t" anchorCtr="0">
            <a:spAutoFit/>
          </a:bodyPr>
          <a:lstStyle/>
          <a:p>
            <a:pPr lvl="0">
              <a:spcAft>
                <a:spcPts val="1200"/>
              </a:spcAft>
            </a:pPr>
            <a:r>
              <a:rPr lang="en-US" sz="1400" dirty="0"/>
              <a:t>This project aims to classify Twitter sentiment about Apple and Google products to provide insights into customer satisfaction, identify issues, and guide product, marketing, and customer support strategies.</a:t>
            </a:r>
            <a:endParaRPr kumimoji="0" lang="en-US" sz="1400" b="0" i="0" u="none" strike="noStrike" kern="1200" cap="none" spc="0" normalizeH="0" baseline="0" noProof="0" dirty="0">
              <a:ln>
                <a:noFill/>
              </a:ln>
              <a:solidFill>
                <a:srgbClr val="293452"/>
              </a:solidFill>
              <a:effectLst/>
              <a:uLnTx/>
              <a:uFillTx/>
              <a:latin typeface="Segoe UI" panose="020B0502040204020203" pitchFamily="34" charset="0"/>
              <a:ea typeface="+mn-ea"/>
              <a:cs typeface="Segoe UI" panose="020B0502040204020203" pitchFamily="34" charset="0"/>
            </a:endParaRPr>
          </a:p>
        </p:txBody>
      </p:sp>
      <p:sp>
        <p:nvSpPr>
          <p:cNvPr id="81" name="Rectangle 80">
            <a:extLst>
              <a:ext uri="{FF2B5EF4-FFF2-40B4-BE49-F238E27FC236}">
                <a16:creationId xmlns:a16="http://schemas.microsoft.com/office/drawing/2014/main" id="{4755724F-68B0-2F91-128F-42FD848C3343}"/>
              </a:ext>
            </a:extLst>
          </p:cNvPr>
          <p:cNvSpPr/>
          <p:nvPr/>
        </p:nvSpPr>
        <p:spPr>
          <a:xfrm>
            <a:off x="8204640" y="3242358"/>
            <a:ext cx="3441259" cy="1292662"/>
          </a:xfrm>
          <a:prstGeom prst="rect">
            <a:avLst/>
          </a:prstGeom>
        </p:spPr>
        <p:txBody>
          <a:bodyPr wrap="square" lIns="0" tIns="0" rIns="0" bIns="0" anchor="ctr" anchorCtr="0">
            <a:spAutoFit/>
          </a:bodyPr>
          <a:lstStyle/>
          <a:p>
            <a:r>
              <a:rPr lang="en-US" sz="1400" dirty="0"/>
              <a:t>Apple and Google need to assess public sentiment to make informed decisions. By classifying tweets as positive, negative, or neutral, the goal is to understand customer feedback and improve products, marketing, and customer service.</a:t>
            </a:r>
          </a:p>
        </p:txBody>
      </p:sp>
      <p:sp>
        <p:nvSpPr>
          <p:cNvPr id="86" name="Rectangle 85">
            <a:extLst>
              <a:ext uri="{FF2B5EF4-FFF2-40B4-BE49-F238E27FC236}">
                <a16:creationId xmlns:a16="http://schemas.microsoft.com/office/drawing/2014/main" id="{9FF996CF-A09C-1A6F-A6D9-6ED4DD7A128A}"/>
              </a:ext>
            </a:extLst>
          </p:cNvPr>
          <p:cNvSpPr/>
          <p:nvPr/>
        </p:nvSpPr>
        <p:spPr>
          <a:xfrm>
            <a:off x="8204640" y="5001379"/>
            <a:ext cx="3441259" cy="1077218"/>
          </a:xfrm>
          <a:prstGeom prst="rect">
            <a:avLst/>
          </a:prstGeom>
        </p:spPr>
        <p:txBody>
          <a:bodyPr wrap="square" lIns="0" tIns="0" rIns="0" bIns="0" anchor="b" anchorCtr="0">
            <a:spAutoFit/>
          </a:bodyPr>
          <a:lstStyle/>
          <a:p>
            <a:pPr lvl="0">
              <a:spcAft>
                <a:spcPts val="1200"/>
              </a:spcAft>
            </a:pPr>
            <a:r>
              <a:rPr lang="en-US" sz="1400" dirty="0"/>
              <a:t>The project will classify tweet sentiment about Apple and Google products to offer actionable insights for enhancing customer engagement, addressing issues, and improving brand perception.</a:t>
            </a:r>
            <a:endParaRPr kumimoji="0" lang="en-US" sz="1400" b="0" i="0" u="none" strike="noStrike" kern="1200" cap="none" spc="0" normalizeH="0" baseline="0" noProof="0" dirty="0">
              <a:ln>
                <a:noFill/>
              </a:ln>
              <a:solidFill>
                <a:srgbClr val="293452"/>
              </a:solidFill>
              <a:effectLst/>
              <a:uLnTx/>
              <a:uFillTx/>
              <a:latin typeface="Segoe UI" panose="020B0502040204020203" pitchFamily="34" charset="0"/>
              <a:ea typeface="+mn-ea"/>
              <a:cs typeface="Segoe UI" panose="020B0502040204020203" pitchFamily="34" charset="0"/>
            </a:endParaRPr>
          </a:p>
        </p:txBody>
      </p:sp>
      <p:cxnSp>
        <p:nvCxnSpPr>
          <p:cNvPr id="87" name="Straight Connector 86">
            <a:extLst>
              <a:ext uri="{FF2B5EF4-FFF2-40B4-BE49-F238E27FC236}">
                <a16:creationId xmlns:a16="http://schemas.microsoft.com/office/drawing/2014/main" id="{24B59C0E-4506-901E-D5C9-2FF7C1EDC7DA}"/>
              </a:ext>
            </a:extLst>
          </p:cNvPr>
          <p:cNvCxnSpPr>
            <a:cxnSpLocks/>
          </p:cNvCxnSpPr>
          <p:nvPr/>
        </p:nvCxnSpPr>
        <p:spPr>
          <a:xfrm>
            <a:off x="8229600" y="2987443"/>
            <a:ext cx="3962399"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A48722-0FAB-DD09-DF64-31AB7EB6949C}"/>
              </a:ext>
            </a:extLst>
          </p:cNvPr>
          <p:cNvCxnSpPr>
            <a:cxnSpLocks/>
          </p:cNvCxnSpPr>
          <p:nvPr/>
        </p:nvCxnSpPr>
        <p:spPr>
          <a:xfrm>
            <a:off x="8229600" y="4798978"/>
            <a:ext cx="3962399"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4" name="Graphic 103" descr="Inbox Check outline">
            <a:extLst>
              <a:ext uri="{FF2B5EF4-FFF2-40B4-BE49-F238E27FC236}">
                <a16:creationId xmlns:a16="http://schemas.microsoft.com/office/drawing/2014/main" id="{C90F3FD1-9838-F8B9-6112-D531577E06C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42050" y="1851485"/>
            <a:ext cx="545259" cy="545259"/>
          </a:xfrm>
          <a:prstGeom prst="rect">
            <a:avLst/>
          </a:prstGeom>
        </p:spPr>
      </p:pic>
      <p:pic>
        <p:nvPicPr>
          <p:cNvPr id="107" name="Graphic 106" descr="Upward trend outline">
            <a:extLst>
              <a:ext uri="{FF2B5EF4-FFF2-40B4-BE49-F238E27FC236}">
                <a16:creationId xmlns:a16="http://schemas.microsoft.com/office/drawing/2014/main" id="{43D9CCDC-8641-960A-6565-24B1CE0C1AAB}"/>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371118" y="3623551"/>
            <a:ext cx="545259" cy="545259"/>
          </a:xfrm>
          <a:prstGeom prst="rect">
            <a:avLst/>
          </a:prstGeom>
        </p:spPr>
      </p:pic>
      <p:pic>
        <p:nvPicPr>
          <p:cNvPr id="110" name="Graphic 109" descr="Folder Search outline">
            <a:extLst>
              <a:ext uri="{FF2B5EF4-FFF2-40B4-BE49-F238E27FC236}">
                <a16:creationId xmlns:a16="http://schemas.microsoft.com/office/drawing/2014/main" id="{1C7ABEDD-38C0-232E-DC48-5F0830FA519B}"/>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632755" y="5401815"/>
            <a:ext cx="545259" cy="545259"/>
          </a:xfrm>
          <a:prstGeom prst="rect">
            <a:avLst/>
          </a:prstGeom>
        </p:spPr>
      </p:pic>
      <p:pic>
        <p:nvPicPr>
          <p:cNvPr id="36" name="Graphic 35" descr="Target outline">
            <a:extLst>
              <a:ext uri="{FF2B5EF4-FFF2-40B4-BE49-F238E27FC236}">
                <a16:creationId xmlns:a16="http://schemas.microsoft.com/office/drawing/2014/main" id="{2A57AA03-F647-DFC4-7BDF-D9118A5977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95665" y="3463694"/>
            <a:ext cx="867043" cy="867043"/>
          </a:xfrm>
          <a:prstGeom prst="rect">
            <a:avLst/>
          </a:prstGeom>
        </p:spPr>
      </p:pic>
    </p:spTree>
    <p:extLst>
      <p:ext uri="{BB962C8B-B14F-4D97-AF65-F5344CB8AC3E}">
        <p14:creationId xmlns:p14="http://schemas.microsoft.com/office/powerpoint/2010/main" val="391375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AF903EB-6BE2-27DB-946A-3BAE3F1F355F}"/>
              </a:ext>
            </a:extLst>
          </p:cNvPr>
          <p:cNvSpPr/>
          <p:nvPr/>
        </p:nvSpPr>
        <p:spPr>
          <a:xfrm>
            <a:off x="0" y="0"/>
            <a:ext cx="5325773" cy="6858000"/>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845431A7-892B-A10F-F77E-5A4465D53D30}"/>
              </a:ext>
            </a:extLst>
          </p:cNvPr>
          <p:cNvSpPr/>
          <p:nvPr/>
        </p:nvSpPr>
        <p:spPr>
          <a:xfrm>
            <a:off x="5521673" y="3425129"/>
            <a:ext cx="2142784" cy="2883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3E3DBF8-09E0-3E45-38F6-30A0F0113AB8}"/>
              </a:ext>
            </a:extLst>
          </p:cNvPr>
          <p:cNvSpPr/>
          <p:nvPr/>
        </p:nvSpPr>
        <p:spPr>
          <a:xfrm>
            <a:off x="7668914" y="2193775"/>
            <a:ext cx="2142784" cy="41149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002BD4A-E1E1-2FD8-21ED-E0FD80885497}"/>
              </a:ext>
            </a:extLst>
          </p:cNvPr>
          <p:cNvSpPr/>
          <p:nvPr/>
        </p:nvSpPr>
        <p:spPr>
          <a:xfrm>
            <a:off x="9769369" y="1230009"/>
            <a:ext cx="2142784" cy="5078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A3CDBA5B-AD62-EB85-4DD1-CCB6D333A91F}"/>
              </a:ext>
            </a:extLst>
          </p:cNvPr>
          <p:cNvSpPr txBox="1"/>
          <p:nvPr/>
        </p:nvSpPr>
        <p:spPr>
          <a:xfrm>
            <a:off x="515938" y="2193775"/>
            <a:ext cx="4378324" cy="3693319"/>
          </a:xfrm>
          <a:prstGeom prst="rect">
            <a:avLst/>
          </a:prstGeom>
          <a:noFill/>
        </p:spPr>
        <p:txBody>
          <a:bodyPr wrap="square" rtlCol="0">
            <a:spAutoFit/>
          </a:bodyPr>
          <a:lstStyle/>
          <a:p>
            <a:r>
              <a:rPr lang="en-US" dirty="0">
                <a:solidFill>
                  <a:schemeClr val="bg1"/>
                </a:solidFill>
              </a:rPr>
              <a:t>This project analyzes tweets related to Apple and Google products to classify sentiment into three categories: </a:t>
            </a:r>
            <a:r>
              <a:rPr lang="en-US" b="1" dirty="0">
                <a:solidFill>
                  <a:schemeClr val="bg1"/>
                </a:solidFill>
              </a:rPr>
              <a:t>Positive</a:t>
            </a:r>
            <a:r>
              <a:rPr lang="en-US" dirty="0">
                <a:solidFill>
                  <a:schemeClr val="bg1"/>
                </a:solidFill>
              </a:rPr>
              <a:t>, </a:t>
            </a:r>
            <a:r>
              <a:rPr lang="en-US" b="1" dirty="0">
                <a:solidFill>
                  <a:schemeClr val="bg1"/>
                </a:solidFill>
              </a:rPr>
              <a:t>Negative</a:t>
            </a:r>
            <a:r>
              <a:rPr lang="en-US" dirty="0">
                <a:solidFill>
                  <a:schemeClr val="bg1"/>
                </a:solidFill>
              </a:rPr>
              <a:t>, and </a:t>
            </a:r>
            <a:r>
              <a:rPr lang="en-US" b="1" dirty="0">
                <a:solidFill>
                  <a:schemeClr val="bg1"/>
                </a:solidFill>
              </a:rPr>
              <a:t>Neutral</a:t>
            </a:r>
            <a:r>
              <a:rPr lang="en-US" dirty="0">
                <a:solidFill>
                  <a:schemeClr val="bg1"/>
                </a:solidFill>
              </a:rPr>
              <a:t>. The data is sourced from </a:t>
            </a:r>
            <a:r>
              <a:rPr lang="en-US" b="1" dirty="0">
                <a:solidFill>
                  <a:schemeClr val="bg1"/>
                </a:solidFill>
              </a:rPr>
              <a:t>Twitter</a:t>
            </a:r>
            <a:r>
              <a:rPr lang="en-US" dirty="0">
                <a:solidFill>
                  <a:schemeClr val="bg1"/>
                </a:solidFill>
              </a:rPr>
              <a:t>, where tweets discussing popular products like the </a:t>
            </a:r>
            <a:r>
              <a:rPr lang="en-US" b="1" dirty="0">
                <a:solidFill>
                  <a:schemeClr val="bg1"/>
                </a:solidFill>
              </a:rPr>
              <a:t>iPhone</a:t>
            </a:r>
            <a:r>
              <a:rPr lang="en-US" dirty="0">
                <a:solidFill>
                  <a:schemeClr val="bg1"/>
                </a:solidFill>
              </a:rPr>
              <a:t>, </a:t>
            </a:r>
            <a:r>
              <a:rPr lang="en-US" b="1" dirty="0">
                <a:solidFill>
                  <a:schemeClr val="bg1"/>
                </a:solidFill>
              </a:rPr>
              <a:t>iPad</a:t>
            </a:r>
            <a:r>
              <a:rPr lang="en-US" dirty="0">
                <a:solidFill>
                  <a:schemeClr val="bg1"/>
                </a:solidFill>
              </a:rPr>
              <a:t>, </a:t>
            </a:r>
            <a:r>
              <a:rPr lang="en-US" b="1" dirty="0">
                <a:solidFill>
                  <a:schemeClr val="bg1"/>
                </a:solidFill>
              </a:rPr>
              <a:t>Google Pixel</a:t>
            </a:r>
            <a:r>
              <a:rPr lang="en-US" dirty="0">
                <a:solidFill>
                  <a:schemeClr val="bg1"/>
                </a:solidFill>
              </a:rPr>
              <a:t>, and </a:t>
            </a:r>
            <a:r>
              <a:rPr lang="en-US" b="1" dirty="0">
                <a:solidFill>
                  <a:schemeClr val="bg1"/>
                </a:solidFill>
              </a:rPr>
              <a:t>Google Home</a:t>
            </a:r>
            <a:r>
              <a:rPr lang="en-US" dirty="0">
                <a:solidFill>
                  <a:schemeClr val="bg1"/>
                </a:solidFill>
              </a:rPr>
              <a:t> are collected using the Twitter API. Key data columns include the tweet content, timestamp, and user details. The primary goal is to classify the sentiment of each tweet based on its content, enabling insights into customer satisfaction and potential areas for product improvement.</a:t>
            </a:r>
          </a:p>
        </p:txBody>
      </p:sp>
      <p:sp>
        <p:nvSpPr>
          <p:cNvPr id="4" name="Rectangle 3">
            <a:extLst>
              <a:ext uri="{FF2B5EF4-FFF2-40B4-BE49-F238E27FC236}">
                <a16:creationId xmlns:a16="http://schemas.microsoft.com/office/drawing/2014/main" id="{1368AE25-B8C9-A222-5240-6FA1B74B85EE}"/>
              </a:ext>
            </a:extLst>
          </p:cNvPr>
          <p:cNvSpPr/>
          <p:nvPr/>
        </p:nvSpPr>
        <p:spPr>
          <a:xfrm>
            <a:off x="5532309" y="2635584"/>
            <a:ext cx="995451" cy="9954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ADFF1DC-5386-58FE-5F60-FEB5FDC823DD}"/>
              </a:ext>
            </a:extLst>
          </p:cNvPr>
          <p:cNvSpPr/>
          <p:nvPr/>
        </p:nvSpPr>
        <p:spPr>
          <a:xfrm>
            <a:off x="5680138" y="2783413"/>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DDB3D841-234D-8FC3-BF9F-9E4ABE6C6C40}"/>
              </a:ext>
            </a:extLst>
          </p:cNvPr>
          <p:cNvSpPr txBox="1"/>
          <p:nvPr/>
        </p:nvSpPr>
        <p:spPr>
          <a:xfrm>
            <a:off x="5720615" y="3767560"/>
            <a:ext cx="1665737" cy="249397"/>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92B60"/>
                </a:solidFill>
                <a:latin typeface="Segoe UI" panose="020B0502040204020203" pitchFamily="34" charset="0"/>
                <a:cs typeface="Segoe UI" panose="020B0502040204020203" pitchFamily="34" charset="0"/>
              </a:rPr>
              <a:t>Sentiment Evaluated</a:t>
            </a:r>
            <a:endParaRPr kumimoji="0" lang="en-US" sz="1400" b="1" i="0"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endParaRPr>
          </a:p>
        </p:txBody>
      </p:sp>
      <p:sp>
        <p:nvSpPr>
          <p:cNvPr id="29" name="TextBox 28">
            <a:extLst>
              <a:ext uri="{FF2B5EF4-FFF2-40B4-BE49-F238E27FC236}">
                <a16:creationId xmlns:a16="http://schemas.microsoft.com/office/drawing/2014/main" id="{A9179298-057F-D8D0-6931-1C0FBC3F30CD}"/>
              </a:ext>
            </a:extLst>
          </p:cNvPr>
          <p:cNvSpPr txBox="1"/>
          <p:nvPr/>
        </p:nvSpPr>
        <p:spPr>
          <a:xfrm>
            <a:off x="5568459" y="4192922"/>
            <a:ext cx="1967414" cy="1481810"/>
          </a:xfrm>
          <a:prstGeom prst="rect">
            <a:avLst/>
          </a:prstGeom>
          <a:noFill/>
        </p:spPr>
        <p:txBody>
          <a:bodyPr wrap="square" lIns="0" rIns="0" rtlCol="0">
            <a:noAutofit/>
          </a:bodyPr>
          <a:lstStyle/>
          <a:p>
            <a:pPr lvl="0"/>
            <a:r>
              <a:rPr lang="en-US" sz="1200" b="1" dirty="0">
                <a:solidFill>
                  <a:prstClr val="black"/>
                </a:solidFill>
                <a:latin typeface="Segoe UI" panose="020B0502040204020203" pitchFamily="34" charset="0"/>
                <a:cs typeface="Segoe UI" panose="020B0502040204020203" pitchFamily="34" charset="0"/>
              </a:rPr>
              <a:t>Positive</a:t>
            </a:r>
            <a:r>
              <a:rPr lang="en-US" sz="1200" dirty="0">
                <a:solidFill>
                  <a:prstClr val="black"/>
                </a:solidFill>
                <a:latin typeface="Segoe UI" panose="020B0502040204020203" pitchFamily="34" charset="0"/>
                <a:cs typeface="Segoe UI" panose="020B0502040204020203" pitchFamily="34" charset="0"/>
              </a:rPr>
              <a:t>: Tweets showing satisfaction or praise.</a:t>
            </a:r>
          </a:p>
          <a:p>
            <a:pPr lvl="0"/>
            <a:endParaRPr lang="en-US" sz="1200" dirty="0">
              <a:solidFill>
                <a:prstClr val="black"/>
              </a:solidFill>
              <a:latin typeface="Segoe UI" panose="020B0502040204020203" pitchFamily="34" charset="0"/>
              <a:cs typeface="Segoe UI" panose="020B0502040204020203" pitchFamily="34" charset="0"/>
            </a:endParaRPr>
          </a:p>
          <a:p>
            <a:pPr lvl="0"/>
            <a:r>
              <a:rPr lang="en-US" sz="1200" b="1" dirty="0">
                <a:solidFill>
                  <a:prstClr val="black"/>
                </a:solidFill>
                <a:latin typeface="Segoe UI" panose="020B0502040204020203" pitchFamily="34" charset="0"/>
                <a:cs typeface="Segoe UI" panose="020B0502040204020203" pitchFamily="34" charset="0"/>
              </a:rPr>
              <a:t>Negative</a:t>
            </a:r>
            <a:r>
              <a:rPr lang="en-US" sz="1200" dirty="0">
                <a:solidFill>
                  <a:prstClr val="black"/>
                </a:solidFill>
                <a:latin typeface="Segoe UI" panose="020B0502040204020203" pitchFamily="34" charset="0"/>
                <a:cs typeface="Segoe UI" panose="020B0502040204020203" pitchFamily="34" charset="0"/>
              </a:rPr>
              <a:t>: Tweets expressing dissatisfaction or complaints.</a:t>
            </a:r>
          </a:p>
          <a:p>
            <a:pPr lvl="0"/>
            <a:endParaRPr lang="en-US" sz="1200" dirty="0">
              <a:solidFill>
                <a:prstClr val="black"/>
              </a:solidFill>
              <a:latin typeface="Segoe UI" panose="020B0502040204020203" pitchFamily="34" charset="0"/>
              <a:cs typeface="Segoe UI" panose="020B0502040204020203" pitchFamily="34" charset="0"/>
            </a:endParaRPr>
          </a:p>
          <a:p>
            <a:pPr lvl="0"/>
            <a:r>
              <a:rPr lang="en-US" sz="1200" b="1" dirty="0">
                <a:solidFill>
                  <a:prstClr val="black"/>
                </a:solidFill>
                <a:latin typeface="Segoe UI" panose="020B0502040204020203" pitchFamily="34" charset="0"/>
                <a:cs typeface="Segoe UI" panose="020B0502040204020203" pitchFamily="34" charset="0"/>
              </a:rPr>
              <a:t>Neutral</a:t>
            </a:r>
            <a:r>
              <a:rPr lang="en-US" sz="1200" dirty="0">
                <a:solidFill>
                  <a:prstClr val="black"/>
                </a:solidFill>
                <a:latin typeface="Segoe UI" panose="020B0502040204020203" pitchFamily="34" charset="0"/>
                <a:cs typeface="Segoe UI" panose="020B0502040204020203" pitchFamily="34" charset="0"/>
              </a:rPr>
              <a:t>: Tweets with no clear sentiment, often factual or indifferent</a:t>
            </a:r>
            <a:r>
              <a:rPr lang="en-US" sz="1400" dirty="0">
                <a:solidFill>
                  <a:prstClr val="black"/>
                </a:solidFill>
                <a:latin typeface="Segoe UI" panose="020B0502040204020203" pitchFamily="34" charset="0"/>
                <a:cs typeface="Segoe UI" panose="020B0502040204020203" pitchFamily="34" charset="0"/>
              </a:rPr>
              <a:t>.</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 name="TextBox 29">
            <a:extLst>
              <a:ext uri="{FF2B5EF4-FFF2-40B4-BE49-F238E27FC236}">
                <a16:creationId xmlns:a16="http://schemas.microsoft.com/office/drawing/2014/main" id="{40F65F18-A8BF-6E5D-D175-662DFAFD7739}"/>
              </a:ext>
            </a:extLst>
          </p:cNvPr>
          <p:cNvSpPr txBox="1"/>
          <p:nvPr/>
        </p:nvSpPr>
        <p:spPr>
          <a:xfrm>
            <a:off x="7797498" y="2678264"/>
            <a:ext cx="1736095" cy="439055"/>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rPr>
              <a:t>Data source &amp; Product Evaluated</a:t>
            </a:r>
          </a:p>
        </p:txBody>
      </p:sp>
      <p:sp>
        <p:nvSpPr>
          <p:cNvPr id="31" name="TextBox 30">
            <a:extLst>
              <a:ext uri="{FF2B5EF4-FFF2-40B4-BE49-F238E27FC236}">
                <a16:creationId xmlns:a16="http://schemas.microsoft.com/office/drawing/2014/main" id="{E715CF13-41F6-8572-EB11-BE26D611954E}"/>
              </a:ext>
            </a:extLst>
          </p:cNvPr>
          <p:cNvSpPr txBox="1"/>
          <p:nvPr/>
        </p:nvSpPr>
        <p:spPr>
          <a:xfrm>
            <a:off x="7797498" y="3188839"/>
            <a:ext cx="1885617" cy="2706791"/>
          </a:xfrm>
          <a:prstGeom prst="rect">
            <a:avLst/>
          </a:prstGeom>
          <a:noFill/>
        </p:spPr>
        <p:txBody>
          <a:bodyPr wrap="square" lIns="0" rIns="0" rtlCol="0">
            <a:noAutofit/>
          </a:bodyPr>
          <a:lstStyle/>
          <a:p>
            <a:r>
              <a:rPr lang="en-US" sz="1200" dirty="0"/>
              <a:t>The dataset consists of tweets collected via Twitter's API, focusing on user opinions about various </a:t>
            </a:r>
            <a:r>
              <a:rPr lang="en-US" sz="1200" b="1" dirty="0"/>
              <a:t>Apple</a:t>
            </a:r>
            <a:r>
              <a:rPr lang="en-US" sz="1200" dirty="0"/>
              <a:t> and </a:t>
            </a:r>
            <a:r>
              <a:rPr lang="en-US" sz="1200" b="1" dirty="0"/>
              <a:t>Google</a:t>
            </a:r>
            <a:r>
              <a:rPr lang="en-US" sz="1200" dirty="0"/>
              <a:t> products.</a:t>
            </a:r>
          </a:p>
          <a:p>
            <a:endParaRPr lang="en-US" sz="1200" dirty="0"/>
          </a:p>
          <a:p>
            <a:r>
              <a:rPr lang="en-US" sz="1200" dirty="0"/>
              <a:t>Apple products include the iPhone, iPad, MacBook, Apple Watch, and </a:t>
            </a:r>
            <a:r>
              <a:rPr lang="en-US" sz="1200" dirty="0" err="1"/>
              <a:t>AirPods</a:t>
            </a:r>
            <a:r>
              <a:rPr lang="en-US" sz="1200" dirty="0"/>
              <a:t>, while Google products cover the Pixel phone, Google Home, Chromebook, and Google Assistant.</a:t>
            </a:r>
          </a:p>
        </p:txBody>
      </p:sp>
      <p:sp>
        <p:nvSpPr>
          <p:cNvPr id="39" name="Rectangle 38">
            <a:extLst>
              <a:ext uri="{FF2B5EF4-FFF2-40B4-BE49-F238E27FC236}">
                <a16:creationId xmlns:a16="http://schemas.microsoft.com/office/drawing/2014/main" id="{BA52DCD8-FF83-6ADA-DFB9-D121B25B93FA}"/>
              </a:ext>
            </a:extLst>
          </p:cNvPr>
          <p:cNvSpPr/>
          <p:nvPr/>
        </p:nvSpPr>
        <p:spPr>
          <a:xfrm>
            <a:off x="7669022" y="1546824"/>
            <a:ext cx="995451" cy="995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6EF11058-C6BB-F132-32C8-49DB40645237}"/>
              </a:ext>
            </a:extLst>
          </p:cNvPr>
          <p:cNvSpPr/>
          <p:nvPr/>
        </p:nvSpPr>
        <p:spPr>
          <a:xfrm>
            <a:off x="7816851" y="1694653"/>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3E04FB6-E587-BEC0-C993-0BF4F9F86FDF}"/>
              </a:ext>
            </a:extLst>
          </p:cNvPr>
          <p:cNvSpPr/>
          <p:nvPr/>
        </p:nvSpPr>
        <p:spPr>
          <a:xfrm>
            <a:off x="9769368" y="702973"/>
            <a:ext cx="995451" cy="9954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C89A375C-D0B4-6CE8-5E50-E9550F16E955}"/>
              </a:ext>
            </a:extLst>
          </p:cNvPr>
          <p:cNvSpPr/>
          <p:nvPr/>
        </p:nvSpPr>
        <p:spPr>
          <a:xfrm>
            <a:off x="9917197" y="850802"/>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3CB4C729-839F-5747-BEFC-BBFEC0B760F8}"/>
              </a:ext>
            </a:extLst>
          </p:cNvPr>
          <p:cNvSpPr txBox="1"/>
          <p:nvPr/>
        </p:nvSpPr>
        <p:spPr>
          <a:xfrm>
            <a:off x="9940282" y="1795642"/>
            <a:ext cx="1736095" cy="439055"/>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92B60"/>
                </a:solidFill>
                <a:latin typeface="Segoe UI" panose="020B0502040204020203" pitchFamily="34" charset="0"/>
                <a:cs typeface="Segoe UI" panose="020B0502040204020203" pitchFamily="34" charset="0"/>
              </a:rPr>
              <a:t>Data Columns Used</a:t>
            </a:r>
            <a:endParaRPr kumimoji="0" lang="en-US" sz="1400" b="1" i="0"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endParaRPr>
          </a:p>
        </p:txBody>
      </p:sp>
      <p:sp>
        <p:nvSpPr>
          <p:cNvPr id="45" name="TextBox 44">
            <a:extLst>
              <a:ext uri="{FF2B5EF4-FFF2-40B4-BE49-F238E27FC236}">
                <a16:creationId xmlns:a16="http://schemas.microsoft.com/office/drawing/2014/main" id="{80C0CDFD-5545-E0E9-3862-D6B86616386A}"/>
              </a:ext>
            </a:extLst>
          </p:cNvPr>
          <p:cNvSpPr txBox="1"/>
          <p:nvPr/>
        </p:nvSpPr>
        <p:spPr>
          <a:xfrm>
            <a:off x="9940282" y="2306218"/>
            <a:ext cx="1885617" cy="1481810"/>
          </a:xfrm>
          <a:prstGeom prst="rect">
            <a:avLst/>
          </a:prstGeom>
          <a:noFill/>
        </p:spPr>
        <p:txBody>
          <a:bodyPr wrap="square" lIns="0" rIns="0" rtlCol="0">
            <a:noAutofit/>
          </a:bodyPr>
          <a:lstStyle/>
          <a:p>
            <a:pPr lvl="0"/>
            <a:r>
              <a:rPr lang="en-US" sz="1200" b="1" dirty="0">
                <a:solidFill>
                  <a:prstClr val="black"/>
                </a:solidFill>
                <a:latin typeface="Segoe UI" panose="020B0502040204020203" pitchFamily="34" charset="0"/>
                <a:cs typeface="Segoe UI" panose="020B0502040204020203" pitchFamily="34" charset="0"/>
              </a:rPr>
              <a:t>Tweet Content</a:t>
            </a:r>
            <a:r>
              <a:rPr lang="en-US" sz="1200" dirty="0">
                <a:solidFill>
                  <a:prstClr val="black"/>
                </a:solidFill>
                <a:latin typeface="Segoe UI" panose="020B0502040204020203" pitchFamily="34" charset="0"/>
                <a:cs typeface="Segoe UI" panose="020B0502040204020203" pitchFamily="34" charset="0"/>
              </a:rPr>
              <a:t>: The main text of the tweet, which is analyzed to determine sentiment.</a:t>
            </a:r>
          </a:p>
          <a:p>
            <a:pPr lvl="0"/>
            <a:endParaRPr lang="en-US" sz="1200" dirty="0">
              <a:solidFill>
                <a:prstClr val="black"/>
              </a:solidFill>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Target brand/product labels</a:t>
            </a:r>
            <a:r>
              <a:rPr lang="en-US" sz="1200" dirty="0">
                <a:latin typeface="Segoe UI" panose="020B0502040204020203" pitchFamily="34" charset="0"/>
                <a:cs typeface="Segoe UI" panose="020B0502040204020203" pitchFamily="34" charset="0"/>
              </a:rPr>
              <a:t> (Apple or Google products) are crucial for building and evaluating the classifiers.</a:t>
            </a:r>
          </a:p>
          <a:p>
            <a:endParaRPr lang="en-US" sz="1200" dirty="0">
              <a:latin typeface="Segoe UI" panose="020B0502040204020203" pitchFamily="34" charset="0"/>
              <a:cs typeface="Segoe UI" panose="020B0502040204020203" pitchFamily="34" charset="0"/>
            </a:endParaRPr>
          </a:p>
          <a:p>
            <a:pPr lvl="0"/>
            <a:r>
              <a:rPr lang="en-US" sz="1200" b="1" dirty="0">
                <a:solidFill>
                  <a:prstClr val="black"/>
                </a:solidFill>
                <a:latin typeface="Segoe UI" panose="020B0502040204020203" pitchFamily="34" charset="0"/>
                <a:cs typeface="Segoe UI" panose="020B0502040204020203" pitchFamily="34" charset="0"/>
              </a:rPr>
              <a:t>Sentiment Label</a:t>
            </a:r>
            <a:r>
              <a:rPr lang="en-US" sz="1200" dirty="0">
                <a:solidFill>
                  <a:prstClr val="black"/>
                </a:solidFill>
                <a:latin typeface="Segoe UI" panose="020B0502040204020203" pitchFamily="34" charset="0"/>
                <a:cs typeface="Segoe UI" panose="020B0502040204020203" pitchFamily="34" charset="0"/>
              </a:rPr>
              <a:t>: The target variable to classify tweets as Positive, Negative, or Neutral.</a:t>
            </a: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6B786F4A-C8EA-0FB5-893F-F5230D438C4F}"/>
              </a:ext>
            </a:extLst>
          </p:cNvPr>
          <p:cNvGrpSpPr/>
          <p:nvPr/>
        </p:nvGrpSpPr>
        <p:grpSpPr>
          <a:xfrm>
            <a:off x="5864140" y="2967415"/>
            <a:ext cx="331788" cy="331788"/>
            <a:chOff x="8447088" y="1465263"/>
            <a:chExt cx="331788" cy="331788"/>
          </a:xfrm>
        </p:grpSpPr>
        <p:sp>
          <p:nvSpPr>
            <p:cNvPr id="50" name="Oval 287">
              <a:extLst>
                <a:ext uri="{FF2B5EF4-FFF2-40B4-BE49-F238E27FC236}">
                  <a16:creationId xmlns:a16="http://schemas.microsoft.com/office/drawing/2014/main" id="{7E193BA9-138B-8CE1-72A2-20E185E20E4D}"/>
                </a:ext>
              </a:extLst>
            </p:cNvPr>
            <p:cNvSpPr>
              <a:spLocks noChangeArrowheads="1"/>
            </p:cNvSpPr>
            <p:nvPr/>
          </p:nvSpPr>
          <p:spPr bwMode="auto">
            <a:xfrm>
              <a:off x="8477250" y="1495426"/>
              <a:ext cx="271463" cy="271463"/>
            </a:xfrm>
            <a:prstGeom prst="ellipse">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Line 288">
              <a:extLst>
                <a:ext uri="{FF2B5EF4-FFF2-40B4-BE49-F238E27FC236}">
                  <a16:creationId xmlns:a16="http://schemas.microsoft.com/office/drawing/2014/main" id="{A3C6DDDA-37ED-8024-676B-96F69780172C}"/>
                </a:ext>
              </a:extLst>
            </p:cNvPr>
            <p:cNvSpPr>
              <a:spLocks noChangeShapeType="1"/>
            </p:cNvSpPr>
            <p:nvPr/>
          </p:nvSpPr>
          <p:spPr bwMode="auto">
            <a:xfrm>
              <a:off x="8612188" y="1465263"/>
              <a:ext cx="0" cy="7143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Line 289">
              <a:extLst>
                <a:ext uri="{FF2B5EF4-FFF2-40B4-BE49-F238E27FC236}">
                  <a16:creationId xmlns:a16="http://schemas.microsoft.com/office/drawing/2014/main" id="{7662F40D-D226-D0B5-14E0-BFCE29240A6D}"/>
                </a:ext>
              </a:extLst>
            </p:cNvPr>
            <p:cNvSpPr>
              <a:spLocks noChangeShapeType="1"/>
            </p:cNvSpPr>
            <p:nvPr/>
          </p:nvSpPr>
          <p:spPr bwMode="auto">
            <a:xfrm>
              <a:off x="8447088" y="1631951"/>
              <a:ext cx="7143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Line 290">
              <a:extLst>
                <a:ext uri="{FF2B5EF4-FFF2-40B4-BE49-F238E27FC236}">
                  <a16:creationId xmlns:a16="http://schemas.microsoft.com/office/drawing/2014/main" id="{216B2B89-BF12-8E28-1F34-4CCD6293ADEF}"/>
                </a:ext>
              </a:extLst>
            </p:cNvPr>
            <p:cNvSpPr>
              <a:spLocks noChangeShapeType="1"/>
            </p:cNvSpPr>
            <p:nvPr/>
          </p:nvSpPr>
          <p:spPr bwMode="auto">
            <a:xfrm flipV="1">
              <a:off x="8612188" y="1725613"/>
              <a:ext cx="0" cy="7143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Line 291">
              <a:extLst>
                <a:ext uri="{FF2B5EF4-FFF2-40B4-BE49-F238E27FC236}">
                  <a16:creationId xmlns:a16="http://schemas.microsoft.com/office/drawing/2014/main" id="{0FD7642F-1774-7D6B-EDFA-FBD894D5B00E}"/>
                </a:ext>
              </a:extLst>
            </p:cNvPr>
            <p:cNvSpPr>
              <a:spLocks noChangeShapeType="1"/>
            </p:cNvSpPr>
            <p:nvPr/>
          </p:nvSpPr>
          <p:spPr bwMode="auto">
            <a:xfrm flipH="1">
              <a:off x="8707438" y="1631951"/>
              <a:ext cx="7143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val 292">
              <a:extLst>
                <a:ext uri="{FF2B5EF4-FFF2-40B4-BE49-F238E27FC236}">
                  <a16:creationId xmlns:a16="http://schemas.microsoft.com/office/drawing/2014/main" id="{428ECCAA-D542-7602-FFB1-9D8CE094F0B3}"/>
                </a:ext>
              </a:extLst>
            </p:cNvPr>
            <p:cNvSpPr>
              <a:spLocks noChangeArrowheads="1"/>
            </p:cNvSpPr>
            <p:nvPr/>
          </p:nvSpPr>
          <p:spPr bwMode="auto">
            <a:xfrm>
              <a:off x="8583613" y="1571626"/>
              <a:ext cx="58738" cy="60325"/>
            </a:xfrm>
            <a:prstGeom prst="ellipse">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93">
              <a:extLst>
                <a:ext uri="{FF2B5EF4-FFF2-40B4-BE49-F238E27FC236}">
                  <a16:creationId xmlns:a16="http://schemas.microsoft.com/office/drawing/2014/main" id="{A3856094-87DE-32D1-7AB8-814F8BDCB50E}"/>
                </a:ext>
              </a:extLst>
            </p:cNvPr>
            <p:cNvSpPr>
              <a:spLocks/>
            </p:cNvSpPr>
            <p:nvPr/>
          </p:nvSpPr>
          <p:spPr bwMode="auto">
            <a:xfrm>
              <a:off x="8553450" y="1631951"/>
              <a:ext cx="119063" cy="58738"/>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7" name="Group 56">
            <a:extLst>
              <a:ext uri="{FF2B5EF4-FFF2-40B4-BE49-F238E27FC236}">
                <a16:creationId xmlns:a16="http://schemas.microsoft.com/office/drawing/2014/main" id="{9192EEFE-5B1C-65D5-4C27-26A8A83F319D}"/>
              </a:ext>
            </a:extLst>
          </p:cNvPr>
          <p:cNvGrpSpPr/>
          <p:nvPr/>
        </p:nvGrpSpPr>
        <p:grpSpPr>
          <a:xfrm>
            <a:off x="7979423" y="1908025"/>
            <a:ext cx="360362" cy="285750"/>
            <a:chOff x="4113213" y="1474788"/>
            <a:chExt cx="360362" cy="285750"/>
          </a:xfrm>
        </p:grpSpPr>
        <p:sp>
          <p:nvSpPr>
            <p:cNvPr id="58" name="Freeform 1459">
              <a:extLst>
                <a:ext uri="{FF2B5EF4-FFF2-40B4-BE49-F238E27FC236}">
                  <a16:creationId xmlns:a16="http://schemas.microsoft.com/office/drawing/2014/main" id="{C382B35B-34A4-C988-704E-E964CBAFBD5A}"/>
                </a:ext>
              </a:extLst>
            </p:cNvPr>
            <p:cNvSpPr>
              <a:spLocks noEditPoints="1"/>
            </p:cNvSpPr>
            <p:nvPr/>
          </p:nvSpPr>
          <p:spPr bwMode="auto">
            <a:xfrm>
              <a:off x="4113213" y="1611313"/>
              <a:ext cx="179388"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460">
              <a:extLst>
                <a:ext uri="{FF2B5EF4-FFF2-40B4-BE49-F238E27FC236}">
                  <a16:creationId xmlns:a16="http://schemas.microsoft.com/office/drawing/2014/main" id="{B26886EE-4424-31D9-29E2-97266DBC51D6}"/>
                </a:ext>
              </a:extLst>
            </p:cNvPr>
            <p:cNvSpPr>
              <a:spLocks noEditPoints="1"/>
            </p:cNvSpPr>
            <p:nvPr/>
          </p:nvSpPr>
          <p:spPr bwMode="auto">
            <a:xfrm>
              <a:off x="4292600" y="1611313"/>
              <a:ext cx="180975"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461">
              <a:extLst>
                <a:ext uri="{FF2B5EF4-FFF2-40B4-BE49-F238E27FC236}">
                  <a16:creationId xmlns:a16="http://schemas.microsoft.com/office/drawing/2014/main" id="{9430CBCA-9E6F-7615-4BF2-8A3E39887B35}"/>
                </a:ext>
              </a:extLst>
            </p:cNvPr>
            <p:cNvSpPr>
              <a:spLocks noEditPoints="1"/>
            </p:cNvSpPr>
            <p:nvPr/>
          </p:nvSpPr>
          <p:spPr bwMode="auto">
            <a:xfrm>
              <a:off x="4203700" y="1474788"/>
              <a:ext cx="179388" cy="150813"/>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462">
              <a:extLst>
                <a:ext uri="{FF2B5EF4-FFF2-40B4-BE49-F238E27FC236}">
                  <a16:creationId xmlns:a16="http://schemas.microsoft.com/office/drawing/2014/main" id="{0E858C15-9CCE-158A-B6FE-926A93C93C25}"/>
                </a:ext>
              </a:extLst>
            </p:cNvPr>
            <p:cNvSpPr>
              <a:spLocks/>
            </p:cNvSpPr>
            <p:nvPr/>
          </p:nvSpPr>
          <p:spPr bwMode="auto">
            <a:xfrm>
              <a:off x="4256088" y="1504950"/>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463">
              <a:extLst>
                <a:ext uri="{FF2B5EF4-FFF2-40B4-BE49-F238E27FC236}">
                  <a16:creationId xmlns:a16="http://schemas.microsoft.com/office/drawing/2014/main" id="{E82D129D-A1E0-22D2-FEB1-C288F7950B75}"/>
                </a:ext>
              </a:extLst>
            </p:cNvPr>
            <p:cNvSpPr>
              <a:spLocks/>
            </p:cNvSpPr>
            <p:nvPr/>
          </p:nvSpPr>
          <p:spPr bwMode="auto">
            <a:xfrm>
              <a:off x="4165600" y="1641475"/>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1464">
              <a:extLst>
                <a:ext uri="{FF2B5EF4-FFF2-40B4-BE49-F238E27FC236}">
                  <a16:creationId xmlns:a16="http://schemas.microsoft.com/office/drawing/2014/main" id="{81585EBC-CA2A-38F7-125D-60B0CD560C3C}"/>
                </a:ext>
              </a:extLst>
            </p:cNvPr>
            <p:cNvSpPr>
              <a:spLocks/>
            </p:cNvSpPr>
            <p:nvPr/>
          </p:nvSpPr>
          <p:spPr bwMode="auto">
            <a:xfrm>
              <a:off x="4344988" y="1641475"/>
              <a:ext cx="46038"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4" name="Graphic 63" descr="Bullseye outline">
            <a:extLst>
              <a:ext uri="{FF2B5EF4-FFF2-40B4-BE49-F238E27FC236}">
                <a16:creationId xmlns:a16="http://schemas.microsoft.com/office/drawing/2014/main" id="{CA35C19C-B497-F38D-B08D-1BF3E032AE1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043141" y="976746"/>
            <a:ext cx="447905" cy="447905"/>
          </a:xfrm>
          <a:prstGeom prst="rect">
            <a:avLst/>
          </a:prstGeom>
        </p:spPr>
      </p:pic>
      <p:cxnSp>
        <p:nvCxnSpPr>
          <p:cNvPr id="11" name="Straight Connector 10">
            <a:extLst>
              <a:ext uri="{FF2B5EF4-FFF2-40B4-BE49-F238E27FC236}">
                <a16:creationId xmlns:a16="http://schemas.microsoft.com/office/drawing/2014/main" id="{8E3C8103-9C54-9D9B-03C1-1423E0D7DEAA}"/>
              </a:ext>
            </a:extLst>
          </p:cNvPr>
          <p:cNvCxnSpPr>
            <a:cxnSpLocks/>
          </p:cNvCxnSpPr>
          <p:nvPr/>
        </p:nvCxnSpPr>
        <p:spPr>
          <a:xfrm>
            <a:off x="838200" y="6030570"/>
            <a:ext cx="617621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419C0DB-78C5-CFF5-139F-71835AFFE606}"/>
              </a:ext>
            </a:extLst>
          </p:cNvPr>
          <p:cNvSpPr txBox="1"/>
          <p:nvPr/>
        </p:nvSpPr>
        <p:spPr>
          <a:xfrm>
            <a:off x="7098691"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rPr>
              <a:t>03</a:t>
            </a:r>
          </a:p>
        </p:txBody>
      </p:sp>
      <p:sp>
        <p:nvSpPr>
          <p:cNvPr id="66" name="TextBox 65">
            <a:extLst>
              <a:ext uri="{FF2B5EF4-FFF2-40B4-BE49-F238E27FC236}">
                <a16:creationId xmlns:a16="http://schemas.microsoft.com/office/drawing/2014/main" id="{A2372B70-1733-1660-5F57-02A0AC4E3D6A}"/>
              </a:ext>
            </a:extLst>
          </p:cNvPr>
          <p:cNvSpPr txBox="1"/>
          <p:nvPr/>
        </p:nvSpPr>
        <p:spPr>
          <a:xfrm>
            <a:off x="9213920"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rPr>
              <a:t>02</a:t>
            </a:r>
          </a:p>
        </p:txBody>
      </p:sp>
      <p:sp>
        <p:nvSpPr>
          <p:cNvPr id="67" name="TextBox 66">
            <a:extLst>
              <a:ext uri="{FF2B5EF4-FFF2-40B4-BE49-F238E27FC236}">
                <a16:creationId xmlns:a16="http://schemas.microsoft.com/office/drawing/2014/main" id="{44E3682D-D5A9-B727-1604-3DE5D20EE4B1}"/>
              </a:ext>
            </a:extLst>
          </p:cNvPr>
          <p:cNvSpPr txBox="1"/>
          <p:nvPr/>
        </p:nvSpPr>
        <p:spPr>
          <a:xfrm>
            <a:off x="11353800"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192B60"/>
                </a:solidFill>
                <a:effectLst/>
                <a:uLnTx/>
                <a:uFillTx/>
                <a:latin typeface="Segoe UI" panose="020B0502040204020203" pitchFamily="34" charset="0"/>
                <a:ea typeface="+mn-ea"/>
                <a:cs typeface="Segoe UI" panose="020B0502040204020203" pitchFamily="34" charset="0"/>
              </a:rPr>
              <a:t>01</a:t>
            </a:r>
          </a:p>
        </p:txBody>
      </p:sp>
      <p:cxnSp>
        <p:nvCxnSpPr>
          <p:cNvPr id="71" name="Straight Connector 70">
            <a:extLst>
              <a:ext uri="{FF2B5EF4-FFF2-40B4-BE49-F238E27FC236}">
                <a16:creationId xmlns:a16="http://schemas.microsoft.com/office/drawing/2014/main" id="{970CCF33-3746-0FBE-F854-8214E399AF03}"/>
              </a:ext>
            </a:extLst>
          </p:cNvPr>
          <p:cNvCxnSpPr>
            <a:cxnSpLocks/>
          </p:cNvCxnSpPr>
          <p:nvPr/>
        </p:nvCxnSpPr>
        <p:spPr>
          <a:xfrm>
            <a:off x="7650838" y="6030570"/>
            <a:ext cx="1478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E236CD-19D5-BC4D-2B8B-D588EC9A3ADD}"/>
              </a:ext>
            </a:extLst>
          </p:cNvPr>
          <p:cNvCxnSpPr>
            <a:cxnSpLocks/>
          </p:cNvCxnSpPr>
          <p:nvPr/>
        </p:nvCxnSpPr>
        <p:spPr>
          <a:xfrm>
            <a:off x="9751778" y="6030570"/>
            <a:ext cx="1478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itle 1023">
            <a:extLst>
              <a:ext uri="{FF2B5EF4-FFF2-40B4-BE49-F238E27FC236}">
                <a16:creationId xmlns:a16="http://schemas.microsoft.com/office/drawing/2014/main" id="{6207F006-E753-B3F3-1188-70D3134E3C4E}"/>
              </a:ext>
            </a:extLst>
          </p:cNvPr>
          <p:cNvSpPr txBox="1">
            <a:spLocks/>
          </p:cNvSpPr>
          <p:nvPr/>
        </p:nvSpPr>
        <p:spPr>
          <a:xfrm>
            <a:off x="515938" y="549275"/>
            <a:ext cx="4477167" cy="1059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panose="020B0502040204020203" pitchFamily="34" charset="0"/>
                <a:ea typeface="Segoe UI Black" panose="020B0A02040204020203" pitchFamily="34" charset="0"/>
                <a:cs typeface="Segoe UI" panose="020B0502040204020203" pitchFamily="34" charset="0"/>
              </a:rPr>
              <a:t>Data Understanding</a:t>
            </a:r>
            <a:endParaRPr kumimoji="0" lang="en-US" sz="3200" b="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69" name="Rectangle 68">
            <a:extLst>
              <a:ext uri="{FF2B5EF4-FFF2-40B4-BE49-F238E27FC236}">
                <a16:creationId xmlns:a16="http://schemas.microsoft.com/office/drawing/2014/main" id="{EAA5341C-E56E-8FF3-F1D4-A90A7E52FEE3}"/>
              </a:ext>
            </a:extLst>
          </p:cNvPr>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Slide Number Placeholder 1">
            <a:extLst>
              <a:ext uri="{FF2B5EF4-FFF2-40B4-BE49-F238E27FC236}">
                <a16:creationId xmlns:a16="http://schemas.microsoft.com/office/drawing/2014/main" id="{9E004A58-6C80-2618-BCEB-A3CAA60B4B93}"/>
              </a:ext>
            </a:extLst>
          </p:cNvPr>
          <p:cNvSpPr>
            <a:spLocks noGrp="1"/>
          </p:cNvSpPr>
          <p:nvPr>
            <p:ph type="sldNum" sz="quarter" idx="12"/>
          </p:nvPr>
        </p:nvSpPr>
        <p:spPr>
          <a:xfrm>
            <a:off x="9374527" y="63100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9442E-9437-4062-8DAD-965F8584E449}" type="slidenum">
              <a:rPr kumimoji="0" lang="en-US" sz="1200" b="1" i="0" u="none" strike="noStrike" kern="1200" cap="none" spc="0" normalizeH="0" baseline="0" noProof="0" smtClean="0">
                <a:ln>
                  <a:noFill/>
                </a:ln>
                <a:solidFill>
                  <a:srgbClr val="DFEEEA"/>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DFEEEA"/>
              </a:solidFill>
              <a:effectLst/>
              <a:uLnTx/>
              <a:uFillTx/>
              <a:latin typeface="Segoe UI" panose="020B0502040204020203" pitchFamily="34" charset="0"/>
              <a:ea typeface="+mn-ea"/>
              <a:cs typeface="Segoe UI" panose="020B0502040204020203" pitchFamily="34" charset="0"/>
            </a:endParaRPr>
          </a:p>
        </p:txBody>
      </p:sp>
      <p:sp>
        <p:nvSpPr>
          <p:cNvPr id="74" name="Title 1">
            <a:extLst>
              <a:ext uri="{FF2B5EF4-FFF2-40B4-BE49-F238E27FC236}">
                <a16:creationId xmlns:a16="http://schemas.microsoft.com/office/drawing/2014/main" id="{F22787E0-E354-7171-64AF-CF3C55947CF9}"/>
              </a:ext>
            </a:extLst>
          </p:cNvPr>
          <p:cNvSpPr txBox="1">
            <a:spLocks/>
          </p:cNvSpPr>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050" b="0" i="0" u="none" strike="noStrike" kern="1200" cap="none" spc="0" normalizeH="0" baseline="0" noProof="0" dirty="0">
              <a:ln>
                <a:noFill/>
              </a:ln>
              <a:solidFill>
                <a:srgbClr val="F5AE18"/>
              </a:solidFill>
              <a:effectLst/>
              <a:uLnTx/>
              <a:uFillTx/>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97464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395</Words>
  <Application>Microsoft Office PowerPoint</Application>
  <PresentationFormat>Widescreen</PresentationFormat>
  <Paragraphs>42</Paragraphs>
  <Slides>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Bahnschrift</vt:lpstr>
      <vt:lpstr>Calibri</vt:lpstr>
      <vt:lpstr>Calibri Light</vt:lpstr>
      <vt:lpstr>Century Gothic</vt:lpstr>
      <vt:lpstr>Segoe UI</vt:lpstr>
      <vt:lpstr>Segoe UI Black</vt:lpstr>
      <vt:lpstr>Office Theme</vt:lpstr>
      <vt:lpstr>1_Office Theme</vt:lpstr>
      <vt:lpstr>PowerPoint Presentation</vt:lpstr>
      <vt:lpstr>PowerPoint Presentation</vt:lpstr>
      <vt:lpstr>Project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pcx</dc:creator>
  <cp:lastModifiedBy>pcx</cp:lastModifiedBy>
  <cp:revision>12</cp:revision>
  <dcterms:created xsi:type="dcterms:W3CDTF">2024-11-10T17:53:03Z</dcterms:created>
  <dcterms:modified xsi:type="dcterms:W3CDTF">2024-11-10T19:29:56Z</dcterms:modified>
</cp:coreProperties>
</file>