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83" r:id="rId15"/>
    <p:sldId id="271" r:id="rId16"/>
    <p:sldId id="282" r:id="rId17"/>
    <p:sldId id="285" r:id="rId18"/>
    <p:sldId id="286" r:id="rId19"/>
    <p:sldId id="273" r:id="rId20"/>
    <p:sldId id="267" r:id="rId21"/>
    <p:sldId id="272" r:id="rId22"/>
    <p:sldId id="284" r:id="rId23"/>
    <p:sldId id="275" r:id="rId24"/>
    <p:sldId id="276" r:id="rId25"/>
    <p:sldId id="278" r:id="rId26"/>
    <p:sldId id="277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4660"/>
  </p:normalViewPr>
  <p:slideViewPr>
    <p:cSldViewPr snapToGrid="0">
      <p:cViewPr>
        <p:scale>
          <a:sx n="91" d="100"/>
          <a:sy n="91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epe%20Technologies\Desktop\SALE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8121327"/>
        <c:axId val="1548116335"/>
      </c:barChart>
      <c:catAx>
        <c:axId val="154812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116335"/>
        <c:crosses val="autoZero"/>
        <c:auto val="1"/>
        <c:lblAlgn val="ctr"/>
        <c:lblOffset val="100"/>
        <c:noMultiLvlLbl val="0"/>
      </c:catAx>
      <c:valAx>
        <c:axId val="154811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121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6380-5CCF-432D-BF57-02340AAD12E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342" y="712973"/>
            <a:ext cx="8477991" cy="932987"/>
          </a:xfrm>
        </p:spPr>
        <p:txBody>
          <a:bodyPr>
            <a:normAutofit/>
          </a:bodyPr>
          <a:lstStyle/>
          <a:p>
            <a:r>
              <a:rPr lang="en-US" sz="4000" b="1" dirty="0"/>
              <a:t>SYLIP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257" y="1891158"/>
            <a:ext cx="9869288" cy="42538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ANNUAL SALES PERFORMANCE REPORT FROM 2010 - 2017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pPr algn="l"/>
            <a:r>
              <a:rPr lang="en-US" sz="2800" b="1" dirty="0">
                <a:solidFill>
                  <a:srgbClr val="7030A0"/>
                </a:solidFill>
              </a:rPr>
              <a:t>DATA TYPE: ANNUAL SALES DATA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sz="2800" b="1" dirty="0">
                <a:solidFill>
                  <a:srgbClr val="7030A0"/>
                </a:solidFill>
              </a:rPr>
              <a:t>REPORTING CYCLE: 2010 – 2017</a:t>
            </a: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r>
              <a:rPr lang="en-US" sz="2800" b="1" dirty="0">
                <a:solidFill>
                  <a:srgbClr val="7030A0"/>
                </a:solidFill>
              </a:rPr>
              <a:t>PRESENTED BY: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ROTIMI FAWUMI (TEAM LEAD)</a:t>
            </a:r>
          </a:p>
          <a:p>
            <a:pPr algn="l"/>
            <a:endParaRPr lang="en-GB" sz="3200" b="1" dirty="0">
              <a:solidFill>
                <a:srgbClr val="7030A0"/>
              </a:solidFill>
            </a:endParaRPr>
          </a:p>
          <a:p>
            <a:pPr algn="l"/>
            <a:endParaRPr lang="en-US" sz="2800" b="1" dirty="0">
              <a:solidFill>
                <a:srgbClr val="7030A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 descr="A close up of a sig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73" y="134750"/>
            <a:ext cx="2136169" cy="1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3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KPI 4 : </a:t>
            </a:r>
            <a:r>
              <a:rPr lang="en-GB" sz="4000" b="1" dirty="0"/>
              <a:t>Average Number of Items Sold Annually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D9FC8-D1ED-1F6F-4DA6-25E19F59A9B5}"/>
              </a:ext>
            </a:extLst>
          </p:cNvPr>
          <p:cNvSpPr txBox="1"/>
          <p:nvPr/>
        </p:nvSpPr>
        <p:spPr>
          <a:xfrm>
            <a:off x="7708233" y="1353313"/>
            <a:ext cx="4313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average number </a:t>
            </a:r>
            <a:r>
              <a:rPr lang="en-US" sz="2000" dirty="0"/>
              <a:t>of </a:t>
            </a:r>
            <a:r>
              <a:rPr lang="en-US" sz="2000" b="1" dirty="0"/>
              <a:t>items</a:t>
            </a:r>
            <a:r>
              <a:rPr lang="en-US" sz="2000" dirty="0"/>
              <a:t> sold </a:t>
            </a:r>
            <a:r>
              <a:rPr lang="en-US" sz="2000" b="1" dirty="0"/>
              <a:t>annually</a:t>
            </a:r>
            <a:r>
              <a:rPr lang="en-US" sz="2000" dirty="0"/>
              <a:t> was approximately </a:t>
            </a:r>
            <a:r>
              <a:rPr lang="en-US" sz="2000" b="1" dirty="0"/>
              <a:t>13</a:t>
            </a:r>
            <a:r>
              <a:rPr lang="en-US" sz="2000" dirty="0"/>
              <a:t> between </a:t>
            </a:r>
            <a:r>
              <a:rPr lang="en-US" sz="2000" b="1" dirty="0"/>
              <a:t>2010</a:t>
            </a:r>
            <a:r>
              <a:rPr lang="en-US" sz="2000" dirty="0"/>
              <a:t> to </a:t>
            </a:r>
            <a:r>
              <a:rPr lang="en-US" sz="2000" b="1" dirty="0"/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highest</a:t>
            </a:r>
            <a:r>
              <a:rPr lang="en-US" sz="2000" dirty="0"/>
              <a:t> items sold was </a:t>
            </a:r>
            <a:r>
              <a:rPr lang="en-US" sz="2000" b="1" dirty="0"/>
              <a:t>22 </a:t>
            </a:r>
            <a:r>
              <a:rPr lang="en-US" sz="2000" dirty="0"/>
              <a:t>at  </a:t>
            </a:r>
            <a:r>
              <a:rPr lang="en-US" sz="2000" b="1" dirty="0"/>
              <a:t>2012</a:t>
            </a:r>
            <a:r>
              <a:rPr lang="en-US" sz="2000" dirty="0"/>
              <a:t> while </a:t>
            </a:r>
            <a:r>
              <a:rPr lang="en-US" sz="2000" b="1" dirty="0"/>
              <a:t>lowest </a:t>
            </a:r>
            <a:r>
              <a:rPr lang="en-US" sz="2000" dirty="0"/>
              <a:t>is </a:t>
            </a:r>
            <a:r>
              <a:rPr lang="en-US" sz="2000" b="1" dirty="0"/>
              <a:t>8</a:t>
            </a:r>
            <a:r>
              <a:rPr lang="en-US" sz="2000" dirty="0"/>
              <a:t> at </a:t>
            </a:r>
            <a:r>
              <a:rPr lang="en-US" sz="2000" b="1" dirty="0"/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19139-C3FF-40E1-B7E6-5DEAFB29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1353313"/>
            <a:ext cx="7254191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98612"/>
            <a:ext cx="10515600" cy="770964"/>
          </a:xfrm>
        </p:spPr>
        <p:txBody>
          <a:bodyPr>
            <a:noAutofit/>
          </a:bodyPr>
          <a:lstStyle/>
          <a:p>
            <a:pPr lvl="0"/>
            <a:br>
              <a:rPr lang="en-GB" sz="2000" b="1" dirty="0"/>
            </a:br>
            <a:br>
              <a:rPr lang="en-GB" sz="2000" b="1" dirty="0"/>
            </a:br>
            <a:br>
              <a:rPr lang="en-GB" sz="2000" b="1" dirty="0"/>
            </a:br>
            <a:r>
              <a:rPr lang="en-GB" sz="3200" b="1" dirty="0"/>
              <a:t>KPI 5 : </a:t>
            </a:r>
            <a:r>
              <a:rPr lang="en-GB" sz="3600" b="1" dirty="0"/>
              <a:t>Top 4 Countries with Highest and Lowest Revenue.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76263-E6E6-CE29-3257-F88CB8818808}"/>
              </a:ext>
            </a:extLst>
          </p:cNvPr>
          <p:cNvSpPr txBox="1"/>
          <p:nvPr/>
        </p:nvSpPr>
        <p:spPr>
          <a:xfrm>
            <a:off x="7579896" y="788895"/>
            <a:ext cx="3948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Honduras </a:t>
            </a:r>
            <a:r>
              <a:rPr lang="en-US" sz="2000" dirty="0"/>
              <a:t>has the </a:t>
            </a:r>
            <a:r>
              <a:rPr lang="en-US" sz="2000" b="1" dirty="0"/>
              <a:t>highest</a:t>
            </a:r>
            <a:r>
              <a:rPr lang="en-US" sz="2000" dirty="0"/>
              <a:t> revenue while </a:t>
            </a:r>
            <a:r>
              <a:rPr lang="en-US" sz="2000" b="1" dirty="0"/>
              <a:t>Kuwait</a:t>
            </a:r>
            <a:r>
              <a:rPr lang="en-US" sz="2000" dirty="0"/>
              <a:t> has the </a:t>
            </a:r>
            <a:r>
              <a:rPr lang="en-US" sz="2000" b="1" dirty="0"/>
              <a:t>least </a:t>
            </a:r>
            <a:r>
              <a:rPr lang="en-US" sz="2000" dirty="0"/>
              <a:t>revenue for the </a:t>
            </a:r>
            <a:r>
              <a:rPr lang="en-US" sz="2000" b="1" dirty="0"/>
              <a:t>countries</a:t>
            </a:r>
            <a:r>
              <a:rPr lang="en-US" sz="2000" dirty="0"/>
              <a:t> under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highest revenue was </a:t>
            </a:r>
            <a:r>
              <a:rPr lang="en-US" sz="2000" b="1" dirty="0"/>
              <a:t>$6.34 million </a:t>
            </a:r>
            <a:r>
              <a:rPr lang="en-US" sz="2000" dirty="0"/>
              <a:t>while the least revenue was </a:t>
            </a:r>
            <a:r>
              <a:rPr lang="en-US" sz="2000" b="1" dirty="0"/>
              <a:t>$4,870.26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Honduras </a:t>
            </a:r>
            <a:r>
              <a:rPr lang="en-US" sz="2000" dirty="0"/>
              <a:t>accounted for </a:t>
            </a:r>
            <a:r>
              <a:rPr lang="en-US" sz="2000" b="1" dirty="0"/>
              <a:t>4.61%</a:t>
            </a:r>
            <a:r>
              <a:rPr lang="en-US" sz="2000" dirty="0"/>
              <a:t> of the </a:t>
            </a:r>
            <a:r>
              <a:rPr lang="en-US" sz="2000" b="1" dirty="0"/>
              <a:t>total revenue </a:t>
            </a:r>
            <a:r>
              <a:rPr lang="en-US" sz="2000" dirty="0"/>
              <a:t>for the </a:t>
            </a:r>
            <a:r>
              <a:rPr lang="en-US" sz="2000" b="1" dirty="0"/>
              <a:t>countries</a:t>
            </a:r>
            <a:r>
              <a:rPr lang="en-US" sz="2000" dirty="0"/>
              <a:t> under review in all </a:t>
            </a:r>
            <a:r>
              <a:rPr lang="en-US" sz="2000" b="1" dirty="0"/>
              <a:t>regions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159AE-C7C0-43F3-A718-4743D8FC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4" y="788895"/>
            <a:ext cx="7050012" cy="279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FEF67-9461-4DA2-9375-6FDC5A57E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3774140"/>
            <a:ext cx="6916508" cy="27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"/>
            <a:ext cx="10515600" cy="1469016"/>
          </a:xfrm>
        </p:spPr>
        <p:txBody>
          <a:bodyPr>
            <a:normAutofit fontScale="90000"/>
          </a:bodyPr>
          <a:lstStyle/>
          <a:p>
            <a:pPr lvl="0"/>
            <a:br>
              <a:rPr lang="en-GB" sz="4000" b="1" dirty="0"/>
            </a:br>
            <a:br>
              <a:rPr lang="en-GB" sz="4000" b="1" dirty="0"/>
            </a:br>
            <a:r>
              <a:rPr lang="en-GB" sz="4000" b="1" dirty="0"/>
              <a:t>KPI 6 : Determine Revenue Growth Rate Year on Year</a:t>
            </a:r>
            <a:br>
              <a:rPr lang="en-GB" sz="4000" dirty="0"/>
            </a:br>
            <a:br>
              <a:rPr lang="en-GB" sz="4800" dirty="0"/>
            </a:b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C2922-3286-38F5-8969-0F494BF9CE89}"/>
              </a:ext>
            </a:extLst>
          </p:cNvPr>
          <p:cNvSpPr txBox="1"/>
          <p:nvPr/>
        </p:nvSpPr>
        <p:spPr>
          <a:xfrm>
            <a:off x="6344652" y="1373488"/>
            <a:ext cx="52532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was observed that </a:t>
            </a:r>
            <a:r>
              <a:rPr lang="en-US" sz="2000" b="1" dirty="0"/>
              <a:t>2012</a:t>
            </a:r>
            <a:r>
              <a:rPr lang="en-US" sz="2000" dirty="0"/>
              <a:t> and </a:t>
            </a:r>
            <a:r>
              <a:rPr lang="en-US" sz="2000" b="1" dirty="0"/>
              <a:t>2017</a:t>
            </a:r>
            <a:r>
              <a:rPr lang="en-US" sz="2000" dirty="0"/>
              <a:t> were the years that revenue </a:t>
            </a:r>
            <a:r>
              <a:rPr lang="en-US" sz="2000" b="1" dirty="0"/>
              <a:t>growth </a:t>
            </a:r>
            <a:r>
              <a:rPr lang="en-US" sz="2000" dirty="0"/>
              <a:t>occurred with </a:t>
            </a:r>
            <a:r>
              <a:rPr lang="en-US" sz="2000" b="1" dirty="0"/>
              <a:t>187% </a:t>
            </a:r>
            <a:r>
              <a:rPr lang="en-US" sz="2000" dirty="0"/>
              <a:t>and </a:t>
            </a:r>
            <a:r>
              <a:rPr lang="en-US" sz="2000" b="1" dirty="0"/>
              <a:t>8% </a:t>
            </a:r>
            <a:r>
              <a:rPr lang="en-US" sz="2000" dirty="0"/>
              <a:t>growth rates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2011</a:t>
            </a:r>
            <a:r>
              <a:rPr lang="en-US" sz="2000" dirty="0"/>
              <a:t> had the highest </a:t>
            </a:r>
            <a:r>
              <a:rPr lang="en-US" sz="2000" b="1" dirty="0"/>
              <a:t>decline</a:t>
            </a:r>
            <a:r>
              <a:rPr lang="en-US" sz="2000" dirty="0"/>
              <a:t> in revenue while </a:t>
            </a:r>
            <a:r>
              <a:rPr lang="en-US" sz="2000" b="1" dirty="0"/>
              <a:t>2012</a:t>
            </a:r>
            <a:r>
              <a:rPr lang="en-US" sz="2000" dirty="0"/>
              <a:t> had the highest revenue growth rate with </a:t>
            </a:r>
            <a:r>
              <a:rPr lang="en-US" sz="2000" b="1" dirty="0"/>
              <a:t>2010 breaking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was a </a:t>
            </a:r>
            <a:r>
              <a:rPr lang="en-US" sz="2000" b="1" dirty="0"/>
              <a:t>continuous decline</a:t>
            </a:r>
            <a:r>
              <a:rPr lang="en-US" sz="2000" dirty="0"/>
              <a:t> in revenue growth rate from </a:t>
            </a:r>
            <a:r>
              <a:rPr lang="en-US" sz="2000" b="1" dirty="0"/>
              <a:t>2013 </a:t>
            </a:r>
            <a:r>
              <a:rPr lang="en-US" sz="2000" dirty="0"/>
              <a:t>to </a:t>
            </a:r>
            <a:r>
              <a:rPr lang="en-US" sz="2000" b="1" dirty="0"/>
              <a:t>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853A5-6A2E-4E73-A044-0475E318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9" y="1237130"/>
            <a:ext cx="5769496" cy="48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5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3"/>
            <a:ext cx="10515600" cy="1325563"/>
          </a:xfrm>
        </p:spPr>
        <p:txBody>
          <a:bodyPr/>
          <a:lstStyle/>
          <a:p>
            <a:r>
              <a:rPr lang="en-GB" b="1" dirty="0"/>
              <a:t>KPI 7 : Profit, Revenue &amp; Cost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8D09E-01EA-C84D-E09E-A88231557221}"/>
              </a:ext>
            </a:extLst>
          </p:cNvPr>
          <p:cNvSpPr txBox="1"/>
          <p:nvPr/>
        </p:nvSpPr>
        <p:spPr>
          <a:xfrm>
            <a:off x="6603827" y="1352233"/>
            <a:ext cx="48719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2012, 2013 </a:t>
            </a:r>
            <a:r>
              <a:rPr lang="en-US" sz="2000" dirty="0"/>
              <a:t>and </a:t>
            </a:r>
            <a:r>
              <a:rPr lang="en-US" sz="2000" b="1" dirty="0"/>
              <a:t>2010</a:t>
            </a:r>
            <a:r>
              <a:rPr lang="en-US" sz="2000" dirty="0"/>
              <a:t> are the top 3 years with the highest </a:t>
            </a:r>
            <a:r>
              <a:rPr lang="en-US" sz="2000" b="1" dirty="0"/>
              <a:t>revenue, cost </a:t>
            </a:r>
            <a:r>
              <a:rPr lang="en-US" sz="2000" dirty="0"/>
              <a:t>and </a:t>
            </a:r>
            <a:r>
              <a:rPr lang="en-US" sz="2000" b="1" dirty="0"/>
              <a:t>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2016</a:t>
            </a:r>
            <a:r>
              <a:rPr lang="en-US" sz="2000" dirty="0"/>
              <a:t> there was a </a:t>
            </a:r>
            <a:r>
              <a:rPr lang="en-US" sz="2000" b="1" dirty="0"/>
              <a:t>deviation</a:t>
            </a:r>
            <a:r>
              <a:rPr lang="en-US" sz="2000" dirty="0"/>
              <a:t> in cost from the observed </a:t>
            </a:r>
            <a:r>
              <a:rPr lang="en-US" sz="2000" b="1" dirty="0"/>
              <a:t>pattern</a:t>
            </a:r>
            <a:r>
              <a:rPr lang="en-US" sz="2000" dirty="0"/>
              <a:t> from the other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2011</a:t>
            </a:r>
            <a:r>
              <a:rPr lang="en-US" sz="2000" dirty="0"/>
              <a:t> had the </a:t>
            </a:r>
            <a:r>
              <a:rPr lang="en-US" sz="2000" b="1" dirty="0"/>
              <a:t>least profit </a:t>
            </a:r>
            <a:r>
              <a:rPr lang="en-US" sz="2000" dirty="0"/>
              <a:t>despite having almost the same </a:t>
            </a:r>
            <a:r>
              <a:rPr lang="en-US" sz="2000" b="1" dirty="0"/>
              <a:t>revenue </a:t>
            </a:r>
            <a:r>
              <a:rPr lang="en-US" sz="2000" dirty="0"/>
              <a:t>and</a:t>
            </a:r>
            <a:r>
              <a:rPr lang="en-US" sz="2000" b="1" dirty="0"/>
              <a:t> cost </a:t>
            </a:r>
            <a:r>
              <a:rPr lang="en-US" sz="2000" dirty="0"/>
              <a:t>with </a:t>
            </a:r>
            <a:r>
              <a:rPr lang="en-US" sz="2000" b="1" dirty="0"/>
              <a:t>2015</a:t>
            </a:r>
            <a:r>
              <a:rPr lang="en-US" sz="2000" dirty="0"/>
              <a:t> to </a:t>
            </a:r>
            <a:r>
              <a:rPr lang="en-US" sz="2000" b="1" dirty="0"/>
              <a:t>2017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39A03-1F8D-4748-9020-83A74BD6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5" y="1349885"/>
            <a:ext cx="6139265" cy="4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438A-9C73-4D9F-98D0-3D00D2AD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" y="365126"/>
            <a:ext cx="11254567" cy="71705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KPI 8:</a:t>
            </a:r>
            <a:r>
              <a:rPr lang="en-GB" sz="4400" b="1" dirty="0"/>
              <a:t> Items </a:t>
            </a:r>
            <a:r>
              <a:rPr lang="en-GB" b="1" dirty="0"/>
              <a:t>Types</a:t>
            </a:r>
            <a:r>
              <a:rPr lang="en-GB" sz="4400" b="1" dirty="0"/>
              <a:t>, Unit Cost &amp; Unit Price by Unit Profit.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1001D-277D-4AA6-9EEC-50BD1AC447DA}"/>
              </a:ext>
            </a:extLst>
          </p:cNvPr>
          <p:cNvSpPr txBox="1"/>
          <p:nvPr/>
        </p:nvSpPr>
        <p:spPr>
          <a:xfrm>
            <a:off x="5053263" y="1314747"/>
            <a:ext cx="62804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SUMMARY REPORT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table the items with the </a:t>
            </a:r>
            <a:r>
              <a:rPr lang="en-US" sz="2000" b="1" dirty="0"/>
              <a:t>highest unit profits margin </a:t>
            </a:r>
            <a:r>
              <a:rPr lang="en-US" sz="2000" dirty="0"/>
              <a:t>are </a:t>
            </a:r>
            <a:r>
              <a:rPr lang="en-US" sz="2000" b="1" dirty="0"/>
              <a:t>Cosmetics, Household, Office supplies </a:t>
            </a:r>
            <a:r>
              <a:rPr lang="en-US" sz="2000" dirty="0"/>
              <a:t>and</a:t>
            </a:r>
            <a:r>
              <a:rPr lang="en-US" sz="2000" b="1" dirty="0"/>
              <a:t> Baby food</a:t>
            </a:r>
            <a:r>
              <a:rPr lang="en-US" sz="2000" dirty="0"/>
              <a:t> respectively while </a:t>
            </a:r>
            <a:r>
              <a:rPr lang="en-US" sz="2000" b="1" dirty="0"/>
              <a:t>Fruits </a:t>
            </a:r>
            <a:r>
              <a:rPr lang="en-US" sz="2000" dirty="0"/>
              <a:t>and</a:t>
            </a:r>
            <a:r>
              <a:rPr lang="en-US" sz="2000" b="1" dirty="0"/>
              <a:t> Beverages </a:t>
            </a:r>
            <a:r>
              <a:rPr lang="en-US" sz="2000" dirty="0"/>
              <a:t>had the </a:t>
            </a:r>
            <a:r>
              <a:rPr lang="en-US" sz="2000" b="1" dirty="0"/>
              <a:t>lowest unit profit margin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every </a:t>
            </a:r>
            <a:r>
              <a:rPr lang="en-US" sz="2000" b="1" dirty="0"/>
              <a:t>unit Cosmetic </a:t>
            </a:r>
            <a:r>
              <a:rPr lang="en-US" sz="2000" dirty="0"/>
              <a:t>sold at a </a:t>
            </a:r>
            <a:r>
              <a:rPr lang="en-US" sz="2000" b="1" dirty="0"/>
              <a:t>profit</a:t>
            </a:r>
            <a:r>
              <a:rPr lang="en-US" sz="2000" dirty="0"/>
              <a:t> of </a:t>
            </a:r>
            <a:r>
              <a:rPr lang="en-US" sz="2000" b="1" dirty="0"/>
              <a:t>$173.87</a:t>
            </a:r>
            <a:r>
              <a:rPr lang="en-US" sz="2000" dirty="0"/>
              <a:t>, </a:t>
            </a:r>
            <a:r>
              <a:rPr lang="en-US" sz="2000" b="1" dirty="0" err="1"/>
              <a:t>Sylip</a:t>
            </a:r>
            <a:r>
              <a:rPr lang="en-US" sz="2000" b="1" dirty="0"/>
              <a:t> cooperation </a:t>
            </a:r>
            <a:r>
              <a:rPr lang="en-US" sz="2000" dirty="0"/>
              <a:t>have to sell </a:t>
            </a:r>
            <a:r>
              <a:rPr lang="en-US" sz="2000" b="1" dirty="0"/>
              <a:t>72 units </a:t>
            </a:r>
            <a:r>
              <a:rPr lang="en-US" sz="2000" dirty="0"/>
              <a:t>of </a:t>
            </a:r>
            <a:r>
              <a:rPr lang="en-US" sz="2000" b="1" dirty="0"/>
              <a:t>Fruits</a:t>
            </a:r>
            <a:r>
              <a:rPr lang="en-US" sz="2000" dirty="0"/>
              <a:t>, </a:t>
            </a:r>
            <a:r>
              <a:rPr lang="en-US" sz="2000" b="1" dirty="0"/>
              <a:t>11 units </a:t>
            </a:r>
            <a:r>
              <a:rPr lang="en-US" sz="2000" dirty="0"/>
              <a:t>of </a:t>
            </a:r>
            <a:r>
              <a:rPr lang="en-US" sz="2000" b="1" dirty="0"/>
              <a:t>Beverages</a:t>
            </a:r>
            <a:r>
              <a:rPr lang="en-US" sz="2000" dirty="0"/>
              <a:t>, </a:t>
            </a:r>
            <a:r>
              <a:rPr lang="en-US" sz="2000" b="1" dirty="0"/>
              <a:t>7 units </a:t>
            </a:r>
            <a:r>
              <a:rPr lang="en-US" sz="2000" dirty="0"/>
              <a:t>of </a:t>
            </a:r>
            <a:r>
              <a:rPr lang="en-US" sz="2000" b="1" dirty="0"/>
              <a:t>Personal Care</a:t>
            </a:r>
            <a:r>
              <a:rPr lang="en-US" sz="2000" dirty="0"/>
              <a:t> and </a:t>
            </a:r>
            <a:r>
              <a:rPr lang="en-US" sz="2000" b="1" dirty="0"/>
              <a:t>3 units </a:t>
            </a:r>
            <a:r>
              <a:rPr lang="en-US" sz="2000" dirty="0"/>
              <a:t>of </a:t>
            </a:r>
            <a:r>
              <a:rPr lang="en-US" sz="2000" b="1" dirty="0"/>
              <a:t>Snacks </a:t>
            </a:r>
            <a:r>
              <a:rPr lang="en-US" sz="2000" dirty="0"/>
              <a:t>to break even with </a:t>
            </a:r>
            <a:r>
              <a:rPr lang="en-US" sz="2000" b="1" dirty="0"/>
              <a:t>Cosmetic unit price </a:t>
            </a:r>
            <a:r>
              <a:rPr lang="en-US" sz="2000" dirty="0"/>
              <a:t>at their unit prices of </a:t>
            </a:r>
            <a:r>
              <a:rPr lang="en-US" sz="2000" b="1" dirty="0"/>
              <a:t>$2.41</a:t>
            </a:r>
            <a:r>
              <a:rPr lang="en-US" sz="2000" dirty="0"/>
              <a:t>, </a:t>
            </a:r>
            <a:r>
              <a:rPr lang="en-US" sz="2000" b="1" dirty="0"/>
              <a:t>$15.66</a:t>
            </a:r>
            <a:r>
              <a:rPr lang="en-US" sz="2000" dirty="0"/>
              <a:t>, </a:t>
            </a:r>
            <a:r>
              <a:rPr lang="en-US" sz="2000" b="1" dirty="0"/>
              <a:t>$25.06 </a:t>
            </a:r>
            <a:r>
              <a:rPr lang="en-US" sz="2000" dirty="0"/>
              <a:t>and </a:t>
            </a:r>
            <a:r>
              <a:rPr lang="en-US" sz="2000" b="1" dirty="0"/>
              <a:t>$55.14 </a:t>
            </a:r>
            <a:r>
              <a:rPr lang="en-US" sz="2000" dirty="0"/>
              <a:t>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ranking shows </a:t>
            </a:r>
            <a:r>
              <a:rPr lang="en-US" sz="2000" b="1" dirty="0"/>
              <a:t>3 category </a:t>
            </a:r>
            <a:r>
              <a:rPr lang="en-US" sz="2000" dirty="0"/>
              <a:t>of the item types by </a:t>
            </a:r>
            <a:r>
              <a:rPr lang="en-US" sz="2000" b="1" dirty="0"/>
              <a:t>profit contribution </a:t>
            </a:r>
            <a:r>
              <a:rPr lang="en-US" sz="2000" dirty="0"/>
              <a:t>estimated using: 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Rank</a:t>
            </a:r>
            <a:r>
              <a:rPr lang="en-US" sz="2000" dirty="0"/>
              <a:t> = (</a:t>
            </a:r>
            <a:r>
              <a:rPr lang="en-US" sz="2000" b="1" dirty="0"/>
              <a:t>cosmetics unit profit)/(other item unit profit)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913B12-7DE8-4F60-8109-0716375B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1410999"/>
            <a:ext cx="4547937" cy="52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9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75" y="238963"/>
            <a:ext cx="10515600" cy="729226"/>
          </a:xfrm>
        </p:spPr>
        <p:txBody>
          <a:bodyPr/>
          <a:lstStyle/>
          <a:p>
            <a:r>
              <a:rPr lang="en-GB" b="1" dirty="0"/>
              <a:t>   KPI 9 : </a:t>
            </a:r>
            <a:r>
              <a:rPr lang="en-GB" sz="3600" b="1" dirty="0"/>
              <a:t>Item Types &amp; Units Sold by Total Profit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29B56-CE02-32F4-73A5-4B75DDE6C53A}"/>
              </a:ext>
            </a:extLst>
          </p:cNvPr>
          <p:cNvSpPr txBox="1"/>
          <p:nvPr/>
        </p:nvSpPr>
        <p:spPr>
          <a:xfrm>
            <a:off x="6168188" y="1129553"/>
            <a:ext cx="54462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SUMMARY REPORT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table the items with the </a:t>
            </a:r>
            <a:r>
              <a:rPr lang="en-US" sz="2000" b="1" dirty="0"/>
              <a:t>highest profits </a:t>
            </a:r>
            <a:r>
              <a:rPr lang="en-US" sz="2000" dirty="0"/>
              <a:t>are </a:t>
            </a:r>
            <a:r>
              <a:rPr lang="en-US" sz="2000" b="1" dirty="0"/>
              <a:t>Cosmetics, Household, Office supplies </a:t>
            </a:r>
            <a:r>
              <a:rPr lang="en-US" sz="2000" dirty="0"/>
              <a:t>and</a:t>
            </a:r>
            <a:r>
              <a:rPr lang="en-US" sz="2000" b="1" dirty="0"/>
              <a:t> Clothes</a:t>
            </a:r>
            <a:r>
              <a:rPr lang="en-US" sz="2000" dirty="0"/>
              <a:t> respectively while </a:t>
            </a:r>
            <a:r>
              <a:rPr lang="en-US" sz="2000" b="1" dirty="0"/>
              <a:t>Snacks </a:t>
            </a:r>
            <a:r>
              <a:rPr lang="en-US" sz="2000" dirty="0"/>
              <a:t>and</a:t>
            </a:r>
            <a:r>
              <a:rPr lang="en-US" sz="2000" b="1" dirty="0"/>
              <a:t> Meat </a:t>
            </a:r>
            <a:r>
              <a:rPr lang="en-US" sz="2000" dirty="0"/>
              <a:t>had the </a:t>
            </a:r>
            <a:r>
              <a:rPr lang="en-US" sz="2000" b="1" dirty="0"/>
              <a:t>lowest profit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deep dive into the data shows units sold does not translate into </a:t>
            </a:r>
            <a:r>
              <a:rPr lang="en-US" sz="2000" b="1" dirty="0"/>
              <a:t>profit</a:t>
            </a:r>
            <a:r>
              <a:rPr lang="en-US" sz="2000" dirty="0"/>
              <a:t> except for </a:t>
            </a:r>
            <a:r>
              <a:rPr lang="en-US" sz="2000" b="1" dirty="0"/>
              <a:t>Cosmetics </a:t>
            </a:r>
            <a:r>
              <a:rPr lang="en-US" sz="2000" dirty="0"/>
              <a:t>which is an </a:t>
            </a:r>
            <a:r>
              <a:rPr lang="en-US" sz="2000" b="1" dirty="0"/>
              <a:t>outlier</a:t>
            </a:r>
            <a:r>
              <a:rPr lang="en-US" sz="2000" dirty="0"/>
              <a:t> with the </a:t>
            </a:r>
            <a:r>
              <a:rPr lang="en-US" sz="2000" b="1" dirty="0"/>
              <a:t>highest units sold </a:t>
            </a:r>
            <a:r>
              <a:rPr lang="en-US" sz="2000" dirty="0"/>
              <a:t>and the </a:t>
            </a:r>
            <a:r>
              <a:rPr lang="en-US" sz="2000" b="1" dirty="0"/>
              <a:t>highest profit.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</a:t>
            </a:r>
            <a:r>
              <a:rPr lang="en-US" sz="2000" b="1" dirty="0"/>
              <a:t>inverse relationship </a:t>
            </a:r>
            <a:r>
              <a:rPr lang="en-US" sz="2000" dirty="0"/>
              <a:t>between </a:t>
            </a:r>
            <a:r>
              <a:rPr lang="en-US" sz="2000" b="1" dirty="0"/>
              <a:t>quantity sold </a:t>
            </a:r>
            <a:r>
              <a:rPr lang="en-US" sz="2000" dirty="0"/>
              <a:t>and </a:t>
            </a:r>
            <a:r>
              <a:rPr lang="en-US" sz="2000" b="1" dirty="0"/>
              <a:t>profit </a:t>
            </a:r>
            <a:r>
              <a:rPr lang="en-US" sz="2000" dirty="0"/>
              <a:t>for most of the items on the table as highlighted in some of the rows on the table.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A5149-2726-48A3-9393-6FEB741E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7" y="1129553"/>
            <a:ext cx="5287375" cy="5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DFED-84B9-472E-85A3-4D4182E8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92410"/>
            <a:ext cx="10515600" cy="1325563"/>
          </a:xfrm>
        </p:spPr>
        <p:txBody>
          <a:bodyPr/>
          <a:lstStyle/>
          <a:p>
            <a:r>
              <a:rPr lang="en-US" b="1" dirty="0"/>
              <a:t>PROPOSED BENCH-MARK (QUANTITY-BASED)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96D-B7E5-4E40-8EF7-BCA6A7F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299"/>
            <a:ext cx="10515600" cy="1515979"/>
          </a:xfrm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Annual Total Cost Target		=	$11,647,571.24</a:t>
            </a:r>
          </a:p>
          <a:p>
            <a:r>
              <a:rPr lang="en-GB" sz="1600" b="1" dirty="0">
                <a:solidFill>
                  <a:srgbClr val="7030A0"/>
                </a:solidFill>
              </a:rPr>
              <a:t>Annual Total Profit Target		=	$5,521,024.80</a:t>
            </a:r>
          </a:p>
          <a:p>
            <a:r>
              <a:rPr lang="en-GB" sz="1600" b="1" dirty="0">
                <a:solidFill>
                  <a:srgbClr val="7030A0"/>
                </a:solidFill>
              </a:rPr>
              <a:t>Annual Revenue (Sales) Target	=	$17,168,596.04</a:t>
            </a:r>
          </a:p>
          <a:p>
            <a:r>
              <a:rPr lang="en-GB" sz="1600" b="1" dirty="0">
                <a:solidFill>
                  <a:srgbClr val="7030A0"/>
                </a:solidFill>
              </a:rPr>
              <a:t>Annual Units Sold (Qty) Target	=	42,739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D6535-775C-4400-BDAB-1FB677DB2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8577"/>
            <a:ext cx="9172074" cy="228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1C540-C416-4086-BB25-28AF7D23218B}"/>
              </a:ext>
            </a:extLst>
          </p:cNvPr>
          <p:cNvSpPr txBox="1"/>
          <p:nvPr/>
        </p:nvSpPr>
        <p:spPr>
          <a:xfrm>
            <a:off x="733926" y="1340357"/>
            <a:ext cx="1029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The proposed bench-mark was suggested based on the overall average cost, revenue, profit and units sold from 2010-2017. The proposition of the bench-mark below are solely on the quantities of the units sold with respect to the year under review.</a:t>
            </a:r>
          </a:p>
        </p:txBody>
      </p:sp>
    </p:spTree>
    <p:extLst>
      <p:ext uri="{BB962C8B-B14F-4D97-AF65-F5344CB8AC3E}">
        <p14:creationId xmlns:p14="http://schemas.microsoft.com/office/powerpoint/2010/main" val="119269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BED6-A65C-476E-A1AA-8B56CBE7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BENCH MARK(QUALITY-BASED):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4710D-8E0C-42FE-A3EA-3D3F6D6A35CF}"/>
              </a:ext>
            </a:extLst>
          </p:cNvPr>
          <p:cNvSpPr txBox="1"/>
          <p:nvPr/>
        </p:nvSpPr>
        <p:spPr>
          <a:xfrm>
            <a:off x="240631" y="5232114"/>
            <a:ext cx="6268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Annual Total Cost Target		=	$16,581,357.37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Total Profit Target		=	$7,539,751.75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Revenue (Sales) Target	=	$24,121,109.12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Units Sold (Qty) Target	=	 95,623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B94E2-CA74-4D45-BD1A-977068DC9947}"/>
              </a:ext>
            </a:extLst>
          </p:cNvPr>
          <p:cNvSpPr txBox="1"/>
          <p:nvPr/>
        </p:nvSpPr>
        <p:spPr>
          <a:xfrm>
            <a:off x="240631" y="1002632"/>
            <a:ext cx="1183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The proposed bench-mark was suggested based on the average cost, revenue, profit and units sold of each item types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individually from 2010-2017. The proposition of the bench-mark below are solely on the uniqueness of each item types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contribution. Analysis is subjected and limited by the data and information available at our disposal at  the time of compilation and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080AC-1705-4285-8D43-5798E70E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" y="2339320"/>
            <a:ext cx="10026317" cy="26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960A-9CF8-44EC-96A0-EDBF3C9C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Benchmarks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7064E8-AB87-4351-9F2B-C53A2BC0C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43655"/>
              </p:ext>
            </p:extLst>
          </p:nvPr>
        </p:nvGraphicFramePr>
        <p:xfrm>
          <a:off x="72186" y="1551940"/>
          <a:ext cx="11541611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605">
                  <a:extLst>
                    <a:ext uri="{9D8B030D-6E8A-4147-A177-3AD203B41FA5}">
                      <a16:colId xmlns:a16="http://schemas.microsoft.com/office/drawing/2014/main" val="1805724926"/>
                    </a:ext>
                  </a:extLst>
                </a:gridCol>
                <a:gridCol w="4058068">
                  <a:extLst>
                    <a:ext uri="{9D8B030D-6E8A-4147-A177-3AD203B41FA5}">
                      <a16:colId xmlns:a16="http://schemas.microsoft.com/office/drawing/2014/main" val="310012119"/>
                    </a:ext>
                  </a:extLst>
                </a:gridCol>
                <a:gridCol w="3785938">
                  <a:extLst>
                    <a:ext uri="{9D8B030D-6E8A-4147-A177-3AD203B41FA5}">
                      <a16:colId xmlns:a16="http://schemas.microsoft.com/office/drawing/2014/main" val="258770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Original 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Benchmark (Quantity-Based)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Benchmark (Quality-Based)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2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Cost Target	 = $1,500,000.00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Profit Target = $2,500,000.00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Revenue (Sales) Target = $3,000,000.00 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Units Sold (Qty) Target = 15,000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Cost Target	= $11,647,571.24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Profit Target = $5,521,024.80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Revenue (Sales) Target = $17,168,596.04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Units Sold (Qty) Target = 42,739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Cost Target = $16,581,357.37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Total Profit Target = $7,539,751.75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Revenue (Sales) Target = $24,121,109.12</a:t>
                      </a:r>
                    </a:p>
                    <a:p>
                      <a:r>
                        <a:rPr lang="en-GB" sz="1400" b="1" dirty="0">
                          <a:solidFill>
                            <a:srgbClr val="7030A0"/>
                          </a:solidFill>
                        </a:rPr>
                        <a:t>Annual Units Sold (Qty) Target = 95,623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119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D02548-857D-4ACC-BD24-DCD0B2294D14}"/>
              </a:ext>
            </a:extLst>
          </p:cNvPr>
          <p:cNvSpPr txBox="1"/>
          <p:nvPr/>
        </p:nvSpPr>
        <p:spPr>
          <a:xfrm>
            <a:off x="72186" y="3551734"/>
            <a:ext cx="122159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It is obvious from the above comparison subject to the data and information given and analyzed that: </a:t>
            </a:r>
            <a:r>
              <a:rPr lang="en-US" b="1" dirty="0" err="1">
                <a:solidFill>
                  <a:srgbClr val="7030A0"/>
                </a:solidFill>
              </a:rPr>
              <a:t>Sylip</a:t>
            </a:r>
            <a:r>
              <a:rPr lang="en-US" b="1" dirty="0">
                <a:solidFill>
                  <a:srgbClr val="7030A0"/>
                </a:solidFill>
              </a:rPr>
              <a:t> cooperation</a:t>
            </a:r>
          </a:p>
          <a:p>
            <a:r>
              <a:rPr lang="en-US" dirty="0">
                <a:solidFill>
                  <a:srgbClr val="7030A0"/>
                </a:solidFill>
              </a:rPr>
              <a:t>      </a:t>
            </a:r>
            <a:r>
              <a:rPr lang="en-US" b="1" dirty="0">
                <a:solidFill>
                  <a:srgbClr val="7030A0"/>
                </a:solidFill>
              </a:rPr>
              <a:t>bench-marking an decision making should be quality based</a:t>
            </a:r>
            <a:r>
              <a:rPr lang="en-US" dirty="0">
                <a:solidFill>
                  <a:srgbClr val="7030A0"/>
                </a:solidFill>
              </a:rPr>
              <a:t>. Each item type should be treated with its </a:t>
            </a:r>
            <a:r>
              <a:rPr lang="en-US" b="1" dirty="0">
                <a:solidFill>
                  <a:srgbClr val="7030A0"/>
                </a:solidFill>
              </a:rPr>
              <a:t>own unique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Nature and contribution to the firm growth.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Executives and leadership </a:t>
            </a:r>
            <a:r>
              <a:rPr lang="en-US" dirty="0">
                <a:solidFill>
                  <a:srgbClr val="7030A0"/>
                </a:solidFill>
              </a:rPr>
              <a:t>of </a:t>
            </a:r>
            <a:r>
              <a:rPr lang="en-US" dirty="0" err="1">
                <a:solidFill>
                  <a:srgbClr val="7030A0"/>
                </a:solidFill>
              </a:rPr>
              <a:t>Sylip</a:t>
            </a:r>
            <a:r>
              <a:rPr lang="en-US" dirty="0">
                <a:solidFill>
                  <a:srgbClr val="7030A0"/>
                </a:solidFill>
              </a:rPr>
              <a:t> cooperation needs to do a </a:t>
            </a:r>
            <a:r>
              <a:rPr lang="en-US" b="1" dirty="0">
                <a:solidFill>
                  <a:srgbClr val="7030A0"/>
                </a:solidFill>
              </a:rPr>
              <a:t>thorough research </a:t>
            </a:r>
            <a:r>
              <a:rPr lang="en-US" dirty="0">
                <a:solidFill>
                  <a:srgbClr val="7030A0"/>
                </a:solidFill>
              </a:rPr>
              <a:t>on </a:t>
            </a:r>
            <a:r>
              <a:rPr lang="en-US" b="1" dirty="0">
                <a:solidFill>
                  <a:srgbClr val="7030A0"/>
                </a:solidFill>
              </a:rPr>
              <a:t>each item types</a:t>
            </a:r>
            <a:r>
              <a:rPr lang="en-US" dirty="0">
                <a:solidFill>
                  <a:srgbClr val="7030A0"/>
                </a:solidFill>
              </a:rPr>
              <a:t>, We strongly suggest</a:t>
            </a:r>
          </a:p>
          <a:p>
            <a:r>
              <a:rPr lang="en-US" dirty="0">
                <a:solidFill>
                  <a:srgbClr val="7030A0"/>
                </a:solidFill>
              </a:rPr>
              <a:t>      it should be </a:t>
            </a:r>
            <a:r>
              <a:rPr lang="en-US" b="1" dirty="0">
                <a:solidFill>
                  <a:srgbClr val="7030A0"/>
                </a:solidFill>
              </a:rPr>
              <a:t>categorized</a:t>
            </a:r>
            <a:r>
              <a:rPr lang="en-US" dirty="0">
                <a:solidFill>
                  <a:srgbClr val="7030A0"/>
                </a:solidFill>
              </a:rPr>
              <a:t> into </a:t>
            </a:r>
            <a:r>
              <a:rPr lang="en-US" b="1" dirty="0">
                <a:solidFill>
                  <a:srgbClr val="7030A0"/>
                </a:solidFill>
              </a:rPr>
              <a:t>groups</a:t>
            </a:r>
            <a:r>
              <a:rPr lang="en-US" dirty="0">
                <a:solidFill>
                  <a:srgbClr val="7030A0"/>
                </a:solidFill>
              </a:rPr>
              <a:t> with respect to </a:t>
            </a:r>
            <a:r>
              <a:rPr lang="en-US" b="1" dirty="0">
                <a:solidFill>
                  <a:srgbClr val="7030A0"/>
                </a:solidFill>
              </a:rPr>
              <a:t>quantity, quality and contribution </a:t>
            </a:r>
            <a:r>
              <a:rPr lang="en-US" dirty="0">
                <a:solidFill>
                  <a:srgbClr val="7030A0"/>
                </a:solidFill>
              </a:rPr>
              <a:t>(individual and overall) to growth;</a:t>
            </a:r>
          </a:p>
          <a:p>
            <a:r>
              <a:rPr lang="en-US" dirty="0">
                <a:solidFill>
                  <a:srgbClr val="7030A0"/>
                </a:solidFill>
              </a:rPr>
              <a:t>      for instance </a:t>
            </a:r>
            <a:r>
              <a:rPr lang="en-US" b="1" dirty="0">
                <a:solidFill>
                  <a:srgbClr val="7030A0"/>
                </a:solidFill>
              </a:rPr>
              <a:t>KPI 8</a:t>
            </a:r>
            <a:r>
              <a:rPr lang="en-US" dirty="0">
                <a:solidFill>
                  <a:srgbClr val="7030A0"/>
                </a:solidFill>
              </a:rPr>
              <a:t> shows </a:t>
            </a:r>
            <a:r>
              <a:rPr lang="en-US" b="1" dirty="0">
                <a:solidFill>
                  <a:srgbClr val="7030A0"/>
                </a:solidFill>
              </a:rPr>
              <a:t>categorization</a:t>
            </a:r>
            <a:r>
              <a:rPr lang="en-US" dirty="0">
                <a:solidFill>
                  <a:srgbClr val="7030A0"/>
                </a:solidFill>
              </a:rPr>
              <a:t> of </a:t>
            </a:r>
            <a:r>
              <a:rPr lang="en-US" b="1" dirty="0">
                <a:solidFill>
                  <a:srgbClr val="7030A0"/>
                </a:solidFill>
              </a:rPr>
              <a:t>item types </a:t>
            </a:r>
            <a:r>
              <a:rPr lang="en-US" dirty="0">
                <a:solidFill>
                  <a:srgbClr val="7030A0"/>
                </a:solidFill>
              </a:rPr>
              <a:t>into </a:t>
            </a:r>
            <a:r>
              <a:rPr lang="en-US" b="1" dirty="0">
                <a:solidFill>
                  <a:srgbClr val="7030A0"/>
                </a:solidFill>
              </a:rPr>
              <a:t>3, ranked </a:t>
            </a:r>
            <a:r>
              <a:rPr lang="en-US" dirty="0">
                <a:solidFill>
                  <a:srgbClr val="7030A0"/>
                </a:solidFill>
              </a:rPr>
              <a:t>by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their </a:t>
            </a:r>
            <a:r>
              <a:rPr lang="en-US" b="1" dirty="0">
                <a:solidFill>
                  <a:srgbClr val="7030A0"/>
                </a:solidFill>
              </a:rPr>
              <a:t>unit profit contributions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30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6" y="441028"/>
            <a:ext cx="10470776" cy="914400"/>
          </a:xfrm>
        </p:spPr>
        <p:txBody>
          <a:bodyPr/>
          <a:lstStyle/>
          <a:p>
            <a:pPr algn="ctr"/>
            <a:r>
              <a:rPr lang="en-GB" b="1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95577-50E5-4BEB-A46B-48E85345E80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0B300-A3A2-4941-9BC8-14192573B7B8}"/>
              </a:ext>
            </a:extLst>
          </p:cNvPr>
          <p:cNvSpPr txBox="1"/>
          <p:nvPr/>
        </p:nvSpPr>
        <p:spPr>
          <a:xfrm>
            <a:off x="412376" y="3429000"/>
            <a:ext cx="9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22E16-5AFA-463D-8D9F-6DE4AC5C87B2}"/>
              </a:ext>
            </a:extLst>
          </p:cNvPr>
          <p:cNvSpPr txBox="1"/>
          <p:nvPr/>
        </p:nvSpPr>
        <p:spPr>
          <a:xfrm>
            <a:off x="309282" y="1833563"/>
            <a:ext cx="112754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7030A0"/>
                </a:solidFill>
              </a:rPr>
              <a:t>A new bench mark </a:t>
            </a:r>
            <a:r>
              <a:rPr lang="en-US" sz="1600" dirty="0">
                <a:solidFill>
                  <a:srgbClr val="7030A0"/>
                </a:solidFill>
              </a:rPr>
              <a:t>should be set on the </a:t>
            </a:r>
            <a:r>
              <a:rPr lang="en-US" sz="1600" b="1" dirty="0">
                <a:solidFill>
                  <a:srgbClr val="7030A0"/>
                </a:solidFill>
              </a:rPr>
              <a:t>basis of uniqueness </a:t>
            </a:r>
            <a:r>
              <a:rPr lang="en-US" sz="1600" dirty="0">
                <a:solidFill>
                  <a:srgbClr val="7030A0"/>
                </a:solidFill>
              </a:rPr>
              <a:t>of each </a:t>
            </a:r>
            <a:r>
              <a:rPr lang="en-US" sz="1600" b="1" dirty="0">
                <a:solidFill>
                  <a:srgbClr val="7030A0"/>
                </a:solidFill>
              </a:rPr>
              <a:t>Item types </a:t>
            </a:r>
            <a:r>
              <a:rPr lang="en-US" sz="1600" dirty="0">
                <a:solidFill>
                  <a:srgbClr val="7030A0"/>
                </a:solidFill>
              </a:rPr>
              <a:t>rather than </a:t>
            </a:r>
            <a:r>
              <a:rPr lang="en-US" sz="1600" b="1" dirty="0">
                <a:solidFill>
                  <a:srgbClr val="7030A0"/>
                </a:solidFill>
              </a:rPr>
              <a:t>lumping all items in terms of quantity </a:t>
            </a:r>
            <a:r>
              <a:rPr lang="en-US" sz="1600" dirty="0">
                <a:solidFill>
                  <a:srgbClr val="7030A0"/>
                </a:solidFill>
              </a:rPr>
              <a:t>of </a:t>
            </a:r>
            <a:r>
              <a:rPr lang="en-US" sz="1600" b="1" dirty="0">
                <a:solidFill>
                  <a:srgbClr val="7030A0"/>
                </a:solidFill>
              </a:rPr>
              <a:t>units sold </a:t>
            </a:r>
            <a:r>
              <a:rPr lang="en-US" sz="1600" dirty="0">
                <a:solidFill>
                  <a:srgbClr val="7030A0"/>
                </a:solidFill>
              </a:rPr>
              <a:t>at the </a:t>
            </a:r>
            <a:r>
              <a:rPr lang="en-US" sz="1600" b="1" dirty="0">
                <a:solidFill>
                  <a:srgbClr val="7030A0"/>
                </a:solidFill>
              </a:rPr>
              <a:t>expense</a:t>
            </a:r>
            <a:r>
              <a:rPr lang="en-US" sz="1600" dirty="0">
                <a:solidFill>
                  <a:srgbClr val="7030A0"/>
                </a:solidFill>
              </a:rPr>
              <a:t> of </a:t>
            </a:r>
            <a:r>
              <a:rPr lang="en-US" sz="1600" b="1" dirty="0">
                <a:solidFill>
                  <a:srgbClr val="7030A0"/>
                </a:solidFill>
              </a:rPr>
              <a:t>quality </a:t>
            </a:r>
            <a:r>
              <a:rPr lang="en-US" sz="1600" dirty="0">
                <a:solidFill>
                  <a:srgbClr val="7030A0"/>
                </a:solidFill>
              </a:rPr>
              <a:t>of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each item type’s </a:t>
            </a:r>
            <a:r>
              <a:rPr lang="en-US" sz="1600" b="1" dirty="0">
                <a:solidFill>
                  <a:srgbClr val="7030A0"/>
                </a:solidFill>
              </a:rPr>
              <a:t>contribution</a:t>
            </a:r>
            <a:r>
              <a:rPr lang="en-US" sz="1600" dirty="0">
                <a:solidFill>
                  <a:srgbClr val="7030A0"/>
                </a:solidFill>
              </a:rPr>
              <a:t> to </a:t>
            </a:r>
            <a:r>
              <a:rPr lang="en-US" sz="1600" b="1" dirty="0">
                <a:solidFill>
                  <a:srgbClr val="7030A0"/>
                </a:solidFill>
              </a:rPr>
              <a:t>cost, revenue </a:t>
            </a:r>
            <a:r>
              <a:rPr lang="en-US" sz="1600" dirty="0">
                <a:solidFill>
                  <a:srgbClr val="7030A0"/>
                </a:solidFill>
              </a:rPr>
              <a:t>and </a:t>
            </a:r>
            <a:r>
              <a:rPr lang="en-US" sz="1600" b="1" dirty="0">
                <a:solidFill>
                  <a:srgbClr val="7030A0"/>
                </a:solidFill>
              </a:rPr>
              <a:t>profitability.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7030A0"/>
                </a:solidFill>
              </a:rPr>
              <a:t>A cost minimization strategy </a:t>
            </a:r>
            <a:r>
              <a:rPr lang="en-US" sz="1600" dirty="0">
                <a:solidFill>
                  <a:srgbClr val="7030A0"/>
                </a:solidFill>
              </a:rPr>
              <a:t>needs to be introduce to </a:t>
            </a:r>
            <a:r>
              <a:rPr lang="en-US" sz="1600" b="1" dirty="0">
                <a:solidFill>
                  <a:srgbClr val="7030A0"/>
                </a:solidFill>
              </a:rPr>
              <a:t>reduce the cost of business operation</a:t>
            </a:r>
            <a:r>
              <a:rPr lang="en-US" sz="1600" dirty="0">
                <a:solidFill>
                  <a:srgbClr val="7030A0"/>
                </a:solidFill>
              </a:rPr>
              <a:t>, the rate of revenue to cost is </a:t>
            </a:r>
            <a:r>
              <a:rPr lang="en-US" sz="1600" b="1" dirty="0">
                <a:solidFill>
                  <a:srgbClr val="7030A0"/>
                </a:solidFill>
              </a:rPr>
              <a:t>69%.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7030A0"/>
                </a:solidFill>
              </a:rPr>
              <a:t>There is </a:t>
            </a:r>
            <a:r>
              <a:rPr lang="en-US" sz="1600" b="1" dirty="0">
                <a:solidFill>
                  <a:srgbClr val="7030A0"/>
                </a:solidFill>
              </a:rPr>
              <a:t>necessity</a:t>
            </a:r>
            <a:r>
              <a:rPr lang="en-US" sz="1600" dirty="0">
                <a:solidFill>
                  <a:srgbClr val="7030A0"/>
                </a:solidFill>
              </a:rPr>
              <a:t> to </a:t>
            </a:r>
            <a:r>
              <a:rPr lang="en-US" sz="1600" b="1" dirty="0">
                <a:solidFill>
                  <a:srgbClr val="7030A0"/>
                </a:solidFill>
              </a:rPr>
              <a:t>focus on marketing </a:t>
            </a:r>
            <a:r>
              <a:rPr lang="en-US" sz="1600" dirty="0">
                <a:solidFill>
                  <a:srgbClr val="7030A0"/>
                </a:solidFill>
              </a:rPr>
              <a:t>and </a:t>
            </a:r>
            <a:r>
              <a:rPr lang="en-US" sz="1600" b="1" dirty="0">
                <a:solidFill>
                  <a:srgbClr val="7030A0"/>
                </a:solidFill>
              </a:rPr>
              <a:t>sales of products </a:t>
            </a:r>
            <a:r>
              <a:rPr lang="en-US" sz="1600" dirty="0">
                <a:solidFill>
                  <a:srgbClr val="7030A0"/>
                </a:solidFill>
              </a:rPr>
              <a:t>that are </a:t>
            </a:r>
            <a:r>
              <a:rPr lang="en-US" sz="1600" b="1" dirty="0">
                <a:solidFill>
                  <a:srgbClr val="7030A0"/>
                </a:solidFill>
              </a:rPr>
              <a:t>highly profitable in all regions all year round</a:t>
            </a:r>
            <a:r>
              <a:rPr lang="en-US" sz="1600" dirty="0">
                <a:solidFill>
                  <a:srgbClr val="7030A0"/>
                </a:solidFill>
              </a:rPr>
              <a:t>, that includes </a:t>
            </a:r>
            <a:r>
              <a:rPr lang="en-US" sz="1600" b="1" dirty="0">
                <a:solidFill>
                  <a:srgbClr val="7030A0"/>
                </a:solidFill>
              </a:rPr>
              <a:t>products</a:t>
            </a:r>
            <a:r>
              <a:rPr lang="en-US" sz="1600" dirty="0">
                <a:solidFill>
                  <a:srgbClr val="7030A0"/>
                </a:solidFill>
              </a:rPr>
              <a:t> such as </a:t>
            </a:r>
            <a:r>
              <a:rPr lang="en-US" sz="1600" b="1" dirty="0">
                <a:solidFill>
                  <a:srgbClr val="7030A0"/>
                </a:solidFill>
              </a:rPr>
              <a:t>Cosmetics, Household, Office supplies, Clothes </a:t>
            </a:r>
            <a:r>
              <a:rPr lang="en-US" sz="1600" dirty="0">
                <a:solidFill>
                  <a:srgbClr val="7030A0"/>
                </a:solidFill>
              </a:rPr>
              <a:t>and </a:t>
            </a:r>
            <a:r>
              <a:rPr lang="en-US" sz="1600" b="1" dirty="0">
                <a:solidFill>
                  <a:srgbClr val="7030A0"/>
                </a:solidFill>
              </a:rPr>
              <a:t>Cereals.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rgbClr val="7030A0"/>
                </a:solidFill>
              </a:rPr>
              <a:t>Sylip</a:t>
            </a:r>
            <a:r>
              <a:rPr lang="en-US" sz="1600" b="1" dirty="0">
                <a:solidFill>
                  <a:srgbClr val="7030A0"/>
                </a:solidFill>
              </a:rPr>
              <a:t> data </a:t>
            </a:r>
            <a:r>
              <a:rPr lang="en-US" sz="1600" dirty="0">
                <a:solidFill>
                  <a:srgbClr val="7030A0"/>
                </a:solidFill>
              </a:rPr>
              <a:t>shows that </a:t>
            </a:r>
            <a:r>
              <a:rPr lang="en-US" sz="1600" b="1" dirty="0">
                <a:solidFill>
                  <a:srgbClr val="7030A0"/>
                </a:solidFill>
              </a:rPr>
              <a:t>Items</a:t>
            </a:r>
            <a:r>
              <a:rPr lang="en-US" sz="1600" dirty="0">
                <a:solidFill>
                  <a:srgbClr val="7030A0"/>
                </a:solidFill>
              </a:rPr>
              <a:t> such as </a:t>
            </a:r>
            <a:r>
              <a:rPr lang="en-US" sz="1600" b="1" dirty="0">
                <a:solidFill>
                  <a:srgbClr val="7030A0"/>
                </a:solidFill>
              </a:rPr>
              <a:t>Household and Personal care </a:t>
            </a:r>
            <a:r>
              <a:rPr lang="en-US" sz="1600" dirty="0">
                <a:solidFill>
                  <a:srgbClr val="7030A0"/>
                </a:solidFill>
              </a:rPr>
              <a:t>have </a:t>
            </a:r>
            <a:r>
              <a:rPr lang="en-US" sz="1600" b="1" dirty="0">
                <a:solidFill>
                  <a:srgbClr val="7030A0"/>
                </a:solidFill>
              </a:rPr>
              <a:t>high sales offline </a:t>
            </a:r>
            <a:r>
              <a:rPr lang="en-US" sz="1600" dirty="0">
                <a:solidFill>
                  <a:srgbClr val="7030A0"/>
                </a:solidFill>
              </a:rPr>
              <a:t>since customers prefer to see before purchasing, </a:t>
            </a:r>
            <a:r>
              <a:rPr lang="en-US" sz="1600" b="1" dirty="0">
                <a:solidFill>
                  <a:srgbClr val="7030A0"/>
                </a:solidFill>
              </a:rPr>
              <a:t>consistent</a:t>
            </a:r>
            <a:r>
              <a:rPr lang="en-US" sz="1600" dirty="0">
                <a:solidFill>
                  <a:srgbClr val="7030A0"/>
                </a:solidFill>
              </a:rPr>
              <a:t> use of </a:t>
            </a:r>
            <a:r>
              <a:rPr lang="en-US" sz="1600" b="1" dirty="0">
                <a:solidFill>
                  <a:srgbClr val="7030A0"/>
                </a:solidFill>
              </a:rPr>
              <a:t>both sales channels </a:t>
            </a:r>
            <a:r>
              <a:rPr lang="en-US" sz="1600" dirty="0">
                <a:solidFill>
                  <a:srgbClr val="7030A0"/>
                </a:solidFill>
              </a:rPr>
              <a:t>across </a:t>
            </a:r>
            <a:r>
              <a:rPr lang="en-US" sz="1600" b="1" dirty="0">
                <a:solidFill>
                  <a:srgbClr val="7030A0"/>
                </a:solidFill>
              </a:rPr>
              <a:t>all regions all year round </a:t>
            </a:r>
            <a:r>
              <a:rPr lang="en-US" sz="1600" dirty="0">
                <a:solidFill>
                  <a:srgbClr val="7030A0"/>
                </a:solidFill>
              </a:rPr>
              <a:t>should be taken </a:t>
            </a:r>
            <a:r>
              <a:rPr lang="en-US" sz="1600" b="1" dirty="0">
                <a:solidFill>
                  <a:srgbClr val="7030A0"/>
                </a:solidFill>
              </a:rPr>
              <a:t>seriously.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7030A0"/>
                </a:solidFill>
              </a:rPr>
              <a:t>Each region’s data </a:t>
            </a:r>
            <a:r>
              <a:rPr lang="en-US" sz="1600" dirty="0">
                <a:solidFill>
                  <a:srgbClr val="7030A0"/>
                </a:solidFill>
              </a:rPr>
              <a:t>should be monitored </a:t>
            </a:r>
            <a:r>
              <a:rPr lang="en-US" sz="1600" b="1" dirty="0">
                <a:solidFill>
                  <a:srgbClr val="7030A0"/>
                </a:solidFill>
              </a:rPr>
              <a:t>independently</a:t>
            </a:r>
            <a:r>
              <a:rPr lang="en-US" sz="1600" dirty="0">
                <a:solidFill>
                  <a:srgbClr val="7030A0"/>
                </a:solidFill>
              </a:rPr>
              <a:t> by the </a:t>
            </a:r>
            <a:r>
              <a:rPr lang="en-US" sz="1600" b="1" dirty="0">
                <a:solidFill>
                  <a:srgbClr val="7030A0"/>
                </a:solidFill>
              </a:rPr>
              <a:t>regional sales manager </a:t>
            </a:r>
            <a:r>
              <a:rPr lang="en-US" sz="1600" dirty="0">
                <a:solidFill>
                  <a:srgbClr val="7030A0"/>
                </a:solidFill>
              </a:rPr>
              <a:t>since </a:t>
            </a:r>
            <a:r>
              <a:rPr lang="en-US" sz="1600" b="1" dirty="0">
                <a:solidFill>
                  <a:srgbClr val="7030A0"/>
                </a:solidFill>
              </a:rPr>
              <a:t>each region </a:t>
            </a:r>
            <a:r>
              <a:rPr lang="en-US" sz="1600" dirty="0">
                <a:solidFill>
                  <a:srgbClr val="7030A0"/>
                </a:solidFill>
              </a:rPr>
              <a:t>is </a:t>
            </a:r>
            <a:r>
              <a:rPr lang="en-US" sz="1600" b="1" dirty="0">
                <a:solidFill>
                  <a:srgbClr val="7030A0"/>
                </a:solidFill>
              </a:rPr>
              <a:t>peculiar</a:t>
            </a:r>
            <a:r>
              <a:rPr lang="en-US" sz="1600" dirty="0">
                <a:solidFill>
                  <a:srgbClr val="7030A0"/>
                </a:solidFill>
              </a:rPr>
              <a:t> and </a:t>
            </a:r>
            <a:r>
              <a:rPr lang="en-US" sz="1600" b="1" dirty="0">
                <a:solidFill>
                  <a:srgbClr val="7030A0"/>
                </a:solidFill>
              </a:rPr>
              <a:t>distinct.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7030A0"/>
                </a:solidFill>
              </a:rPr>
              <a:t>Items </a:t>
            </a:r>
            <a:r>
              <a:rPr lang="en-US" sz="1600" dirty="0">
                <a:solidFill>
                  <a:srgbClr val="7030A0"/>
                </a:solidFill>
              </a:rPr>
              <a:t>such as </a:t>
            </a:r>
            <a:r>
              <a:rPr lang="en-US" sz="1600" b="1" dirty="0">
                <a:solidFill>
                  <a:srgbClr val="7030A0"/>
                </a:solidFill>
              </a:rPr>
              <a:t>meat, snacks and vegetables </a:t>
            </a:r>
            <a:r>
              <a:rPr lang="en-US" sz="1600" dirty="0">
                <a:solidFill>
                  <a:srgbClr val="7030A0"/>
                </a:solidFill>
              </a:rPr>
              <a:t>have </a:t>
            </a:r>
            <a:r>
              <a:rPr lang="en-US" sz="1600" b="1" dirty="0">
                <a:solidFill>
                  <a:srgbClr val="7030A0"/>
                </a:solidFill>
              </a:rPr>
              <a:t>low profit </a:t>
            </a:r>
            <a:r>
              <a:rPr lang="en-US" sz="1600" dirty="0">
                <a:solidFill>
                  <a:srgbClr val="7030A0"/>
                </a:solidFill>
              </a:rPr>
              <a:t>yet they are food items which are </a:t>
            </a:r>
            <a:r>
              <a:rPr lang="en-US" sz="1600" b="1" dirty="0">
                <a:solidFill>
                  <a:srgbClr val="7030A0"/>
                </a:solidFill>
              </a:rPr>
              <a:t>usually purchased daily</a:t>
            </a:r>
            <a:r>
              <a:rPr lang="en-US" sz="1600" dirty="0">
                <a:solidFill>
                  <a:srgbClr val="7030A0"/>
                </a:solidFill>
              </a:rPr>
              <a:t>, unlike </a:t>
            </a:r>
            <a:r>
              <a:rPr lang="en-US" sz="1600" b="1" dirty="0">
                <a:solidFill>
                  <a:srgbClr val="7030A0"/>
                </a:solidFill>
              </a:rPr>
              <a:t>cosmetics, office supplies, household and clothes  </a:t>
            </a:r>
            <a:r>
              <a:rPr lang="en-US" sz="1600" dirty="0">
                <a:solidFill>
                  <a:srgbClr val="7030A0"/>
                </a:solidFill>
              </a:rPr>
              <a:t>which has </a:t>
            </a:r>
            <a:r>
              <a:rPr lang="en-US" sz="1600" b="1" dirty="0">
                <a:solidFill>
                  <a:srgbClr val="7030A0"/>
                </a:solidFill>
              </a:rPr>
              <a:t>high profit but are not purchased daily. </a:t>
            </a:r>
            <a:r>
              <a:rPr lang="en-US" sz="1600" dirty="0">
                <a:solidFill>
                  <a:srgbClr val="7030A0"/>
                </a:solidFill>
              </a:rPr>
              <a:t>Therefore a </a:t>
            </a:r>
            <a:r>
              <a:rPr lang="en-US" sz="1600" b="1" dirty="0">
                <a:solidFill>
                  <a:srgbClr val="7030A0"/>
                </a:solidFill>
              </a:rPr>
              <a:t>fresh marketing strategy</a:t>
            </a:r>
            <a:r>
              <a:rPr lang="en-US" sz="1600" dirty="0">
                <a:solidFill>
                  <a:srgbClr val="7030A0"/>
                </a:solidFill>
              </a:rPr>
              <a:t> that will increase the sales of food items should be </a:t>
            </a:r>
            <a:r>
              <a:rPr lang="en-US" sz="1600" b="1" dirty="0">
                <a:solidFill>
                  <a:srgbClr val="7030A0"/>
                </a:solidFill>
              </a:rPr>
              <a:t>implemented.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GROUP NAME AND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Group 1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Rotimi Fawumi (Team Lead)</a:t>
            </a:r>
          </a:p>
          <a:p>
            <a:pPr algn="ctr"/>
            <a:r>
              <a:rPr lang="en-GB" b="1" dirty="0">
                <a:solidFill>
                  <a:srgbClr val="7030A0"/>
                </a:solidFill>
              </a:rPr>
              <a:t>Funmilayo Raphael (Member)</a:t>
            </a:r>
          </a:p>
          <a:p>
            <a:endParaRPr lang="en-GB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76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042" y="752720"/>
            <a:ext cx="5292437" cy="863311"/>
          </a:xfrm>
        </p:spPr>
        <p:txBody>
          <a:bodyPr/>
          <a:lstStyle/>
          <a:p>
            <a:pPr algn="ctr"/>
            <a:r>
              <a:rPr lang="en-GB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6348C-FFC5-4D91-83D7-623BCDAADC4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8D5AA-9C94-466D-A20E-7DCFBAF1340C}"/>
              </a:ext>
            </a:extLst>
          </p:cNvPr>
          <p:cNvSpPr txBox="1"/>
          <p:nvPr/>
        </p:nvSpPr>
        <p:spPr>
          <a:xfrm>
            <a:off x="1037546" y="2203408"/>
            <a:ext cx="10004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cost</a:t>
            </a:r>
            <a:r>
              <a:rPr lang="en-US" dirty="0">
                <a:solidFill>
                  <a:srgbClr val="7030A0"/>
                </a:solidFill>
              </a:rPr>
              <a:t> of </a:t>
            </a:r>
            <a:r>
              <a:rPr lang="en-US" b="1" dirty="0">
                <a:solidFill>
                  <a:srgbClr val="7030A0"/>
                </a:solidFill>
              </a:rPr>
              <a:t>operation</a:t>
            </a:r>
            <a:r>
              <a:rPr lang="en-US" dirty="0">
                <a:solidFill>
                  <a:srgbClr val="7030A0"/>
                </a:solidFill>
              </a:rPr>
              <a:t> for </a:t>
            </a:r>
            <a:r>
              <a:rPr lang="en-US" b="1" dirty="0">
                <a:solidFill>
                  <a:srgbClr val="7030A0"/>
                </a:solidFill>
              </a:rPr>
              <a:t>both sales channel (Offline &amp; Online) </a:t>
            </a:r>
            <a:r>
              <a:rPr lang="en-US" dirty="0">
                <a:solidFill>
                  <a:srgbClr val="7030A0"/>
                </a:solidFill>
              </a:rPr>
              <a:t>is high, if </a:t>
            </a:r>
            <a:r>
              <a:rPr lang="en-US" b="1" dirty="0">
                <a:solidFill>
                  <a:srgbClr val="7030A0"/>
                </a:solidFill>
              </a:rPr>
              <a:t>profit </a:t>
            </a:r>
            <a:r>
              <a:rPr lang="en-US" dirty="0">
                <a:solidFill>
                  <a:srgbClr val="7030A0"/>
                </a:solidFill>
              </a:rPr>
              <a:t>is to be </a:t>
            </a:r>
            <a:r>
              <a:rPr lang="en-US" b="1" dirty="0">
                <a:solidFill>
                  <a:srgbClr val="7030A0"/>
                </a:solidFill>
              </a:rPr>
              <a:t>maximized</a:t>
            </a:r>
            <a:r>
              <a:rPr lang="en-US" dirty="0">
                <a:solidFill>
                  <a:srgbClr val="7030A0"/>
                </a:solidFill>
              </a:rPr>
              <a:t>, then an </a:t>
            </a:r>
            <a:r>
              <a:rPr lang="en-US" b="1" dirty="0">
                <a:solidFill>
                  <a:srgbClr val="7030A0"/>
                </a:solidFill>
              </a:rPr>
              <a:t>effective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>
                <a:solidFill>
                  <a:srgbClr val="7030A0"/>
                </a:solidFill>
              </a:rPr>
              <a:t>efficient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cost minimization strategy </a:t>
            </a:r>
            <a:r>
              <a:rPr lang="en-US" dirty="0">
                <a:solidFill>
                  <a:srgbClr val="7030A0"/>
                </a:solidFill>
              </a:rPr>
              <a:t>should be </a:t>
            </a:r>
            <a:r>
              <a:rPr lang="en-US" b="1" dirty="0">
                <a:solidFill>
                  <a:srgbClr val="7030A0"/>
                </a:solidFill>
              </a:rPr>
              <a:t>formulate</a:t>
            </a:r>
            <a:r>
              <a:rPr lang="en-US" dirty="0">
                <a:solidFill>
                  <a:srgbClr val="7030A0"/>
                </a:solidFill>
              </a:rPr>
              <a:t>d and </a:t>
            </a:r>
            <a:r>
              <a:rPr lang="en-US" b="1" dirty="0">
                <a:solidFill>
                  <a:srgbClr val="7030A0"/>
                </a:solidFill>
              </a:rPr>
              <a:t>implemented.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With </a:t>
            </a:r>
            <a:r>
              <a:rPr lang="en-US" b="1" dirty="0">
                <a:solidFill>
                  <a:srgbClr val="7030A0"/>
                </a:solidFill>
              </a:rPr>
              <a:t>the implementation </a:t>
            </a:r>
            <a:r>
              <a:rPr lang="en-US" dirty="0">
                <a:solidFill>
                  <a:srgbClr val="7030A0"/>
                </a:solidFill>
              </a:rPr>
              <a:t>of the </a:t>
            </a:r>
            <a:r>
              <a:rPr lang="en-US" b="1" dirty="0">
                <a:solidFill>
                  <a:srgbClr val="7030A0"/>
                </a:solidFill>
              </a:rPr>
              <a:t>new bench mark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>
                <a:solidFill>
                  <a:srgbClr val="7030A0"/>
                </a:solidFill>
              </a:rPr>
              <a:t>effective marketing campaign </a:t>
            </a:r>
            <a:r>
              <a:rPr lang="en-US" dirty="0">
                <a:solidFill>
                  <a:srgbClr val="7030A0"/>
                </a:solidFill>
              </a:rPr>
              <a:t>for all their </a:t>
            </a:r>
            <a:r>
              <a:rPr lang="en-US" b="1" dirty="0">
                <a:solidFill>
                  <a:srgbClr val="7030A0"/>
                </a:solidFill>
              </a:rPr>
              <a:t>product</a:t>
            </a:r>
            <a:r>
              <a:rPr lang="en-US" dirty="0">
                <a:solidFill>
                  <a:srgbClr val="7030A0"/>
                </a:solidFill>
              </a:rPr>
              <a:t> across all </a:t>
            </a:r>
            <a:r>
              <a:rPr lang="en-US" b="1" dirty="0">
                <a:solidFill>
                  <a:srgbClr val="7030A0"/>
                </a:solidFill>
              </a:rPr>
              <a:t>regions, revenue</a:t>
            </a:r>
            <a:r>
              <a:rPr lang="en-US" dirty="0">
                <a:solidFill>
                  <a:srgbClr val="7030A0"/>
                </a:solidFill>
              </a:rPr>
              <a:t> and</a:t>
            </a:r>
            <a:r>
              <a:rPr lang="en-US" b="1" dirty="0">
                <a:solidFill>
                  <a:srgbClr val="7030A0"/>
                </a:solidFill>
              </a:rPr>
              <a:t> profit </a:t>
            </a:r>
            <a:r>
              <a:rPr lang="en-US" dirty="0">
                <a:solidFill>
                  <a:srgbClr val="7030A0"/>
                </a:solidFill>
              </a:rPr>
              <a:t>will </a:t>
            </a:r>
            <a:r>
              <a:rPr lang="en-US" b="1" dirty="0">
                <a:solidFill>
                  <a:srgbClr val="7030A0"/>
                </a:solidFill>
              </a:rPr>
              <a:t>increase by 202% </a:t>
            </a:r>
            <a:r>
              <a:rPr lang="en-US" dirty="0">
                <a:solidFill>
                  <a:srgbClr val="7030A0"/>
                </a:solidFill>
              </a:rPr>
              <a:t>comparing </a:t>
            </a:r>
            <a:r>
              <a:rPr lang="en-US" b="1" dirty="0">
                <a:solidFill>
                  <a:srgbClr val="7030A0"/>
                </a:solidFill>
              </a:rPr>
              <a:t>original benchmark</a:t>
            </a:r>
          </a:p>
          <a:p>
            <a:r>
              <a:rPr lang="en-US" dirty="0">
                <a:solidFill>
                  <a:srgbClr val="7030A0"/>
                </a:solidFill>
              </a:rPr>
              <a:t>     to </a:t>
            </a:r>
            <a:r>
              <a:rPr lang="en-US" b="1" dirty="0">
                <a:solidFill>
                  <a:srgbClr val="7030A0"/>
                </a:solidFill>
              </a:rPr>
              <a:t>quality-based benchmark.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Consistency across all regions </a:t>
            </a:r>
            <a:r>
              <a:rPr lang="en-US" dirty="0">
                <a:solidFill>
                  <a:srgbClr val="7030A0"/>
                </a:solidFill>
              </a:rPr>
              <a:t>with the use of </a:t>
            </a:r>
            <a:r>
              <a:rPr lang="en-US" b="1" dirty="0">
                <a:solidFill>
                  <a:srgbClr val="7030A0"/>
                </a:solidFill>
              </a:rPr>
              <a:t>both sales channel </a:t>
            </a:r>
            <a:r>
              <a:rPr lang="en-US" dirty="0">
                <a:solidFill>
                  <a:srgbClr val="7030A0"/>
                </a:solidFill>
              </a:rPr>
              <a:t>will </a:t>
            </a:r>
            <a:r>
              <a:rPr lang="en-US" b="1" dirty="0">
                <a:solidFill>
                  <a:srgbClr val="7030A0"/>
                </a:solidFill>
              </a:rPr>
              <a:t>increase revenue </a:t>
            </a:r>
            <a:r>
              <a:rPr lang="en-US" dirty="0">
                <a:solidFill>
                  <a:srgbClr val="7030A0"/>
                </a:solidFill>
              </a:rPr>
              <a:t>by </a:t>
            </a:r>
            <a:r>
              <a:rPr lang="en-US" b="1" dirty="0">
                <a:solidFill>
                  <a:srgbClr val="7030A0"/>
                </a:solidFill>
              </a:rPr>
              <a:t>41%</a:t>
            </a:r>
            <a:r>
              <a:rPr lang="en-US" dirty="0">
                <a:solidFill>
                  <a:srgbClr val="7030A0"/>
                </a:solidFill>
              </a:rPr>
              <a:t> comparing the </a:t>
            </a:r>
            <a:r>
              <a:rPr lang="en-US" b="1" dirty="0">
                <a:solidFill>
                  <a:srgbClr val="7030A0"/>
                </a:solidFill>
              </a:rPr>
              <a:t>quantity based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b="1" dirty="0">
                <a:solidFill>
                  <a:srgbClr val="7030A0"/>
                </a:solidFill>
              </a:rPr>
              <a:t>quality based benchmark </a:t>
            </a:r>
            <a:r>
              <a:rPr lang="en-US" dirty="0">
                <a:solidFill>
                  <a:srgbClr val="7030A0"/>
                </a:solidFill>
              </a:rPr>
              <a:t>however there is going to be a </a:t>
            </a:r>
            <a:r>
              <a:rPr lang="en-US" b="1" dirty="0">
                <a:solidFill>
                  <a:srgbClr val="7030A0"/>
                </a:solidFill>
              </a:rPr>
              <a:t>HUGE 472% increase</a:t>
            </a:r>
            <a:r>
              <a:rPr lang="en-US" dirty="0">
                <a:solidFill>
                  <a:srgbClr val="7030A0"/>
                </a:solidFill>
              </a:rPr>
              <a:t> in revenue comparing </a:t>
            </a:r>
            <a:r>
              <a:rPr lang="en-US" b="1" dirty="0">
                <a:solidFill>
                  <a:srgbClr val="7030A0"/>
                </a:solidFill>
              </a:rPr>
              <a:t>original benchmark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b="1" dirty="0">
                <a:solidFill>
                  <a:srgbClr val="7030A0"/>
                </a:solidFill>
              </a:rPr>
              <a:t>quantity-based benchmark </a:t>
            </a:r>
            <a:r>
              <a:rPr lang="en-US" dirty="0">
                <a:solidFill>
                  <a:srgbClr val="7030A0"/>
                </a:solidFill>
              </a:rPr>
              <a:t>and an </a:t>
            </a:r>
            <a:r>
              <a:rPr lang="en-US" b="1" dirty="0">
                <a:solidFill>
                  <a:srgbClr val="7030A0"/>
                </a:solidFill>
              </a:rPr>
              <a:t>INCREDIBLE 704% </a:t>
            </a:r>
            <a:r>
              <a:rPr lang="en-US" dirty="0">
                <a:solidFill>
                  <a:srgbClr val="7030A0"/>
                </a:solidFill>
              </a:rPr>
              <a:t>increase in revenue across all regions when </a:t>
            </a:r>
            <a:r>
              <a:rPr lang="en-US" b="1" dirty="0">
                <a:solidFill>
                  <a:srgbClr val="7030A0"/>
                </a:solidFill>
              </a:rPr>
              <a:t>original bench mark </a:t>
            </a:r>
            <a:r>
              <a:rPr lang="en-US" dirty="0">
                <a:solidFill>
                  <a:srgbClr val="7030A0"/>
                </a:solidFill>
              </a:rPr>
              <a:t>is compared to </a:t>
            </a:r>
            <a:r>
              <a:rPr lang="en-US" b="1" dirty="0">
                <a:solidFill>
                  <a:srgbClr val="7030A0"/>
                </a:solidFill>
              </a:rPr>
              <a:t>adoption</a:t>
            </a:r>
            <a:r>
              <a:rPr lang="en-US" dirty="0">
                <a:solidFill>
                  <a:srgbClr val="7030A0"/>
                </a:solidFill>
              </a:rPr>
              <a:t> of </a:t>
            </a:r>
            <a:r>
              <a:rPr lang="en-US" b="1" dirty="0">
                <a:solidFill>
                  <a:srgbClr val="7030A0"/>
                </a:solidFill>
              </a:rPr>
              <a:t>quality based benchmark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48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781" y="2997344"/>
            <a:ext cx="5292437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Thank You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91702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87174-D143-4F83-B58F-A3775FC5F040}"/>
              </a:ext>
            </a:extLst>
          </p:cNvPr>
          <p:cNvSpPr txBox="1"/>
          <p:nvPr/>
        </p:nvSpPr>
        <p:spPr>
          <a:xfrm>
            <a:off x="1917032" y="3244334"/>
            <a:ext cx="7379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9498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5198C55-BFCF-4066-8DCB-5A5E3C4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" y="256673"/>
            <a:ext cx="11919284" cy="64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9E8A640-82D0-4BAF-BED9-709C89F8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92506"/>
            <a:ext cx="11975432" cy="64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2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23059FF-557D-4704-BFF0-2B5132E7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264694"/>
            <a:ext cx="11959390" cy="63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7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7EEA445-5CAE-4C80-B326-6CD0FF65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232611"/>
            <a:ext cx="11975432" cy="64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3CC0F84-23D3-4943-9A2C-8B8A006D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441157"/>
            <a:ext cx="11903242" cy="6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36AB59F-1405-40C5-976F-2DD87C25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304800"/>
            <a:ext cx="11927305" cy="63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4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2BA8DF-3E73-4CA1-81C8-50B4DCB5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" y="272716"/>
            <a:ext cx="12055642" cy="6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ORIGINAL BENCH-MARK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4C6B7A-2636-668C-C06E-3294BD24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1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7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900" b="1" dirty="0">
              <a:solidFill>
                <a:srgbClr val="7030A0"/>
              </a:solidFill>
            </a:endParaRPr>
          </a:p>
          <a:p>
            <a:r>
              <a:rPr lang="en-GB" b="1" dirty="0">
                <a:solidFill>
                  <a:srgbClr val="7030A0"/>
                </a:solidFill>
              </a:rPr>
              <a:t>Annual Total Cost Target		=	$1,500,000.00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Total Profit Target		=	$2,500,000.00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Revenue (Sales) Target	=	$3,000,000.00 </a:t>
            </a:r>
          </a:p>
          <a:p>
            <a:r>
              <a:rPr lang="en-GB" b="1" dirty="0">
                <a:solidFill>
                  <a:srgbClr val="7030A0"/>
                </a:solidFill>
              </a:rPr>
              <a:t>Annual Units Sold (Qty) Target	=	15,000</a:t>
            </a:r>
            <a:endParaRPr lang="en-GB" sz="36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GB" sz="2700" dirty="0"/>
          </a:p>
          <a:p>
            <a:pPr lvl="0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8046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440873"/>
            <a:ext cx="11568545" cy="4918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b="1" dirty="0">
              <a:solidFill>
                <a:srgbClr val="7030A0"/>
              </a:solidFill>
            </a:endParaRP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Compute total profit from all regions</a:t>
            </a: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Calculate total revenue made annually</a:t>
            </a: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Rate of total revenue in all regions</a:t>
            </a: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Average number of item types sold annually</a:t>
            </a: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Top 4 countries with highest and lowest revenue.</a:t>
            </a:r>
          </a:p>
          <a:p>
            <a:pPr lvl="0"/>
            <a:r>
              <a:rPr lang="en-GB" b="1" dirty="0">
                <a:solidFill>
                  <a:srgbClr val="7030A0"/>
                </a:solidFill>
              </a:rPr>
              <a:t>Determine revenue growth rate year on year</a:t>
            </a:r>
          </a:p>
          <a:p>
            <a:pPr lvl="0"/>
            <a:endParaRPr lang="en-GB" dirty="0">
              <a:solidFill>
                <a:srgbClr val="7030A0"/>
              </a:solidFill>
            </a:endParaRPr>
          </a:p>
          <a:p>
            <a:pPr lvl="0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73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11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Revenue : This the total income that accrues to a firm from the sales of all the units of its products.</a:t>
            </a:r>
          </a:p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Revenue = Unit Price * Units Sold	</a:t>
            </a:r>
          </a:p>
          <a:p>
            <a:pPr marL="0" lvl="0" indent="0">
              <a:buNone/>
            </a:pPr>
            <a:endParaRPr lang="en-GB" sz="112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Cost: This is the summation of all the resources used in the production of goods and the provision of services.</a:t>
            </a:r>
          </a:p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Cost = Unit Cost  * Units Sold</a:t>
            </a:r>
          </a:p>
          <a:p>
            <a:pPr marL="0" lvl="0" indent="0">
              <a:buNone/>
            </a:pPr>
            <a:endParaRPr lang="en-GB" sz="112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Profit is the excess above total cost.</a:t>
            </a:r>
          </a:p>
          <a:p>
            <a:pPr marL="0" lvl="0" indent="0">
              <a:buNone/>
            </a:pPr>
            <a:r>
              <a:rPr lang="en-GB" sz="11200" b="1" dirty="0">
                <a:solidFill>
                  <a:srgbClr val="7030A0"/>
                </a:solidFill>
              </a:rPr>
              <a:t>Total Profit= Total Revenue – Total Cost</a:t>
            </a:r>
          </a:p>
          <a:p>
            <a:pPr marL="0" lvl="0" indent="0">
              <a:buNone/>
            </a:pPr>
            <a:endParaRPr lang="en-GB" sz="55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GB" sz="5500" dirty="0"/>
          </a:p>
          <a:p>
            <a:pPr marL="0" lvl="0" indent="0">
              <a:buNone/>
            </a:pPr>
            <a:r>
              <a:rPr lang="en-GB" sz="5500" dirty="0"/>
              <a:t> </a:t>
            </a:r>
          </a:p>
          <a:p>
            <a:pPr lvl="0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5635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369816" y="3689927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997575" y="3689926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00015" y="3495963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76E816-651C-4AB0-A7C7-89CE2073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" y="184484"/>
            <a:ext cx="12023556" cy="6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3"/>
            <a:ext cx="10515600" cy="1325563"/>
          </a:xfrm>
        </p:spPr>
        <p:txBody>
          <a:bodyPr/>
          <a:lstStyle/>
          <a:p>
            <a:r>
              <a:rPr lang="en-GB" b="1" dirty="0"/>
              <a:t>KPI 1: Total Profit from all Regions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265E1-7F70-1671-A6B2-67C34650C938}"/>
              </a:ext>
            </a:extLst>
          </p:cNvPr>
          <p:cNvSpPr txBox="1"/>
          <p:nvPr/>
        </p:nvSpPr>
        <p:spPr>
          <a:xfrm>
            <a:off x="6626712" y="1442239"/>
            <a:ext cx="51227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endParaRPr lang="en-US" sz="2000" dirty="0"/>
          </a:p>
          <a:p>
            <a:r>
              <a:rPr lang="en-US" sz="2000" dirty="0"/>
              <a:t>From the period under review: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 profit achieved is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$44,168,198.40.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region with the highest profit is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Sub Sahara Africa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$12,183,211.40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while the  region with the lowest profit is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North America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$1,457,942.76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BFAD3D-80EC-5C4C-FBDC-346AA24BA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34324"/>
              </p:ext>
            </p:extLst>
          </p:nvPr>
        </p:nvGraphicFramePr>
        <p:xfrm>
          <a:off x="0" y="1362871"/>
          <a:ext cx="8145194" cy="444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1054D30-86B2-41F2-B376-38AFE008B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5" y="1442237"/>
            <a:ext cx="5958225" cy="44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3"/>
            <a:ext cx="10515600" cy="1325563"/>
          </a:xfrm>
        </p:spPr>
        <p:txBody>
          <a:bodyPr/>
          <a:lstStyle/>
          <a:p>
            <a:r>
              <a:rPr lang="en-GB" b="1" dirty="0"/>
              <a:t>KPI 2 : Total Revenue made Annually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F92D-08C9-8754-FA43-D93C66E6FF24}"/>
              </a:ext>
            </a:extLst>
          </p:cNvPr>
          <p:cNvSpPr txBox="1"/>
          <p:nvPr/>
        </p:nvSpPr>
        <p:spPr>
          <a:xfrm>
            <a:off x="7314114" y="1478200"/>
            <a:ext cx="43747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</a:t>
            </a:r>
            <a:r>
              <a:rPr lang="en-US" sz="2000" b="1" dirty="0"/>
              <a:t>2010</a:t>
            </a:r>
            <a:r>
              <a:rPr lang="en-US" sz="2000" dirty="0"/>
              <a:t>-</a:t>
            </a:r>
            <a:r>
              <a:rPr lang="en-US" sz="2000" b="1" dirty="0"/>
              <a:t>2017,</a:t>
            </a:r>
            <a:r>
              <a:rPr lang="en-US" sz="2000" dirty="0"/>
              <a:t> the </a:t>
            </a:r>
            <a:r>
              <a:rPr lang="en-US" sz="2000" b="1" dirty="0"/>
              <a:t>highest revenue </a:t>
            </a:r>
            <a:r>
              <a:rPr lang="en-US" sz="2000" dirty="0"/>
              <a:t>was made in </a:t>
            </a:r>
            <a:r>
              <a:rPr lang="en-US" sz="2000" b="1" dirty="0"/>
              <a:t>2012 </a:t>
            </a:r>
            <a:r>
              <a:rPr lang="en-US" sz="2000" dirty="0"/>
              <a:t>which was </a:t>
            </a:r>
            <a:r>
              <a:rPr lang="en-US" sz="2000" b="1" dirty="0"/>
              <a:t>$31,898,644.52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year with the </a:t>
            </a:r>
            <a:r>
              <a:rPr lang="en-US" sz="2000" b="1" dirty="0"/>
              <a:t>least</a:t>
            </a:r>
            <a:r>
              <a:rPr lang="en-US" sz="2000" dirty="0"/>
              <a:t> </a:t>
            </a:r>
            <a:r>
              <a:rPr lang="en-US" sz="2000" b="1" dirty="0"/>
              <a:t>revenue</a:t>
            </a:r>
            <a:r>
              <a:rPr lang="en-US" sz="2000" dirty="0"/>
              <a:t> was </a:t>
            </a:r>
            <a:r>
              <a:rPr lang="en-US" sz="2000" b="1" dirty="0"/>
              <a:t>2011 </a:t>
            </a:r>
            <a:r>
              <a:rPr lang="en-US" sz="2000" dirty="0"/>
              <a:t>which was </a:t>
            </a:r>
            <a:r>
              <a:rPr lang="en-US" sz="2000" b="1" dirty="0"/>
              <a:t>$11,129,166.07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has been continuous </a:t>
            </a:r>
            <a:r>
              <a:rPr lang="en-US" sz="2000" b="1" dirty="0"/>
              <a:t>decline</a:t>
            </a:r>
            <a:r>
              <a:rPr lang="en-US" sz="2000" dirty="0"/>
              <a:t> in </a:t>
            </a:r>
            <a:r>
              <a:rPr lang="en-US" sz="2000" b="1" dirty="0"/>
              <a:t>revenue</a:t>
            </a:r>
            <a:r>
              <a:rPr lang="en-US" sz="2000" dirty="0"/>
              <a:t> from </a:t>
            </a:r>
            <a:r>
              <a:rPr lang="en-US" sz="2000" b="1" dirty="0"/>
              <a:t>2012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A1351-C9D8-42E1-8EA5-A6122D5C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9" y="1355558"/>
            <a:ext cx="6154375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4"/>
            <a:ext cx="10515600" cy="1045888"/>
          </a:xfrm>
        </p:spPr>
        <p:txBody>
          <a:bodyPr>
            <a:normAutofit fontScale="90000"/>
          </a:bodyPr>
          <a:lstStyle/>
          <a:p>
            <a:pPr lvl="0"/>
            <a:br>
              <a:rPr lang="en-GB" b="1" dirty="0"/>
            </a:br>
            <a:br>
              <a:rPr lang="en-GB" b="1" dirty="0"/>
            </a:br>
            <a:r>
              <a:rPr lang="en-GB" b="1" dirty="0"/>
              <a:t>   KPI 3 : Rate of Total Revenue in all Regions</a:t>
            </a:r>
            <a:br>
              <a:rPr lang="en-GB" dirty="0"/>
            </a:br>
            <a:br>
              <a:rPr lang="en-GB" dirty="0"/>
            </a:b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28BC2-BF46-9375-D34B-0C111033509E}"/>
              </a:ext>
            </a:extLst>
          </p:cNvPr>
          <p:cNvSpPr txBox="1"/>
          <p:nvPr/>
        </p:nvSpPr>
        <p:spPr>
          <a:xfrm>
            <a:off x="7010399" y="1475733"/>
            <a:ext cx="34682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 REPORT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 regions accounted for </a:t>
            </a:r>
            <a:r>
              <a:rPr lang="en-US" sz="2000" b="1" dirty="0"/>
              <a:t>69%</a:t>
            </a:r>
            <a:r>
              <a:rPr lang="en-US" sz="2000" dirty="0"/>
              <a:t> of the </a:t>
            </a:r>
            <a:r>
              <a:rPr lang="en-US" sz="2000" b="1" dirty="0"/>
              <a:t>total revenue </a:t>
            </a:r>
            <a:r>
              <a:rPr lang="en-US" sz="2000" dirty="0"/>
              <a:t>for all </a:t>
            </a:r>
            <a:r>
              <a:rPr lang="en-US" sz="2000" b="1" dirty="0"/>
              <a:t>regions.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difference</a:t>
            </a:r>
            <a:r>
              <a:rPr lang="en-US" sz="2000" dirty="0"/>
              <a:t> between the </a:t>
            </a:r>
            <a:r>
              <a:rPr lang="en-US" sz="2000" b="1" dirty="0"/>
              <a:t>highest rate </a:t>
            </a:r>
            <a:r>
              <a:rPr lang="en-US" sz="2000" dirty="0"/>
              <a:t>of revenue and the </a:t>
            </a:r>
            <a:r>
              <a:rPr lang="en-US" sz="2000" b="1" dirty="0"/>
              <a:t>least</a:t>
            </a:r>
            <a:r>
              <a:rPr lang="en-US" sz="2000" dirty="0"/>
              <a:t> is </a:t>
            </a:r>
            <a:r>
              <a:rPr lang="en-US" sz="2000" b="1" dirty="0"/>
              <a:t>25%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9E11D-454F-4245-A126-88C8D9F7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4" y="1475733"/>
            <a:ext cx="6668655" cy="43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1656</Words>
  <Application>Microsoft Office PowerPoint</Application>
  <PresentationFormat>Widescreen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SYLIP CORPORATION</vt:lpstr>
      <vt:lpstr>GROUP NAME AND TEAM MEMBERS</vt:lpstr>
      <vt:lpstr>ORIGINAL BENCH-MARK</vt:lpstr>
      <vt:lpstr>KEY PERFORMANCE INDICATORS</vt:lpstr>
      <vt:lpstr>TERMINOLOGIES</vt:lpstr>
      <vt:lpstr>PowerPoint Presentation</vt:lpstr>
      <vt:lpstr>KPI 1: Total Profit from all Regions</vt:lpstr>
      <vt:lpstr>KPI 2 : Total Revenue made Annually</vt:lpstr>
      <vt:lpstr>     KPI 3 : Rate of Total Revenue in all Regions  </vt:lpstr>
      <vt:lpstr>KPI 4 : Average Number of Items Sold Annually</vt:lpstr>
      <vt:lpstr>   KPI 5 : Top 4 Countries with Highest and Lowest Revenue.  </vt:lpstr>
      <vt:lpstr>  KPI 6 : Determine Revenue Growth Rate Year on Year  </vt:lpstr>
      <vt:lpstr>KPI 7 : Profit, Revenue &amp; Cost by Year</vt:lpstr>
      <vt:lpstr>KPI 8: Items Types, Unit Cost &amp; Unit Price by Unit Profit.</vt:lpstr>
      <vt:lpstr>   KPI 9 : Item Types &amp; Units Sold by Total Profit</vt:lpstr>
      <vt:lpstr>PROPOSED BENCH-MARK (QUANTITY-BASED)</vt:lpstr>
      <vt:lpstr>PROPOSED BENCH MARK(QUALITY-BASED):</vt:lpstr>
      <vt:lpstr>Benchmarks comparison</vt:lpstr>
      <vt:lpstr>RECOMMENDATION</vt:lpstr>
      <vt:lpstr>CONCLUSION</vt:lpstr>
      <vt:lpstr>Thank You    Any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 AND MARKETING REPORT</dc:title>
  <dc:creator>Emmanuel</dc:creator>
  <cp:lastModifiedBy>Rotimi Fawumi</cp:lastModifiedBy>
  <cp:revision>544</cp:revision>
  <dcterms:created xsi:type="dcterms:W3CDTF">2021-03-24T06:06:07Z</dcterms:created>
  <dcterms:modified xsi:type="dcterms:W3CDTF">2023-09-29T16:08:03Z</dcterms:modified>
</cp:coreProperties>
</file>