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2" r:id="rId6"/>
    <p:sldId id="263"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9EDD9-EE30-43A5-9CA5-9AB25247EB20}" v="3" dt="2024-12-16T05:15:40.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9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tina Staples" userId="963cedc30374afeb" providerId="LiveId" clId="{5CF9EDD9-EE30-43A5-9CA5-9AB25247EB20}"/>
    <pc:docChg chg="custSel addSld delSld modSld sldOrd">
      <pc:chgData name="Rotina Staples" userId="963cedc30374afeb" providerId="LiveId" clId="{5CF9EDD9-EE30-43A5-9CA5-9AB25247EB20}" dt="2024-12-16T05:23:34.605" v="51" actId="700"/>
      <pc:docMkLst>
        <pc:docMk/>
      </pc:docMkLst>
      <pc:sldChg chg="modNotesTx">
        <pc:chgData name="Rotina Staples" userId="963cedc30374afeb" providerId="LiveId" clId="{5CF9EDD9-EE30-43A5-9CA5-9AB25247EB20}" dt="2024-12-16T05:18:37.454" v="30" actId="2711"/>
        <pc:sldMkLst>
          <pc:docMk/>
          <pc:sldMk cId="0" sldId="256"/>
        </pc:sldMkLst>
      </pc:sldChg>
      <pc:sldChg chg="modNotesTx">
        <pc:chgData name="Rotina Staples" userId="963cedc30374afeb" providerId="LiveId" clId="{5CF9EDD9-EE30-43A5-9CA5-9AB25247EB20}" dt="2024-12-16T05:19:17.482" v="32" actId="2711"/>
        <pc:sldMkLst>
          <pc:docMk/>
          <pc:sldMk cId="0" sldId="257"/>
        </pc:sldMkLst>
      </pc:sldChg>
      <pc:sldChg chg="modNotesTx">
        <pc:chgData name="Rotina Staples" userId="963cedc30374afeb" providerId="LiveId" clId="{5CF9EDD9-EE30-43A5-9CA5-9AB25247EB20}" dt="2024-12-16T05:19:43.087" v="34" actId="2711"/>
        <pc:sldMkLst>
          <pc:docMk/>
          <pc:sldMk cId="0" sldId="258"/>
        </pc:sldMkLst>
      </pc:sldChg>
      <pc:sldChg chg="modNotesTx">
        <pc:chgData name="Rotina Staples" userId="963cedc30374afeb" providerId="LiveId" clId="{5CF9EDD9-EE30-43A5-9CA5-9AB25247EB20}" dt="2024-12-16T05:20:01.360" v="35"/>
        <pc:sldMkLst>
          <pc:docMk/>
          <pc:sldMk cId="0" sldId="259"/>
        </pc:sldMkLst>
      </pc:sldChg>
      <pc:sldChg chg="modNotesTx">
        <pc:chgData name="Rotina Staples" userId="963cedc30374afeb" providerId="LiveId" clId="{5CF9EDD9-EE30-43A5-9CA5-9AB25247EB20}" dt="2024-12-16T05:22:38.400" v="47" actId="2711"/>
        <pc:sldMkLst>
          <pc:docMk/>
          <pc:sldMk cId="0" sldId="260"/>
        </pc:sldMkLst>
      </pc:sldChg>
      <pc:sldChg chg="modNotesTx">
        <pc:chgData name="Rotina Staples" userId="963cedc30374afeb" providerId="LiveId" clId="{5CF9EDD9-EE30-43A5-9CA5-9AB25247EB20}" dt="2024-12-16T05:22:57.196" v="49" actId="2711"/>
        <pc:sldMkLst>
          <pc:docMk/>
          <pc:sldMk cId="0" sldId="261"/>
        </pc:sldMkLst>
      </pc:sldChg>
      <pc:sldChg chg="addSp delSp modSp new mod chgLayout modNotesTx">
        <pc:chgData name="Rotina Staples" userId="963cedc30374afeb" providerId="LiveId" clId="{5CF9EDD9-EE30-43A5-9CA5-9AB25247EB20}" dt="2024-12-16T05:23:30.232" v="50" actId="700"/>
        <pc:sldMkLst>
          <pc:docMk/>
          <pc:sldMk cId="1490267605" sldId="262"/>
        </pc:sldMkLst>
        <pc:spChg chg="mod ord">
          <ac:chgData name="Rotina Staples" userId="963cedc30374afeb" providerId="LiveId" clId="{5CF9EDD9-EE30-43A5-9CA5-9AB25247EB20}" dt="2024-12-16T05:23:30.232" v="50" actId="700"/>
          <ac:spMkLst>
            <pc:docMk/>
            <pc:sldMk cId="1490267605" sldId="262"/>
            <ac:spMk id="2" creationId="{52C0A0F0-E6D6-4AB4-84B9-3DCE9025CF2F}"/>
          </ac:spMkLst>
        </pc:spChg>
        <pc:spChg chg="del">
          <ac:chgData name="Rotina Staples" userId="963cedc30374afeb" providerId="LiveId" clId="{5CF9EDD9-EE30-43A5-9CA5-9AB25247EB20}" dt="2024-12-16T05:13:38.441" v="5" actId="931"/>
          <ac:spMkLst>
            <pc:docMk/>
            <pc:sldMk cId="1490267605" sldId="262"/>
            <ac:spMk id="3" creationId="{5BCC63AA-9254-49BD-BEBE-A3395242058B}"/>
          </ac:spMkLst>
        </pc:spChg>
        <pc:picChg chg="add mod ord">
          <ac:chgData name="Rotina Staples" userId="963cedc30374afeb" providerId="LiveId" clId="{5CF9EDD9-EE30-43A5-9CA5-9AB25247EB20}" dt="2024-12-16T05:23:30.232" v="50" actId="700"/>
          <ac:picMkLst>
            <pc:docMk/>
            <pc:sldMk cId="1490267605" sldId="262"/>
            <ac:picMk id="5" creationId="{681A5CEF-1ACE-120C-DC77-C0BF81598F55}"/>
          </ac:picMkLst>
        </pc:picChg>
      </pc:sldChg>
      <pc:sldChg chg="addSp delSp modSp new mod ord modClrScheme chgLayout modNotesTx">
        <pc:chgData name="Rotina Staples" userId="963cedc30374afeb" providerId="LiveId" clId="{5CF9EDD9-EE30-43A5-9CA5-9AB25247EB20}" dt="2024-12-16T05:23:34.605" v="51" actId="700"/>
        <pc:sldMkLst>
          <pc:docMk/>
          <pc:sldMk cId="2325766397" sldId="263"/>
        </pc:sldMkLst>
        <pc:spChg chg="mod ord">
          <ac:chgData name="Rotina Staples" userId="963cedc30374afeb" providerId="LiveId" clId="{5CF9EDD9-EE30-43A5-9CA5-9AB25247EB20}" dt="2024-12-16T05:23:34.605" v="51" actId="700"/>
          <ac:spMkLst>
            <pc:docMk/>
            <pc:sldMk cId="2325766397" sldId="263"/>
            <ac:spMk id="2" creationId="{6A9BD57A-5044-387F-A184-0BE39A93F4A8}"/>
          </ac:spMkLst>
        </pc:spChg>
        <pc:spChg chg="del">
          <ac:chgData name="Rotina Staples" userId="963cedc30374afeb" providerId="LiveId" clId="{5CF9EDD9-EE30-43A5-9CA5-9AB25247EB20}" dt="2024-12-16T05:14:57.508" v="17" actId="931"/>
          <ac:spMkLst>
            <pc:docMk/>
            <pc:sldMk cId="2325766397" sldId="263"/>
            <ac:spMk id="3" creationId="{D2ECD746-3AB0-48F0-8812-68E3125D9073}"/>
          </ac:spMkLst>
        </pc:spChg>
        <pc:spChg chg="add del mod ord">
          <ac:chgData name="Rotina Staples" userId="963cedc30374afeb" providerId="LiveId" clId="{5CF9EDD9-EE30-43A5-9CA5-9AB25247EB20}" dt="2024-12-16T05:21:30.803" v="42" actId="700"/>
          <ac:spMkLst>
            <pc:docMk/>
            <pc:sldMk cId="2325766397" sldId="263"/>
            <ac:spMk id="6" creationId="{C2CD63E6-E7A7-FCF5-85CF-D4B399A5A7D3}"/>
          </ac:spMkLst>
        </pc:spChg>
        <pc:spChg chg="add del mod ord">
          <ac:chgData name="Rotina Staples" userId="963cedc30374afeb" providerId="LiveId" clId="{5CF9EDD9-EE30-43A5-9CA5-9AB25247EB20}" dt="2024-12-16T05:21:41.525" v="43" actId="700"/>
          <ac:spMkLst>
            <pc:docMk/>
            <pc:sldMk cId="2325766397" sldId="263"/>
            <ac:spMk id="7" creationId="{FB9647EF-5E40-768F-DFC1-66F2E432FEB8}"/>
          </ac:spMkLst>
        </pc:spChg>
        <pc:spChg chg="add del mod ord">
          <ac:chgData name="Rotina Staples" userId="963cedc30374afeb" providerId="LiveId" clId="{5CF9EDD9-EE30-43A5-9CA5-9AB25247EB20}" dt="2024-12-16T05:22:14.922" v="45" actId="700"/>
          <ac:spMkLst>
            <pc:docMk/>
            <pc:sldMk cId="2325766397" sldId="263"/>
            <ac:spMk id="8" creationId="{B21A323F-926C-50B1-71F8-C748F95B4348}"/>
          </ac:spMkLst>
        </pc:spChg>
        <pc:picChg chg="add mod ord">
          <ac:chgData name="Rotina Staples" userId="963cedc30374afeb" providerId="LiveId" clId="{5CF9EDD9-EE30-43A5-9CA5-9AB25247EB20}" dt="2024-12-16T05:23:34.605" v="51" actId="700"/>
          <ac:picMkLst>
            <pc:docMk/>
            <pc:sldMk cId="2325766397" sldId="263"/>
            <ac:picMk id="5" creationId="{56956415-84A2-330E-A916-9EC0CEB9A636}"/>
          </ac:picMkLst>
        </pc:picChg>
      </pc:sldChg>
      <pc:sldChg chg="new del">
        <pc:chgData name="Rotina Staples" userId="963cedc30374afeb" providerId="LiveId" clId="{5CF9EDD9-EE30-43A5-9CA5-9AB25247EB20}" dt="2024-12-16T05:14:22.758" v="10" actId="2696"/>
        <pc:sldMkLst>
          <pc:docMk/>
          <pc:sldMk cId="3272283980" sldId="263"/>
        </pc:sldMkLst>
      </pc:sldChg>
      <pc:sldChg chg="addSp modSp new del mod">
        <pc:chgData name="Rotina Staples" userId="963cedc30374afeb" providerId="LiveId" clId="{5CF9EDD9-EE30-43A5-9CA5-9AB25247EB20}" dt="2024-12-16T05:15:44.688" v="25" actId="2696"/>
        <pc:sldMkLst>
          <pc:docMk/>
          <pc:sldMk cId="1895043497" sldId="264"/>
        </pc:sldMkLst>
        <pc:spChg chg="mod">
          <ac:chgData name="Rotina Staples" userId="963cedc30374afeb" providerId="LiveId" clId="{5CF9EDD9-EE30-43A5-9CA5-9AB25247EB20}" dt="2024-12-16T05:15:28.637" v="21"/>
          <ac:spMkLst>
            <pc:docMk/>
            <pc:sldMk cId="1895043497" sldId="264"/>
            <ac:spMk id="2" creationId="{2F93280F-E250-D54A-2547-B4B038D189BC}"/>
          </ac:spMkLst>
        </pc:spChg>
        <pc:picChg chg="add mod">
          <ac:chgData name="Rotina Staples" userId="963cedc30374afeb" providerId="LiveId" clId="{5CF9EDD9-EE30-43A5-9CA5-9AB25247EB20}" dt="2024-12-16T05:15:41.631" v="24" actId="962"/>
          <ac:picMkLst>
            <pc:docMk/>
            <pc:sldMk cId="1895043497" sldId="264"/>
            <ac:picMk id="5" creationId="{A3480A52-533B-08A6-2116-41DF937EE3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49838-ED91-4FC9-AA76-630B249206B8}" type="datetimeFigureOut">
              <a:rPr lang="en-US" smtClean="0"/>
              <a:t>12/15/2024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0FFFF-1566-4081-8AFA-FBA22375E1BF}" type="slidenum">
              <a:rPr lang="en-US" smtClean="0"/>
              <a:t>‹#›</a:t>
            </a:fld>
            <a:endParaRPr lang="en-US"/>
          </a:p>
        </p:txBody>
      </p:sp>
    </p:spTree>
    <p:extLst>
      <p:ext uri="{BB962C8B-B14F-4D97-AF65-F5344CB8AC3E}">
        <p14:creationId xmlns:p14="http://schemas.microsoft.com/office/powerpoint/2010/main" val="144351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Welcome to the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 Analysis presentation. This presentation outlines the proposed system design, including its requirements, diagrams, and limitations.</a:t>
            </a:r>
          </a:p>
        </p:txBody>
      </p:sp>
      <p:sp>
        <p:nvSpPr>
          <p:cNvPr id="4" name="Slide Number Placeholder 3"/>
          <p:cNvSpPr>
            <a:spLocks noGrp="1"/>
          </p:cNvSpPr>
          <p:nvPr>
            <p:ph type="sldNum" sz="quarter" idx="5"/>
          </p:nvPr>
        </p:nvSpPr>
        <p:spPr/>
        <p:txBody>
          <a:bodyPr/>
          <a:lstStyle/>
          <a:p>
            <a:fld id="{DD00FFFF-1566-4081-8AFA-FBA22375E1BF}" type="slidenum">
              <a:rPr lang="en-US" smtClean="0"/>
              <a:t>1</a:t>
            </a:fld>
            <a:endParaRPr lang="en-US"/>
          </a:p>
        </p:txBody>
      </p:sp>
    </p:spTree>
    <p:extLst>
      <p:ext uri="{BB962C8B-B14F-4D97-AF65-F5344CB8AC3E}">
        <p14:creationId xmlns:p14="http://schemas.microsoft.com/office/powerpoint/2010/main" val="165371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slide highlights the functional and non-functional requirements of the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 Functionally, the system will allow customers to manage reservations and provide IT tools to manage roles. Non-functional requirements focus on reliability, security, and scalability through cloud-based hosting.</a:t>
            </a:r>
          </a:p>
        </p:txBody>
      </p:sp>
      <p:sp>
        <p:nvSpPr>
          <p:cNvPr id="4" name="Slide Number Placeholder 3"/>
          <p:cNvSpPr>
            <a:spLocks noGrp="1"/>
          </p:cNvSpPr>
          <p:nvPr>
            <p:ph type="sldNum" sz="quarter" idx="5"/>
          </p:nvPr>
        </p:nvSpPr>
        <p:spPr/>
        <p:txBody>
          <a:bodyPr/>
          <a:lstStyle/>
          <a:p>
            <a:fld id="{DD00FFFF-1566-4081-8AFA-FBA22375E1BF}" type="slidenum">
              <a:rPr lang="en-US" smtClean="0"/>
              <a:t>2</a:t>
            </a:fld>
            <a:endParaRPr lang="en-US"/>
          </a:p>
        </p:txBody>
      </p:sp>
    </p:spTree>
    <p:extLst>
      <p:ext uri="{BB962C8B-B14F-4D97-AF65-F5344CB8AC3E}">
        <p14:creationId xmlns:p14="http://schemas.microsoft.com/office/powerpoint/2010/main" val="111070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Use Case Diagram represents the interactions between the system and its primary users: the Instructor, Administrator, Secretary, and Student. It outlines the system's core functions, including managing accounts, generating reports, scheduling lessons, and taking online tests.</a:t>
            </a:r>
          </a:p>
        </p:txBody>
      </p:sp>
      <p:sp>
        <p:nvSpPr>
          <p:cNvPr id="4" name="Slide Number Placeholder 3"/>
          <p:cNvSpPr>
            <a:spLocks noGrp="1"/>
          </p:cNvSpPr>
          <p:nvPr>
            <p:ph type="sldNum" sz="quarter" idx="5"/>
          </p:nvPr>
        </p:nvSpPr>
        <p:spPr/>
        <p:txBody>
          <a:bodyPr/>
          <a:lstStyle/>
          <a:p>
            <a:fld id="{DD00FFFF-1566-4081-8AFA-FBA22375E1BF}" type="slidenum">
              <a:rPr lang="en-US" smtClean="0"/>
              <a:t>3</a:t>
            </a:fld>
            <a:endParaRPr lang="en-US"/>
          </a:p>
        </p:txBody>
      </p:sp>
    </p:spTree>
    <p:extLst>
      <p:ext uri="{BB962C8B-B14F-4D97-AF65-F5344CB8AC3E}">
        <p14:creationId xmlns:p14="http://schemas.microsoft.com/office/powerpoint/2010/main" val="201166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shows the workflow for a customer making a reservation. The process starts with logging into the system, selecting an available time, entering details, and confirming the reservation. It includes decision points to ensure accuracy.</a:t>
            </a:r>
          </a:p>
        </p:txBody>
      </p:sp>
      <p:sp>
        <p:nvSpPr>
          <p:cNvPr id="4" name="Slide Number Placeholder 3"/>
          <p:cNvSpPr>
            <a:spLocks noGrp="1"/>
          </p:cNvSpPr>
          <p:nvPr>
            <p:ph type="sldNum" sz="quarter" idx="5"/>
          </p:nvPr>
        </p:nvSpPr>
        <p:spPr/>
        <p:txBody>
          <a:bodyPr/>
          <a:lstStyle/>
          <a:p>
            <a:fld id="{DD00FFFF-1566-4081-8AFA-FBA22375E1BF}" type="slidenum">
              <a:rPr lang="en-US" smtClean="0"/>
              <a:t>4</a:t>
            </a:fld>
            <a:endParaRPr lang="en-US"/>
          </a:p>
        </p:txBody>
      </p:sp>
    </p:spTree>
    <p:extLst>
      <p:ext uri="{BB962C8B-B14F-4D97-AF65-F5344CB8AC3E}">
        <p14:creationId xmlns:p14="http://schemas.microsoft.com/office/powerpoint/2010/main" val="263011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Sequence Diagram outlines the interactions between the customer, the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 and the database during a reservation.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customer logs in, and the system validates credentials with the database.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selecting a time slot, the system checks for availability and saves the reservation.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ends with a confirmation sent to the customer.</a:t>
            </a:r>
          </a:p>
          <a:p>
            <a:endParaRPr lang="en-US" dirty="0"/>
          </a:p>
        </p:txBody>
      </p:sp>
      <p:sp>
        <p:nvSpPr>
          <p:cNvPr id="4" name="Slide Number Placeholder 3"/>
          <p:cNvSpPr>
            <a:spLocks noGrp="1"/>
          </p:cNvSpPr>
          <p:nvPr>
            <p:ph type="sldNum" sz="quarter" idx="5"/>
          </p:nvPr>
        </p:nvSpPr>
        <p:spPr/>
        <p:txBody>
          <a:bodyPr/>
          <a:lstStyle/>
          <a:p>
            <a:fld id="{DD00FFFF-1566-4081-8AFA-FBA22375E1BF}" type="slidenum">
              <a:rPr lang="en-US" smtClean="0"/>
              <a:t>5</a:t>
            </a:fld>
            <a:endParaRPr lang="en-US"/>
          </a:p>
        </p:txBody>
      </p:sp>
    </p:spTree>
    <p:extLst>
      <p:ext uri="{BB962C8B-B14F-4D97-AF65-F5344CB8AC3E}">
        <p14:creationId xmlns:p14="http://schemas.microsoft.com/office/powerpoint/2010/main" val="13719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Class Diagram illustrates the core structure of the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User class</a:t>
            </a:r>
            <a:r>
              <a:rPr lang="en-US" dirty="0">
                <a:latin typeface="Times New Roman" panose="02020603050405020304" pitchFamily="18" charset="0"/>
                <a:cs typeface="Times New Roman" panose="02020603050405020304" pitchFamily="18" charset="0"/>
              </a:rPr>
              <a:t> represents system users like customers, IT officers, and secretaries.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Reservations</a:t>
            </a:r>
            <a:r>
              <a:rPr lang="en-US" dirty="0">
                <a:latin typeface="Times New Roman" panose="02020603050405020304" pitchFamily="18" charset="0"/>
                <a:cs typeface="Times New Roman" panose="02020603050405020304" pitchFamily="18" charset="0"/>
              </a:rPr>
              <a:t> track time slots and status.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represent lesson plans with pricing.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Drivers</a:t>
            </a:r>
            <a:r>
              <a:rPr lang="en-US" dirty="0">
                <a:latin typeface="Times New Roman" panose="02020603050405020304" pitchFamily="18" charset="0"/>
                <a:cs typeface="Times New Roman" panose="02020603050405020304" pitchFamily="18" charset="0"/>
              </a:rPr>
              <a:t> manage instructor details and are assigned to </a:t>
            </a:r>
            <a:r>
              <a:rPr lang="en-US" b="1" dirty="0">
                <a:latin typeface="Times New Roman" panose="02020603050405020304" pitchFamily="18" charset="0"/>
                <a:cs typeface="Times New Roman" panose="02020603050405020304" pitchFamily="18" charset="0"/>
              </a:rPr>
              <a:t>Cars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Relationships include users making reservations and drivers being assigned vehicles.</a:t>
            </a:r>
          </a:p>
          <a:p>
            <a:endParaRPr lang="en-US" dirty="0"/>
          </a:p>
        </p:txBody>
      </p:sp>
      <p:sp>
        <p:nvSpPr>
          <p:cNvPr id="4" name="Slide Number Placeholder 3"/>
          <p:cNvSpPr>
            <a:spLocks noGrp="1"/>
          </p:cNvSpPr>
          <p:nvPr>
            <p:ph type="sldNum" sz="quarter" idx="5"/>
          </p:nvPr>
        </p:nvSpPr>
        <p:spPr/>
        <p:txBody>
          <a:bodyPr/>
          <a:lstStyle/>
          <a:p>
            <a:fld id="{DD00FFFF-1566-4081-8AFA-FBA22375E1BF}" type="slidenum">
              <a:rPr lang="en-US" smtClean="0"/>
              <a:t>6</a:t>
            </a:fld>
            <a:endParaRPr lang="en-US"/>
          </a:p>
        </p:txBody>
      </p:sp>
    </p:spTree>
    <p:extLst>
      <p:ext uri="{BB962C8B-B14F-4D97-AF65-F5344CB8AC3E}">
        <p14:creationId xmlns:p14="http://schemas.microsoft.com/office/powerpoint/2010/main" val="236781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Security is a priority in the </a:t>
            </a:r>
            <a:r>
              <a:rPr lang="en-US" dirty="0" err="1">
                <a:latin typeface="Times New Roman" panose="02020603050405020304" pitchFamily="18" charset="0"/>
                <a:cs typeface="Times New Roman" panose="02020603050405020304" pitchFamily="18" charset="0"/>
              </a:rPr>
              <a:t>DriverPass</a:t>
            </a:r>
            <a:r>
              <a:rPr lang="en-US" dirty="0">
                <a:latin typeface="Times New Roman" panose="02020603050405020304" pitchFamily="18" charset="0"/>
                <a:cs typeface="Times New Roman" panose="02020603050405020304" pitchFamily="18" charset="0"/>
              </a:rPr>
              <a:t> system. Role-based access ensures only authorized users can perform specific actions. Sensitive data, such as passwords, is encrypted. Audit trails are in place to monitor user actions, and regular updates ensure compliance with DMV standards.</a:t>
            </a:r>
          </a:p>
        </p:txBody>
      </p:sp>
      <p:sp>
        <p:nvSpPr>
          <p:cNvPr id="4" name="Slide Number Placeholder 3"/>
          <p:cNvSpPr>
            <a:spLocks noGrp="1"/>
          </p:cNvSpPr>
          <p:nvPr>
            <p:ph type="sldNum" sz="quarter" idx="5"/>
          </p:nvPr>
        </p:nvSpPr>
        <p:spPr/>
        <p:txBody>
          <a:bodyPr/>
          <a:lstStyle/>
          <a:p>
            <a:fld id="{DD00FFFF-1566-4081-8AFA-FBA22375E1BF}" type="slidenum">
              <a:rPr lang="en-US" smtClean="0"/>
              <a:t>7</a:t>
            </a:fld>
            <a:endParaRPr lang="en-US"/>
          </a:p>
        </p:txBody>
      </p:sp>
    </p:spTree>
    <p:extLst>
      <p:ext uri="{BB962C8B-B14F-4D97-AF65-F5344CB8AC3E}">
        <p14:creationId xmlns:p14="http://schemas.microsoft.com/office/powerpoint/2010/main" val="56500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While the system is robust, it has a few limitations. Internet connectivity is required to access the system, and modifying packages currently requires developer involvement. Additionally, offline capabilities are limited to viewing preloaded data only.</a:t>
            </a:r>
          </a:p>
        </p:txBody>
      </p:sp>
      <p:sp>
        <p:nvSpPr>
          <p:cNvPr id="4" name="Slide Number Placeholder 3"/>
          <p:cNvSpPr>
            <a:spLocks noGrp="1"/>
          </p:cNvSpPr>
          <p:nvPr>
            <p:ph type="sldNum" sz="quarter" idx="5"/>
          </p:nvPr>
        </p:nvSpPr>
        <p:spPr/>
        <p:txBody>
          <a:bodyPr/>
          <a:lstStyle/>
          <a:p>
            <a:fld id="{DD00FFFF-1566-4081-8AFA-FBA22375E1BF}" type="slidenum">
              <a:rPr lang="en-US" smtClean="0"/>
              <a:t>8</a:t>
            </a:fld>
            <a:endParaRPr lang="en-US"/>
          </a:p>
        </p:txBody>
      </p:sp>
    </p:spTree>
    <p:extLst>
      <p:ext uri="{BB962C8B-B14F-4D97-AF65-F5344CB8AC3E}">
        <p14:creationId xmlns:p14="http://schemas.microsoft.com/office/powerpoint/2010/main" val="3379037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347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874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475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810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8027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8473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1614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8054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175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56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393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416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823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704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706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069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324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12/15/2024</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11509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937" y="1078264"/>
            <a:ext cx="2567197" cy="4701473"/>
          </a:xfrm>
        </p:spPr>
        <p:txBody>
          <a:bodyPr vert="horz" lIns="91440" tIns="45720" rIns="91440" bIns="45720" rtlCol="0" anchor="ctr">
            <a:normAutofit/>
          </a:bodyPr>
          <a:lstStyle/>
          <a:p>
            <a:pPr algn="r"/>
            <a:r>
              <a:rPr lang="en-US" sz="3800">
                <a:solidFill>
                  <a:srgbClr val="FFFFFF"/>
                </a:solidFill>
                <a:cs typeface="Times New Roman" panose="02020603050405020304" pitchFamily="18" charset="0"/>
              </a:rPr>
              <a:t>DriverPass System Analysis</a:t>
            </a:r>
          </a:p>
        </p:txBody>
      </p:sp>
      <p:sp>
        <p:nvSpPr>
          <p:cNvPr id="3" name="Subtitle 2"/>
          <p:cNvSpPr>
            <a:spLocks noGrp="1"/>
          </p:cNvSpPr>
          <p:nvPr>
            <p:ph type="subTitle" idx="1"/>
          </p:nvPr>
        </p:nvSpPr>
        <p:spPr>
          <a:xfrm>
            <a:off x="3835625" y="1078263"/>
            <a:ext cx="4588183" cy="4701474"/>
          </a:xfrm>
          <a:effectLst/>
        </p:spPr>
        <p:txBody>
          <a:bodyPr vert="horz" lIns="91440" tIns="45720" rIns="91440" bIns="45720" rtlCol="0" anchor="ctr">
            <a:normAutofit/>
          </a:bodyPr>
          <a:lstStyle/>
          <a:p>
            <a:pPr algn="l"/>
            <a:r>
              <a:rPr lang="en-US">
                <a:solidFill>
                  <a:schemeClr val="tx2"/>
                </a:solidFill>
              </a:rPr>
              <a:t>Rotina Staples</a:t>
            </a:r>
          </a:p>
          <a:p>
            <a:pPr algn="l"/>
            <a:r>
              <a:rPr lang="en-US">
                <a:solidFill>
                  <a:schemeClr val="tx2"/>
                </a:solidFill>
              </a:rPr>
              <a:t>Southern New Hampshire University</a:t>
            </a:r>
          </a:p>
          <a:p>
            <a:pPr algn="l"/>
            <a:r>
              <a:rPr lang="en-US">
                <a:solidFill>
                  <a:schemeClr val="tx2"/>
                </a:solidFill>
              </a:rPr>
              <a:t>CS 255: Systems Analysis and Design</a:t>
            </a:r>
          </a:p>
          <a:p>
            <a:pPr algn="l"/>
            <a:r>
              <a:rPr lang="en-US">
                <a:solidFill>
                  <a:schemeClr val="tx2"/>
                </a:solidFill>
              </a:rPr>
              <a:t>Christopher Overly</a:t>
            </a:r>
          </a:p>
          <a:p>
            <a:pPr algn="l"/>
            <a:r>
              <a:rPr lang="en-US">
                <a:solidFill>
                  <a:schemeClr val="tx2"/>
                </a:solidFill>
              </a:rPr>
              <a:t>December 15, 2024</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1937" y="1078264"/>
            <a:ext cx="2567197" cy="4701473"/>
          </a:xfrm>
        </p:spPr>
        <p:txBody>
          <a:bodyPr>
            <a:normAutofit/>
          </a:bodyPr>
          <a:lstStyle/>
          <a:p>
            <a:pPr algn="r"/>
            <a:r>
              <a:rPr lang="en-US" sz="3200">
                <a:solidFill>
                  <a:srgbClr val="FFFFFF"/>
                </a:solidFill>
                <a:latin typeface="Times New Roman" panose="02020603050405020304" pitchFamily="18" charset="0"/>
                <a:cs typeface="Times New Roman" panose="02020603050405020304" pitchFamily="18" charset="0"/>
              </a:rPr>
              <a:t>System</a:t>
            </a:r>
            <a:r>
              <a:rPr lang="en-US" sz="3200">
                <a:solidFill>
                  <a:srgbClr val="FFFFFF"/>
                </a:solidFill>
              </a:rPr>
              <a:t> </a:t>
            </a:r>
            <a:r>
              <a:rPr lang="en-US" sz="3200">
                <a:solidFill>
                  <a:srgbClr val="FFFFFF"/>
                </a:solidFill>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a:xfrm>
            <a:off x="3835625" y="1078263"/>
            <a:ext cx="4588183" cy="4701474"/>
          </a:xfrm>
          <a:effectLst/>
        </p:spPr>
        <p:txBody>
          <a:bodyPr anchor="ctr">
            <a:normAutofit/>
          </a:bodyPr>
          <a:lstStyle/>
          <a:p>
            <a:r>
              <a:rPr lang="en-US">
                <a:latin typeface="Times New Roman" panose="02020603050405020304" pitchFamily="18" charset="0"/>
                <a:cs typeface="Times New Roman" panose="02020603050405020304" pitchFamily="18" charset="0"/>
              </a:rPr>
              <a:t>Functional Requirements:</a:t>
            </a:r>
          </a:p>
          <a:p>
            <a:r>
              <a:rPr lang="en-US">
                <a:latin typeface="Times New Roman" panose="02020603050405020304" pitchFamily="18" charset="0"/>
                <a:cs typeface="Times New Roman" panose="02020603050405020304" pitchFamily="18" charset="0"/>
              </a:rPr>
              <a:t>- Enable customers to make, modify, and cancel reservations online.</a:t>
            </a:r>
          </a:p>
          <a:p>
            <a:r>
              <a:rPr lang="en-US">
                <a:latin typeface="Times New Roman" panose="02020603050405020304" pitchFamily="18" charset="0"/>
                <a:cs typeface="Times New Roman" panose="02020603050405020304" pitchFamily="18" charset="0"/>
              </a:rPr>
              <a:t>- Provide IT Officer with tools to manage roles and access rights.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Non-Functional Requirements:</a:t>
            </a:r>
          </a:p>
          <a:p>
            <a:r>
              <a:rPr lang="en-US">
                <a:latin typeface="Times New Roman" panose="02020603050405020304" pitchFamily="18" charset="0"/>
                <a:cs typeface="Times New Roman" panose="02020603050405020304" pitchFamily="18" charset="0"/>
              </a:rPr>
              <a:t>- Cloud-based hosting for scalability and reliability.</a:t>
            </a:r>
          </a:p>
          <a:p>
            <a:r>
              <a:rPr lang="en-US">
                <a:latin typeface="Times New Roman" panose="02020603050405020304" pitchFamily="18" charset="0"/>
                <a:cs typeface="Times New Roman" panose="02020603050405020304" pitchFamily="18" charset="0"/>
              </a:rPr>
              <a:t>- Role-based security to ensure data integrity.</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83219" y="966851"/>
            <a:ext cx="5167448" cy="4626864"/>
          </a:xfrm>
          <a:effectLst/>
        </p:spPr>
        <p:txBody>
          <a:bodyPr vert="horz" lIns="91440" tIns="45720" rIns="91440" bIns="45720" rtlCol="0" anchor="ctr">
            <a:normAutofit/>
          </a:bodyPr>
          <a:lstStyle/>
          <a:p>
            <a:pPr algn="l"/>
            <a:endParaRPr lang="en-US" sz="4400" dirty="0">
              <a:cs typeface="Times New Roman" panose="02020603050405020304" pitchFamily="18" charset="0"/>
            </a:endParaRPr>
          </a:p>
        </p:txBody>
      </p:sp>
      <p:sp>
        <p:nvSpPr>
          <p:cNvPr id="3" name="Content Placeholder 2"/>
          <p:cNvSpPr>
            <a:spLocks noGrp="1"/>
          </p:cNvSpPr>
          <p:nvPr>
            <p:ph idx="1"/>
          </p:nvPr>
        </p:nvSpPr>
        <p:spPr>
          <a:xfrm>
            <a:off x="685346" y="966851"/>
            <a:ext cx="2115271" cy="4626864"/>
          </a:xfrm>
          <a:effectLst/>
        </p:spPr>
        <p:txBody>
          <a:bodyPr vert="horz" lIns="91440" tIns="45720" rIns="91440" bIns="45720" rtlCol="0" anchor="ctr">
            <a:normAutofit/>
          </a:bodyPr>
          <a:lstStyle/>
          <a:p>
            <a:pPr marL="0" indent="0" algn="r">
              <a:buNone/>
            </a:pPr>
            <a:r>
              <a:rPr lang="en-US" dirty="0">
                <a:solidFill>
                  <a:schemeClr val="tx1"/>
                </a:solidFill>
              </a:rPr>
              <a:t>Refer to the attached 'Use Case Diagram' for details.</a:t>
            </a:r>
          </a:p>
        </p:txBody>
      </p:sp>
      <p:cxnSp>
        <p:nvCxnSpPr>
          <p:cNvPr id="12" name="Straight Connector 11">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918"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company&#10;&#10;Description automatically generated">
            <a:extLst>
              <a:ext uri="{FF2B5EF4-FFF2-40B4-BE49-F238E27FC236}">
                <a16:creationId xmlns:a16="http://schemas.microsoft.com/office/drawing/2014/main" id="{E9E01525-D360-BC59-2704-624FC22F3D9C}"/>
              </a:ext>
            </a:extLst>
          </p:cNvPr>
          <p:cNvPicPr>
            <a:picLocks noChangeAspect="1"/>
          </p:cNvPicPr>
          <p:nvPr/>
        </p:nvPicPr>
        <p:blipFill>
          <a:blip r:embed="rId3"/>
          <a:stretch>
            <a:fillRect/>
          </a:stretch>
        </p:blipFill>
        <p:spPr>
          <a:xfrm>
            <a:off x="3377946" y="1728406"/>
            <a:ext cx="4838700" cy="296227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83219" y="966851"/>
            <a:ext cx="5167448" cy="4626864"/>
          </a:xfrm>
          <a:effectLst/>
        </p:spPr>
        <p:txBody>
          <a:bodyPr vert="horz" lIns="91440" tIns="45720" rIns="91440" bIns="45720" rtlCol="0" anchor="ctr">
            <a:normAutofit/>
          </a:bodyPr>
          <a:lstStyle/>
          <a:p>
            <a:pPr algn="l"/>
            <a:r>
              <a:rPr lang="en-US" sz="4400">
                <a:cs typeface="Times New Roman" panose="02020603050405020304" pitchFamily="18" charset="0"/>
              </a:rPr>
              <a:t>Activity Diagram</a:t>
            </a:r>
          </a:p>
        </p:txBody>
      </p:sp>
      <p:sp>
        <p:nvSpPr>
          <p:cNvPr id="3" name="Content Placeholder 2"/>
          <p:cNvSpPr>
            <a:spLocks noGrp="1"/>
          </p:cNvSpPr>
          <p:nvPr>
            <p:ph idx="1"/>
          </p:nvPr>
        </p:nvSpPr>
        <p:spPr>
          <a:xfrm>
            <a:off x="685346" y="966851"/>
            <a:ext cx="2115271" cy="4626864"/>
          </a:xfrm>
          <a:effectLst/>
        </p:spPr>
        <p:txBody>
          <a:bodyPr vert="horz" lIns="91440" tIns="45720" rIns="91440" bIns="45720" rtlCol="0" anchor="ctr">
            <a:normAutofit/>
          </a:bodyPr>
          <a:lstStyle/>
          <a:p>
            <a:pPr marL="0" indent="0" algn="r">
              <a:buNone/>
            </a:pPr>
            <a:r>
              <a:rPr lang="en-US">
                <a:solidFill>
                  <a:schemeClr val="tx1"/>
                </a:solidFill>
              </a:rPr>
              <a:t>Refer to the attached 'Customer Reservation Activity Diagram' for details.</a:t>
            </a:r>
          </a:p>
        </p:txBody>
      </p:sp>
      <p:cxnSp>
        <p:nvCxnSpPr>
          <p:cNvPr id="12" name="Straight Connector 11">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918"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flowchart">
            <a:extLst>
              <a:ext uri="{FF2B5EF4-FFF2-40B4-BE49-F238E27FC236}">
                <a16:creationId xmlns:a16="http://schemas.microsoft.com/office/drawing/2014/main" id="{74CB0CE9-48DD-A51E-4BFF-EF4E4E52F41A}"/>
              </a:ext>
            </a:extLst>
          </p:cNvPr>
          <p:cNvPicPr>
            <a:picLocks noChangeAspect="1"/>
          </p:cNvPicPr>
          <p:nvPr/>
        </p:nvPicPr>
        <p:blipFill>
          <a:blip r:embed="rId3"/>
          <a:stretch>
            <a:fillRect/>
          </a:stretch>
        </p:blipFill>
        <p:spPr>
          <a:xfrm>
            <a:off x="3283219" y="727391"/>
            <a:ext cx="4847002" cy="54032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A0F0-E6D6-4AB4-84B9-3DCE9025CF2F}"/>
              </a:ext>
            </a:extLst>
          </p:cNvPr>
          <p:cNvSpPr>
            <a:spLocks noGrp="1"/>
          </p:cNvSpPr>
          <p:nvPr>
            <p:ph type="title"/>
          </p:nvPr>
        </p:nvSpPr>
        <p:spPr/>
        <p:txBody>
          <a:bodyPr>
            <a:normAutofit/>
          </a:bodyPr>
          <a:lstStyle/>
          <a:p>
            <a:r>
              <a:rPr lang="en-US" sz="3200" dirty="0"/>
              <a:t>Sequence Diagram (Customer Reservation)</a:t>
            </a:r>
          </a:p>
        </p:txBody>
      </p:sp>
      <p:pic>
        <p:nvPicPr>
          <p:cNvPr id="5" name="Content Placeholder 4">
            <a:extLst>
              <a:ext uri="{FF2B5EF4-FFF2-40B4-BE49-F238E27FC236}">
                <a16:creationId xmlns:a16="http://schemas.microsoft.com/office/drawing/2014/main" id="{681A5CEF-1ACE-120C-DC77-C0BF81598F55}"/>
              </a:ext>
            </a:extLst>
          </p:cNvPr>
          <p:cNvPicPr>
            <a:picLocks noGrp="1" noChangeAspect="1"/>
          </p:cNvPicPr>
          <p:nvPr>
            <p:ph idx="1"/>
          </p:nvPr>
        </p:nvPicPr>
        <p:blipFill>
          <a:blip r:embed="rId3"/>
          <a:stretch>
            <a:fillRect/>
          </a:stretch>
        </p:blipFill>
        <p:spPr>
          <a:xfrm>
            <a:off x="685800" y="3522986"/>
            <a:ext cx="7764463" cy="477190"/>
          </a:xfrm>
        </p:spPr>
      </p:pic>
    </p:spTree>
    <p:extLst>
      <p:ext uri="{BB962C8B-B14F-4D97-AF65-F5344CB8AC3E}">
        <p14:creationId xmlns:p14="http://schemas.microsoft.com/office/powerpoint/2010/main" val="149026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D57A-5044-387F-A184-0BE39A93F4A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Class Diagram (</a:t>
            </a:r>
            <a:r>
              <a:rPr lang="en-US" sz="3200" dirty="0" err="1">
                <a:latin typeface="Times New Roman" panose="02020603050405020304" pitchFamily="18" charset="0"/>
                <a:cs typeface="Times New Roman" panose="02020603050405020304" pitchFamily="18" charset="0"/>
              </a:rPr>
              <a:t>DriverPass</a:t>
            </a:r>
            <a:r>
              <a:rPr lang="en-US" sz="3200" dirty="0">
                <a:latin typeface="Times New Roman" panose="02020603050405020304" pitchFamily="18" charset="0"/>
                <a:cs typeface="Times New Roman" panose="02020603050405020304" pitchFamily="18" charset="0"/>
              </a:rPr>
              <a:t> System)</a:t>
            </a:r>
          </a:p>
        </p:txBody>
      </p:sp>
      <p:pic>
        <p:nvPicPr>
          <p:cNvPr id="5" name="Content Placeholder 4" descr="A diagram of a computer program&#10;&#10;Description automatically generated">
            <a:extLst>
              <a:ext uri="{FF2B5EF4-FFF2-40B4-BE49-F238E27FC236}">
                <a16:creationId xmlns:a16="http://schemas.microsoft.com/office/drawing/2014/main" id="{56956415-84A2-330E-A916-9EC0CEB9A636}"/>
              </a:ext>
            </a:extLst>
          </p:cNvPr>
          <p:cNvPicPr>
            <a:picLocks noGrp="1" noChangeAspect="1"/>
          </p:cNvPicPr>
          <p:nvPr>
            <p:ph idx="1"/>
          </p:nvPr>
        </p:nvPicPr>
        <p:blipFill>
          <a:blip r:embed="rId3"/>
          <a:stretch/>
        </p:blipFill>
        <p:spPr>
          <a:xfrm>
            <a:off x="2753519" y="2123281"/>
            <a:ext cx="3629025" cy="3276600"/>
          </a:xfrm>
        </p:spPr>
      </p:pic>
    </p:spTree>
    <p:extLst>
      <p:ext uri="{BB962C8B-B14F-4D97-AF65-F5344CB8AC3E}">
        <p14:creationId xmlns:p14="http://schemas.microsoft.com/office/powerpoint/2010/main" val="232576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1937" y="1078264"/>
            <a:ext cx="2567197" cy="4701473"/>
          </a:xfrm>
        </p:spPr>
        <p:txBody>
          <a:bodyPr>
            <a:normAutofit/>
          </a:bodyPr>
          <a:lstStyle/>
          <a:p>
            <a:pPr algn="r"/>
            <a:r>
              <a:rPr lang="en-US" sz="3800">
                <a:solidFill>
                  <a:srgbClr val="FFFFFF"/>
                </a:solidFill>
                <a:latin typeface="Times New Roman" panose="02020603050405020304" pitchFamily="18" charset="0"/>
                <a:cs typeface="Times New Roman" panose="02020603050405020304" pitchFamily="18" charset="0"/>
              </a:rPr>
              <a:t>Security</a:t>
            </a:r>
          </a:p>
        </p:txBody>
      </p:sp>
      <p:sp>
        <p:nvSpPr>
          <p:cNvPr id="3" name="Content Placeholder 2"/>
          <p:cNvSpPr>
            <a:spLocks noGrp="1"/>
          </p:cNvSpPr>
          <p:nvPr>
            <p:ph idx="1"/>
          </p:nvPr>
        </p:nvSpPr>
        <p:spPr>
          <a:xfrm>
            <a:off x="3835625" y="1078263"/>
            <a:ext cx="4588183" cy="4701474"/>
          </a:xfrm>
          <a:effectLst/>
        </p:spPr>
        <p:txBody>
          <a:bodyPr anchor="ctr">
            <a:normAutofit/>
          </a:bodyPr>
          <a:lstStyle/>
          <a:p>
            <a:r>
              <a:rPr lang="en-US">
                <a:latin typeface="Times New Roman" panose="02020603050405020304" pitchFamily="18" charset="0"/>
                <a:cs typeface="Times New Roman" panose="02020603050405020304" pitchFamily="18" charset="0"/>
              </a:rPr>
              <a:t>- Role-based access control (RBAC) to enforce user permissions.</a:t>
            </a:r>
          </a:p>
          <a:p>
            <a:r>
              <a:rPr lang="en-US">
                <a:latin typeface="Times New Roman" panose="02020603050405020304" pitchFamily="18" charset="0"/>
                <a:cs typeface="Times New Roman" panose="02020603050405020304" pitchFamily="18" charset="0"/>
              </a:rPr>
              <a:t>- Encryption for sensitive data such as passwords and credit card information.</a:t>
            </a:r>
          </a:p>
          <a:p>
            <a:r>
              <a:rPr lang="en-US">
                <a:latin typeface="Times New Roman" panose="02020603050405020304" pitchFamily="18" charset="0"/>
                <a:cs typeface="Times New Roman" panose="02020603050405020304" pitchFamily="18" charset="0"/>
              </a:rPr>
              <a:t>- Audit trails to monitor and log user actions.</a:t>
            </a:r>
          </a:p>
          <a:p>
            <a:r>
              <a:rPr lang="en-US">
                <a:latin typeface="Times New Roman" panose="02020603050405020304" pitchFamily="18" charset="0"/>
                <a:cs typeface="Times New Roman" panose="02020603050405020304" pitchFamily="18" charset="0"/>
              </a:rPr>
              <a:t>- Regular updates to ensure compliance with DMV regulations.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1937" y="1078264"/>
            <a:ext cx="2567197" cy="4701473"/>
          </a:xfrm>
        </p:spPr>
        <p:txBody>
          <a:bodyPr>
            <a:normAutofit/>
          </a:bodyPr>
          <a:lstStyle/>
          <a:p>
            <a:pPr algn="r"/>
            <a:r>
              <a:rPr lang="en-US" sz="3800">
                <a:solidFill>
                  <a:srgbClr val="FFFFFF"/>
                </a:solidFill>
                <a:latin typeface="Times New Roman" panose="02020603050405020304" pitchFamily="18" charset="0"/>
                <a:cs typeface="Times New Roman" panose="02020603050405020304" pitchFamily="18" charset="0"/>
              </a:rPr>
              <a:t>System Limitations</a:t>
            </a:r>
          </a:p>
        </p:txBody>
      </p:sp>
      <p:sp>
        <p:nvSpPr>
          <p:cNvPr id="3" name="Content Placeholder 2"/>
          <p:cNvSpPr>
            <a:spLocks noGrp="1"/>
          </p:cNvSpPr>
          <p:nvPr>
            <p:ph idx="1"/>
          </p:nvPr>
        </p:nvSpPr>
        <p:spPr>
          <a:xfrm>
            <a:off x="3835625" y="1078263"/>
            <a:ext cx="4588183" cy="4701474"/>
          </a:xfrm>
          <a:effectLst/>
        </p:spPr>
        <p:txBody>
          <a:bodyPr anchor="ctr">
            <a:normAutofit/>
          </a:bodyPr>
          <a:lstStyle/>
          <a:p>
            <a:r>
              <a:rPr lang="en-US">
                <a:latin typeface="Times New Roman" panose="02020603050405020304" pitchFamily="18" charset="0"/>
                <a:cs typeface="Times New Roman" panose="02020603050405020304" pitchFamily="18" charset="0"/>
              </a:rPr>
              <a:t>- Data access requires internet connectivity.</a:t>
            </a:r>
          </a:p>
          <a:p>
            <a:r>
              <a:rPr lang="en-US">
                <a:latin typeface="Times New Roman" panose="02020603050405020304" pitchFamily="18" charset="0"/>
                <a:cs typeface="Times New Roman" panose="02020603050405020304" pitchFamily="18" charset="0"/>
              </a:rPr>
              <a:t>- Package modifications require developer intervention.</a:t>
            </a:r>
          </a:p>
          <a:p>
            <a:r>
              <a:rPr lang="en-US">
                <a:latin typeface="Times New Roman" panose="02020603050405020304" pitchFamily="18" charset="0"/>
                <a:cs typeface="Times New Roman" panose="02020603050405020304" pitchFamily="18" charset="0"/>
              </a:rPr>
              <a:t>- Limited offline capabilities for data viewing only.</a:t>
            </a: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69</TotalTime>
  <Words>562</Words>
  <Application>Microsoft Office PowerPoint</Application>
  <PresentationFormat>On-screen Show (4:3)</PresentationFormat>
  <Paragraphs>52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Calisto MT</vt:lpstr>
      <vt:lpstr>Times New Roman</vt:lpstr>
      <vt:lpstr>Wingdings 2</vt:lpstr>
      <vt:lpstr>Slate</vt:lpstr>
      <vt:lpstr>DriverPass System Analysis</vt:lpstr>
      <vt:lpstr>System Requirements</vt:lpstr>
      <vt:lpstr>PowerPoint Presentation</vt:lpstr>
      <vt:lpstr>Activity Diagram</vt:lpstr>
      <vt:lpstr>Sequence Diagram (Customer Reservation)</vt:lpstr>
      <vt:lpstr>Class Diagram (DriverPass System)</vt:lpstr>
      <vt:lpstr>Security</vt:lpstr>
      <vt:lpstr>System Limitations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Rotina Staples</cp:lastModifiedBy>
  <cp:revision>2</cp:revision>
  <dcterms:created xsi:type="dcterms:W3CDTF">2013-01-27T09:14:16Z</dcterms:created>
  <dcterms:modified xsi:type="dcterms:W3CDTF">2024-12-16T05:23:39Z</dcterms:modified>
  <cp:category/>
</cp:coreProperties>
</file>