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7" r:id="rId3"/>
    <p:sldId id="292" r:id="rId4"/>
    <p:sldId id="257" r:id="rId5"/>
    <p:sldId id="258" r:id="rId6"/>
    <p:sldId id="259" r:id="rId7"/>
    <p:sldId id="260" r:id="rId8"/>
    <p:sldId id="261" r:id="rId9"/>
    <p:sldId id="262" r:id="rId10"/>
    <p:sldId id="287" r:id="rId11"/>
    <p:sldId id="263" r:id="rId12"/>
    <p:sldId id="265" r:id="rId13"/>
    <p:sldId id="266" r:id="rId14"/>
    <p:sldId id="268" r:id="rId15"/>
    <p:sldId id="269" r:id="rId16"/>
    <p:sldId id="270" r:id="rId17"/>
    <p:sldId id="288" r:id="rId18"/>
    <p:sldId id="271" r:id="rId19"/>
    <p:sldId id="277" r:id="rId20"/>
    <p:sldId id="294" r:id="rId21"/>
    <p:sldId id="273" r:id="rId22"/>
    <p:sldId id="275" r:id="rId23"/>
    <p:sldId id="279" r:id="rId24"/>
    <p:sldId id="286" r:id="rId25"/>
    <p:sldId id="283" r:id="rId26"/>
    <p:sldId id="284" r:id="rId27"/>
    <p:sldId id="285" r:id="rId28"/>
    <p:sldId id="289" r:id="rId29"/>
    <p:sldId id="295" r:id="rId30"/>
    <p:sldId id="290" r:id="rId31"/>
    <p:sldId id="280" r:id="rId32"/>
    <p:sldId id="281" r:id="rId33"/>
    <p:sldId id="282" r:id="rId34"/>
    <p:sldId id="291"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A8B66A-B379-48CB-B7A8-0AB794639F41}" type="datetimeFigureOut">
              <a:rPr lang="en-US" smtClean="0"/>
              <a:pPr/>
              <a:t>7/20/2022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DF3D64-B7B4-4828-B2E4-65366405AC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7AA940-B6B6-40CD-8A4E-243A7E826EEF}"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62E23-FDDC-462B-AA98-2E38BE8B8D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7AA940-B6B6-40CD-8A4E-243A7E826EEF}"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62E23-FDDC-462B-AA98-2E38BE8B8D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7AA940-B6B6-40CD-8A4E-243A7E826EEF}"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62E23-FDDC-462B-AA98-2E38BE8B8D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7AA940-B6B6-40CD-8A4E-243A7E826EEF}"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62E23-FDDC-462B-AA98-2E38BE8B8D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7AA940-B6B6-40CD-8A4E-243A7E826EEF}" type="datetimeFigureOut">
              <a:rPr lang="en-US" smtClean="0"/>
              <a:pPr/>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62E23-FDDC-462B-AA98-2E38BE8B8D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7AA940-B6B6-40CD-8A4E-243A7E826EEF}"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62E23-FDDC-462B-AA98-2E38BE8B8D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7AA940-B6B6-40CD-8A4E-243A7E826EEF}" type="datetimeFigureOut">
              <a:rPr lang="en-US" smtClean="0"/>
              <a:pPr/>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862E23-FDDC-462B-AA98-2E38BE8B8D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7AA940-B6B6-40CD-8A4E-243A7E826EEF}" type="datetimeFigureOut">
              <a:rPr lang="en-US" smtClean="0"/>
              <a:pPr/>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862E23-FDDC-462B-AA98-2E38BE8B8D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AA940-B6B6-40CD-8A4E-243A7E826EEF}" type="datetimeFigureOut">
              <a:rPr lang="en-US" smtClean="0"/>
              <a:pPr/>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862E23-FDDC-462B-AA98-2E38BE8B8D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7AA940-B6B6-40CD-8A4E-243A7E826EEF}"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62E23-FDDC-462B-AA98-2E38BE8B8D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7AA940-B6B6-40CD-8A4E-243A7E826EEF}" type="datetimeFigureOut">
              <a:rPr lang="en-US" smtClean="0"/>
              <a:pPr/>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62E23-FDDC-462B-AA98-2E38BE8B8D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AA940-B6B6-40CD-8A4E-243A7E826EEF}" type="datetimeFigureOut">
              <a:rPr lang="en-US" smtClean="0"/>
              <a:pPr/>
              <a:t>7/20/2022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62E23-FDDC-462B-AA98-2E38BE8B8D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lvl="0"/>
            <a:r>
              <a:rPr lang="en-US" b="1" dirty="0" smtClean="0"/>
              <a:t>Specification in Construction Project</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err="1" smtClean="0"/>
              <a:t>Madhav</a:t>
            </a:r>
            <a:r>
              <a:rPr lang="en-US" dirty="0" smtClean="0"/>
              <a:t> P. </a:t>
            </a:r>
            <a:r>
              <a:rPr lang="en-US" dirty="0" err="1" smtClean="0"/>
              <a:t>Koirala</a:t>
            </a:r>
            <a:r>
              <a:rPr lang="en-US" dirty="0" smtClean="0"/>
              <a:t>, Ph.D.</a:t>
            </a:r>
          </a:p>
          <a:p>
            <a:r>
              <a:rPr lang="en-US" dirty="0" err="1" smtClean="0"/>
              <a:t>Anjay</a:t>
            </a:r>
            <a:r>
              <a:rPr lang="en-US" dirty="0" smtClean="0"/>
              <a:t> Kumar </a:t>
            </a:r>
            <a:r>
              <a:rPr lang="en-US" smtClean="0"/>
              <a:t>Mishra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Aspects of the works are generally </a:t>
            </a:r>
            <a:r>
              <a:rPr lang="en-US" dirty="0" smtClean="0">
                <a:solidFill>
                  <a:srgbClr val="00B050"/>
                </a:solidFill>
              </a:rPr>
              <a:t>specified by</a:t>
            </a:r>
            <a:r>
              <a:rPr lang="en-US" dirty="0" smtClean="0"/>
              <a:t>:</a:t>
            </a:r>
          </a:p>
          <a:p>
            <a:pPr lvl="0"/>
            <a:r>
              <a:rPr lang="en-US" dirty="0" smtClean="0"/>
              <a:t>Products (by </a:t>
            </a:r>
            <a:r>
              <a:rPr lang="en-US" dirty="0" smtClean="0">
                <a:solidFill>
                  <a:srgbClr val="00B050"/>
                </a:solidFill>
              </a:rPr>
              <a:t>standard, a description of attributes</a:t>
            </a:r>
            <a:r>
              <a:rPr lang="en-US" dirty="0" smtClean="0"/>
              <a:t>, naming (perhaps </a:t>
            </a:r>
            <a:r>
              <a:rPr lang="en-US" dirty="0" smtClean="0">
                <a:solidFill>
                  <a:srgbClr val="00B050"/>
                </a:solidFill>
              </a:rPr>
              <a:t>allowing equivalent alternatives)</a:t>
            </a:r>
            <a:r>
              <a:rPr lang="en-US" dirty="0" smtClean="0"/>
              <a:t> or by nominating suppliers).</a:t>
            </a:r>
          </a:p>
          <a:p>
            <a:pPr lvl="0"/>
            <a:r>
              <a:rPr lang="en-US" dirty="0" smtClean="0"/>
              <a:t>Workmanship (by compliance with </a:t>
            </a:r>
            <a:r>
              <a:rPr lang="en-US" dirty="0" smtClean="0">
                <a:solidFill>
                  <a:srgbClr val="00B050"/>
                </a:solidFill>
              </a:rPr>
              <a:t>manufacturer’s requirements</a:t>
            </a:r>
            <a:r>
              <a:rPr lang="en-US" dirty="0" smtClean="0"/>
              <a:t>, reference to a code of practice or standards or by approval of </a:t>
            </a:r>
            <a:r>
              <a:rPr lang="en-US" dirty="0" smtClean="0">
                <a:solidFill>
                  <a:srgbClr val="00B050"/>
                </a:solidFill>
              </a:rPr>
              <a:t>samples or by testing</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It should be possible to verify standards of products and workmanship by </a:t>
            </a:r>
            <a:r>
              <a:rPr lang="en-US" dirty="0" smtClean="0">
                <a:solidFill>
                  <a:srgbClr val="00B050"/>
                </a:solidFill>
              </a:rPr>
              <a:t>testing, inspection, mock-ups and samples, </a:t>
            </a:r>
            <a:r>
              <a:rPr lang="en-US" dirty="0" smtClean="0"/>
              <a:t>and documentation such as manufacturers’ certificates.</a:t>
            </a:r>
          </a:p>
          <a:p>
            <a:r>
              <a:rPr lang="en-US" dirty="0" smtClean="0"/>
              <a:t>Specifications should be structured according to work packages </a:t>
            </a:r>
            <a:r>
              <a:rPr lang="en-US" dirty="0" smtClean="0">
                <a:solidFill>
                  <a:srgbClr val="00B050"/>
                </a:solidFill>
              </a:rPr>
              <a:t>mirroring </a:t>
            </a:r>
            <a:r>
              <a:rPr lang="en-US" dirty="0" smtClean="0"/>
              <a:t>the separation of the works into sub-contracts. </a:t>
            </a:r>
          </a:p>
          <a:p>
            <a:r>
              <a:rPr lang="en-US" dirty="0" smtClean="0"/>
              <a:t>This makes it easier for the </a:t>
            </a:r>
            <a:r>
              <a:rPr lang="en-US" dirty="0" smtClean="0">
                <a:solidFill>
                  <a:srgbClr val="00B050"/>
                </a:solidFill>
              </a:rPr>
              <a:t>contractor to price and so may result in a more accurate tender</a:t>
            </a:r>
            <a:r>
              <a:rPr lang="en-US" dirty="0" smtClean="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000" b="1" dirty="0" smtClean="0">
                <a:solidFill>
                  <a:srgbClr val="FF0000"/>
                </a:solidFill>
              </a:rPr>
              <a:t>Purpose of Specification</a:t>
            </a:r>
            <a:r>
              <a:rPr lang="en-US" sz="2400" dirty="0" smtClean="0"/>
              <a:t/>
            </a:r>
            <a:br>
              <a:rPr lang="en-US" sz="2400" dirty="0" smtClean="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lvl="0"/>
            <a:r>
              <a:rPr lang="en-US" dirty="0" smtClean="0"/>
              <a:t>It  </a:t>
            </a:r>
            <a:r>
              <a:rPr lang="en-US" dirty="0"/>
              <a:t>helps to avoid lengthy description in the </a:t>
            </a:r>
            <a:r>
              <a:rPr lang="en-US" dirty="0">
                <a:solidFill>
                  <a:srgbClr val="00B050"/>
                </a:solidFill>
              </a:rPr>
              <a:t>bill of quantities </a:t>
            </a:r>
            <a:r>
              <a:rPr lang="en-US" dirty="0"/>
              <a:t>and big captions in the </a:t>
            </a:r>
            <a:r>
              <a:rPr lang="en-US" dirty="0">
                <a:solidFill>
                  <a:srgbClr val="00B050"/>
                </a:solidFill>
              </a:rPr>
              <a:t>drawings</a:t>
            </a:r>
            <a:r>
              <a:rPr lang="en-US" dirty="0"/>
              <a:t>. </a:t>
            </a:r>
            <a:endParaRPr lang="en-US" dirty="0" smtClean="0"/>
          </a:p>
          <a:p>
            <a:pPr lvl="0"/>
            <a:r>
              <a:rPr lang="en-US" dirty="0" smtClean="0"/>
              <a:t>It </a:t>
            </a:r>
            <a:r>
              <a:rPr lang="en-US" dirty="0"/>
              <a:t>supplements </a:t>
            </a:r>
            <a:r>
              <a:rPr lang="en-US" dirty="0">
                <a:solidFill>
                  <a:srgbClr val="00B050"/>
                </a:solidFill>
              </a:rPr>
              <a:t>information</a:t>
            </a:r>
            <a:r>
              <a:rPr lang="en-US" dirty="0"/>
              <a:t> given in the drawings and specification.</a:t>
            </a:r>
            <a:endParaRPr lang="en-US" sz="2800" dirty="0"/>
          </a:p>
          <a:p>
            <a:pPr lvl="0"/>
            <a:r>
              <a:rPr lang="en-US" dirty="0" smtClean="0"/>
              <a:t>It serves </a:t>
            </a:r>
            <a:r>
              <a:rPr lang="en-US" dirty="0"/>
              <a:t>the </a:t>
            </a:r>
            <a:r>
              <a:rPr lang="en-US" dirty="0">
                <a:solidFill>
                  <a:srgbClr val="00B050"/>
                </a:solidFill>
              </a:rPr>
              <a:t>bidders to guide about client’s intended quality </a:t>
            </a:r>
            <a:r>
              <a:rPr lang="en-US" dirty="0"/>
              <a:t>requirements and to arrive them at a fair price for the work involved.</a:t>
            </a:r>
            <a:endParaRPr lang="en-US" sz="2800"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smtClean="0"/>
              <a:t>It is a part of </a:t>
            </a:r>
            <a:r>
              <a:rPr lang="en-US" dirty="0" smtClean="0">
                <a:solidFill>
                  <a:srgbClr val="00B050"/>
                </a:solidFill>
              </a:rPr>
              <a:t>contract document </a:t>
            </a:r>
            <a:r>
              <a:rPr lang="en-US" dirty="0" smtClean="0"/>
              <a:t>between owner and the contractor limiting and describing their </a:t>
            </a:r>
            <a:r>
              <a:rPr lang="en-US" dirty="0" smtClean="0">
                <a:solidFill>
                  <a:srgbClr val="00B050"/>
                </a:solidFill>
              </a:rPr>
              <a:t>risks and responsibilities</a:t>
            </a:r>
            <a:r>
              <a:rPr lang="en-US" dirty="0" smtClean="0"/>
              <a:t>. </a:t>
            </a:r>
          </a:p>
          <a:p>
            <a:pPr lvl="0"/>
            <a:r>
              <a:rPr lang="en-US" dirty="0" smtClean="0"/>
              <a:t>It forms a basis of a contract and it should need to be a </a:t>
            </a:r>
            <a:r>
              <a:rPr lang="en-US" dirty="0" smtClean="0">
                <a:solidFill>
                  <a:srgbClr val="00B050"/>
                </a:solidFill>
              </a:rPr>
              <a:t>comprehensive and precise description </a:t>
            </a:r>
            <a:r>
              <a:rPr lang="en-US" dirty="0" smtClean="0"/>
              <a:t>of exactly what the client requires.</a:t>
            </a:r>
            <a:endParaRPr lang="en-US" sz="2800" dirty="0" smtClean="0"/>
          </a:p>
          <a:p>
            <a:pPr lvl="0"/>
            <a:r>
              <a:rPr lang="en-US" dirty="0" smtClean="0"/>
              <a:t>It serves as a </a:t>
            </a:r>
            <a:r>
              <a:rPr lang="en-US" dirty="0" smtClean="0">
                <a:solidFill>
                  <a:srgbClr val="00B050"/>
                </a:solidFill>
              </a:rPr>
              <a:t>guide</a:t>
            </a:r>
            <a:r>
              <a:rPr lang="en-US" dirty="0" smtClean="0"/>
              <a:t> for supervisors, engineers and fabricators regarding the </a:t>
            </a:r>
            <a:r>
              <a:rPr lang="en-US" dirty="0" smtClean="0">
                <a:solidFill>
                  <a:srgbClr val="00B050"/>
                </a:solidFill>
              </a:rPr>
              <a:t>methods of construction, fabrication, installation of equipment and materials</a:t>
            </a:r>
            <a:r>
              <a:rPr lang="en-US" dirty="0" smtClean="0"/>
              <a:t>.</a:t>
            </a:r>
            <a:endParaRPr lang="en-US" sz="2800"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US" sz="3200" b="1" dirty="0" smtClean="0">
                <a:solidFill>
                  <a:srgbClr val="FF0000"/>
                </a:solidFill>
              </a:rPr>
              <a:t>Need of Specification in Construction Projects</a:t>
            </a:r>
            <a:r>
              <a:rPr lang="en-US" sz="2800" dirty="0" smtClean="0"/>
              <a:t/>
            </a:r>
            <a:br>
              <a:rPr lang="en-US" sz="2800" dirty="0" smtClean="0"/>
            </a:b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Summary </a:t>
            </a:r>
            <a:r>
              <a:rPr lang="en-US" dirty="0"/>
              <a:t>of Work, and other Division sections required by </a:t>
            </a:r>
            <a:r>
              <a:rPr lang="en-US" dirty="0">
                <a:solidFill>
                  <a:srgbClr val="00B050"/>
                </a:solidFill>
              </a:rPr>
              <a:t>specific project conditions</a:t>
            </a:r>
            <a:r>
              <a:rPr lang="en-US" dirty="0"/>
              <a:t>.</a:t>
            </a:r>
            <a:endParaRPr lang="en-US" sz="2800" dirty="0"/>
          </a:p>
          <a:p>
            <a:pPr lvl="0"/>
            <a:r>
              <a:rPr lang="en-US" dirty="0"/>
              <a:t>For eligible, appropriate projects, shall use the specifications that form part of the annual contract, supplementing those specifications with additional specification sections and </a:t>
            </a:r>
            <a:r>
              <a:rPr lang="en-US" dirty="0">
                <a:solidFill>
                  <a:srgbClr val="00B050"/>
                </a:solidFill>
              </a:rPr>
              <a:t>keynotes on the construction drawings.</a:t>
            </a:r>
            <a:endParaRPr lang="en-US" sz="2800" dirty="0">
              <a:solidFill>
                <a:srgbClr val="00B050"/>
              </a:solidFill>
            </a:endParaRPr>
          </a:p>
          <a:p>
            <a:pPr lvl="0"/>
            <a:r>
              <a:rPr lang="en-US" dirty="0"/>
              <a:t> </a:t>
            </a:r>
            <a:r>
              <a:rPr lang="en-US" dirty="0" smtClean="0"/>
              <a:t>The A/E shall coordinate division specification sections with the requirements in the General Conditions and Supplementary Conditions.</a:t>
            </a:r>
            <a:endParaRPr lang="en-US" sz="2800" dirty="0"/>
          </a:p>
          <a:p>
            <a:pPr>
              <a:buNone/>
            </a:pPr>
            <a:endParaRPr lang="en-US" sz="28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lvl="1" algn="ctr" rtl="0">
              <a:spcBef>
                <a:spcPct val="0"/>
              </a:spcBef>
            </a:pPr>
            <a:r>
              <a:rPr lang="en-US" sz="4000" b="1" dirty="0" smtClean="0">
                <a:solidFill>
                  <a:srgbClr val="FF0000"/>
                </a:solidFill>
              </a:rPr>
              <a:t>Types of Specification</a:t>
            </a:r>
            <a:r>
              <a:rPr lang="en-US" sz="2400" dirty="0" smtClean="0"/>
              <a:t/>
            </a:r>
            <a:br>
              <a:rPr lang="en-US" sz="2400" dirty="0" smtClean="0"/>
            </a:br>
            <a:endParaRPr lang="en-US" dirty="0"/>
          </a:p>
        </p:txBody>
      </p:sp>
      <p:sp>
        <p:nvSpPr>
          <p:cNvPr id="3" name="Content Placeholder 2"/>
          <p:cNvSpPr>
            <a:spLocks noGrp="1"/>
          </p:cNvSpPr>
          <p:nvPr>
            <p:ph idx="1"/>
          </p:nvPr>
        </p:nvSpPr>
        <p:spPr>
          <a:xfrm>
            <a:off x="457200" y="990600"/>
            <a:ext cx="8229600" cy="5410200"/>
          </a:xfrm>
        </p:spPr>
        <p:txBody>
          <a:bodyPr>
            <a:normAutofit fontScale="92500" lnSpcReduction="10000"/>
          </a:bodyPr>
          <a:lstStyle/>
          <a:p>
            <a:r>
              <a:rPr lang="en-US" dirty="0" smtClean="0"/>
              <a:t>Depending </a:t>
            </a:r>
            <a:r>
              <a:rPr lang="en-US" dirty="0"/>
              <a:t>upon the purpose served, the specifications can be grouped as </a:t>
            </a:r>
            <a:r>
              <a:rPr lang="en-US" dirty="0">
                <a:solidFill>
                  <a:srgbClr val="00B050"/>
                </a:solidFill>
              </a:rPr>
              <a:t>follows</a:t>
            </a:r>
            <a:r>
              <a:rPr lang="en-US" dirty="0"/>
              <a:t>:</a:t>
            </a:r>
            <a:endParaRPr lang="en-US" sz="2800" dirty="0"/>
          </a:p>
          <a:p>
            <a:r>
              <a:rPr lang="en-US" dirty="0" smtClean="0">
                <a:solidFill>
                  <a:srgbClr val="00B0F0"/>
                </a:solidFill>
              </a:rPr>
              <a:t>Contract </a:t>
            </a:r>
            <a:r>
              <a:rPr lang="en-US" dirty="0">
                <a:solidFill>
                  <a:srgbClr val="00B0F0"/>
                </a:solidFill>
              </a:rPr>
              <a:t>specification </a:t>
            </a:r>
            <a:r>
              <a:rPr lang="en-US" dirty="0"/>
              <a:t>is developed for a particular construction or project to accompany the working drawings. </a:t>
            </a:r>
            <a:endParaRPr lang="en-US" dirty="0" smtClean="0"/>
          </a:p>
          <a:p>
            <a:r>
              <a:rPr lang="en-US" dirty="0" smtClean="0">
                <a:solidFill>
                  <a:srgbClr val="00B050"/>
                </a:solidFill>
              </a:rPr>
              <a:t>Contract </a:t>
            </a:r>
            <a:r>
              <a:rPr lang="en-US" dirty="0">
                <a:solidFill>
                  <a:srgbClr val="00B050"/>
                </a:solidFill>
              </a:rPr>
              <a:t>or technical </a:t>
            </a:r>
            <a:r>
              <a:rPr lang="en-US" dirty="0"/>
              <a:t>specification is broadly divided in two categories:</a:t>
            </a:r>
            <a:endParaRPr lang="en-US" sz="2800" dirty="0"/>
          </a:p>
          <a:p>
            <a:pPr lvl="1"/>
            <a:r>
              <a:rPr lang="en-US" dirty="0">
                <a:solidFill>
                  <a:srgbClr val="00B050"/>
                </a:solidFill>
              </a:rPr>
              <a:t>General specification</a:t>
            </a:r>
            <a:endParaRPr lang="en-US" sz="2400" dirty="0">
              <a:solidFill>
                <a:srgbClr val="00B050"/>
              </a:solidFill>
            </a:endParaRPr>
          </a:p>
          <a:p>
            <a:r>
              <a:rPr lang="en-US" dirty="0"/>
              <a:t>This describes the </a:t>
            </a:r>
            <a:r>
              <a:rPr lang="en-US" dirty="0">
                <a:solidFill>
                  <a:srgbClr val="00B050"/>
                </a:solidFill>
              </a:rPr>
              <a:t>nature of the purposed work</a:t>
            </a:r>
            <a:r>
              <a:rPr lang="en-US" dirty="0"/>
              <a:t>, </a:t>
            </a:r>
            <a:r>
              <a:rPr lang="en-US" dirty="0">
                <a:solidFill>
                  <a:srgbClr val="00B050"/>
                </a:solidFill>
              </a:rPr>
              <a:t>qualities of the materials </a:t>
            </a:r>
            <a:r>
              <a:rPr lang="en-US" dirty="0"/>
              <a:t>and </a:t>
            </a:r>
            <a:r>
              <a:rPr lang="en-US" dirty="0">
                <a:solidFill>
                  <a:srgbClr val="00B050"/>
                </a:solidFill>
              </a:rPr>
              <a:t>workmanship</a:t>
            </a:r>
            <a:r>
              <a:rPr lang="en-US" dirty="0"/>
              <a:t> in general for the work as a whole</a:t>
            </a:r>
            <a:endParaRPr lang="en-US" sz="2800" dirty="0"/>
          </a:p>
          <a:p>
            <a:endParaRPr lang="en-US" sz="2800"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dirty="0" smtClean="0">
                <a:solidFill>
                  <a:srgbClr val="00B050"/>
                </a:solidFill>
              </a:rPr>
              <a:t>Particular specification</a:t>
            </a:r>
            <a:endParaRPr lang="en-US" sz="2400" dirty="0" smtClean="0">
              <a:solidFill>
                <a:srgbClr val="00B050"/>
              </a:solidFill>
            </a:endParaRPr>
          </a:p>
          <a:p>
            <a:r>
              <a:rPr lang="en-US" dirty="0" smtClean="0"/>
              <a:t>This is a </a:t>
            </a:r>
            <a:r>
              <a:rPr lang="en-US" dirty="0" smtClean="0">
                <a:solidFill>
                  <a:srgbClr val="00B050"/>
                </a:solidFill>
              </a:rPr>
              <a:t>detailed written </a:t>
            </a:r>
            <a:r>
              <a:rPr lang="en-US" dirty="0" smtClean="0"/>
              <a:t>description of </a:t>
            </a:r>
            <a:r>
              <a:rPr lang="en-US" dirty="0" smtClean="0">
                <a:solidFill>
                  <a:srgbClr val="00B050"/>
                </a:solidFill>
              </a:rPr>
              <a:t>every item </a:t>
            </a:r>
            <a:r>
              <a:rPr lang="en-US" dirty="0" smtClean="0"/>
              <a:t>in the </a:t>
            </a:r>
            <a:r>
              <a:rPr lang="en-US" dirty="0" smtClean="0">
                <a:solidFill>
                  <a:srgbClr val="00B050"/>
                </a:solidFill>
              </a:rPr>
              <a:t>schedule of quantities</a:t>
            </a:r>
            <a:r>
              <a:rPr lang="en-US" dirty="0" smtClean="0"/>
              <a:t>, which </a:t>
            </a:r>
            <a:r>
              <a:rPr lang="en-US" dirty="0" smtClean="0">
                <a:solidFill>
                  <a:srgbClr val="00B050"/>
                </a:solidFill>
              </a:rPr>
              <a:t>specifies the materials </a:t>
            </a:r>
            <a:r>
              <a:rPr lang="en-US" dirty="0" smtClean="0"/>
              <a:t>to be used, its </a:t>
            </a:r>
            <a:r>
              <a:rPr lang="en-US" dirty="0" smtClean="0">
                <a:solidFill>
                  <a:srgbClr val="00B050"/>
                </a:solidFill>
              </a:rPr>
              <a:t>quality, workmanship</a:t>
            </a:r>
            <a:r>
              <a:rPr lang="en-US" dirty="0" smtClean="0"/>
              <a:t> and the results to be </a:t>
            </a:r>
            <a:r>
              <a:rPr lang="en-US" dirty="0" smtClean="0">
                <a:solidFill>
                  <a:srgbClr val="00B050"/>
                </a:solidFill>
              </a:rPr>
              <a:t>achieved</a:t>
            </a:r>
            <a:r>
              <a:rPr lang="en-US" dirty="0" smtClean="0"/>
              <a:t>.</a:t>
            </a:r>
          </a:p>
          <a:p>
            <a:r>
              <a:rPr lang="en-US" dirty="0" smtClean="0"/>
              <a:t>Usually specification of the items is written in the same </a:t>
            </a:r>
            <a:r>
              <a:rPr lang="en-US" dirty="0" smtClean="0">
                <a:solidFill>
                  <a:srgbClr val="00B050"/>
                </a:solidFill>
              </a:rPr>
              <a:t>sequence</a:t>
            </a:r>
            <a:r>
              <a:rPr lang="en-US" dirty="0" smtClean="0"/>
              <a:t> as they are mentioned in the </a:t>
            </a:r>
            <a:r>
              <a:rPr lang="en-US" dirty="0" smtClean="0">
                <a:solidFill>
                  <a:srgbClr val="00B050"/>
                </a:solidFill>
              </a:rPr>
              <a:t>BOQ</a:t>
            </a:r>
            <a:r>
              <a:rPr lang="en-US" dirty="0" smtClean="0"/>
              <a:t>.</a:t>
            </a:r>
            <a:endParaRPr lang="en-US" sz="2800"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143000"/>
            <a:ext cx="8458200" cy="5410200"/>
          </a:xfrm>
        </p:spPr>
        <p:txBody>
          <a:bodyPr>
            <a:normAutofit fontScale="85000" lnSpcReduction="20000"/>
          </a:bodyPr>
          <a:lstStyle/>
          <a:p>
            <a:pPr>
              <a:buNone/>
            </a:pPr>
            <a:r>
              <a:rPr lang="en-US" dirty="0" smtClean="0">
                <a:solidFill>
                  <a:srgbClr val="00B0F0"/>
                </a:solidFill>
              </a:rPr>
              <a:t>Standard specification</a:t>
            </a:r>
            <a:endParaRPr lang="en-US" sz="2800" dirty="0" smtClean="0">
              <a:solidFill>
                <a:srgbClr val="00B0F0"/>
              </a:solidFill>
            </a:endParaRPr>
          </a:p>
          <a:p>
            <a:r>
              <a:rPr lang="en-US" dirty="0" smtClean="0"/>
              <a:t>It is prepared and published by </a:t>
            </a:r>
            <a:r>
              <a:rPr lang="en-US" dirty="0" smtClean="0">
                <a:solidFill>
                  <a:srgbClr val="00B050"/>
                </a:solidFill>
              </a:rPr>
              <a:t>national standard </a:t>
            </a:r>
            <a:r>
              <a:rPr lang="en-US" dirty="0" smtClean="0"/>
              <a:t>organizations which cover </a:t>
            </a:r>
            <a:r>
              <a:rPr lang="en-US" dirty="0" smtClean="0">
                <a:solidFill>
                  <a:srgbClr val="00B050"/>
                </a:solidFill>
              </a:rPr>
              <a:t>specific materials </a:t>
            </a:r>
            <a:r>
              <a:rPr lang="en-US" dirty="0" smtClean="0"/>
              <a:t>or a group of materials used by a </a:t>
            </a:r>
            <a:r>
              <a:rPr lang="en-US" dirty="0" smtClean="0">
                <a:solidFill>
                  <a:srgbClr val="00B050"/>
                </a:solidFill>
              </a:rPr>
              <a:t>specific trade </a:t>
            </a:r>
            <a:r>
              <a:rPr lang="en-US" dirty="0" smtClean="0"/>
              <a:t>or a segment of construction industry. </a:t>
            </a:r>
          </a:p>
          <a:p>
            <a:r>
              <a:rPr lang="en-US" dirty="0" smtClean="0"/>
              <a:t>These specifications include </a:t>
            </a:r>
            <a:r>
              <a:rPr lang="en-US" dirty="0" smtClean="0">
                <a:solidFill>
                  <a:srgbClr val="00B050"/>
                </a:solidFill>
              </a:rPr>
              <a:t>methods of manufacture</a:t>
            </a:r>
            <a:r>
              <a:rPr lang="en-US" dirty="0" smtClean="0"/>
              <a:t>, </a:t>
            </a:r>
            <a:r>
              <a:rPr lang="en-US" dirty="0" smtClean="0">
                <a:solidFill>
                  <a:srgbClr val="00B050"/>
                </a:solidFill>
              </a:rPr>
              <a:t>installation, applications</a:t>
            </a:r>
            <a:r>
              <a:rPr lang="en-US" dirty="0" smtClean="0"/>
              <a:t> etc.</a:t>
            </a:r>
            <a:endParaRPr lang="en-US" sz="2800" dirty="0" smtClean="0"/>
          </a:p>
          <a:p>
            <a:r>
              <a:rPr lang="en-US" dirty="0" smtClean="0"/>
              <a:t>Standard specifications are usually made project specific by reference.</a:t>
            </a:r>
            <a:endParaRPr lang="en-US" sz="2800" dirty="0" smtClean="0"/>
          </a:p>
          <a:p>
            <a:r>
              <a:rPr lang="en-US" dirty="0" smtClean="0"/>
              <a:t>The </a:t>
            </a:r>
            <a:r>
              <a:rPr lang="en-US" dirty="0" smtClean="0">
                <a:solidFill>
                  <a:srgbClr val="00B050"/>
                </a:solidFill>
              </a:rPr>
              <a:t>Indian Standards </a:t>
            </a:r>
            <a:r>
              <a:rPr lang="en-US" dirty="0" smtClean="0"/>
              <a:t>Institution has prepared volumes of specification for a wide variety of materials. </a:t>
            </a:r>
          </a:p>
          <a:p>
            <a:r>
              <a:rPr lang="en-US" dirty="0" smtClean="0"/>
              <a:t>These specifications are the result of </a:t>
            </a:r>
            <a:r>
              <a:rPr lang="en-US" dirty="0" smtClean="0">
                <a:solidFill>
                  <a:srgbClr val="00B050"/>
                </a:solidFill>
              </a:rPr>
              <a:t>long and intensive </a:t>
            </a:r>
            <a:r>
              <a:rPr lang="en-US" dirty="0" smtClean="0"/>
              <a:t>study by experts in the field involved and are generally accepted as </a:t>
            </a:r>
            <a:r>
              <a:rPr lang="en-US" dirty="0" smtClean="0">
                <a:solidFill>
                  <a:srgbClr val="00B050"/>
                </a:solidFill>
              </a:rPr>
              <a:t>authoritative</a:t>
            </a:r>
            <a:r>
              <a:rPr lang="en-US" dirty="0" smtClean="0"/>
              <a:t>.</a:t>
            </a:r>
            <a:endParaRPr lang="en-US" sz="2800"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00B0F0"/>
                </a:solidFill>
              </a:rPr>
              <a:t>Overall performance specification</a:t>
            </a:r>
            <a:endParaRPr lang="en-US" sz="2800" dirty="0" smtClean="0">
              <a:solidFill>
                <a:srgbClr val="00B0F0"/>
              </a:solidFill>
            </a:endParaRPr>
          </a:p>
          <a:p>
            <a:r>
              <a:rPr lang="en-US" dirty="0" smtClean="0"/>
              <a:t>This </a:t>
            </a:r>
            <a:r>
              <a:rPr lang="en-US" dirty="0" smtClean="0">
                <a:solidFill>
                  <a:srgbClr val="00B050"/>
                </a:solidFill>
              </a:rPr>
              <a:t>detail in comprehensive </a:t>
            </a:r>
            <a:r>
              <a:rPr lang="en-US" dirty="0" smtClean="0"/>
              <a:t>but general terms, what the client is looking for.</a:t>
            </a:r>
            <a:endParaRPr lang="en-US" sz="2800" dirty="0" smtClean="0"/>
          </a:p>
          <a:p>
            <a:r>
              <a:rPr lang="en-US" dirty="0" smtClean="0">
                <a:solidFill>
                  <a:srgbClr val="00B0F0"/>
                </a:solidFill>
              </a:rPr>
              <a:t>Manufacturer’s specifications</a:t>
            </a:r>
            <a:endParaRPr lang="en-US" sz="2800" dirty="0" smtClean="0">
              <a:solidFill>
                <a:srgbClr val="00B0F0"/>
              </a:solidFill>
            </a:endParaRPr>
          </a:p>
          <a:p>
            <a:r>
              <a:rPr lang="en-US" dirty="0" smtClean="0"/>
              <a:t>Manufacturer’s of building product or materials publish specifications of their products or materials describing their </a:t>
            </a:r>
            <a:r>
              <a:rPr lang="en-US" dirty="0" smtClean="0">
                <a:solidFill>
                  <a:srgbClr val="00B050"/>
                </a:solidFill>
              </a:rPr>
              <a:t>quality level, purpose and use</a:t>
            </a:r>
            <a:r>
              <a:rPr lang="en-US" dirty="0" smtClean="0"/>
              <a:t>.</a:t>
            </a:r>
            <a:endParaRPr lang="en-US" sz="2800"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Priorities in case of discrepancies</a:t>
            </a:r>
            <a:endParaRPr lang="en-US" dirty="0"/>
          </a:p>
          <a:p>
            <a:r>
              <a:rPr lang="en-US" dirty="0"/>
              <a:t>Priced Bill of quantities </a:t>
            </a:r>
          </a:p>
          <a:p>
            <a:r>
              <a:rPr lang="en-US" dirty="0"/>
              <a:t>Specifications </a:t>
            </a:r>
          </a:p>
          <a:p>
            <a:r>
              <a:rPr lang="en-US" dirty="0"/>
              <a:t>Drawings</a:t>
            </a:r>
          </a:p>
          <a:p>
            <a:r>
              <a:rPr lang="en-US" dirty="0"/>
              <a:t>In the event of conflict within drawings, the large-scale details shall govern the small-scale details</a:t>
            </a:r>
            <a:r>
              <a:rPr lang="en-US" dirty="0" smtClean="0"/>
              <a:t>.</a:t>
            </a:r>
          </a:p>
          <a:p>
            <a:r>
              <a:rPr lang="en-US" b="1" dirty="0" smtClean="0">
                <a:solidFill>
                  <a:srgbClr val="FF0000"/>
                </a:solidFill>
              </a:rPr>
              <a:t>Material Specification and Work Specification</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000" b="1" dirty="0" smtClean="0">
                <a:solidFill>
                  <a:srgbClr val="FF0000"/>
                </a:solidFill>
              </a:rPr>
              <a:t>Definition and Introduction</a:t>
            </a:r>
            <a:r>
              <a:rPr lang="en-US" sz="2400" dirty="0" smtClean="0">
                <a:solidFill>
                  <a:srgbClr val="FF0000"/>
                </a:solidFill>
              </a:rPr>
              <a:t/>
            </a:r>
            <a:br>
              <a:rPr lang="en-US" sz="2400"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It </a:t>
            </a:r>
            <a:r>
              <a:rPr lang="en-US" dirty="0"/>
              <a:t>is the </a:t>
            </a:r>
            <a:r>
              <a:rPr lang="en-US" dirty="0">
                <a:solidFill>
                  <a:srgbClr val="00B050"/>
                </a:solidFill>
              </a:rPr>
              <a:t>document </a:t>
            </a:r>
            <a:r>
              <a:rPr lang="en-US" dirty="0"/>
              <a:t>where the level of proposed </a:t>
            </a:r>
            <a:r>
              <a:rPr lang="en-US" dirty="0">
                <a:solidFill>
                  <a:srgbClr val="00B050"/>
                </a:solidFill>
              </a:rPr>
              <a:t>quality is specified</a:t>
            </a:r>
            <a:r>
              <a:rPr lang="en-US" dirty="0"/>
              <a:t>. </a:t>
            </a:r>
            <a:endParaRPr lang="en-US" dirty="0" smtClean="0"/>
          </a:p>
          <a:p>
            <a:r>
              <a:rPr lang="en-US" dirty="0" smtClean="0"/>
              <a:t>Specifications </a:t>
            </a:r>
            <a:r>
              <a:rPr lang="en-US" dirty="0"/>
              <a:t>are </a:t>
            </a:r>
            <a:r>
              <a:rPr lang="en-US" dirty="0">
                <a:solidFill>
                  <a:srgbClr val="00B050"/>
                </a:solidFill>
              </a:rPr>
              <a:t>clear and brief </a:t>
            </a:r>
            <a:r>
              <a:rPr lang="en-US" dirty="0"/>
              <a:t>description of </a:t>
            </a:r>
            <a:r>
              <a:rPr lang="en-US" dirty="0">
                <a:solidFill>
                  <a:srgbClr val="00B050"/>
                </a:solidFill>
              </a:rPr>
              <a:t>materials</a:t>
            </a:r>
            <a:r>
              <a:rPr lang="en-US" dirty="0"/>
              <a:t> and </a:t>
            </a:r>
            <a:r>
              <a:rPr lang="en-US" dirty="0">
                <a:solidFill>
                  <a:srgbClr val="00B050"/>
                </a:solidFill>
              </a:rPr>
              <a:t>workmanship</a:t>
            </a:r>
            <a:r>
              <a:rPr lang="en-US" dirty="0"/>
              <a:t> including the </a:t>
            </a:r>
            <a:r>
              <a:rPr lang="en-US" dirty="0">
                <a:solidFill>
                  <a:srgbClr val="00B050"/>
                </a:solidFill>
              </a:rPr>
              <a:t>methods of construction </a:t>
            </a:r>
            <a:r>
              <a:rPr lang="en-US" dirty="0"/>
              <a:t>and </a:t>
            </a:r>
            <a:r>
              <a:rPr lang="en-US" dirty="0">
                <a:solidFill>
                  <a:srgbClr val="00B050"/>
                </a:solidFill>
              </a:rPr>
              <a:t>precautions to be taken.</a:t>
            </a:r>
            <a:endParaRPr lang="en-US" sz="2800" dirty="0">
              <a:solidFill>
                <a:srgbClr val="00B050"/>
              </a:solidFill>
            </a:endParaRP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1" algn="ctr" rtl="0">
              <a:spcBef>
                <a:spcPct val="0"/>
              </a:spcBef>
            </a:pPr>
            <a:r>
              <a:rPr lang="en-US" sz="3200" b="1" dirty="0" smtClean="0">
                <a:solidFill>
                  <a:srgbClr val="FF0000"/>
                </a:solidFill>
              </a:rPr>
              <a:t>Specification Writing</a:t>
            </a:r>
            <a:r>
              <a:rPr lang="en-US" sz="2400" dirty="0" smtClean="0"/>
              <a:t/>
            </a:r>
            <a:br>
              <a:rPr lang="en-US" sz="2400" dirty="0" smtClean="0"/>
            </a:br>
            <a:endParaRPr lang="en-US" dirty="0"/>
          </a:p>
        </p:txBody>
      </p:sp>
      <p:sp>
        <p:nvSpPr>
          <p:cNvPr id="3" name="Content Placeholder 2"/>
          <p:cNvSpPr>
            <a:spLocks noGrp="1"/>
          </p:cNvSpPr>
          <p:nvPr>
            <p:ph idx="1"/>
          </p:nvPr>
        </p:nvSpPr>
        <p:spPr>
          <a:xfrm>
            <a:off x="457200" y="914400"/>
            <a:ext cx="8229600" cy="5638800"/>
          </a:xfrm>
        </p:spPr>
        <p:txBody>
          <a:bodyPr>
            <a:normAutofit fontScale="92500" lnSpcReduction="20000"/>
          </a:bodyPr>
          <a:lstStyle/>
          <a:p>
            <a:r>
              <a:rPr lang="en-US" dirty="0" smtClean="0"/>
              <a:t> </a:t>
            </a:r>
            <a:r>
              <a:rPr lang="en-US" sz="3000" dirty="0" smtClean="0"/>
              <a:t>The general principles of specification writing are substantially the same regardless of the subject matter, which are as follows:</a:t>
            </a:r>
          </a:p>
          <a:p>
            <a:pPr lvl="0"/>
            <a:r>
              <a:rPr lang="en-US" sz="3000" dirty="0" smtClean="0"/>
              <a:t>Specification language - simple and clear. Same tense, repetition of noun is preferable</a:t>
            </a:r>
          </a:p>
          <a:p>
            <a:pPr lvl="0"/>
            <a:r>
              <a:rPr lang="en-US" sz="3000" dirty="0" smtClean="0"/>
              <a:t>Brief - as brief as possible. </a:t>
            </a:r>
          </a:p>
          <a:p>
            <a:pPr lvl="0"/>
            <a:r>
              <a:rPr lang="en-US" sz="3000" dirty="0" smtClean="0"/>
              <a:t>Standard articles be specified by references and code numbers. </a:t>
            </a:r>
          </a:p>
          <a:p>
            <a:pPr lvl="0"/>
            <a:r>
              <a:rPr lang="en-US" sz="3000" dirty="0" smtClean="0"/>
              <a:t>No need to mention reasons of what is specified.</a:t>
            </a:r>
          </a:p>
          <a:p>
            <a:pPr lvl="0"/>
            <a:r>
              <a:rPr lang="en-US" sz="3000" dirty="0" smtClean="0"/>
              <a:t>Fairness - fair to all parties. Proper sharing of risk</a:t>
            </a:r>
          </a:p>
          <a:p>
            <a:pPr lvl="0"/>
            <a:r>
              <a:rPr lang="en-US" sz="3000" dirty="0" smtClean="0"/>
              <a:t>Express requirement of each and every item</a:t>
            </a:r>
          </a:p>
          <a:p>
            <a:pPr lvl="0"/>
            <a:r>
              <a:rPr lang="en-US" sz="3000" dirty="0" smtClean="0"/>
              <a:t>Repetition of information should be avoided to avoid possibility of contradiction</a:t>
            </a:r>
          </a:p>
          <a:p>
            <a:r>
              <a:rPr lang="en-US" sz="3000" dirty="0" smtClean="0"/>
              <a:t>Inapplicable text should not be included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pPr lvl="0"/>
            <a:r>
              <a:rPr lang="en-US" dirty="0" smtClean="0"/>
              <a:t>Inclusion of proper paragraphs</a:t>
            </a:r>
            <a:endParaRPr lang="en-US" sz="2800" dirty="0" smtClean="0"/>
          </a:p>
          <a:p>
            <a:pPr lvl="1"/>
            <a:r>
              <a:rPr lang="en-US" dirty="0" smtClean="0"/>
              <a:t>Specification for materials</a:t>
            </a:r>
            <a:endParaRPr lang="en-US" sz="2400" dirty="0" smtClean="0"/>
          </a:p>
          <a:p>
            <a:pPr lvl="1"/>
            <a:r>
              <a:rPr lang="en-US" dirty="0" smtClean="0"/>
              <a:t>Combination of materials</a:t>
            </a:r>
            <a:endParaRPr lang="en-US" sz="2400" dirty="0" smtClean="0"/>
          </a:p>
          <a:p>
            <a:pPr lvl="1"/>
            <a:r>
              <a:rPr lang="en-US" dirty="0" smtClean="0"/>
              <a:t>Preliminary work prior to construction</a:t>
            </a:r>
            <a:endParaRPr lang="en-US" sz="2400" dirty="0" smtClean="0"/>
          </a:p>
          <a:p>
            <a:pPr lvl="1"/>
            <a:r>
              <a:rPr lang="en-US" dirty="0" smtClean="0"/>
              <a:t>Installation of materials</a:t>
            </a:r>
            <a:endParaRPr lang="en-US" sz="2400" dirty="0" smtClean="0"/>
          </a:p>
          <a:p>
            <a:pPr lvl="1"/>
            <a:r>
              <a:rPr lang="en-US" dirty="0" smtClean="0"/>
              <a:t>Tests, if any</a:t>
            </a:r>
            <a:endParaRPr lang="en-US" sz="2400" dirty="0" smtClean="0"/>
          </a:p>
          <a:p>
            <a:pPr lvl="1"/>
            <a:r>
              <a:rPr lang="en-US" dirty="0" smtClean="0"/>
              <a:t>Clearing on completion</a:t>
            </a:r>
            <a:endParaRPr lang="en-US" sz="2400" dirty="0" smtClean="0"/>
          </a:p>
          <a:p>
            <a:pPr lvl="1"/>
            <a:r>
              <a:rPr lang="en-US" dirty="0" smtClean="0"/>
              <a:t>Mode of measurements</a:t>
            </a:r>
            <a:endParaRPr lang="en-US" sz="2400" dirty="0" smtClean="0"/>
          </a:p>
          <a:p>
            <a:pPr lvl="0"/>
            <a:r>
              <a:rPr lang="en-US" dirty="0" smtClean="0"/>
              <a:t>Standard sizes and patterns - </a:t>
            </a:r>
            <a:r>
              <a:rPr lang="en-US" dirty="0" smtClean="0">
                <a:solidFill>
                  <a:srgbClr val="00B0F0"/>
                </a:solidFill>
              </a:rPr>
              <a:t>commercial sizes </a:t>
            </a:r>
            <a:r>
              <a:rPr lang="en-US" dirty="0" smtClean="0"/>
              <a:t>should be specified as far as possible, unusual dimensions should be avoided as far as practicable</a:t>
            </a:r>
            <a:endParaRPr lang="en-US" sz="2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dirty="0" smtClean="0"/>
              <a:t>Cross references should be as </a:t>
            </a:r>
            <a:r>
              <a:rPr lang="en-US" dirty="0" smtClean="0">
                <a:solidFill>
                  <a:srgbClr val="00B0F0"/>
                </a:solidFill>
              </a:rPr>
              <a:t>minimum</a:t>
            </a:r>
            <a:r>
              <a:rPr lang="en-US" dirty="0" smtClean="0"/>
              <a:t> as possible</a:t>
            </a:r>
            <a:endParaRPr lang="en-US" sz="2800" dirty="0" smtClean="0"/>
          </a:p>
          <a:p>
            <a:pPr lvl="0"/>
            <a:r>
              <a:rPr lang="en-US" dirty="0" smtClean="0">
                <a:solidFill>
                  <a:srgbClr val="00B0F0"/>
                </a:solidFill>
              </a:rPr>
              <a:t>Quality</a:t>
            </a:r>
            <a:r>
              <a:rPr lang="en-US" dirty="0" smtClean="0"/>
              <a:t> of materials and </a:t>
            </a:r>
            <a:r>
              <a:rPr lang="en-US" dirty="0" smtClean="0">
                <a:solidFill>
                  <a:srgbClr val="00B0F0"/>
                </a:solidFill>
              </a:rPr>
              <a:t>workmanship</a:t>
            </a:r>
            <a:r>
              <a:rPr lang="en-US" dirty="0" smtClean="0"/>
              <a:t> should be specified and not the methodology how that can be achieved.</a:t>
            </a:r>
            <a:endParaRPr lang="en-US" sz="2800" dirty="0" smtClean="0"/>
          </a:p>
          <a:p>
            <a:pPr lvl="0"/>
            <a:r>
              <a:rPr lang="en-US" dirty="0" smtClean="0"/>
              <a:t>Nothing impossible to achieve and not intended to be enforced should be specified.</a:t>
            </a:r>
            <a:endParaRPr lang="en-US" sz="2800" dirty="0" smtClean="0"/>
          </a:p>
          <a:p>
            <a:pPr lvl="0"/>
            <a:r>
              <a:rPr lang="en-US" dirty="0" smtClean="0"/>
              <a:t>While specifying the brand of materials </a:t>
            </a:r>
            <a:r>
              <a:rPr lang="en-US" dirty="0" smtClean="0">
                <a:solidFill>
                  <a:srgbClr val="00B0F0"/>
                </a:solidFill>
              </a:rPr>
              <a:t>options</a:t>
            </a:r>
            <a:r>
              <a:rPr lang="en-US" dirty="0" smtClean="0"/>
              <a:t> and choices should be given.</a:t>
            </a:r>
            <a:endParaRPr lang="en-US" sz="2800"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100" b="1" dirty="0" smtClean="0">
                <a:solidFill>
                  <a:srgbClr val="FF0000"/>
                </a:solidFill>
              </a:rPr>
              <a:t>General Principle adopted in writing Specification </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dirty="0" smtClean="0"/>
              <a:t>Specifications must be clear, concise, complete, correct, and consistent. </a:t>
            </a:r>
          </a:p>
          <a:p>
            <a:r>
              <a:rPr lang="en-US" dirty="0" smtClean="0"/>
              <a:t>"</a:t>
            </a:r>
            <a:r>
              <a:rPr lang="en-US" dirty="0" smtClean="0">
                <a:solidFill>
                  <a:srgbClr val="00B0F0"/>
                </a:solidFill>
              </a:rPr>
              <a:t>Five C's</a:t>
            </a:r>
            <a:r>
              <a:rPr lang="en-US" dirty="0" smtClean="0"/>
              <a:t>" of good specification writing is provided below.</a:t>
            </a:r>
          </a:p>
          <a:p>
            <a:r>
              <a:rPr lang="en-US" dirty="0" smtClean="0">
                <a:solidFill>
                  <a:srgbClr val="00B0F0"/>
                </a:solidFill>
              </a:rPr>
              <a:t>Clear</a:t>
            </a:r>
          </a:p>
          <a:p>
            <a:r>
              <a:rPr lang="en-US" dirty="0" smtClean="0"/>
              <a:t>Specifications are a </a:t>
            </a:r>
            <a:r>
              <a:rPr lang="en-US" dirty="0" smtClean="0">
                <a:solidFill>
                  <a:srgbClr val="00B0F0"/>
                </a:solidFill>
              </a:rPr>
              <a:t>tool</a:t>
            </a:r>
            <a:r>
              <a:rPr lang="en-US" dirty="0" smtClean="0"/>
              <a:t> to communicate an </a:t>
            </a:r>
            <a:r>
              <a:rPr lang="en-US" dirty="0" smtClean="0">
                <a:solidFill>
                  <a:srgbClr val="00B0F0"/>
                </a:solidFill>
              </a:rPr>
              <a:t>owner's expectations</a:t>
            </a:r>
            <a:r>
              <a:rPr lang="en-US" dirty="0" smtClean="0"/>
              <a:t> regarding the performance of the work to the contractor.</a:t>
            </a:r>
          </a:p>
          <a:p>
            <a:r>
              <a:rPr lang="en-US" dirty="0" smtClean="0"/>
              <a:t>be </a:t>
            </a:r>
            <a:r>
              <a:rPr lang="en-US" dirty="0" smtClean="0">
                <a:solidFill>
                  <a:srgbClr val="00B0F0"/>
                </a:solidFill>
              </a:rPr>
              <a:t>clear from its language</a:t>
            </a:r>
            <a:r>
              <a:rPr lang="en-US" dirty="0" smtClean="0"/>
              <a:t>, and the language should convey only one meaning. </a:t>
            </a:r>
          </a:p>
          <a:p>
            <a:r>
              <a:rPr lang="en-US" dirty="0" smtClean="0"/>
              <a:t>To prevent possible </a:t>
            </a:r>
            <a:r>
              <a:rPr lang="en-US" dirty="0" smtClean="0">
                <a:solidFill>
                  <a:srgbClr val="00B0F0"/>
                </a:solidFill>
              </a:rPr>
              <a:t>ambiguities, conflicts, and confusion </a:t>
            </a:r>
            <a:r>
              <a:rPr lang="en-US" dirty="0" smtClean="0"/>
              <a:t>in words and sentence construction, consider the following some points:</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solidFill>
                  <a:srgbClr val="00B0F0"/>
                </a:solidFill>
              </a:rPr>
              <a:t>Roles and responsibilities </a:t>
            </a:r>
            <a:r>
              <a:rPr lang="en-US" dirty="0" smtClean="0"/>
              <a:t>clearly established.</a:t>
            </a:r>
          </a:p>
          <a:p>
            <a:r>
              <a:rPr lang="en-US" dirty="0" smtClean="0"/>
              <a:t>It should clearly indicate the </a:t>
            </a:r>
            <a:r>
              <a:rPr lang="en-US" dirty="0" smtClean="0">
                <a:solidFill>
                  <a:srgbClr val="00B0F0"/>
                </a:solidFill>
              </a:rPr>
              <a:t>responsibility and authority </a:t>
            </a:r>
            <a:r>
              <a:rPr lang="en-US" dirty="0" smtClean="0"/>
              <a:t>of both the contractor and the client. </a:t>
            </a:r>
          </a:p>
          <a:p>
            <a:r>
              <a:rPr lang="en-US" dirty="0" smtClean="0"/>
              <a:t>It should be proper use of </a:t>
            </a:r>
            <a:r>
              <a:rPr lang="en-US" dirty="0" smtClean="0">
                <a:solidFill>
                  <a:srgbClr val="00B0F0"/>
                </a:solidFill>
              </a:rPr>
              <a:t>active voice </a:t>
            </a:r>
            <a:r>
              <a:rPr lang="en-US" dirty="0" smtClean="0"/>
              <a:t>and </a:t>
            </a:r>
            <a:r>
              <a:rPr lang="en-US" dirty="0" smtClean="0">
                <a:solidFill>
                  <a:srgbClr val="00B0F0"/>
                </a:solidFill>
              </a:rPr>
              <a:t>imperative mood</a:t>
            </a:r>
            <a:r>
              <a:rPr lang="en-US" dirty="0" smtClean="0"/>
              <a:t>.</a:t>
            </a:r>
          </a:p>
          <a:p>
            <a:r>
              <a:rPr lang="en-US" dirty="0" smtClean="0"/>
              <a:t> The traditional use of shall and will can also identify responsibility, with </a:t>
            </a:r>
            <a:r>
              <a:rPr lang="en-US" dirty="0" smtClean="0">
                <a:solidFill>
                  <a:srgbClr val="00B0F0"/>
                </a:solidFill>
              </a:rPr>
              <a:t>shall identifying contractor requirements </a:t>
            </a:r>
            <a:r>
              <a:rPr lang="en-US" dirty="0" smtClean="0"/>
              <a:t>and </a:t>
            </a:r>
            <a:r>
              <a:rPr lang="en-US" dirty="0" smtClean="0">
                <a:solidFill>
                  <a:srgbClr val="00B0F0"/>
                </a:solidFill>
              </a:rPr>
              <a:t>will identifying responsibilities of the client and its representative.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solidFill>
                  <a:srgbClr val="00B0F0"/>
                </a:solidFill>
              </a:rPr>
              <a:t>Is all information essential?  </a:t>
            </a:r>
            <a:r>
              <a:rPr lang="en-US" dirty="0" smtClean="0"/>
              <a:t>The requirements and procedures defined should be essential to the client's evaluation of the product for acceptance and payment purposes but are not essential to evaluating product quality or quantity serve no useful function and lead to non-enforcement in the field.</a:t>
            </a:r>
          </a:p>
          <a:p>
            <a:r>
              <a:rPr lang="en-US" dirty="0" smtClean="0">
                <a:solidFill>
                  <a:srgbClr val="00B0F0"/>
                </a:solidFill>
              </a:rPr>
              <a:t>Does the specification exclude expository explanations? </a:t>
            </a:r>
            <a:r>
              <a:rPr lang="en-US" dirty="0" smtClean="0"/>
              <a:t>Specifications should not explain the reasons for specific requirements. </a:t>
            </a:r>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solidFill>
                  <a:srgbClr val="00B0F0"/>
                </a:solidFill>
              </a:rPr>
              <a:t>Is consistent terminology used throughout the specifications and contract documents, including the Standard Specifications, drawings, and pay items? </a:t>
            </a:r>
            <a:r>
              <a:rPr lang="en-US" dirty="0" smtClean="0"/>
              <a:t>Terms such as "borrow," "structural fill," and "backfill," should not be used interchangeably on the drawings, specifications, and pay items</a:t>
            </a:r>
          </a:p>
          <a:p>
            <a:r>
              <a:rPr lang="en-US" dirty="0" smtClean="0">
                <a:solidFill>
                  <a:srgbClr val="00B0F0"/>
                </a:solidFill>
              </a:rPr>
              <a:t>Is all terminology defined? </a:t>
            </a:r>
            <a:r>
              <a:rPr lang="en-US" dirty="0" smtClean="0"/>
              <a:t>All terminology should be defined, particularly terms that have a bearing on the quality of the work or its measurement.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304800" y="1066800"/>
            <a:ext cx="8382000" cy="5410200"/>
          </a:xfrm>
        </p:spPr>
        <p:txBody>
          <a:bodyPr>
            <a:normAutofit/>
          </a:bodyPr>
          <a:lstStyle/>
          <a:p>
            <a:r>
              <a:rPr lang="en-US" sz="2800" dirty="0" smtClean="0">
                <a:solidFill>
                  <a:srgbClr val="00B0F0"/>
                </a:solidFill>
              </a:rPr>
              <a:t>Has all unnecessary legal and technical jargon been eliminated to the extent possible. </a:t>
            </a:r>
            <a:r>
              <a:rPr lang="en-US" sz="2800" dirty="0" smtClean="0"/>
              <a:t>Yes</a:t>
            </a:r>
          </a:p>
          <a:p>
            <a:r>
              <a:rPr lang="en-US" sz="2800" dirty="0" smtClean="0">
                <a:solidFill>
                  <a:srgbClr val="00B0F0"/>
                </a:solidFill>
              </a:rPr>
              <a:t>Are requirements expressed using plain and well understood terminology?</a:t>
            </a:r>
            <a:r>
              <a:rPr lang="en-US" sz="2800" dirty="0" smtClean="0"/>
              <a:t>  Words should be used in their true dictionary or technical meaning to avoid conflicts with ordinary or accepted usage. </a:t>
            </a:r>
          </a:p>
          <a:p>
            <a:r>
              <a:rPr lang="en-US" sz="2800" dirty="0" smtClean="0">
                <a:solidFill>
                  <a:srgbClr val="00B0F0"/>
                </a:solidFill>
              </a:rPr>
              <a:t>Does the specification include "escape clauses"? </a:t>
            </a:r>
            <a:r>
              <a:rPr lang="en-US" sz="2800" dirty="0" smtClean="0"/>
              <a:t> Inclusion of phrases such as "as directed by the engineer," "to the satisfaction of the engineer," or "satisfactory to the engineer," should be limited, as such language does not convey a measurable standard.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smtClean="0">
                <a:solidFill>
                  <a:srgbClr val="00B0F0"/>
                </a:solidFill>
              </a:rPr>
              <a:t>Has all information been provided or otherwise appropriately referenced? </a:t>
            </a:r>
            <a:r>
              <a:rPr lang="en-US" dirty="0" smtClean="0"/>
              <a:t> The notification should include a contact office and telephone number so the information is available to the contractor, suppliers, and subcontractors.</a:t>
            </a:r>
          </a:p>
          <a:p>
            <a:r>
              <a:rPr lang="en-US" dirty="0" smtClean="0">
                <a:solidFill>
                  <a:srgbClr val="00B0F0"/>
                </a:solidFill>
              </a:rPr>
              <a:t>Are all abbreviations and acronyms defined? </a:t>
            </a:r>
            <a:r>
              <a:rPr lang="en-US" dirty="0" smtClean="0"/>
              <a:t>Typically, it is best to define abbreviations and acronyms at the time of first use.</a:t>
            </a:r>
          </a:p>
          <a:p>
            <a:r>
              <a:rPr lang="en-US" dirty="0" smtClean="0">
                <a:solidFill>
                  <a:srgbClr val="00B0F0"/>
                </a:solidFill>
              </a:rPr>
              <a:t>Do pronouns clearly refer to a specific noun? </a:t>
            </a:r>
            <a:r>
              <a:rPr lang="en-US" dirty="0" smtClean="0"/>
              <a:t>If a pronoun could refer to more than one person or object in a sentence, repeat the name of the person or object instead of using the pronoun, or rewrite the sentence to add clarity.</a:t>
            </a:r>
            <a:endParaRPr lang="en-US" sz="2000" dirty="0" smtClean="0"/>
          </a:p>
          <a:p>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228600" y="1066800"/>
            <a:ext cx="8610600" cy="5486400"/>
          </a:xfrm>
        </p:spPr>
        <p:txBody>
          <a:bodyPr>
            <a:normAutofit fontScale="92500" lnSpcReduction="20000"/>
          </a:bodyPr>
          <a:lstStyle/>
          <a:p>
            <a:pPr marL="342900" lvl="2" indent="-342900"/>
            <a:r>
              <a:rPr lang="en-US" sz="3500" b="1" dirty="0" smtClean="0">
                <a:solidFill>
                  <a:srgbClr val="00B0F0"/>
                </a:solidFill>
              </a:rPr>
              <a:t>Could punctuation cause misinterpretation?</a:t>
            </a:r>
            <a:r>
              <a:rPr lang="en-US" sz="3500" dirty="0" smtClean="0">
                <a:solidFill>
                  <a:srgbClr val="00B0F0"/>
                </a:solidFill>
              </a:rPr>
              <a:t> </a:t>
            </a:r>
            <a:r>
              <a:rPr lang="en-US" sz="3500" dirty="0" smtClean="0"/>
              <a:t>Recast the sentence if a change in punctuation might change the meaning.</a:t>
            </a:r>
          </a:p>
          <a:p>
            <a:r>
              <a:rPr lang="en-US" sz="3500" dirty="0" smtClean="0">
                <a:solidFill>
                  <a:srgbClr val="00B0F0"/>
                </a:solidFill>
              </a:rPr>
              <a:t>Are modifiers misplaced?</a:t>
            </a:r>
            <a:r>
              <a:rPr lang="en-US" sz="3500" dirty="0" smtClean="0"/>
              <a:t> Place words carefully to avoid ambiguity. Keep subjects and objects close to their verbs. </a:t>
            </a:r>
          </a:p>
          <a:p>
            <a:r>
              <a:rPr lang="en-US" sz="3500" dirty="0" smtClean="0">
                <a:solidFill>
                  <a:srgbClr val="00B0F0"/>
                </a:solidFill>
              </a:rPr>
              <a:t>Has all repetition been removed </a:t>
            </a:r>
            <a:r>
              <a:rPr lang="en-US" sz="3500" dirty="0" smtClean="0"/>
              <a:t>? Requirements should only be stated once to avoid the possibility of conflicts.</a:t>
            </a:r>
          </a:p>
          <a:p>
            <a:r>
              <a:rPr lang="en-US" sz="3500" dirty="0" smtClean="0"/>
              <a:t>Visually appealing documents are easier to understand than traditional blocks of text and help improve overall clarity.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10000"/>
          </a:bodyPr>
          <a:lstStyle/>
          <a:p>
            <a:pPr>
              <a:buNone/>
            </a:pPr>
            <a:r>
              <a:rPr lang="en-US" dirty="0" smtClean="0"/>
              <a:t>According to </a:t>
            </a:r>
            <a:r>
              <a:rPr lang="en-US" sz="1700" dirty="0" smtClean="0"/>
              <a:t>http://dictionary.reference.com/browse/specification</a:t>
            </a:r>
          </a:p>
          <a:p>
            <a:r>
              <a:rPr lang="en-US" dirty="0" smtClean="0"/>
              <a:t>The act of specifying.</a:t>
            </a:r>
          </a:p>
          <a:p>
            <a:r>
              <a:rPr lang="en-US" dirty="0" smtClean="0"/>
              <a:t> Usually, specifications are a </a:t>
            </a:r>
            <a:r>
              <a:rPr lang="en-US" dirty="0" smtClean="0">
                <a:solidFill>
                  <a:srgbClr val="00B050"/>
                </a:solidFill>
              </a:rPr>
              <a:t>detailed description </a:t>
            </a:r>
            <a:r>
              <a:rPr lang="en-US" dirty="0" smtClean="0"/>
              <a:t>or assessment of </a:t>
            </a:r>
            <a:r>
              <a:rPr lang="en-US" dirty="0" smtClean="0">
                <a:solidFill>
                  <a:srgbClr val="00B050"/>
                </a:solidFill>
              </a:rPr>
              <a:t>requirements, dimensions, materials, </a:t>
            </a:r>
            <a:r>
              <a:rPr lang="en-US" dirty="0" smtClean="0"/>
              <a:t>etc., as of a proposed building, machine, bridge, etc.</a:t>
            </a:r>
          </a:p>
          <a:p>
            <a:r>
              <a:rPr lang="en-US" dirty="0" smtClean="0"/>
              <a:t> A particular item, </a:t>
            </a:r>
            <a:r>
              <a:rPr lang="en-US" dirty="0" smtClean="0">
                <a:solidFill>
                  <a:srgbClr val="00B050"/>
                </a:solidFill>
              </a:rPr>
              <a:t>aspect, calculation</a:t>
            </a:r>
            <a:r>
              <a:rPr lang="en-US" dirty="0" smtClean="0"/>
              <a:t>, etc., in such a description.</a:t>
            </a:r>
          </a:p>
          <a:p>
            <a:r>
              <a:rPr lang="en-US" dirty="0" smtClean="0"/>
              <a:t>Something </a:t>
            </a:r>
            <a:r>
              <a:rPr lang="en-US" dirty="0" smtClean="0">
                <a:solidFill>
                  <a:srgbClr val="00B050"/>
                </a:solidFill>
              </a:rPr>
              <a:t>specified, </a:t>
            </a:r>
            <a:r>
              <a:rPr lang="en-US" dirty="0" smtClean="0"/>
              <a:t>as </a:t>
            </a:r>
            <a:r>
              <a:rPr lang="en-US" dirty="0" smtClean="0">
                <a:solidFill>
                  <a:srgbClr val="00B050"/>
                </a:solidFill>
              </a:rPr>
              <a:t>in a bill of particulars</a:t>
            </a:r>
            <a:r>
              <a:rPr lang="en-US" dirty="0" smtClean="0"/>
              <a:t>; a specified particular, item, or article.</a:t>
            </a:r>
          </a:p>
          <a:p>
            <a:r>
              <a:rPr lang="en-US" dirty="0" smtClean="0"/>
              <a:t>An </a:t>
            </a:r>
            <a:r>
              <a:rPr lang="en-US" dirty="0" smtClean="0">
                <a:solidFill>
                  <a:srgbClr val="00B050"/>
                </a:solidFill>
              </a:rPr>
              <a:t>act of making specific</a:t>
            </a:r>
            <a:r>
              <a:rPr lang="en-US" dirty="0" smtClean="0"/>
              <a:t>.</a:t>
            </a:r>
          </a:p>
          <a:p>
            <a:r>
              <a:rPr lang="en-US" dirty="0" smtClean="0"/>
              <a:t>The state of having a </a:t>
            </a:r>
            <a:r>
              <a:rPr lang="en-US" dirty="0" smtClean="0">
                <a:solidFill>
                  <a:srgbClr val="00B050"/>
                </a:solidFill>
              </a:rPr>
              <a:t>specific character</a:t>
            </a:r>
            <a:r>
              <a:rPr lang="en-US" dirty="0" smtClean="0"/>
              <a:t>.</a:t>
            </a:r>
          </a:p>
          <a:p>
            <a:pPr>
              <a:buNone/>
            </a:pP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715000"/>
          </a:xfrm>
        </p:spPr>
        <p:txBody>
          <a:bodyPr>
            <a:normAutofit/>
          </a:bodyPr>
          <a:lstStyle/>
          <a:p>
            <a:pPr lvl="2"/>
            <a:r>
              <a:rPr lang="en-US" b="1" dirty="0" smtClean="0"/>
              <a:t>Headings.</a:t>
            </a:r>
            <a:r>
              <a:rPr lang="en-US" dirty="0" smtClean="0"/>
              <a:t> </a:t>
            </a:r>
          </a:p>
          <a:p>
            <a:pPr lvl="2"/>
            <a:r>
              <a:rPr lang="en-US" b="1" dirty="0" smtClean="0"/>
              <a:t>Short Paragraphs.</a:t>
            </a:r>
            <a:r>
              <a:rPr lang="en-US" dirty="0" smtClean="0"/>
              <a:t> </a:t>
            </a:r>
          </a:p>
          <a:p>
            <a:pPr lvl="2"/>
            <a:r>
              <a:rPr lang="en-US" b="1" dirty="0" smtClean="0"/>
              <a:t>Vertical Lists.</a:t>
            </a:r>
            <a:r>
              <a:rPr lang="en-US" dirty="0" smtClean="0"/>
              <a:t> For example,</a:t>
            </a:r>
          </a:p>
          <a:p>
            <a:pPr lvl="3"/>
            <a:r>
              <a:rPr lang="en-US" sz="2400" dirty="0" smtClean="0"/>
              <a:t>To indicate an OR situation, the list could be introduced with "â€¦one of the following:"</a:t>
            </a:r>
          </a:p>
          <a:p>
            <a:pPr lvl="3"/>
            <a:r>
              <a:rPr lang="en-US" sz="2400" dirty="0" smtClean="0"/>
              <a:t>To indicate an AND/OR situation, one of the following could be used: </a:t>
            </a:r>
            <a:br>
              <a:rPr lang="en-US" sz="2400" dirty="0" smtClean="0"/>
            </a:br>
            <a:r>
              <a:rPr lang="en-US" sz="2400" dirty="0" smtClean="0"/>
              <a:t>"one or both of the following:" when one or two items apply in a list of two. "one or more of the following:" when more than one item can apply individually. "one or a combination of the following:" when items can be combined.</a:t>
            </a:r>
          </a:p>
          <a:p>
            <a:pPr lvl="3"/>
            <a:r>
              <a:rPr lang="en-US" sz="2400" dirty="0" smtClean="0"/>
              <a:t>To indicate an AND situation, the lead-in "â€¦all of the following:" would indicate that all items apply.</a:t>
            </a:r>
          </a:p>
          <a:p>
            <a:pPr>
              <a:buNone/>
            </a:pP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b="1" dirty="0" smtClean="0">
                <a:solidFill>
                  <a:srgbClr val="00B0F0"/>
                </a:solidFill>
              </a:rPr>
              <a:t>Concise.</a:t>
            </a:r>
            <a:r>
              <a:rPr lang="en-US" dirty="0" smtClean="0">
                <a:solidFill>
                  <a:srgbClr val="00B0F0"/>
                </a:solidFill>
              </a:rPr>
              <a:t> </a:t>
            </a:r>
            <a:endParaRPr lang="en-US" sz="2800" dirty="0" smtClean="0">
              <a:solidFill>
                <a:srgbClr val="00B0F0"/>
              </a:solidFill>
            </a:endParaRPr>
          </a:p>
          <a:p>
            <a:pPr lvl="1"/>
            <a:r>
              <a:rPr lang="en-US" dirty="0" smtClean="0"/>
              <a:t>Use of the active voice is preferred over the passive voice to directly state essential directions and procedures. </a:t>
            </a:r>
            <a:endParaRPr lang="en-US" sz="2400" dirty="0" smtClean="0"/>
          </a:p>
          <a:p>
            <a:pPr lvl="1"/>
            <a:r>
              <a:rPr lang="en-US" dirty="0" smtClean="0"/>
              <a:t>Short sentences that break up information into smaller, easier-to-process units are better for conveying complex information..</a:t>
            </a:r>
            <a:endParaRPr lang="en-US" sz="2400" dirty="0" smtClean="0"/>
          </a:p>
          <a:p>
            <a:pPr lvl="1"/>
            <a:r>
              <a:rPr lang="en-US" dirty="0" smtClean="0"/>
              <a:t>Eliminate or replace wordy phrases and adjectives and adverbs that do not add to the meaning of the specification.</a:t>
            </a:r>
            <a:endParaRPr lang="en-US" sz="2400" dirty="0" smtClean="0"/>
          </a:p>
          <a:p>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0"/>
            <a:r>
              <a:rPr lang="en-US" b="1" dirty="0" smtClean="0">
                <a:solidFill>
                  <a:srgbClr val="00B0F0"/>
                </a:solidFill>
              </a:rPr>
              <a:t>Complete</a:t>
            </a:r>
            <a:endParaRPr lang="en-US" sz="2800" dirty="0" smtClean="0">
              <a:solidFill>
                <a:srgbClr val="00B0F0"/>
              </a:solidFill>
            </a:endParaRPr>
          </a:p>
          <a:p>
            <a:pPr lvl="1"/>
            <a:r>
              <a:rPr lang="en-US" dirty="0" smtClean="0"/>
              <a:t>Specifications should provide the information necessary to enable a bidder to prepare a complete and responsible bid and to enable the contractor to construct the project properly.</a:t>
            </a:r>
            <a:endParaRPr lang="en-US" sz="2400" dirty="0" smtClean="0"/>
          </a:p>
          <a:p>
            <a:pPr lvl="1"/>
            <a:r>
              <a:rPr lang="en-US" dirty="0" smtClean="0"/>
              <a:t>Specifications should be complete and should complement and substantiate the applicable typical sections, dimensions, and details shown on the plans.</a:t>
            </a:r>
            <a:endParaRPr lang="en-US" sz="2400" dirty="0" smtClean="0"/>
          </a:p>
          <a:p>
            <a:pPr lvl="1"/>
            <a:r>
              <a:rPr lang="en-US" dirty="0" smtClean="0"/>
              <a:t>Omissions, ambiguities, or inconsistencies in the plans or specifications are not the responsibility of the contractor.</a:t>
            </a:r>
            <a:endParaRPr lang="en-US" sz="2400"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92500" lnSpcReduction="20000"/>
          </a:bodyPr>
          <a:lstStyle/>
          <a:p>
            <a:pPr lvl="0"/>
            <a:r>
              <a:rPr lang="en-US" b="1" dirty="0" smtClean="0">
                <a:solidFill>
                  <a:srgbClr val="00B0F0"/>
                </a:solidFill>
              </a:rPr>
              <a:t>Correct</a:t>
            </a:r>
            <a:endParaRPr lang="en-US" sz="2800" dirty="0" smtClean="0">
              <a:solidFill>
                <a:srgbClr val="00B0F0"/>
              </a:solidFill>
            </a:endParaRPr>
          </a:p>
          <a:p>
            <a:pPr lvl="1"/>
            <a:r>
              <a:rPr lang="en-US" dirty="0" smtClean="0"/>
              <a:t>Specifications should be accurate and factual. </a:t>
            </a:r>
          </a:p>
          <a:p>
            <a:pPr lvl="1"/>
            <a:r>
              <a:rPr lang="en-US" dirty="0" smtClean="0"/>
              <a:t>Sources of data used in the specification should be reliable and current. </a:t>
            </a:r>
          </a:p>
          <a:p>
            <a:pPr lvl="1"/>
            <a:r>
              <a:rPr lang="en-US" dirty="0" smtClean="0"/>
              <a:t>Careless statements or statements based on unreliable data are frequently the cause of contract administration problems and contractor claims. </a:t>
            </a:r>
          </a:p>
          <a:p>
            <a:pPr lvl="1"/>
            <a:r>
              <a:rPr lang="en-US" dirty="0" smtClean="0"/>
              <a:t>Legalistic words and phrases may shorten or clarify specifications, but ensure that usage is correct and that alternate interpretations cannot contradict the intended meaning.</a:t>
            </a:r>
            <a:endParaRPr lang="en-US" sz="2400" dirty="0" smtClean="0"/>
          </a:p>
          <a:p>
            <a:pPr lvl="1"/>
            <a:r>
              <a:rPr lang="en-US" dirty="0" smtClean="0"/>
              <a:t>To ensure specifications are technically correct, research the topic area thoroughly and consult subject matter experts as necessary.</a:t>
            </a:r>
            <a:endParaRPr lang="en-US" sz="2400"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lstStyle/>
          <a:p>
            <a:pPr lvl="0"/>
            <a:r>
              <a:rPr lang="en-US" b="1" dirty="0" smtClean="0">
                <a:solidFill>
                  <a:srgbClr val="00B0F0"/>
                </a:solidFill>
              </a:rPr>
              <a:t>Consistent</a:t>
            </a:r>
            <a:endParaRPr lang="en-US" sz="2800" dirty="0" smtClean="0">
              <a:solidFill>
                <a:srgbClr val="00B0F0"/>
              </a:solidFill>
            </a:endParaRPr>
          </a:p>
          <a:p>
            <a:pPr lvl="1"/>
            <a:r>
              <a:rPr lang="en-US" dirty="0" smtClean="0"/>
              <a:t>Consistency in language selection, usage, format, and organization will help prevent conflicts and ambiguities in specifications.</a:t>
            </a:r>
            <a:endParaRPr lang="en-US" sz="2400" dirty="0" smtClean="0"/>
          </a:p>
          <a:p>
            <a:pPr lvl="1"/>
            <a:r>
              <a:rPr lang="en-US" dirty="0" smtClean="0"/>
              <a:t>In addition to the need for consistency in writing specifications, specifications must also be consistently enforced. </a:t>
            </a:r>
          </a:p>
          <a:p>
            <a:pPr lvl="1"/>
            <a:r>
              <a:rPr lang="en-US" dirty="0" smtClean="0"/>
              <a:t>Without consistent enforcement, even a well-written specification becomes ineffective.</a:t>
            </a:r>
            <a:endParaRPr lang="en-US" sz="2400"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2971800"/>
            <a:ext cx="6553200" cy="1569660"/>
          </a:xfrm>
          <a:prstGeom prst="rect">
            <a:avLst/>
          </a:prstGeom>
          <a:noFill/>
        </p:spPr>
        <p:txBody>
          <a:bodyPr wrap="square" lIns="91440" tIns="45720" rIns="91440" bIns="45720">
            <a:spAutoFit/>
          </a:bodyPr>
          <a:lstStyle/>
          <a:p>
            <a:pPr algn="ctr"/>
            <a:r>
              <a:rPr lang="en-US" sz="9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solidFill>
                  <a:srgbClr val="FF0000"/>
                </a:solidFill>
              </a:rPr>
              <a:t>Specification in Construction Project</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638800"/>
          </a:xfrm>
        </p:spPr>
        <p:txBody>
          <a:bodyPr>
            <a:normAutofit fontScale="92500" lnSpcReduction="20000"/>
          </a:bodyPr>
          <a:lstStyle/>
          <a:p>
            <a:r>
              <a:rPr lang="en-US" dirty="0" smtClean="0"/>
              <a:t>It does not </a:t>
            </a:r>
            <a:r>
              <a:rPr lang="en-US" dirty="0"/>
              <a:t>include </a:t>
            </a:r>
            <a:r>
              <a:rPr lang="en-US" dirty="0">
                <a:solidFill>
                  <a:srgbClr val="00B050"/>
                </a:solidFill>
              </a:rPr>
              <a:t>cost, quantity </a:t>
            </a:r>
            <a:r>
              <a:rPr lang="en-US" dirty="0"/>
              <a:t>or drawn </a:t>
            </a:r>
            <a:r>
              <a:rPr lang="en-US" dirty="0" smtClean="0">
                <a:solidFill>
                  <a:srgbClr val="00B050"/>
                </a:solidFill>
              </a:rPr>
              <a:t>information.</a:t>
            </a:r>
          </a:p>
          <a:p>
            <a:r>
              <a:rPr lang="en-US" dirty="0" smtClean="0"/>
              <a:t> It to read </a:t>
            </a:r>
            <a:r>
              <a:rPr lang="en-US" dirty="0"/>
              <a:t>alongside other contract documentation such </a:t>
            </a:r>
            <a:r>
              <a:rPr lang="en-US" dirty="0">
                <a:solidFill>
                  <a:srgbClr val="00B050"/>
                </a:solidFill>
              </a:rPr>
              <a:t>as quantities</a:t>
            </a:r>
            <a:r>
              <a:rPr lang="en-US" dirty="0"/>
              <a:t>, </a:t>
            </a:r>
            <a:r>
              <a:rPr lang="en-US" dirty="0">
                <a:solidFill>
                  <a:srgbClr val="00B050"/>
                </a:solidFill>
              </a:rPr>
              <a:t>schedules</a:t>
            </a:r>
            <a:r>
              <a:rPr lang="en-US" dirty="0"/>
              <a:t> and </a:t>
            </a:r>
            <a:r>
              <a:rPr lang="en-US" dirty="0">
                <a:solidFill>
                  <a:srgbClr val="00B050"/>
                </a:solidFill>
              </a:rPr>
              <a:t>drawings</a:t>
            </a:r>
            <a:r>
              <a:rPr lang="en-US" dirty="0" smtClean="0">
                <a:solidFill>
                  <a:srgbClr val="00B050"/>
                </a:solidFill>
              </a:rPr>
              <a:t>.</a:t>
            </a:r>
          </a:p>
          <a:p>
            <a:r>
              <a:rPr lang="en-US" dirty="0" smtClean="0"/>
              <a:t> Also information </a:t>
            </a:r>
            <a:r>
              <a:rPr lang="en-US" dirty="0"/>
              <a:t>about materials and workmanship should not </a:t>
            </a:r>
            <a:r>
              <a:rPr lang="en-US" dirty="0" smtClean="0"/>
              <a:t>on </a:t>
            </a:r>
            <a:r>
              <a:rPr lang="en-US" dirty="0">
                <a:solidFill>
                  <a:srgbClr val="00B050"/>
                </a:solidFill>
              </a:rPr>
              <a:t>drawings</a:t>
            </a:r>
            <a:r>
              <a:rPr lang="en-US" dirty="0"/>
              <a:t> or in </a:t>
            </a:r>
            <a:r>
              <a:rPr lang="en-US" dirty="0">
                <a:solidFill>
                  <a:srgbClr val="00B050"/>
                </a:solidFill>
              </a:rPr>
              <a:t>bills of </a:t>
            </a:r>
            <a:r>
              <a:rPr lang="en-US" dirty="0" smtClean="0">
                <a:solidFill>
                  <a:srgbClr val="00B050"/>
                </a:solidFill>
              </a:rPr>
              <a:t>quantities</a:t>
            </a:r>
            <a:r>
              <a:rPr lang="en-US" dirty="0" smtClean="0"/>
              <a:t>.</a:t>
            </a:r>
          </a:p>
          <a:p>
            <a:r>
              <a:rPr lang="en-US" dirty="0" smtClean="0"/>
              <a:t>It depending on the stage to which the </a:t>
            </a:r>
            <a:r>
              <a:rPr lang="en-US" dirty="0" smtClean="0">
                <a:solidFill>
                  <a:srgbClr val="00B050"/>
                </a:solidFill>
              </a:rPr>
              <a:t>design has been developed.</a:t>
            </a:r>
          </a:p>
          <a:p>
            <a:r>
              <a:rPr lang="en-US" dirty="0" smtClean="0"/>
              <a:t> When the project is tendered, ranging from </a:t>
            </a:r>
            <a:r>
              <a:rPr lang="en-US" dirty="0" smtClean="0">
                <a:solidFill>
                  <a:srgbClr val="00B050"/>
                </a:solidFill>
              </a:rPr>
              <a:t>performance (open)specifications </a:t>
            </a:r>
            <a:r>
              <a:rPr lang="en-US" dirty="0" smtClean="0"/>
              <a:t>that require further design work to be carried out by the contractor, to </a:t>
            </a:r>
            <a:r>
              <a:rPr lang="en-US" dirty="0" smtClean="0">
                <a:solidFill>
                  <a:srgbClr val="00B050"/>
                </a:solidFill>
              </a:rPr>
              <a:t>prescriptive (closed) specifications</a:t>
            </a:r>
            <a:r>
              <a:rPr lang="en-US" dirty="0" smtClean="0"/>
              <a:t>.</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3" name="Content Placeholder 2"/>
          <p:cNvSpPr>
            <a:spLocks noGrp="1"/>
          </p:cNvSpPr>
          <p:nvPr>
            <p:ph idx="1"/>
          </p:nvPr>
        </p:nvSpPr>
        <p:spPr>
          <a:xfrm>
            <a:off x="228600" y="1295400"/>
            <a:ext cx="8686800" cy="5257800"/>
          </a:xfrm>
        </p:spPr>
        <p:txBody>
          <a:bodyPr>
            <a:normAutofit lnSpcReduction="10000"/>
          </a:bodyPr>
          <a:lstStyle/>
          <a:p>
            <a:r>
              <a:rPr lang="en-US" sz="3600" dirty="0" smtClean="0"/>
              <a:t>Prescriptive specifications give the client </a:t>
            </a:r>
            <a:r>
              <a:rPr lang="en-US" sz="3600" dirty="0" smtClean="0">
                <a:solidFill>
                  <a:srgbClr val="00B050"/>
                </a:solidFill>
              </a:rPr>
              <a:t>more certainty </a:t>
            </a:r>
            <a:r>
              <a:rPr lang="en-US" sz="3600" dirty="0" smtClean="0"/>
              <a:t>about the end product when they appoint the contractor.</a:t>
            </a:r>
          </a:p>
          <a:p>
            <a:r>
              <a:rPr lang="en-US" sz="3600" dirty="0" smtClean="0"/>
              <a:t> If performance specification gives the contractor more scope to </a:t>
            </a:r>
            <a:r>
              <a:rPr lang="en-US" sz="3600" dirty="0" smtClean="0">
                <a:solidFill>
                  <a:srgbClr val="00B050"/>
                </a:solidFill>
              </a:rPr>
              <a:t>innovate</a:t>
            </a:r>
            <a:r>
              <a:rPr lang="en-US" sz="3600" dirty="0" smtClean="0"/>
              <a:t>, and adopt </a:t>
            </a:r>
            <a:r>
              <a:rPr lang="en-US" sz="3600" dirty="0" smtClean="0">
                <a:solidFill>
                  <a:srgbClr val="00B050"/>
                </a:solidFill>
              </a:rPr>
              <a:t>cost effective </a:t>
            </a:r>
            <a:r>
              <a:rPr lang="en-US" sz="3600" dirty="0" smtClean="0"/>
              <a:t>methods of work, potentially offering better value for money.</a:t>
            </a:r>
          </a:p>
          <a:p>
            <a:r>
              <a:rPr lang="en-US" sz="3600" dirty="0" smtClean="0"/>
              <a:t>Typically, performance specifications are written on projects that are </a:t>
            </a:r>
            <a:r>
              <a:rPr lang="en-US" sz="3600" dirty="0" smtClean="0">
                <a:solidFill>
                  <a:srgbClr val="00B050"/>
                </a:solidFill>
              </a:rPr>
              <a:t>straight-forward and are well-known building types</a:t>
            </a:r>
            <a:r>
              <a:rPr lang="en-US" sz="3600" dirty="0" smtClean="0"/>
              <a:t>.</a:t>
            </a:r>
          </a:p>
          <a:p>
            <a:endParaRPr lang="en-US" sz="36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And prescriptive specifications are written for more </a:t>
            </a:r>
            <a:r>
              <a:rPr lang="en-US" dirty="0" smtClean="0">
                <a:solidFill>
                  <a:srgbClr val="00B050"/>
                </a:solidFill>
              </a:rPr>
              <a:t>complex buildings</a:t>
            </a:r>
            <a:r>
              <a:rPr lang="en-US" dirty="0" smtClean="0"/>
              <a:t>, or buildings where the </a:t>
            </a:r>
            <a:r>
              <a:rPr lang="en-US" dirty="0" smtClean="0">
                <a:solidFill>
                  <a:srgbClr val="00B050"/>
                </a:solidFill>
              </a:rPr>
              <a:t>client has requirements </a:t>
            </a:r>
            <a:r>
              <a:rPr lang="en-US" dirty="0" smtClean="0"/>
              <a:t>that might not be familiar to contractors .</a:t>
            </a:r>
          </a:p>
          <a:p>
            <a:r>
              <a:rPr lang="en-US" dirty="0" smtClean="0"/>
              <a:t>An exception to this might be a repeat client such as a large retailer, where a specific, </a:t>
            </a:r>
            <a:r>
              <a:rPr lang="en-US" dirty="0" smtClean="0">
                <a:solidFill>
                  <a:srgbClr val="00B050"/>
                </a:solidFill>
              </a:rPr>
              <a:t>branded end result </a:t>
            </a:r>
            <a:r>
              <a:rPr lang="en-US" dirty="0" smtClean="0"/>
              <a:t>is required and so along with the building type is well known, the specification is likely to be </a:t>
            </a:r>
            <a:r>
              <a:rPr lang="en-US" dirty="0" smtClean="0">
                <a:solidFill>
                  <a:srgbClr val="00B050"/>
                </a:solidFill>
              </a:rPr>
              <a:t>prescriptive</a:t>
            </a:r>
            <a:r>
              <a:rPr lang="en-US" dirty="0" smtClean="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Items crucial to the design will be specified </a:t>
            </a:r>
            <a:r>
              <a:rPr lang="en-US" dirty="0" smtClean="0">
                <a:solidFill>
                  <a:srgbClr val="00B050"/>
                </a:solidFill>
              </a:rPr>
              <a:t>prescriptively </a:t>
            </a:r>
            <a:r>
              <a:rPr lang="en-US" dirty="0" smtClean="0"/>
              <a:t>(such as external cladding) along with less critical items are specified only by performance (</a:t>
            </a:r>
            <a:r>
              <a:rPr lang="en-US" dirty="0" smtClean="0">
                <a:solidFill>
                  <a:srgbClr val="00B050"/>
                </a:solidFill>
              </a:rPr>
              <a:t>such as service lifts</a:t>
            </a:r>
            <a:r>
              <a:rPr lang="en-US" dirty="0" smtClean="0"/>
              <a:t>).</a:t>
            </a:r>
          </a:p>
          <a:p>
            <a:r>
              <a:rPr lang="en-US" dirty="0" smtClean="0"/>
              <a:t>Key to deciding whether to specify a building component </a:t>
            </a:r>
            <a:r>
              <a:rPr lang="en-US" dirty="0" smtClean="0">
                <a:solidFill>
                  <a:srgbClr val="00B050"/>
                </a:solidFill>
              </a:rPr>
              <a:t>prescriptively</a:t>
            </a:r>
            <a:r>
              <a:rPr lang="en-US" dirty="0" smtClean="0"/>
              <a:t> or not is considering who is most likely to achieve best value, the </a:t>
            </a:r>
            <a:r>
              <a:rPr lang="en-US" dirty="0" smtClean="0">
                <a:solidFill>
                  <a:srgbClr val="00B050"/>
                </a:solidFill>
              </a:rPr>
              <a:t>client, the designers or the contractor</a:t>
            </a:r>
            <a:r>
              <a:rPr lang="en-US" dirty="0" smtClean="0"/>
              <a:t>:</a:t>
            </a:r>
          </a:p>
          <a:p>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smtClean="0"/>
              <a:t>Large </a:t>
            </a:r>
            <a:r>
              <a:rPr lang="en-US" dirty="0"/>
              <a:t>clients may be able to procure certain products at </a:t>
            </a:r>
            <a:r>
              <a:rPr lang="en-US" dirty="0">
                <a:solidFill>
                  <a:srgbClr val="00B050"/>
                </a:solidFill>
              </a:rPr>
              <a:t>competitive </a:t>
            </a:r>
            <a:r>
              <a:rPr lang="en-US" dirty="0"/>
              <a:t>rates themselves </a:t>
            </a:r>
            <a:r>
              <a:rPr lang="en-US" dirty="0" smtClean="0"/>
              <a:t>(Let us say government</a:t>
            </a:r>
            <a:r>
              <a:rPr lang="en-US" dirty="0"/>
              <a:t>),</a:t>
            </a:r>
          </a:p>
          <a:p>
            <a:pPr lvl="0"/>
            <a:r>
              <a:rPr lang="en-US" dirty="0"/>
              <a:t>Some designers may have particular experience of using a </a:t>
            </a:r>
            <a:r>
              <a:rPr lang="en-US" dirty="0">
                <a:solidFill>
                  <a:srgbClr val="00B050"/>
                </a:solidFill>
              </a:rPr>
              <a:t>specific </a:t>
            </a:r>
            <a:r>
              <a:rPr lang="en-US" dirty="0"/>
              <a:t>product </a:t>
            </a:r>
            <a:r>
              <a:rPr lang="en-US" dirty="0" smtClean="0"/>
              <a:t>.</a:t>
            </a:r>
          </a:p>
          <a:p>
            <a:pPr lvl="0"/>
            <a:r>
              <a:rPr lang="en-US" dirty="0"/>
              <a:t>A</a:t>
            </a:r>
            <a:r>
              <a:rPr lang="en-US" dirty="0" smtClean="0"/>
              <a:t>lthough </a:t>
            </a:r>
            <a:r>
              <a:rPr lang="en-US" dirty="0"/>
              <a:t>some clients </a:t>
            </a:r>
            <a:r>
              <a:rPr lang="en-US" dirty="0">
                <a:solidFill>
                  <a:srgbClr val="00B050"/>
                </a:solidFill>
              </a:rPr>
              <a:t>may not allow designers </a:t>
            </a:r>
            <a:r>
              <a:rPr lang="en-US" dirty="0"/>
              <a:t>to specify particular products as they believe it </a:t>
            </a:r>
            <a:r>
              <a:rPr lang="en-US" dirty="0">
                <a:solidFill>
                  <a:srgbClr val="00B050"/>
                </a:solidFill>
              </a:rPr>
              <a:t>restricts</a:t>
            </a:r>
            <a:r>
              <a:rPr lang="en-US" dirty="0"/>
              <a:t> competition and innovation and may relieve the contractor of their liability for </a:t>
            </a:r>
            <a:r>
              <a:rPr lang="en-US" dirty="0">
                <a:solidFill>
                  <a:srgbClr val="00B050"/>
                </a:solidFill>
              </a:rPr>
              <a:t>'fitness for purpose</a:t>
            </a:r>
            <a:r>
              <a:rPr lang="en-US" dirty="0" smtClean="0">
                <a:solidFill>
                  <a:srgbClr val="00B050"/>
                </a:solidFill>
              </a:rPr>
              <a:t>'.</a:t>
            </a:r>
            <a:endParaRPr lang="en-US" dirty="0">
              <a:solidFill>
                <a:srgbClr val="00B050"/>
              </a:solidFil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Specifications should be developed </a:t>
            </a:r>
            <a:r>
              <a:rPr lang="en-US" dirty="0" smtClean="0">
                <a:solidFill>
                  <a:srgbClr val="00B050"/>
                </a:solidFill>
              </a:rPr>
              <a:t>iteratively</a:t>
            </a:r>
            <a:r>
              <a:rPr lang="en-US" dirty="0" smtClean="0"/>
              <a:t> alongside the design, and not left until the </a:t>
            </a:r>
            <a:r>
              <a:rPr lang="en-US" dirty="0" smtClean="0">
                <a:solidFill>
                  <a:srgbClr val="00B050"/>
                </a:solidFill>
              </a:rPr>
              <a:t>preparation of production information</a:t>
            </a:r>
            <a:r>
              <a:rPr lang="en-US" dirty="0" smtClean="0"/>
              <a:t>. </a:t>
            </a:r>
          </a:p>
          <a:p>
            <a:r>
              <a:rPr lang="en-US" dirty="0" smtClean="0">
                <a:solidFill>
                  <a:srgbClr val="00B050"/>
                </a:solidFill>
              </a:rPr>
              <a:t>By tender </a:t>
            </a:r>
            <a:r>
              <a:rPr lang="en-US" dirty="0" smtClean="0"/>
              <a:t>they should describe every aspect of the building in such a way that there is no </a:t>
            </a:r>
            <a:r>
              <a:rPr lang="en-US" dirty="0" smtClean="0">
                <a:solidFill>
                  <a:srgbClr val="00B050"/>
                </a:solidFill>
              </a:rPr>
              <a:t>uncertainty </a:t>
            </a:r>
            <a:r>
              <a:rPr lang="en-US" dirty="0" smtClean="0"/>
              <a:t>about what the contractor is pricing.</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TotalTime>
  <Words>2329</Words>
  <Application>Microsoft Office PowerPoint</Application>
  <PresentationFormat>On-screen Show (4:3)</PresentationFormat>
  <Paragraphs>146</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Specification in Construction Project </vt:lpstr>
      <vt:lpstr>Definition and Introduction </vt:lpstr>
      <vt:lpstr>PowerPoint Presentation</vt:lpstr>
      <vt:lpstr>Specification in Construction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 of Specification </vt:lpstr>
      <vt:lpstr>PowerPoint Presentation</vt:lpstr>
      <vt:lpstr>Need of Specification in Construction Projects </vt:lpstr>
      <vt:lpstr>Types of Specification </vt:lpstr>
      <vt:lpstr>PowerPoint Presentation</vt:lpstr>
      <vt:lpstr>PowerPoint Presentation</vt:lpstr>
      <vt:lpstr>PowerPoint Presentation</vt:lpstr>
      <vt:lpstr>PowerPoint Presentation</vt:lpstr>
      <vt:lpstr>Specification Writing </vt:lpstr>
      <vt:lpstr>PowerPoint Presentation</vt:lpstr>
      <vt:lpstr>PowerPoint Presentation</vt:lpstr>
      <vt:lpstr>General Principle adopted in writing Specification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roshan guragain</cp:lastModifiedBy>
  <cp:revision>56</cp:revision>
  <dcterms:created xsi:type="dcterms:W3CDTF">2014-12-16T11:27:17Z</dcterms:created>
  <dcterms:modified xsi:type="dcterms:W3CDTF">2022-07-19T23:17:08Z</dcterms:modified>
</cp:coreProperties>
</file>