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6" r:id="rId2"/>
    <p:sldId id="257" r:id="rId3"/>
    <p:sldId id="313" r:id="rId4"/>
    <p:sldId id="311" r:id="rId5"/>
    <p:sldId id="347" r:id="rId6"/>
    <p:sldId id="319" r:id="rId7"/>
    <p:sldId id="320" r:id="rId8"/>
    <p:sldId id="321" r:id="rId9"/>
    <p:sldId id="322" r:id="rId10"/>
    <p:sldId id="323" r:id="rId11"/>
    <p:sldId id="325" r:id="rId12"/>
    <p:sldId id="326" r:id="rId13"/>
    <p:sldId id="327" r:id="rId14"/>
    <p:sldId id="332" r:id="rId15"/>
    <p:sldId id="333" r:id="rId16"/>
    <p:sldId id="334" r:id="rId17"/>
    <p:sldId id="335" r:id="rId18"/>
    <p:sldId id="336" r:id="rId19"/>
    <p:sldId id="339" r:id="rId20"/>
    <p:sldId id="340" r:id="rId21"/>
    <p:sldId id="341" r:id="rId22"/>
    <p:sldId id="343" r:id="rId23"/>
    <p:sldId id="345" r:id="rId24"/>
    <p:sldId id="346" r:id="rId25"/>
    <p:sldId id="337" r:id="rId26"/>
    <p:sldId id="338" r:id="rId27"/>
    <p:sldId id="303" r:id="rId28"/>
    <p:sldId id="304" r:id="rId29"/>
    <p:sldId id="300" r:id="rId30"/>
    <p:sldId id="301" r:id="rId31"/>
    <p:sldId id="302" r:id="rId32"/>
    <p:sldId id="306" r:id="rId33"/>
    <p:sldId id="30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D4E94A-A756-4A77-B97A-7CBB1B891262}" type="datetimeFigureOut">
              <a:rPr lang="en-US" smtClean="0"/>
              <a:pPr/>
              <a:t>12/3/2017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B15306-F63C-4DBA-8B1F-5A029ACE178A}" type="slidenum">
              <a:rPr lang="en-US" smtClean="0"/>
              <a:pPr/>
              <a:t>‹#›</a:t>
            </a:fld>
            <a:endParaRPr lang="en-US"/>
          </a:p>
        </p:txBody>
      </p:sp>
    </p:spTree>
    <p:extLst>
      <p:ext uri="{BB962C8B-B14F-4D97-AF65-F5344CB8AC3E}">
        <p14:creationId xmlns:p14="http://schemas.microsoft.com/office/powerpoint/2010/main" val="1148171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7D82BB1-E815-4AEB-8462-0B4F02717FF6}" type="datetimeFigureOut">
              <a:rPr lang="en-US" smtClean="0"/>
              <a:pPr/>
              <a:t>12/3/2017</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C6AD2312-6CC1-41AB-B738-54135CCF4EE0}"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82BB1-E815-4AEB-8462-0B4F02717FF6}" type="datetimeFigureOut">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D2312-6CC1-41AB-B738-54135CCF4E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D82BB1-E815-4AEB-8462-0B4F02717FF6}" type="datetimeFigureOut">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D2312-6CC1-41AB-B738-54135CCF4E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D82BB1-E815-4AEB-8462-0B4F02717FF6}" type="datetimeFigureOut">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D2312-6CC1-41AB-B738-54135CCF4E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D82BB1-E815-4AEB-8462-0B4F02717FF6}" type="datetimeFigureOut">
              <a:rPr lang="en-US" smtClean="0"/>
              <a:pPr/>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D2312-6CC1-41AB-B738-54135CCF4E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07D82BB1-E815-4AEB-8462-0B4F02717FF6}" type="datetimeFigureOut">
              <a:rPr lang="en-US" smtClean="0"/>
              <a:pPr/>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D2312-6CC1-41AB-B738-54135CCF4EE0}"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D82BB1-E815-4AEB-8462-0B4F02717FF6}" type="datetimeFigureOut">
              <a:rPr lang="en-US" smtClean="0"/>
              <a:pPr/>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AD2312-6CC1-41AB-B738-54135CCF4E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D82BB1-E815-4AEB-8462-0B4F02717FF6}" type="datetimeFigureOut">
              <a:rPr lang="en-US" smtClean="0"/>
              <a:pPr/>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AD2312-6CC1-41AB-B738-54135CCF4E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D82BB1-E815-4AEB-8462-0B4F02717FF6}" type="datetimeFigureOut">
              <a:rPr lang="en-US" smtClean="0"/>
              <a:pPr/>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AD2312-6CC1-41AB-B738-54135CCF4E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07D82BB1-E815-4AEB-8462-0B4F02717FF6}" type="datetimeFigureOut">
              <a:rPr lang="en-US" smtClean="0"/>
              <a:pPr/>
              <a:t>12/3/2017</a:t>
            </a:fld>
            <a:endParaRPr lang="en-US"/>
          </a:p>
        </p:txBody>
      </p:sp>
      <p:sp>
        <p:nvSpPr>
          <p:cNvPr id="7" name="Slide Number Placeholder 6"/>
          <p:cNvSpPr>
            <a:spLocks noGrp="1"/>
          </p:cNvSpPr>
          <p:nvPr>
            <p:ph type="sldNum" sz="quarter" idx="12"/>
          </p:nvPr>
        </p:nvSpPr>
        <p:spPr/>
        <p:txBody>
          <a:bodyPr/>
          <a:lstStyle/>
          <a:p>
            <a:fld id="{C6AD2312-6CC1-41AB-B738-54135CCF4EE0}"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D82BB1-E815-4AEB-8462-0B4F02717FF6}" type="datetimeFigureOut">
              <a:rPr lang="en-US" smtClean="0"/>
              <a:pPr/>
              <a:t>12/3/2017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C6AD2312-6CC1-41AB-B738-54135CCF4E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07D82BB1-E815-4AEB-8462-0B4F02717FF6}" type="datetimeFigureOut">
              <a:rPr lang="en-US" smtClean="0"/>
              <a:pPr/>
              <a:t>12/3/2017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C6AD2312-6CC1-41AB-B738-54135CCF4E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odel-commissioning-plan%20(sample).pdf" TargetMode="External"/><Relationship Id="rId2" Type="http://schemas.openxmlformats.org/officeDocument/2006/relationships/hyperlink" Target="template%20_%20Commissioning_Plan_%20building%20(1-05).pdf" TargetMode="External"/><Relationship Id="rId1" Type="http://schemas.openxmlformats.org/officeDocument/2006/relationships/slideLayout" Target="../slideLayouts/slideLayout2.xml"/><Relationship Id="rId5" Type="http://schemas.openxmlformats.org/officeDocument/2006/relationships/hyperlink" Target="04_ModelPlan_ConstPhase_PECI.pdf" TargetMode="External"/><Relationship Id="rId4" Type="http://schemas.openxmlformats.org/officeDocument/2006/relationships/hyperlink" Target="PROJECT_STANDARDS_AND_SPECIFICATIONS_general_commissioning_procedures_Rev01.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hydrosolutions.com.np/wp-content/uploads/2012/10/3.jp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1"/>
            <a:ext cx="7772400" cy="838200"/>
          </a:xfrm>
        </p:spPr>
        <p:txBody>
          <a:bodyPr>
            <a:normAutofit fontScale="90000"/>
          </a:bodyPr>
          <a:lstStyle/>
          <a:p>
            <a:pPr lvl="1" algn="ctr" rtl="0">
              <a:spcBef>
                <a:spcPct val="0"/>
              </a:spcBef>
            </a:pPr>
            <a:r>
              <a:rPr lang="en-US" sz="3200" dirty="0" smtClean="0"/>
              <a:t>CHAPTER 5.0</a:t>
            </a:r>
            <a:br>
              <a:rPr lang="en-US" sz="3200" dirty="0" smtClean="0"/>
            </a:br>
            <a:endParaRPr lang="en-US" dirty="0"/>
          </a:p>
        </p:txBody>
      </p:sp>
      <p:sp>
        <p:nvSpPr>
          <p:cNvPr id="5" name="Rectangle 4"/>
          <p:cNvSpPr/>
          <p:nvPr/>
        </p:nvSpPr>
        <p:spPr>
          <a:xfrm>
            <a:off x="1676400" y="1752600"/>
            <a:ext cx="6705600" cy="2123658"/>
          </a:xfrm>
          <a:prstGeom prst="rect">
            <a:avLst/>
          </a:prstGeom>
        </p:spPr>
        <p:txBody>
          <a:bodyPr wrap="square">
            <a:spAutoFit/>
          </a:bodyPr>
          <a:lstStyle/>
          <a:p>
            <a:pPr algn="ctr"/>
            <a:r>
              <a:rPr lang="en-US" sz="4400" b="1" dirty="0" smtClean="0"/>
              <a:t>Project Commissioning, Start up and Operation</a:t>
            </a:r>
            <a:r>
              <a:rPr lang="en-US" sz="4400" dirty="0" smtClean="0"/>
              <a:t/>
            </a:r>
            <a:br>
              <a:rPr lang="en-US" sz="4400" dirty="0" smtClean="0"/>
            </a:b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305800" cy="944562"/>
          </a:xfrm>
        </p:spPr>
        <p:txBody>
          <a:bodyPr>
            <a:normAutofit/>
          </a:bodyPr>
          <a:lstStyle/>
          <a:p>
            <a:r>
              <a:rPr lang="en-US" sz="2400" b="1" dirty="0" smtClean="0"/>
              <a:t>Commissioning of contd..</a:t>
            </a:r>
            <a:endParaRPr lang="en-US" sz="2400" dirty="0"/>
          </a:p>
        </p:txBody>
      </p:sp>
      <p:sp>
        <p:nvSpPr>
          <p:cNvPr id="3" name="Content Placeholder 2"/>
          <p:cNvSpPr>
            <a:spLocks noGrp="1"/>
          </p:cNvSpPr>
          <p:nvPr>
            <p:ph idx="1"/>
          </p:nvPr>
        </p:nvSpPr>
        <p:spPr>
          <a:xfrm>
            <a:off x="457200" y="1295400"/>
            <a:ext cx="8229600" cy="4830763"/>
          </a:xfrm>
        </p:spPr>
        <p:txBody>
          <a:bodyPr>
            <a:normAutofit/>
          </a:bodyPr>
          <a:lstStyle/>
          <a:p>
            <a:pPr marL="68580" lvl="0" indent="0">
              <a:buNone/>
            </a:pPr>
            <a:r>
              <a:rPr lang="en-US" dirty="0" smtClean="0"/>
              <a:t>Testing &amp; Commissioning for:</a:t>
            </a:r>
          </a:p>
          <a:p>
            <a:pPr lvl="0"/>
            <a:r>
              <a:rPr lang="en-US" dirty="0" smtClean="0"/>
              <a:t>Power Systems</a:t>
            </a:r>
          </a:p>
          <a:p>
            <a:pPr lvl="0"/>
            <a:r>
              <a:rPr lang="en-US" dirty="0" smtClean="0"/>
              <a:t>Generation Equipment</a:t>
            </a:r>
          </a:p>
          <a:p>
            <a:pPr lvl="0"/>
            <a:r>
              <a:rPr lang="en-US" dirty="0" smtClean="0"/>
              <a:t>Transformer</a:t>
            </a:r>
          </a:p>
          <a:p>
            <a:pPr lvl="0"/>
            <a:r>
              <a:rPr lang="en-US" dirty="0" smtClean="0"/>
              <a:t>High Voltage</a:t>
            </a:r>
          </a:p>
          <a:p>
            <a:pPr lvl="0"/>
            <a:r>
              <a:rPr lang="en-US" dirty="0" smtClean="0"/>
              <a:t>Fiber Optic</a:t>
            </a:r>
          </a:p>
          <a:p>
            <a:pPr lvl="0"/>
            <a:r>
              <a:rPr lang="en-US" dirty="0" smtClean="0"/>
              <a:t>Transmission Line/ Underground Cable</a:t>
            </a:r>
          </a:p>
          <a:p>
            <a:pPr lvl="0"/>
            <a:r>
              <a:rPr lang="en-US" dirty="0" smtClean="0"/>
              <a:t>Maintenance Solutions</a:t>
            </a:r>
          </a:p>
          <a:p>
            <a:endParaRPr lang="en-US" dirty="0"/>
          </a:p>
        </p:txBody>
      </p:sp>
      <p:sp>
        <p:nvSpPr>
          <p:cNvPr id="4" name="Rectangle 3"/>
          <p:cNvSpPr/>
          <p:nvPr/>
        </p:nvSpPr>
        <p:spPr>
          <a:xfrm>
            <a:off x="4800600" y="141962"/>
            <a:ext cx="3268844" cy="369332"/>
          </a:xfrm>
          <a:prstGeom prst="rect">
            <a:avLst/>
          </a:prstGeom>
        </p:spPr>
        <p:txBody>
          <a:bodyPr wrap="none">
            <a:spAutoFit/>
          </a:bodyPr>
          <a:lstStyle/>
          <a:p>
            <a:r>
              <a:rPr lang="en-US" b="1" dirty="0">
                <a:solidFill>
                  <a:schemeClr val="accent1"/>
                </a:solidFill>
              </a:rPr>
              <a:t>Hydro mechanical Projects </a:t>
            </a:r>
            <a:endParaRPr lang="en-US" dirty="0">
              <a:solidFill>
                <a:schemeClr val="accent1"/>
              </a:solidFill>
            </a:endParaRPr>
          </a:p>
        </p:txBody>
      </p:sp>
    </p:spTree>
    <p:extLst>
      <p:ext uri="{BB962C8B-B14F-4D97-AF65-F5344CB8AC3E}">
        <p14:creationId xmlns:p14="http://schemas.microsoft.com/office/powerpoint/2010/main" val="3433457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68362"/>
          </a:xfrm>
        </p:spPr>
        <p:txBody>
          <a:bodyPr/>
          <a:lstStyle/>
          <a:p>
            <a:pPr lvl="2" algn="ctr" rtl="0">
              <a:spcBef>
                <a:spcPct val="0"/>
              </a:spcBef>
            </a:pPr>
            <a:r>
              <a:rPr lang="en-US" sz="3200" b="1" dirty="0">
                <a:solidFill>
                  <a:schemeClr val="accent1"/>
                </a:solidFill>
              </a:rPr>
              <a:t>Procedure of Commissioning </a:t>
            </a:r>
            <a:r>
              <a:rPr lang="en-US" sz="1600" dirty="0">
                <a:solidFill>
                  <a:schemeClr val="accent1"/>
                </a:solidFill>
              </a:rPr>
              <a:t/>
            </a:r>
            <a:br>
              <a:rPr lang="en-US" sz="1600"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457200" y="1676400"/>
            <a:ext cx="8382000" cy="4876800"/>
          </a:xfrm>
        </p:spPr>
        <p:txBody>
          <a:bodyPr>
            <a:normAutofit/>
          </a:bodyPr>
          <a:lstStyle/>
          <a:p>
            <a:pPr algn="just"/>
            <a:r>
              <a:rPr lang="en-US" b="1" dirty="0" smtClean="0">
                <a:solidFill>
                  <a:srgbClr val="002060"/>
                </a:solidFill>
              </a:rPr>
              <a:t>Commissioning Plan</a:t>
            </a:r>
            <a:endParaRPr lang="en-US" dirty="0">
              <a:solidFill>
                <a:srgbClr val="002060"/>
              </a:solidFill>
            </a:endParaRPr>
          </a:p>
          <a:p>
            <a:pPr algn="just"/>
            <a:r>
              <a:rPr lang="en-US" dirty="0" smtClean="0">
                <a:solidFill>
                  <a:srgbClr val="002060"/>
                </a:solidFill>
              </a:rPr>
              <a:t>The commissioning plan </a:t>
            </a:r>
            <a:r>
              <a:rPr lang="en-US" dirty="0">
                <a:solidFill>
                  <a:srgbClr val="002060"/>
                </a:solidFill>
              </a:rPr>
              <a:t>is first developed in the pre-design </a:t>
            </a:r>
            <a:r>
              <a:rPr lang="en-US" dirty="0" smtClean="0">
                <a:solidFill>
                  <a:srgbClr val="002060"/>
                </a:solidFill>
              </a:rPr>
              <a:t>phase/ design </a:t>
            </a:r>
            <a:r>
              <a:rPr lang="en-US" dirty="0">
                <a:solidFill>
                  <a:srgbClr val="002060"/>
                </a:solidFill>
              </a:rPr>
              <a:t>phase </a:t>
            </a:r>
            <a:r>
              <a:rPr lang="en-US" dirty="0" smtClean="0">
                <a:solidFill>
                  <a:srgbClr val="002060"/>
                </a:solidFill>
              </a:rPr>
              <a:t>/ </a:t>
            </a:r>
            <a:r>
              <a:rPr lang="en-US" dirty="0">
                <a:solidFill>
                  <a:srgbClr val="002060"/>
                </a:solidFill>
              </a:rPr>
              <a:t>design </a:t>
            </a:r>
            <a:r>
              <a:rPr lang="en-US" dirty="0" smtClean="0">
                <a:solidFill>
                  <a:srgbClr val="002060"/>
                </a:solidFill>
              </a:rPr>
              <a:t>completion/construction </a:t>
            </a:r>
            <a:r>
              <a:rPr lang="en-US" dirty="0">
                <a:solidFill>
                  <a:srgbClr val="002060"/>
                </a:solidFill>
              </a:rPr>
              <a:t>phase </a:t>
            </a:r>
            <a:r>
              <a:rPr lang="en-US" dirty="0" smtClean="0">
                <a:solidFill>
                  <a:srgbClr val="002060"/>
                </a:solidFill>
              </a:rPr>
              <a:t> </a:t>
            </a:r>
          </a:p>
          <a:p>
            <a:pPr algn="just"/>
            <a:r>
              <a:rPr lang="en-US" dirty="0" smtClean="0">
                <a:solidFill>
                  <a:srgbClr val="002060"/>
                </a:solidFill>
              </a:rPr>
              <a:t>Details </a:t>
            </a:r>
            <a:r>
              <a:rPr lang="en-US" dirty="0">
                <a:solidFill>
                  <a:srgbClr val="002060"/>
                </a:solidFill>
              </a:rPr>
              <a:t>of systems tests and procedures, assembly specific checklists</a:t>
            </a:r>
            <a:r>
              <a:rPr lang="en-US" dirty="0" smtClean="0">
                <a:solidFill>
                  <a:srgbClr val="002060"/>
                </a:solidFill>
              </a:rPr>
              <a:t>, </a:t>
            </a:r>
            <a:r>
              <a:rPr lang="en-US" dirty="0">
                <a:solidFill>
                  <a:srgbClr val="002060"/>
                </a:solidFill>
              </a:rPr>
              <a:t>testing and documentation responsibilities are incorporated in construction phase commissioning </a:t>
            </a:r>
            <a:r>
              <a:rPr lang="en-US" dirty="0" smtClean="0">
                <a:solidFill>
                  <a:srgbClr val="002060"/>
                </a:solidFill>
              </a:rPr>
              <a:t>plans</a:t>
            </a:r>
          </a:p>
          <a:p>
            <a:pPr algn="just"/>
            <a:endParaRPr lang="en-US" dirty="0">
              <a:solidFill>
                <a:srgbClr val="002060"/>
              </a:solidFill>
            </a:endParaRPr>
          </a:p>
        </p:txBody>
      </p:sp>
    </p:spTree>
    <p:extLst>
      <p:ext uri="{BB962C8B-B14F-4D97-AF65-F5344CB8AC3E}">
        <p14:creationId xmlns:p14="http://schemas.microsoft.com/office/powerpoint/2010/main" val="2206544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382000" cy="5715000"/>
          </a:xfrm>
        </p:spPr>
        <p:txBody>
          <a:bodyPr>
            <a:normAutofit lnSpcReduction="10000"/>
          </a:bodyPr>
          <a:lstStyle/>
          <a:p>
            <a:pPr algn="just"/>
            <a:r>
              <a:rPr lang="en-US" dirty="0" smtClean="0">
                <a:solidFill>
                  <a:srgbClr val="002060"/>
                </a:solidFill>
              </a:rPr>
              <a:t> Commissioning plans contains the following:</a:t>
            </a:r>
          </a:p>
          <a:p>
            <a:pPr lvl="1" algn="just"/>
            <a:r>
              <a:rPr lang="en-US" dirty="0">
                <a:solidFill>
                  <a:srgbClr val="002060"/>
                </a:solidFill>
              </a:rPr>
              <a:t>General Project Information</a:t>
            </a:r>
          </a:p>
          <a:p>
            <a:pPr lvl="1" algn="just"/>
            <a:r>
              <a:rPr lang="en-US" dirty="0">
                <a:solidFill>
                  <a:srgbClr val="002060"/>
                </a:solidFill>
              </a:rPr>
              <a:t>Overview and Scope of the Project Commissioning</a:t>
            </a:r>
          </a:p>
          <a:p>
            <a:pPr lvl="1" algn="just"/>
            <a:r>
              <a:rPr lang="en-US" dirty="0">
                <a:solidFill>
                  <a:srgbClr val="002060"/>
                </a:solidFill>
              </a:rPr>
              <a:t>Listing of Equipment and Systems to be Commissioned</a:t>
            </a:r>
          </a:p>
          <a:p>
            <a:pPr lvl="1" algn="just"/>
            <a:r>
              <a:rPr lang="en-US" dirty="0">
                <a:solidFill>
                  <a:srgbClr val="002060"/>
                </a:solidFill>
              </a:rPr>
              <a:t>Commissioning Protocols and Communications</a:t>
            </a:r>
          </a:p>
          <a:p>
            <a:pPr lvl="1" algn="just"/>
            <a:r>
              <a:rPr lang="en-US" dirty="0">
                <a:solidFill>
                  <a:srgbClr val="002060"/>
                </a:solidFill>
              </a:rPr>
              <a:t>Commissioning Process, including Team Responsibilities</a:t>
            </a:r>
          </a:p>
          <a:p>
            <a:pPr lvl="1" algn="just"/>
            <a:r>
              <a:rPr lang="en-US" dirty="0">
                <a:solidFill>
                  <a:srgbClr val="002060"/>
                </a:solidFill>
              </a:rPr>
              <a:t>Commissioning Schedule</a:t>
            </a:r>
          </a:p>
          <a:p>
            <a:pPr lvl="1" algn="just"/>
            <a:r>
              <a:rPr lang="en-US" dirty="0" smtClean="0">
                <a:solidFill>
                  <a:srgbClr val="002060"/>
                </a:solidFill>
              </a:rPr>
              <a:t>Commissioning Documentation</a:t>
            </a:r>
          </a:p>
          <a:p>
            <a:pPr algn="just"/>
            <a:r>
              <a:rPr lang="en-US" dirty="0" smtClean="0">
                <a:solidFill>
                  <a:srgbClr val="002060"/>
                </a:solidFill>
              </a:rPr>
              <a:t> Appendices</a:t>
            </a:r>
          </a:p>
          <a:p>
            <a:pPr lvl="1" algn="just"/>
            <a:r>
              <a:rPr lang="en-US" dirty="0" smtClean="0">
                <a:solidFill>
                  <a:srgbClr val="002060"/>
                </a:solidFill>
              </a:rPr>
              <a:t>Testing and Inspection Plans</a:t>
            </a:r>
          </a:p>
          <a:p>
            <a:pPr lvl="1" algn="just"/>
            <a:r>
              <a:rPr lang="en-US" dirty="0" smtClean="0">
                <a:solidFill>
                  <a:srgbClr val="002060"/>
                </a:solidFill>
              </a:rPr>
              <a:t>Inspection, Functional and Performance Test Procedures</a:t>
            </a:r>
          </a:p>
          <a:p>
            <a:pPr lvl="1" algn="just"/>
            <a:r>
              <a:rPr lang="en-US" dirty="0" smtClean="0">
                <a:solidFill>
                  <a:srgbClr val="002060"/>
                </a:solidFill>
              </a:rPr>
              <a:t>Construction Checklists</a:t>
            </a:r>
          </a:p>
          <a:p>
            <a:pPr lvl="1" algn="just"/>
            <a:r>
              <a:rPr lang="en-US" dirty="0" smtClean="0">
                <a:solidFill>
                  <a:srgbClr val="002060"/>
                </a:solidFill>
              </a:rPr>
              <a:t>Performance Testing Procedures and forms</a:t>
            </a:r>
          </a:p>
          <a:p>
            <a:pPr lvl="1" algn="just"/>
            <a:r>
              <a:rPr lang="en-US" dirty="0" smtClean="0">
                <a:solidFill>
                  <a:srgbClr val="002060"/>
                </a:solidFill>
              </a:rPr>
              <a:t>Issues Logs</a:t>
            </a:r>
          </a:p>
          <a:p>
            <a:pPr lvl="1" algn="just"/>
            <a:endParaRPr lang="en-US" dirty="0" smtClean="0">
              <a:solidFill>
                <a:srgbClr val="002060"/>
              </a:solidFill>
            </a:endParaRPr>
          </a:p>
        </p:txBody>
      </p:sp>
    </p:spTree>
    <p:extLst>
      <p:ext uri="{BB962C8B-B14F-4D97-AF65-F5344CB8AC3E}">
        <p14:creationId xmlns:p14="http://schemas.microsoft.com/office/powerpoint/2010/main" val="1814072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39762"/>
          </a:xfrm>
        </p:spPr>
        <p:txBody>
          <a:bodyPr>
            <a:normAutofit fontScale="90000"/>
          </a:bodyPr>
          <a:lstStyle/>
          <a:p>
            <a:pPr algn="ctr"/>
            <a:r>
              <a:rPr lang="en-US" b="1" dirty="0" smtClean="0"/>
              <a:t>Commissioning Planning contd..</a:t>
            </a:r>
            <a:endParaRPr lang="en-US" dirty="0"/>
          </a:p>
        </p:txBody>
      </p:sp>
      <p:sp>
        <p:nvSpPr>
          <p:cNvPr id="3" name="Content Placeholder 2"/>
          <p:cNvSpPr>
            <a:spLocks noGrp="1"/>
          </p:cNvSpPr>
          <p:nvPr>
            <p:ph idx="1"/>
          </p:nvPr>
        </p:nvSpPr>
        <p:spPr>
          <a:xfrm>
            <a:off x="609600" y="1447800"/>
            <a:ext cx="7924800" cy="4495800"/>
          </a:xfrm>
        </p:spPr>
        <p:txBody>
          <a:bodyPr>
            <a:normAutofit/>
          </a:bodyPr>
          <a:lstStyle/>
          <a:p>
            <a:pPr algn="just"/>
            <a:r>
              <a:rPr lang="en-US" b="1" dirty="0" smtClean="0">
                <a:solidFill>
                  <a:srgbClr val="002060"/>
                </a:solidFill>
              </a:rPr>
              <a:t>Establish Testing and Inspection Plans:</a:t>
            </a:r>
          </a:p>
          <a:p>
            <a:pPr algn="just"/>
            <a:r>
              <a:rPr lang="en-US" b="1" dirty="0" smtClean="0"/>
              <a:t>Develop Commissioning Specifications</a:t>
            </a:r>
          </a:p>
          <a:p>
            <a:pPr algn="just"/>
            <a:r>
              <a:rPr lang="en-US" b="1" dirty="0" smtClean="0"/>
              <a:t>Determine Special Testing Needs</a:t>
            </a:r>
            <a:endParaRPr lang="en-US" dirty="0" smtClean="0"/>
          </a:p>
          <a:p>
            <a:pPr algn="just"/>
            <a:endParaRPr lang="en-US" dirty="0" smtClean="0"/>
          </a:p>
          <a:p>
            <a:pPr algn="just"/>
            <a:endParaRPr lang="en-US" dirty="0">
              <a:solidFill>
                <a:srgbClr val="002060"/>
              </a:solidFill>
            </a:endParaRPr>
          </a:p>
        </p:txBody>
      </p:sp>
    </p:spTree>
    <p:extLst>
      <p:ext uri="{BB962C8B-B14F-4D97-AF65-F5344CB8AC3E}">
        <p14:creationId xmlns:p14="http://schemas.microsoft.com/office/powerpoint/2010/main" val="1738950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p:txBody>
          <a:bodyPr>
            <a:normAutofit/>
          </a:bodyPr>
          <a:lstStyle/>
          <a:p>
            <a:r>
              <a:rPr lang="en-US" dirty="0" smtClean="0">
                <a:hlinkClick r:id="rId2" action="ppaction://hlinkfile"/>
              </a:rPr>
              <a:t>template _ </a:t>
            </a:r>
            <a:r>
              <a:rPr lang="en-US" dirty="0" err="1" smtClean="0">
                <a:hlinkClick r:id="rId2" action="ppaction://hlinkfile"/>
              </a:rPr>
              <a:t>Commissioning_Plan</a:t>
            </a:r>
            <a:r>
              <a:rPr lang="en-US" dirty="0" smtClean="0">
                <a:hlinkClick r:id="rId2" action="ppaction://hlinkfile"/>
              </a:rPr>
              <a:t>_ building (1-05).pdf</a:t>
            </a:r>
            <a:endParaRPr lang="en-US" dirty="0" smtClean="0"/>
          </a:p>
          <a:p>
            <a:r>
              <a:rPr lang="en-US" dirty="0" smtClean="0">
                <a:hlinkClick r:id="rId3" action="ppaction://hlinkfile"/>
              </a:rPr>
              <a:t>model-commissioning-plan (sample).pdf</a:t>
            </a:r>
            <a:endParaRPr lang="en-US" dirty="0" smtClean="0"/>
          </a:p>
          <a:p>
            <a:r>
              <a:rPr lang="en-US" dirty="0" smtClean="0">
                <a:hlinkClick r:id="rId4" action="ppaction://hlinkfile"/>
              </a:rPr>
              <a:t>PROJECT_STANDARDS_AND_SPECIFICATIONS_general_commissioning_procedures_Rev01.pdf</a:t>
            </a:r>
            <a:endParaRPr lang="en-US" dirty="0" smtClean="0"/>
          </a:p>
          <a:p>
            <a:r>
              <a:rPr lang="en-US" dirty="0" smtClean="0">
                <a:hlinkClick r:id="rId5" action="ppaction://hlinkfile"/>
              </a:rPr>
              <a:t>04_ModelPlan_ConstPhase_PECI.pdf</a:t>
            </a:r>
            <a:endParaRPr lang="en-US" dirty="0" smtClean="0"/>
          </a:p>
          <a:p>
            <a:endParaRPr lang="en-US" dirty="0"/>
          </a:p>
        </p:txBody>
      </p:sp>
    </p:spTree>
    <p:extLst>
      <p:ext uri="{BB962C8B-B14F-4D97-AF65-F5344CB8AC3E}">
        <p14:creationId xmlns:p14="http://schemas.microsoft.com/office/powerpoint/2010/main" val="26105067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152400"/>
            <a:ext cx="3886200" cy="838200"/>
          </a:xfrm>
        </p:spPr>
        <p:txBody>
          <a:bodyPr>
            <a:noAutofit/>
          </a:bodyPr>
          <a:lstStyle/>
          <a:p>
            <a:pPr lvl="1" algn="ctr" rtl="0">
              <a:spcBef>
                <a:spcPct val="0"/>
              </a:spcBef>
            </a:pPr>
            <a:r>
              <a:rPr lang="en-US" sz="3200" b="1" dirty="0" smtClean="0">
                <a:solidFill>
                  <a:schemeClr val="accent1">
                    <a:lumMod val="60000"/>
                    <a:lumOff val="40000"/>
                  </a:schemeClr>
                </a:solidFill>
              </a:rPr>
              <a:t/>
            </a:r>
            <a:br>
              <a:rPr lang="en-US" sz="3200" b="1" dirty="0" smtClean="0">
                <a:solidFill>
                  <a:schemeClr val="accent1">
                    <a:lumMod val="60000"/>
                    <a:lumOff val="40000"/>
                  </a:schemeClr>
                </a:solidFill>
              </a:rPr>
            </a:br>
            <a:r>
              <a:rPr lang="en-US" sz="3200" b="1" dirty="0" smtClean="0">
                <a:solidFill>
                  <a:schemeClr val="accent1">
                    <a:lumMod val="60000"/>
                    <a:lumOff val="40000"/>
                  </a:schemeClr>
                </a:solidFill>
              </a:rPr>
              <a:t>Project Start </a:t>
            </a:r>
            <a:r>
              <a:rPr lang="en-US" sz="3200" b="1" dirty="0">
                <a:solidFill>
                  <a:schemeClr val="accent1">
                    <a:lumMod val="60000"/>
                    <a:lumOff val="40000"/>
                  </a:schemeClr>
                </a:solidFill>
              </a:rPr>
              <a:t>up </a:t>
            </a:r>
            <a:r>
              <a:rPr lang="en-US" sz="3200" dirty="0">
                <a:solidFill>
                  <a:schemeClr val="accent1">
                    <a:lumMod val="60000"/>
                    <a:lumOff val="40000"/>
                  </a:schemeClr>
                </a:solidFill>
              </a:rPr>
              <a:t/>
            </a:r>
            <a:br>
              <a:rPr lang="en-US" sz="3200" dirty="0">
                <a:solidFill>
                  <a:schemeClr val="accent1">
                    <a:lumMod val="60000"/>
                    <a:lumOff val="40000"/>
                  </a:schemeClr>
                </a:solidFill>
              </a:rPr>
            </a:br>
            <a:endParaRPr lang="en-US" sz="3200" dirty="0">
              <a:solidFill>
                <a:schemeClr val="accent1">
                  <a:lumMod val="60000"/>
                  <a:lumOff val="40000"/>
                </a:schemeClr>
              </a:solidFill>
            </a:endParaRPr>
          </a:p>
        </p:txBody>
      </p:sp>
      <p:sp>
        <p:nvSpPr>
          <p:cNvPr id="3" name="Content Placeholder 2"/>
          <p:cNvSpPr>
            <a:spLocks noGrp="1"/>
          </p:cNvSpPr>
          <p:nvPr>
            <p:ph idx="1"/>
          </p:nvPr>
        </p:nvSpPr>
        <p:spPr>
          <a:xfrm>
            <a:off x="609600" y="769214"/>
            <a:ext cx="8153400" cy="1440586"/>
          </a:xfrm>
        </p:spPr>
        <p:txBody>
          <a:bodyPr>
            <a:normAutofit/>
          </a:bodyPr>
          <a:lstStyle/>
          <a:p>
            <a:pPr marL="68580" indent="0" algn="just">
              <a:buNone/>
            </a:pPr>
            <a:r>
              <a:rPr lang="en-US" sz="2000" dirty="0" smtClean="0"/>
              <a:t>Project Start Up is a short phase between the project planning and execution. it is responsible for successful transition of a project from a state of underlying concepts and plans to a state of practical execution. </a:t>
            </a:r>
            <a:endParaRPr lang="en-US" sz="2000" dirty="0"/>
          </a:p>
        </p:txBody>
      </p:sp>
      <p:sp>
        <p:nvSpPr>
          <p:cNvPr id="4" name="Rectangle 3"/>
          <p:cNvSpPr/>
          <p:nvPr/>
        </p:nvSpPr>
        <p:spPr>
          <a:xfrm>
            <a:off x="609600" y="2133600"/>
            <a:ext cx="8001000" cy="3416320"/>
          </a:xfrm>
          <a:prstGeom prst="rect">
            <a:avLst/>
          </a:prstGeom>
        </p:spPr>
        <p:txBody>
          <a:bodyPr wrap="square">
            <a:spAutoFit/>
          </a:bodyPr>
          <a:lstStyle/>
          <a:p>
            <a:pPr algn="just"/>
            <a:r>
              <a:rPr lang="en-US" dirty="0"/>
              <a:t> </a:t>
            </a:r>
            <a:r>
              <a:rPr lang="en-US" b="1" u="sng" dirty="0">
                <a:solidFill>
                  <a:schemeClr val="bg2">
                    <a:lumMod val="50000"/>
                  </a:schemeClr>
                </a:solidFill>
              </a:rPr>
              <a:t>Overview</a:t>
            </a:r>
          </a:p>
          <a:p>
            <a:pPr algn="just"/>
            <a:r>
              <a:rPr lang="en-US" dirty="0" smtClean="0"/>
              <a:t>Project </a:t>
            </a:r>
            <a:r>
              <a:rPr lang="en-US" dirty="0"/>
              <a:t>startup is a very short phase of the project management cycle.  It is a transition step between project planning and execution.  While it is a short step, important events occur, including:</a:t>
            </a:r>
          </a:p>
          <a:p>
            <a:pPr marL="285750" lvl="0" indent="-285750" algn="just">
              <a:buFont typeface="Arial" pitchFamily="34" charset="0"/>
              <a:buChar char="•"/>
            </a:pPr>
            <a:r>
              <a:rPr lang="en-US" dirty="0" smtClean="0"/>
              <a:t>Base lining </a:t>
            </a:r>
            <a:r>
              <a:rPr lang="en-US" dirty="0"/>
              <a:t>of the project plan with management sign-off</a:t>
            </a:r>
          </a:p>
          <a:p>
            <a:pPr marL="285750" lvl="0" indent="-285750" algn="just">
              <a:buFont typeface="Arial" pitchFamily="34" charset="0"/>
              <a:buChar char="•"/>
            </a:pPr>
            <a:r>
              <a:rPr lang="en-US" dirty="0"/>
              <a:t>Commitment of resources by agency management</a:t>
            </a:r>
          </a:p>
          <a:p>
            <a:pPr marL="285750" lvl="0" indent="-285750" algn="just">
              <a:buFont typeface="Arial" pitchFamily="34" charset="0"/>
              <a:buChar char="•"/>
            </a:pPr>
            <a:r>
              <a:rPr lang="en-US" dirty="0"/>
              <a:t>Creation of a project database</a:t>
            </a:r>
          </a:p>
          <a:p>
            <a:pPr marL="285750" lvl="0" indent="-285750" algn="just">
              <a:buFont typeface="Arial" pitchFamily="34" charset="0"/>
              <a:buChar char="•"/>
            </a:pPr>
            <a:r>
              <a:rPr lang="en-US" dirty="0"/>
              <a:t>Project Kick-off </a:t>
            </a:r>
            <a:r>
              <a:rPr lang="en-US" dirty="0" smtClean="0"/>
              <a:t>meeting</a:t>
            </a:r>
          </a:p>
          <a:p>
            <a:pPr lvl="0" algn="just"/>
            <a:endParaRPr lang="en-US" dirty="0"/>
          </a:p>
          <a:p>
            <a:pPr algn="just"/>
            <a:r>
              <a:rPr lang="en-US" dirty="0"/>
              <a:t>The project startup is a significant event in the life of a project.  The project team must be formed, resources must be brought together, and the plan must be finalized.</a:t>
            </a:r>
          </a:p>
        </p:txBody>
      </p:sp>
    </p:spTree>
    <p:extLst>
      <p:ext uri="{BB962C8B-B14F-4D97-AF65-F5344CB8AC3E}">
        <p14:creationId xmlns:p14="http://schemas.microsoft.com/office/powerpoint/2010/main" val="3075988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152400"/>
            <a:ext cx="3657600" cy="381000"/>
          </a:xfrm>
        </p:spPr>
        <p:txBody>
          <a:bodyPr>
            <a:noAutofit/>
          </a:bodyPr>
          <a:lstStyle/>
          <a:p>
            <a:r>
              <a:rPr lang="en-US" sz="2400" b="1" dirty="0" smtClean="0"/>
              <a:t>Project Startup Steps.</a:t>
            </a:r>
            <a:endParaRPr lang="en-US" sz="2400" b="1" dirty="0"/>
          </a:p>
        </p:txBody>
      </p:sp>
      <p:sp>
        <p:nvSpPr>
          <p:cNvPr id="3" name="Content Placeholder 2"/>
          <p:cNvSpPr>
            <a:spLocks noGrp="1"/>
          </p:cNvSpPr>
          <p:nvPr>
            <p:ph idx="1"/>
          </p:nvPr>
        </p:nvSpPr>
        <p:spPr>
          <a:xfrm>
            <a:off x="685800" y="990600"/>
            <a:ext cx="7696200" cy="5181600"/>
          </a:xfrm>
        </p:spPr>
        <p:txBody>
          <a:bodyPr>
            <a:normAutofit fontScale="47500" lnSpcReduction="20000"/>
          </a:bodyPr>
          <a:lstStyle/>
          <a:p>
            <a:pPr marL="68580" indent="0">
              <a:buNone/>
            </a:pPr>
            <a:r>
              <a:rPr lang="en-US" sz="2900" b="1" u="sng" dirty="0">
                <a:solidFill>
                  <a:schemeClr val="accent1"/>
                </a:solidFill>
              </a:rPr>
              <a:t>Establish the Plan Baseline</a:t>
            </a:r>
          </a:p>
          <a:p>
            <a:pPr marL="68580" indent="0">
              <a:buNone/>
            </a:pPr>
            <a:endParaRPr lang="en-US" dirty="0"/>
          </a:p>
          <a:p>
            <a:r>
              <a:rPr lang="en-US" dirty="0"/>
              <a:t>The first step of the project start-up stage is to finalize the project plan and establish a baseline</a:t>
            </a:r>
            <a:r>
              <a:rPr lang="en-US" dirty="0" smtClean="0"/>
              <a:t>.</a:t>
            </a:r>
          </a:p>
          <a:p>
            <a:pPr marL="68580" indent="0">
              <a:buNone/>
            </a:pPr>
            <a:endParaRPr lang="en-US" dirty="0" smtClean="0"/>
          </a:p>
          <a:p>
            <a:r>
              <a:rPr lang="en-US" dirty="0" smtClean="0"/>
              <a:t>Baseline </a:t>
            </a:r>
            <a:r>
              <a:rPr lang="en-US" dirty="0"/>
              <a:t>refers to a plan that has been placed under configuration management so that changes to the plan are made under the change control process as discussed in </a:t>
            </a:r>
            <a:r>
              <a:rPr lang="en-US" i="1" dirty="0"/>
              <a:t>Configuration Management </a:t>
            </a:r>
            <a:r>
              <a:rPr lang="en-US" dirty="0"/>
              <a:t>of Project Planning and Project Execution. </a:t>
            </a:r>
          </a:p>
          <a:p>
            <a:pPr marL="68580" indent="0">
              <a:buNone/>
            </a:pPr>
            <a:endParaRPr lang="en-US" dirty="0"/>
          </a:p>
          <a:p>
            <a:pPr marL="68580" indent="0">
              <a:buNone/>
            </a:pPr>
            <a:r>
              <a:rPr lang="en-US" sz="2900" b="1" u="sng" dirty="0" smtClean="0">
                <a:solidFill>
                  <a:schemeClr val="accent1"/>
                </a:solidFill>
              </a:rPr>
              <a:t>Fine </a:t>
            </a:r>
            <a:r>
              <a:rPr lang="en-US" sz="2900" b="1" u="sng" dirty="0">
                <a:solidFill>
                  <a:schemeClr val="accent1"/>
                </a:solidFill>
              </a:rPr>
              <a:t>Tuning the Plan</a:t>
            </a:r>
          </a:p>
          <a:p>
            <a:endParaRPr lang="en-US" dirty="0"/>
          </a:p>
          <a:p>
            <a:r>
              <a:rPr lang="en-US" dirty="0"/>
              <a:t>A final tuning of the project plan typically occurs during the project start-up phase. </a:t>
            </a:r>
            <a:endParaRPr lang="en-US" dirty="0" smtClean="0"/>
          </a:p>
          <a:p>
            <a:r>
              <a:rPr lang="en-US" dirty="0" smtClean="0"/>
              <a:t>This </a:t>
            </a:r>
            <a:r>
              <a:rPr lang="en-US" dirty="0"/>
              <a:t>fine tuning consists of incorporating changes that result from management review or, in the case of a project that involves procurement, changes that result from contract negotiations</a:t>
            </a:r>
            <a:r>
              <a:rPr lang="en-US" dirty="0" smtClean="0"/>
              <a:t>.</a:t>
            </a:r>
          </a:p>
          <a:p>
            <a:r>
              <a:rPr lang="en-US" dirty="0" smtClean="0"/>
              <a:t>Only </a:t>
            </a:r>
            <a:r>
              <a:rPr lang="en-US" dirty="0"/>
              <a:t>minor changes can be made to the plan at this time—major changes require a return to the project planning phase.</a:t>
            </a:r>
          </a:p>
          <a:p>
            <a:pPr marL="68580" indent="0">
              <a:buNone/>
            </a:pPr>
            <a:endParaRPr lang="en-US" dirty="0" smtClean="0"/>
          </a:p>
          <a:p>
            <a:pPr marL="68580" indent="0" algn="ctr">
              <a:buNone/>
            </a:pPr>
            <a:r>
              <a:rPr lang="en-US" b="1" i="1" dirty="0" smtClean="0"/>
              <a:t>Minor </a:t>
            </a:r>
            <a:r>
              <a:rPr lang="en-US" b="1" i="1" dirty="0"/>
              <a:t>changes are defined as a refinement of activities, the addition of oversight and quality activities, and alterations to the schedule. Any change that results in more than a 5% increase in cost or schedule should be viewed as a major change.</a:t>
            </a:r>
          </a:p>
          <a:p>
            <a:pPr marL="68580" indent="0">
              <a:buNone/>
            </a:pPr>
            <a:endParaRPr lang="en-US" dirty="0">
              <a:solidFill>
                <a:schemeClr val="accent1"/>
              </a:solidFill>
            </a:endParaRPr>
          </a:p>
          <a:p>
            <a:pPr marL="68580" indent="0">
              <a:buNone/>
            </a:pPr>
            <a:r>
              <a:rPr lang="en-US" sz="2900" b="1" u="sng" dirty="0">
                <a:solidFill>
                  <a:schemeClr val="accent1"/>
                </a:solidFill>
              </a:rPr>
              <a:t>Plan Approval</a:t>
            </a:r>
          </a:p>
          <a:p>
            <a:pPr marL="68580" indent="0">
              <a:buNone/>
            </a:pPr>
            <a:endParaRPr lang="en-US" dirty="0"/>
          </a:p>
          <a:p>
            <a:r>
              <a:rPr lang="en-US" dirty="0"/>
              <a:t>During the start-up process, the plan is finalized by the Steering Committee.  At this point, resources are committed and plans are made to quickly move to the execution phase.</a:t>
            </a:r>
          </a:p>
          <a:p>
            <a:pPr marL="68580" indent="0">
              <a:buNone/>
            </a:pPr>
            <a:endParaRPr lang="en-US" dirty="0"/>
          </a:p>
          <a:p>
            <a:r>
              <a:rPr lang="en-US" dirty="0"/>
              <a:t>The final project plan approval varies depending on the project and may require approval from the following: the project manager, Steering Committee, user management</a:t>
            </a:r>
            <a:r>
              <a:rPr lang="en-US" dirty="0" smtClean="0"/>
              <a:t>, </a:t>
            </a:r>
            <a:r>
              <a:rPr lang="en-US" dirty="0"/>
              <a:t>If the effort includes contractors, it may be necessary to get the prime contractor and procurement to sign off on the plan</a:t>
            </a:r>
            <a:r>
              <a:rPr lang="en-US" dirty="0" smtClean="0"/>
              <a:t>.</a:t>
            </a:r>
            <a:r>
              <a:rPr lang="en-US" dirty="0"/>
              <a:t> </a:t>
            </a:r>
          </a:p>
          <a:p>
            <a:endParaRPr lang="en-US" dirty="0" smtClean="0"/>
          </a:p>
          <a:p>
            <a:r>
              <a:rPr lang="en-US" dirty="0" smtClean="0"/>
              <a:t>The </a:t>
            </a:r>
            <a:r>
              <a:rPr lang="en-US" dirty="0"/>
              <a:t>Steering Committee approval represents a commitment to implement the project as described in the plan. This is a commitment to scope, schedule, and budget. </a:t>
            </a:r>
            <a:endParaRPr lang="en-US" b="1" i="1" dirty="0"/>
          </a:p>
          <a:p>
            <a:endParaRPr lang="en-US" dirty="0"/>
          </a:p>
        </p:txBody>
      </p:sp>
    </p:spTree>
    <p:extLst>
      <p:ext uri="{BB962C8B-B14F-4D97-AF65-F5344CB8AC3E}">
        <p14:creationId xmlns:p14="http://schemas.microsoft.com/office/powerpoint/2010/main" val="4128185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0"/>
            <a:ext cx="3429000" cy="762000"/>
          </a:xfrm>
        </p:spPr>
        <p:txBody>
          <a:bodyPr>
            <a:normAutofit fontScale="90000"/>
          </a:bodyPr>
          <a:lstStyle/>
          <a:p>
            <a:pPr algn="ctr"/>
            <a:r>
              <a:rPr lang="en-US" sz="2400" b="1" dirty="0" smtClean="0"/>
              <a:t/>
            </a:r>
            <a:br>
              <a:rPr lang="en-US" sz="2400" b="1" dirty="0" smtClean="0"/>
            </a:br>
            <a:r>
              <a:rPr lang="en-US" sz="2400" b="1" dirty="0" smtClean="0"/>
              <a:t>Start-Up </a:t>
            </a:r>
            <a:r>
              <a:rPr lang="en-US" sz="2400" b="1" dirty="0"/>
              <a:t>Check List</a:t>
            </a:r>
            <a:br>
              <a:rPr lang="en-US" sz="2400" b="1" dirty="0"/>
            </a:br>
            <a:endParaRPr lang="en-US" sz="2400" b="1" dirty="0"/>
          </a:p>
        </p:txBody>
      </p:sp>
      <p:sp>
        <p:nvSpPr>
          <p:cNvPr id="3" name="Content Placeholder 2"/>
          <p:cNvSpPr>
            <a:spLocks noGrp="1"/>
          </p:cNvSpPr>
          <p:nvPr>
            <p:ph idx="1"/>
          </p:nvPr>
        </p:nvSpPr>
        <p:spPr>
          <a:xfrm>
            <a:off x="609600" y="838200"/>
            <a:ext cx="8001000" cy="5715000"/>
          </a:xfrm>
        </p:spPr>
        <p:txBody>
          <a:bodyPr>
            <a:normAutofit fontScale="77500" lnSpcReduction="20000"/>
          </a:bodyPr>
          <a:lstStyle/>
          <a:p>
            <a:pPr marL="68580" indent="0" algn="just">
              <a:buNone/>
            </a:pPr>
            <a:r>
              <a:rPr lang="en-US" dirty="0"/>
              <a:t>A good way to ensure that all start-up tasks are completed prior to actually starting the project is to use a start-up check list. The check list can be used by others to ensure that the tasks necessary to start the project are completed.  </a:t>
            </a:r>
            <a:endParaRPr lang="en-US" dirty="0" smtClean="0"/>
          </a:p>
          <a:p>
            <a:pPr marL="68580" indent="0" algn="just">
              <a:buNone/>
            </a:pPr>
            <a:endParaRPr lang="en-US" dirty="0"/>
          </a:p>
          <a:p>
            <a:pPr marL="68580" indent="0" algn="just">
              <a:buNone/>
            </a:pPr>
            <a:r>
              <a:rPr lang="en-US" dirty="0" smtClean="0"/>
              <a:t>The </a:t>
            </a:r>
            <a:r>
              <a:rPr lang="en-US" dirty="0"/>
              <a:t>Start-Up Check List is a combination of an action list and a tool to verify that necessary steps have been completed.  This list addresses the following activities:</a:t>
            </a:r>
          </a:p>
          <a:p>
            <a:pPr marL="68580" indent="0" algn="just">
              <a:buNone/>
            </a:pPr>
            <a:endParaRPr lang="en-US" dirty="0"/>
          </a:p>
          <a:p>
            <a:pPr lvl="0" algn="just"/>
            <a:r>
              <a:rPr lang="en-US" dirty="0"/>
              <a:t>Tracking and monitoring processes</a:t>
            </a:r>
          </a:p>
          <a:p>
            <a:pPr lvl="0" algn="just"/>
            <a:r>
              <a:rPr lang="en-US" dirty="0"/>
              <a:t>Defining what will be tracked and monitored and the format for this information</a:t>
            </a:r>
          </a:p>
          <a:p>
            <a:pPr lvl="0" algn="just"/>
            <a:r>
              <a:rPr lang="en-US" dirty="0"/>
              <a:t>Reviewing the schedules and formats</a:t>
            </a:r>
          </a:p>
          <a:p>
            <a:pPr lvl="0" algn="just"/>
            <a:r>
              <a:rPr lang="en-US" dirty="0"/>
              <a:t>Reviewing the configuration management system and ensuring the assignment of this responsibility</a:t>
            </a:r>
          </a:p>
          <a:p>
            <a:pPr lvl="0" algn="just"/>
            <a:r>
              <a:rPr lang="en-US" dirty="0"/>
              <a:t>Reviewing the change control process and ensuring that it is institutionalized</a:t>
            </a:r>
          </a:p>
          <a:p>
            <a:pPr lvl="0" algn="just"/>
            <a:r>
              <a:rPr lang="en-US" dirty="0"/>
              <a:t>Determining how issues will be raised in the project and who will track their resolution</a:t>
            </a:r>
          </a:p>
          <a:p>
            <a:pPr lvl="0" algn="just"/>
            <a:r>
              <a:rPr lang="en-US" dirty="0"/>
              <a:t>Defining the risk management process</a:t>
            </a:r>
          </a:p>
          <a:p>
            <a:pPr lvl="0" algn="just"/>
            <a:r>
              <a:rPr lang="en-US" dirty="0"/>
              <a:t>Defining the change management </a:t>
            </a:r>
            <a:r>
              <a:rPr lang="en-US" dirty="0" smtClean="0"/>
              <a:t>process</a:t>
            </a:r>
            <a:endParaRPr lang="en-US" dirty="0"/>
          </a:p>
        </p:txBody>
      </p:sp>
    </p:spTree>
    <p:extLst>
      <p:ext uri="{BB962C8B-B14F-4D97-AF65-F5344CB8AC3E}">
        <p14:creationId xmlns:p14="http://schemas.microsoft.com/office/powerpoint/2010/main" val="1890838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7772400" cy="5257800"/>
          </a:xfrm>
        </p:spPr>
        <p:txBody>
          <a:bodyPr>
            <a:normAutofit fontScale="92500" lnSpcReduction="10000"/>
          </a:bodyPr>
          <a:lstStyle/>
          <a:p>
            <a:pPr lvl="0" algn="just"/>
            <a:r>
              <a:rPr lang="en-US" dirty="0"/>
              <a:t>Defining the project environment</a:t>
            </a:r>
          </a:p>
          <a:p>
            <a:pPr lvl="0" algn="just"/>
            <a:r>
              <a:rPr lang="en-US" dirty="0"/>
              <a:t>Completing the project baseline</a:t>
            </a:r>
          </a:p>
          <a:p>
            <a:pPr lvl="0" algn="just"/>
            <a:r>
              <a:rPr lang="en-US" dirty="0"/>
              <a:t>Identifying project standards and tools</a:t>
            </a:r>
          </a:p>
          <a:p>
            <a:pPr lvl="0" algn="just"/>
            <a:r>
              <a:rPr lang="en-US" dirty="0"/>
              <a:t>Identifying and refining the roles and responsibilities of the project team members</a:t>
            </a:r>
          </a:p>
          <a:p>
            <a:pPr lvl="0" algn="just"/>
            <a:r>
              <a:rPr lang="en-US" dirty="0"/>
              <a:t>Setting expectations for the project team</a:t>
            </a:r>
          </a:p>
          <a:p>
            <a:pPr lvl="0" algn="just"/>
            <a:r>
              <a:rPr lang="en-US" dirty="0"/>
              <a:t>Defining all the project control processes</a:t>
            </a:r>
          </a:p>
          <a:p>
            <a:pPr lvl="0" algn="just"/>
            <a:r>
              <a:rPr lang="en-US" dirty="0"/>
              <a:t>Obtaining and allocating resources</a:t>
            </a:r>
          </a:p>
          <a:p>
            <a:pPr lvl="0" algn="just"/>
            <a:r>
              <a:rPr lang="en-US" dirty="0"/>
              <a:t>Initiating project kick-off meeting</a:t>
            </a:r>
          </a:p>
          <a:p>
            <a:pPr marL="68580" indent="0" algn="just">
              <a:buNone/>
            </a:pPr>
            <a:endParaRPr lang="en-US" dirty="0"/>
          </a:p>
          <a:p>
            <a:pPr marL="68580" indent="0" algn="just">
              <a:buNone/>
            </a:pPr>
            <a:r>
              <a:rPr lang="en-US" dirty="0"/>
              <a:t>The project manager owns the start-up check list, although in most projects, the full team provides input. In large projects, the development and completion of the start-up check list might be assigned as an administrative support function.</a:t>
            </a:r>
          </a:p>
          <a:p>
            <a:pPr algn="just"/>
            <a:endParaRPr lang="en-US" dirty="0"/>
          </a:p>
        </p:txBody>
      </p:sp>
    </p:spTree>
    <p:extLst>
      <p:ext uri="{BB962C8B-B14F-4D97-AF65-F5344CB8AC3E}">
        <p14:creationId xmlns:p14="http://schemas.microsoft.com/office/powerpoint/2010/main" val="409699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pPr lvl="2" algn="ctr" rtl="0">
              <a:spcBef>
                <a:spcPct val="0"/>
              </a:spcBef>
            </a:pPr>
            <a:r>
              <a:rPr lang="en-US" sz="3200" b="1" dirty="0" smtClean="0">
                <a:solidFill>
                  <a:schemeClr val="accent1"/>
                </a:solidFill>
              </a:rPr>
              <a:t/>
            </a:r>
            <a:br>
              <a:rPr lang="en-US" sz="3200" b="1" dirty="0" smtClean="0">
                <a:solidFill>
                  <a:schemeClr val="accent1"/>
                </a:solidFill>
              </a:rPr>
            </a:br>
            <a:r>
              <a:rPr lang="en-US" sz="3200" b="1" dirty="0" smtClean="0">
                <a:solidFill>
                  <a:schemeClr val="accent1"/>
                </a:solidFill>
              </a:rPr>
              <a:t/>
            </a:r>
            <a:br>
              <a:rPr lang="en-US" sz="3200" b="1" dirty="0" smtClean="0">
                <a:solidFill>
                  <a:schemeClr val="accent1"/>
                </a:solidFill>
              </a:rPr>
            </a:br>
            <a:r>
              <a:rPr lang="en-US" sz="3200" b="1" dirty="0" smtClean="0">
                <a:solidFill>
                  <a:schemeClr val="accent1"/>
                </a:solidFill>
              </a:rPr>
              <a:t>Preparation Needed for Project Start Up</a:t>
            </a:r>
            <a:endParaRPr lang="en-US" sz="3200" dirty="0">
              <a:solidFill>
                <a:schemeClr val="accent1"/>
              </a:solidFill>
            </a:endParaRPr>
          </a:p>
        </p:txBody>
      </p:sp>
      <p:sp>
        <p:nvSpPr>
          <p:cNvPr id="3" name="Content Placeholder 2"/>
          <p:cNvSpPr>
            <a:spLocks noGrp="1"/>
          </p:cNvSpPr>
          <p:nvPr>
            <p:ph idx="1"/>
          </p:nvPr>
        </p:nvSpPr>
        <p:spPr>
          <a:xfrm>
            <a:off x="457200" y="1447800"/>
            <a:ext cx="8229600" cy="5257800"/>
          </a:xfrm>
        </p:spPr>
        <p:txBody>
          <a:bodyPr>
            <a:normAutofit/>
          </a:bodyPr>
          <a:lstStyle/>
          <a:p>
            <a:pPr lvl="0"/>
            <a:r>
              <a:rPr lang="en-US" dirty="0">
                <a:solidFill>
                  <a:srgbClr val="002060"/>
                </a:solidFill>
              </a:rPr>
              <a:t>Understand and communicate project objectives and goals</a:t>
            </a:r>
          </a:p>
          <a:p>
            <a:pPr lvl="0"/>
            <a:r>
              <a:rPr lang="en-US" dirty="0">
                <a:solidFill>
                  <a:srgbClr val="002060"/>
                </a:solidFill>
              </a:rPr>
              <a:t>Early and timely decisions</a:t>
            </a:r>
          </a:p>
          <a:p>
            <a:pPr lvl="0"/>
            <a:r>
              <a:rPr lang="en-US" dirty="0">
                <a:solidFill>
                  <a:srgbClr val="002060"/>
                </a:solidFill>
              </a:rPr>
              <a:t>Analysis of risks and preparedness</a:t>
            </a:r>
          </a:p>
          <a:p>
            <a:pPr lvl="0"/>
            <a:r>
              <a:rPr lang="en-US" dirty="0">
                <a:solidFill>
                  <a:srgbClr val="002060"/>
                </a:solidFill>
              </a:rPr>
              <a:t>Early planning - plan just right and re-plan if necessary</a:t>
            </a:r>
          </a:p>
          <a:p>
            <a:pPr lvl="0"/>
            <a:r>
              <a:rPr lang="en-US" dirty="0">
                <a:solidFill>
                  <a:srgbClr val="002060"/>
                </a:solidFill>
              </a:rPr>
              <a:t>Realistic estimate and programs</a:t>
            </a:r>
          </a:p>
          <a:p>
            <a:pPr lvl="0"/>
            <a:r>
              <a:rPr lang="en-US" dirty="0">
                <a:solidFill>
                  <a:srgbClr val="002060"/>
                </a:solidFill>
              </a:rPr>
              <a:t>Priority and commitments - CPM</a:t>
            </a:r>
          </a:p>
          <a:p>
            <a:pPr lvl="0"/>
            <a:r>
              <a:rPr lang="en-US" dirty="0" smtClean="0">
                <a:solidFill>
                  <a:srgbClr val="002060"/>
                </a:solidFill>
              </a:rPr>
              <a:t>Motivation</a:t>
            </a:r>
          </a:p>
          <a:p>
            <a:pPr lvl="0"/>
            <a:r>
              <a:rPr lang="en-US" dirty="0" smtClean="0">
                <a:solidFill>
                  <a:srgbClr val="002060"/>
                </a:solidFill>
              </a:rPr>
              <a:t>A good design that considered all alternatives</a:t>
            </a:r>
          </a:p>
          <a:p>
            <a:pPr lvl="0"/>
            <a:r>
              <a:rPr lang="en-US" dirty="0" smtClean="0">
                <a:solidFill>
                  <a:srgbClr val="002060"/>
                </a:solidFill>
              </a:rPr>
              <a:t>Committed project teams</a:t>
            </a:r>
          </a:p>
          <a:p>
            <a:pPr lvl="0"/>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278775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152400"/>
            <a:ext cx="3657600" cy="381000"/>
          </a:xfrm>
        </p:spPr>
        <p:txBody>
          <a:bodyPr>
            <a:noAutofit/>
          </a:bodyPr>
          <a:lstStyle/>
          <a:p>
            <a:r>
              <a:rPr lang="en-US" sz="2400" b="1" dirty="0" smtClean="0">
                <a:solidFill>
                  <a:schemeClr val="accent1">
                    <a:lumMod val="60000"/>
                    <a:lumOff val="40000"/>
                  </a:schemeClr>
                </a:solidFill>
              </a:rPr>
              <a:t>Project Commissioning</a:t>
            </a:r>
            <a:endParaRPr lang="en-US" sz="2400" dirty="0">
              <a:solidFill>
                <a:schemeClr val="accent1">
                  <a:lumMod val="60000"/>
                  <a:lumOff val="40000"/>
                </a:schemeClr>
              </a:solidFill>
            </a:endParaRPr>
          </a:p>
        </p:txBody>
      </p:sp>
      <p:sp>
        <p:nvSpPr>
          <p:cNvPr id="3" name="Content Placeholder 2"/>
          <p:cNvSpPr>
            <a:spLocks noGrp="1"/>
          </p:cNvSpPr>
          <p:nvPr>
            <p:ph idx="1"/>
          </p:nvPr>
        </p:nvSpPr>
        <p:spPr>
          <a:xfrm>
            <a:off x="741123" y="990600"/>
            <a:ext cx="7924800" cy="2438400"/>
          </a:xfrm>
        </p:spPr>
        <p:txBody>
          <a:bodyPr>
            <a:normAutofit fontScale="62500" lnSpcReduction="20000"/>
          </a:bodyPr>
          <a:lstStyle/>
          <a:p>
            <a:pPr algn="just"/>
            <a:r>
              <a:rPr lang="en-US" sz="4000" dirty="0"/>
              <a:t>Project </a:t>
            </a:r>
            <a:r>
              <a:rPr lang="en-US" sz="4000" dirty="0" smtClean="0"/>
              <a:t>Commissioning is the process of assuring that all systems and components of a building, construction facility or industrial plant are designed, installed, tested, operated, and maintained according to the operational requirements of the owner or final client. By: Wikipedia</a:t>
            </a:r>
            <a:endParaRPr lang="en-US" sz="4000" dirty="0"/>
          </a:p>
        </p:txBody>
      </p:sp>
      <p:sp>
        <p:nvSpPr>
          <p:cNvPr id="61441" name="Rectangle 1"/>
          <p:cNvSpPr>
            <a:spLocks noChangeArrowheads="1"/>
          </p:cNvSpPr>
          <p:nvPr/>
        </p:nvSpPr>
        <p:spPr bwMode="auto">
          <a:xfrm>
            <a:off x="838200" y="3810000"/>
            <a:ext cx="7848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pitchFamily="34" charset="0"/>
                <a:ea typeface="Times New Roman" pitchFamily="18" charset="0"/>
                <a:cs typeface="Arial" pitchFamily="34" charset="0"/>
              </a:rPr>
              <a:t>Commissioning &amp; Start-Up is the last visible step of a project execution process. It moves the project from the “end of construction” to the “commercial operation” status. This phase covers initial and primary dynamic tests, including guarantee performance tests. </a:t>
            </a:r>
            <a:endParaRPr kumimoji="0" lang="en-US" sz="2400" b="0" i="0" u="none" strike="noStrike" cap="none" normalizeH="0" baseline="0" dirty="0" smtClean="0">
              <a:ln>
                <a:noFill/>
              </a:ln>
              <a:effectLst/>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562600"/>
          </a:xfrm>
        </p:spPr>
        <p:txBody>
          <a:bodyPr>
            <a:normAutofit/>
          </a:bodyPr>
          <a:lstStyle/>
          <a:p>
            <a:pPr lvl="0"/>
            <a:r>
              <a:rPr lang="en-US" dirty="0" smtClean="0"/>
              <a:t>Good communication systems</a:t>
            </a:r>
          </a:p>
          <a:p>
            <a:pPr lvl="0"/>
            <a:r>
              <a:rPr lang="en-US" dirty="0" smtClean="0"/>
              <a:t>Capable project managers</a:t>
            </a:r>
          </a:p>
          <a:p>
            <a:pPr lvl="0"/>
            <a:r>
              <a:rPr lang="en-US" dirty="0" smtClean="0"/>
              <a:t>Delegation of authority to the capable ones</a:t>
            </a:r>
          </a:p>
          <a:p>
            <a:pPr lvl="0"/>
            <a:r>
              <a:rPr lang="en-US" dirty="0" smtClean="0"/>
              <a:t>Appropriate contract strategy and type of contracts</a:t>
            </a:r>
          </a:p>
          <a:p>
            <a:pPr lvl="0"/>
            <a:r>
              <a:rPr lang="en-US" dirty="0" smtClean="0"/>
              <a:t>Selection of capable contractor and consultant</a:t>
            </a:r>
          </a:p>
          <a:p>
            <a:pPr lvl="0"/>
            <a:r>
              <a:rPr lang="en-US" dirty="0" smtClean="0"/>
              <a:t>Minimum time loss in early stage</a:t>
            </a:r>
          </a:p>
          <a:p>
            <a:pPr lvl="0"/>
            <a:r>
              <a:rPr lang="en-US" dirty="0" smtClean="0"/>
              <a:t>Fair pricing and variations</a:t>
            </a:r>
          </a:p>
          <a:p>
            <a:pPr lvl="0"/>
            <a:r>
              <a:rPr lang="en-US" dirty="0" smtClean="0"/>
              <a:t>Appropriate training</a:t>
            </a:r>
          </a:p>
          <a:p>
            <a:pPr lvl="0"/>
            <a:r>
              <a:rPr lang="en-US" dirty="0" smtClean="0"/>
              <a:t>Clear and concise contract documents, specification and BOQ</a:t>
            </a:r>
          </a:p>
          <a:p>
            <a:pPr lvl="0"/>
            <a:r>
              <a:rPr lang="en-US" dirty="0" smtClean="0"/>
              <a:t>Past experiences</a:t>
            </a:r>
          </a:p>
          <a:p>
            <a:pPr lvl="0"/>
            <a:endParaRPr lang="en-US" dirty="0" smtClean="0"/>
          </a:p>
          <a:p>
            <a:endParaRPr lang="en-US" dirty="0"/>
          </a:p>
        </p:txBody>
      </p:sp>
    </p:spTree>
    <p:extLst>
      <p:ext uri="{BB962C8B-B14F-4D97-AF65-F5344CB8AC3E}">
        <p14:creationId xmlns:p14="http://schemas.microsoft.com/office/powerpoint/2010/main" val="3304133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86400"/>
          </a:xfrm>
        </p:spPr>
        <p:txBody>
          <a:bodyPr>
            <a:normAutofit/>
          </a:bodyPr>
          <a:lstStyle/>
          <a:p>
            <a:pPr lvl="0"/>
            <a:r>
              <a:rPr lang="en-US" dirty="0" smtClean="0"/>
              <a:t>Place and value for everybody in the project</a:t>
            </a:r>
          </a:p>
          <a:p>
            <a:pPr lvl="0"/>
            <a:r>
              <a:rPr lang="en-US" dirty="0" smtClean="0"/>
              <a:t>Appropriate control</a:t>
            </a:r>
          </a:p>
          <a:p>
            <a:pPr lvl="0"/>
            <a:r>
              <a:rPr lang="en-US" dirty="0" smtClean="0"/>
              <a:t>Minimum change during implementation</a:t>
            </a:r>
          </a:p>
          <a:p>
            <a:pPr lvl="0"/>
            <a:r>
              <a:rPr lang="en-US" dirty="0" smtClean="0"/>
              <a:t>Reward success and assist failures</a:t>
            </a:r>
          </a:p>
          <a:p>
            <a:pPr lvl="0"/>
            <a:r>
              <a:rPr lang="en-US" dirty="0" smtClean="0"/>
              <a:t>Reward team as well as individuals</a:t>
            </a:r>
          </a:p>
          <a:p>
            <a:pPr lvl="0"/>
            <a:r>
              <a:rPr lang="en-US" dirty="0" smtClean="0"/>
              <a:t>Co-relate any change with time and money</a:t>
            </a:r>
          </a:p>
          <a:p>
            <a:pPr lvl="0"/>
            <a:r>
              <a:rPr lang="en-US" dirty="0" smtClean="0"/>
              <a:t>Honesty and reliability of team</a:t>
            </a:r>
          </a:p>
          <a:p>
            <a:pPr lvl="0"/>
            <a:r>
              <a:rPr lang="en-US" dirty="0" smtClean="0"/>
              <a:t>Consideration of health and safety</a:t>
            </a:r>
          </a:p>
          <a:p>
            <a:pPr lvl="0"/>
            <a:r>
              <a:rPr lang="en-US" dirty="0" smtClean="0"/>
              <a:t>Appropriate information technology</a:t>
            </a:r>
          </a:p>
          <a:p>
            <a:pPr lvl="0"/>
            <a:r>
              <a:rPr lang="en-US" dirty="0" smtClean="0"/>
              <a:t>Feedback on what is implemented</a:t>
            </a:r>
          </a:p>
          <a:p>
            <a:endParaRPr lang="en-US" dirty="0"/>
          </a:p>
        </p:txBody>
      </p:sp>
    </p:spTree>
    <p:extLst>
      <p:ext uri="{BB962C8B-B14F-4D97-AF65-F5344CB8AC3E}">
        <p14:creationId xmlns:p14="http://schemas.microsoft.com/office/powerpoint/2010/main" val="2487262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12526"/>
            <a:ext cx="3810000" cy="639762"/>
          </a:xfrm>
        </p:spPr>
        <p:txBody>
          <a:bodyPr>
            <a:normAutofit fontScale="90000"/>
          </a:bodyPr>
          <a:lstStyle/>
          <a:p>
            <a:pPr lvl="2" algn="ctr" rtl="0">
              <a:spcBef>
                <a:spcPct val="0"/>
              </a:spcBef>
            </a:pPr>
            <a:r>
              <a:rPr lang="en-US" sz="3200" b="1" dirty="0">
                <a:solidFill>
                  <a:schemeClr val="accent1"/>
                </a:solidFill>
              </a:rPr>
              <a:t>Start up process</a:t>
            </a:r>
            <a:r>
              <a:rPr lang="en-US" sz="1600" dirty="0">
                <a:solidFill>
                  <a:schemeClr val="accent1"/>
                </a:solidFill>
              </a:rPr>
              <a:t/>
            </a:r>
            <a:br>
              <a:rPr lang="en-US" sz="1600"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457200" y="762000"/>
            <a:ext cx="8229600" cy="5867400"/>
          </a:xfrm>
        </p:spPr>
        <p:txBody>
          <a:bodyPr>
            <a:normAutofit/>
          </a:bodyPr>
          <a:lstStyle/>
          <a:p>
            <a:pPr algn="just"/>
            <a:r>
              <a:rPr lang="en-US" sz="1600" dirty="0" smtClean="0">
                <a:solidFill>
                  <a:srgbClr val="002060"/>
                </a:solidFill>
              </a:rPr>
              <a:t>Goal </a:t>
            </a:r>
            <a:r>
              <a:rPr lang="en-US" sz="1600" dirty="0">
                <a:solidFill>
                  <a:srgbClr val="002060"/>
                </a:solidFill>
              </a:rPr>
              <a:t>statements and more or less detailed plan documents, considering some of the other focus areas within project </a:t>
            </a:r>
            <a:r>
              <a:rPr lang="en-US" sz="1600" dirty="0" smtClean="0">
                <a:solidFill>
                  <a:srgbClr val="002060"/>
                </a:solidFill>
              </a:rPr>
              <a:t>start-up.</a:t>
            </a:r>
            <a:endParaRPr lang="en-US" sz="1600" dirty="0">
              <a:solidFill>
                <a:srgbClr val="002060"/>
              </a:solidFill>
            </a:endParaRPr>
          </a:p>
          <a:p>
            <a:pPr algn="just"/>
            <a:r>
              <a:rPr lang="en-US" sz="1600" b="1" dirty="0">
                <a:solidFill>
                  <a:srgbClr val="002060"/>
                </a:solidFill>
              </a:rPr>
              <a:t>Project basis at the time</a:t>
            </a:r>
            <a:r>
              <a:rPr lang="en-US" sz="1600" dirty="0">
                <a:solidFill>
                  <a:srgbClr val="002060"/>
                </a:solidFill>
              </a:rPr>
              <a:t> </a:t>
            </a:r>
            <a:r>
              <a:rPr lang="en-US" sz="1600" dirty="0" smtClean="0">
                <a:solidFill>
                  <a:srgbClr val="002060"/>
                </a:solidFill>
              </a:rPr>
              <a:t>– The demands &amp; Supply to </a:t>
            </a:r>
            <a:r>
              <a:rPr lang="en-US" sz="1600" dirty="0">
                <a:solidFill>
                  <a:srgbClr val="002060"/>
                </a:solidFill>
              </a:rPr>
              <a:t>solve, and which terms and assumptions does the project build on? </a:t>
            </a:r>
            <a:r>
              <a:rPr lang="en-US" sz="1600" dirty="0" smtClean="0">
                <a:solidFill>
                  <a:srgbClr val="002060"/>
                </a:solidFill>
              </a:rPr>
              <a:t>The </a:t>
            </a:r>
            <a:r>
              <a:rPr lang="en-US" sz="1600" dirty="0">
                <a:solidFill>
                  <a:srgbClr val="002060"/>
                </a:solidFill>
              </a:rPr>
              <a:t>project manager must go back to the parties that have been involved in the project prior to the start-up, to clarify the current basis and the project mandate.</a:t>
            </a:r>
          </a:p>
          <a:p>
            <a:pPr algn="just"/>
            <a:r>
              <a:rPr lang="en-US" sz="1600" b="1" dirty="0">
                <a:solidFill>
                  <a:srgbClr val="002060"/>
                </a:solidFill>
              </a:rPr>
              <a:t>Uncertainty </a:t>
            </a:r>
            <a:r>
              <a:rPr lang="en-US" sz="1600" dirty="0">
                <a:solidFill>
                  <a:srgbClr val="002060"/>
                </a:solidFill>
              </a:rPr>
              <a:t>– Which opportunities and risks do the project face, and which flexibility exists? The uncertainty is large at such an early stage. </a:t>
            </a:r>
            <a:endParaRPr lang="en-US" sz="1600" dirty="0" smtClean="0">
              <a:solidFill>
                <a:srgbClr val="002060"/>
              </a:solidFill>
            </a:endParaRPr>
          </a:p>
          <a:p>
            <a:pPr algn="just"/>
            <a:r>
              <a:rPr lang="en-US" sz="1600" b="1" dirty="0" smtClean="0">
                <a:solidFill>
                  <a:srgbClr val="002060"/>
                </a:solidFill>
              </a:rPr>
              <a:t>Stakeholders </a:t>
            </a:r>
            <a:r>
              <a:rPr lang="en-US" sz="1600" dirty="0" smtClean="0">
                <a:solidFill>
                  <a:srgbClr val="002060"/>
                </a:solidFill>
              </a:rPr>
              <a:t>– Which internal and external stakeholders must the project be aware of, and what strategies should the project manager establish to handle these stakeholders?</a:t>
            </a:r>
          </a:p>
          <a:p>
            <a:pPr algn="just"/>
            <a:r>
              <a:rPr lang="en-US" sz="1600" b="1" dirty="0">
                <a:solidFill>
                  <a:srgbClr val="002060"/>
                </a:solidFill>
              </a:rPr>
              <a:t>Project goals</a:t>
            </a:r>
            <a:r>
              <a:rPr lang="en-US" sz="1600" dirty="0">
                <a:solidFill>
                  <a:srgbClr val="002060"/>
                </a:solidFill>
              </a:rPr>
              <a:t> – The project manager must have a clear understanding of the goals of the project before he decides how to go further and who to go among the team with. </a:t>
            </a:r>
          </a:p>
          <a:p>
            <a:pPr algn="just"/>
            <a:r>
              <a:rPr lang="en-US" sz="1600" b="1" dirty="0">
                <a:solidFill>
                  <a:srgbClr val="002060"/>
                </a:solidFill>
              </a:rPr>
              <a:t>Organization </a:t>
            </a:r>
            <a:r>
              <a:rPr lang="en-US" sz="1600" dirty="0">
                <a:solidFill>
                  <a:srgbClr val="002060"/>
                </a:solidFill>
              </a:rPr>
              <a:t>– What sort of competence and skills are needed to solve the project? The questions of organization touch many different problems. </a:t>
            </a:r>
          </a:p>
          <a:p>
            <a:pPr algn="just"/>
            <a:r>
              <a:rPr lang="en-US" sz="1600" b="1" dirty="0">
                <a:solidFill>
                  <a:srgbClr val="002060"/>
                </a:solidFill>
              </a:rPr>
              <a:t>Systems for planning and control</a:t>
            </a:r>
            <a:r>
              <a:rPr lang="en-US" sz="1600" dirty="0">
                <a:solidFill>
                  <a:srgbClr val="002060"/>
                </a:solidFill>
              </a:rPr>
              <a:t> – What is the scope of work and what is the time and cost frames of the project? When project start-up is terminated, it should be documented what the deliveries from the project.</a:t>
            </a:r>
          </a:p>
          <a:p>
            <a:pPr algn="just"/>
            <a:endParaRPr lang="en-US" sz="1600" dirty="0" smtClean="0">
              <a:solidFill>
                <a:srgbClr val="002060"/>
              </a:solidFill>
            </a:endParaRPr>
          </a:p>
          <a:p>
            <a:pPr algn="just"/>
            <a:endParaRPr lang="en-US" sz="1600" dirty="0">
              <a:solidFill>
                <a:srgbClr val="002060"/>
              </a:solidFill>
            </a:endParaRPr>
          </a:p>
        </p:txBody>
      </p:sp>
    </p:spTree>
    <p:extLst>
      <p:ext uri="{BB962C8B-B14F-4D97-AF65-F5344CB8AC3E}">
        <p14:creationId xmlns:p14="http://schemas.microsoft.com/office/powerpoint/2010/main" val="3969644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0" y="152400"/>
            <a:ext cx="4495800" cy="563562"/>
          </a:xfrm>
        </p:spPr>
        <p:txBody>
          <a:bodyPr>
            <a:normAutofit fontScale="90000"/>
          </a:bodyPr>
          <a:lstStyle/>
          <a:p>
            <a:pPr lvl="2" algn="ctr" rtl="0">
              <a:spcBef>
                <a:spcPct val="0"/>
              </a:spcBef>
            </a:pPr>
            <a:r>
              <a:rPr lang="en-US" sz="3200" b="1" dirty="0">
                <a:solidFill>
                  <a:schemeClr val="accent1"/>
                </a:solidFill>
              </a:rPr>
              <a:t>Start up records</a:t>
            </a:r>
            <a:r>
              <a:rPr lang="en-US" sz="1600" dirty="0">
                <a:solidFill>
                  <a:schemeClr val="accent1"/>
                </a:solidFill>
              </a:rPr>
              <a:t/>
            </a:r>
            <a:br>
              <a:rPr lang="en-US" sz="1600"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dirty="0">
                <a:solidFill>
                  <a:srgbClr val="002060"/>
                </a:solidFill>
              </a:rPr>
              <a:t>The project entailed comprehensively inventorying the foundation’s electronic records, establishing a digital archives infrastructure, developing capacities for processing removable media as well as procedures for incorporating obsolete and obscure file formats, creating web archives, and preserving significant e-mail correspondence. </a:t>
            </a:r>
            <a:endParaRPr lang="en-US" dirty="0" smtClean="0">
              <a:solidFill>
                <a:srgbClr val="002060"/>
              </a:solidFill>
            </a:endParaRPr>
          </a:p>
          <a:p>
            <a:pPr algn="just"/>
            <a:r>
              <a:rPr lang="en-US" dirty="0" smtClean="0">
                <a:solidFill>
                  <a:srgbClr val="002060"/>
                </a:solidFill>
              </a:rPr>
              <a:t>The </a:t>
            </a:r>
            <a:r>
              <a:rPr lang="en-US" dirty="0">
                <a:solidFill>
                  <a:srgbClr val="002060"/>
                </a:solidFill>
              </a:rPr>
              <a:t>project also developed detailed workflows for incorporating born-digital records into the repository, including complex file formats such as video, 3-dimensional models, CAD drawings, and more.</a:t>
            </a:r>
          </a:p>
          <a:p>
            <a:pPr algn="just"/>
            <a:endParaRPr lang="en-US" dirty="0">
              <a:solidFill>
                <a:srgbClr val="002060"/>
              </a:solidFill>
            </a:endParaRPr>
          </a:p>
        </p:txBody>
      </p:sp>
    </p:spTree>
    <p:extLst>
      <p:ext uri="{BB962C8B-B14F-4D97-AF65-F5344CB8AC3E}">
        <p14:creationId xmlns:p14="http://schemas.microsoft.com/office/powerpoint/2010/main" val="2404510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0"/>
            <a:ext cx="3733800" cy="868362"/>
          </a:xfrm>
        </p:spPr>
        <p:txBody>
          <a:bodyPr/>
          <a:lstStyle/>
          <a:p>
            <a:pPr lvl="2" algn="ctr" rtl="0">
              <a:spcBef>
                <a:spcPct val="0"/>
              </a:spcBef>
            </a:pPr>
            <a:r>
              <a:rPr lang="en-US" sz="3200" b="1" dirty="0">
                <a:solidFill>
                  <a:schemeClr val="accent1"/>
                </a:solidFill>
              </a:rPr>
              <a:t>Start up reports</a:t>
            </a:r>
            <a:r>
              <a:rPr lang="en-US" sz="1600" dirty="0">
                <a:solidFill>
                  <a:schemeClr val="accent1"/>
                </a:solidFill>
              </a:rPr>
              <a:t/>
            </a:r>
            <a:br>
              <a:rPr lang="en-US" sz="1600"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457200" y="914400"/>
            <a:ext cx="8153400" cy="5638800"/>
          </a:xfrm>
        </p:spPr>
        <p:txBody>
          <a:bodyPr>
            <a:normAutofit/>
          </a:bodyPr>
          <a:lstStyle/>
          <a:p>
            <a:pPr algn="just"/>
            <a:r>
              <a:rPr lang="en-US" dirty="0" smtClean="0">
                <a:solidFill>
                  <a:srgbClr val="002060"/>
                </a:solidFill>
              </a:rPr>
              <a:t>Prepare Start up report using Microsoft Word, issues will relate to the Start up process, write briefly, Focus on the project, Concentrate on Objectives of the project</a:t>
            </a:r>
          </a:p>
          <a:p>
            <a:pPr lvl="0" algn="just"/>
            <a:r>
              <a:rPr lang="en-US" dirty="0" smtClean="0">
                <a:solidFill>
                  <a:srgbClr val="002060"/>
                </a:solidFill>
              </a:rPr>
              <a:t>Project Proposal Format</a:t>
            </a:r>
          </a:p>
          <a:p>
            <a:pPr lvl="1" algn="just"/>
            <a:r>
              <a:rPr lang="en-US" dirty="0" smtClean="0">
                <a:solidFill>
                  <a:srgbClr val="002060"/>
                </a:solidFill>
              </a:rPr>
              <a:t>Title of the Project	</a:t>
            </a:r>
          </a:p>
          <a:p>
            <a:pPr lvl="1" algn="just"/>
            <a:r>
              <a:rPr lang="en-US" dirty="0" smtClean="0">
                <a:solidFill>
                  <a:srgbClr val="002060"/>
                </a:solidFill>
              </a:rPr>
              <a:t>Origin</a:t>
            </a:r>
          </a:p>
          <a:p>
            <a:pPr lvl="1" algn="just"/>
            <a:r>
              <a:rPr lang="en-US" dirty="0" smtClean="0">
                <a:solidFill>
                  <a:srgbClr val="002060"/>
                </a:solidFill>
              </a:rPr>
              <a:t>Beneficiary</a:t>
            </a:r>
          </a:p>
          <a:p>
            <a:pPr lvl="1" algn="just"/>
            <a:r>
              <a:rPr lang="en-US" dirty="0" smtClean="0">
                <a:solidFill>
                  <a:srgbClr val="002060"/>
                </a:solidFill>
              </a:rPr>
              <a:t>Partners</a:t>
            </a:r>
          </a:p>
          <a:p>
            <a:pPr lvl="1" algn="just"/>
            <a:r>
              <a:rPr lang="en-US" dirty="0" smtClean="0">
                <a:solidFill>
                  <a:srgbClr val="002060"/>
                </a:solidFill>
              </a:rPr>
              <a:t>Duration</a:t>
            </a:r>
          </a:p>
          <a:p>
            <a:pPr lvl="1" algn="just"/>
            <a:r>
              <a:rPr lang="en-US" dirty="0" smtClean="0">
                <a:solidFill>
                  <a:srgbClr val="002060"/>
                </a:solidFill>
              </a:rPr>
              <a:t>Budget</a:t>
            </a:r>
          </a:p>
          <a:p>
            <a:pPr lvl="1" algn="just"/>
            <a:r>
              <a:rPr lang="en-US" dirty="0" smtClean="0">
                <a:solidFill>
                  <a:srgbClr val="002060"/>
                </a:solidFill>
              </a:rPr>
              <a:t>Goals</a:t>
            </a:r>
          </a:p>
          <a:p>
            <a:pPr lvl="1" algn="just"/>
            <a:r>
              <a:rPr lang="en-US" dirty="0" smtClean="0">
                <a:solidFill>
                  <a:srgbClr val="002060"/>
                </a:solidFill>
              </a:rPr>
              <a:t>Objectives</a:t>
            </a:r>
          </a:p>
          <a:p>
            <a:pPr lvl="1" algn="just"/>
            <a:r>
              <a:rPr lang="en-US" dirty="0" smtClean="0">
                <a:solidFill>
                  <a:srgbClr val="002060"/>
                </a:solidFill>
              </a:rPr>
              <a:t>Activates</a:t>
            </a:r>
          </a:p>
          <a:p>
            <a:pPr lvl="1" algn="just"/>
            <a:endParaRPr lang="en-US" dirty="0" smtClean="0">
              <a:solidFill>
                <a:srgbClr val="002060"/>
              </a:solidFill>
            </a:endParaRPr>
          </a:p>
          <a:p>
            <a:pPr algn="just"/>
            <a:endParaRPr lang="en-US" dirty="0">
              <a:solidFill>
                <a:srgbClr val="002060"/>
              </a:solidFill>
            </a:endParaRPr>
          </a:p>
        </p:txBody>
      </p:sp>
      <p:sp>
        <p:nvSpPr>
          <p:cNvPr id="4" name="Rectangle 3"/>
          <p:cNvSpPr/>
          <p:nvPr/>
        </p:nvSpPr>
        <p:spPr>
          <a:xfrm>
            <a:off x="4267200" y="3048000"/>
            <a:ext cx="4648200" cy="3416320"/>
          </a:xfrm>
          <a:prstGeom prst="rect">
            <a:avLst/>
          </a:prstGeom>
        </p:spPr>
        <p:txBody>
          <a:bodyPr wrap="square">
            <a:spAutoFit/>
          </a:bodyPr>
          <a:lstStyle/>
          <a:p>
            <a:pPr>
              <a:buFont typeface="Arial" pitchFamily="34" charset="0"/>
              <a:buChar char="•"/>
            </a:pPr>
            <a:r>
              <a:rPr lang="en-US" sz="2400" dirty="0" smtClean="0">
                <a:solidFill>
                  <a:srgbClr val="002060"/>
                </a:solidFill>
              </a:rPr>
              <a:t>Also the documents needed</a:t>
            </a:r>
          </a:p>
          <a:p>
            <a:pPr>
              <a:buFont typeface="Arial" pitchFamily="34" charset="0"/>
              <a:buChar char="•"/>
            </a:pPr>
            <a:r>
              <a:rPr lang="en-US" sz="2400" dirty="0" smtClean="0"/>
              <a:t>BOQ</a:t>
            </a:r>
          </a:p>
          <a:p>
            <a:pPr>
              <a:buFont typeface="Arial" pitchFamily="34" charset="0"/>
              <a:buChar char="•"/>
            </a:pPr>
            <a:r>
              <a:rPr lang="en-US" sz="2400" dirty="0" smtClean="0"/>
              <a:t>Drawings</a:t>
            </a:r>
          </a:p>
          <a:p>
            <a:pPr>
              <a:buFont typeface="Arial" pitchFamily="34" charset="0"/>
              <a:buChar char="•"/>
            </a:pPr>
            <a:r>
              <a:rPr lang="en-US" sz="2400" dirty="0" smtClean="0"/>
              <a:t>Specification</a:t>
            </a:r>
          </a:p>
          <a:p>
            <a:pPr>
              <a:buFont typeface="Arial" pitchFamily="34" charset="0"/>
              <a:buChar char="•"/>
            </a:pPr>
            <a:r>
              <a:rPr lang="en-US" sz="2400" dirty="0" smtClean="0"/>
              <a:t>COC</a:t>
            </a:r>
          </a:p>
          <a:p>
            <a:pPr>
              <a:buFont typeface="Arial" pitchFamily="34" charset="0"/>
              <a:buChar char="•"/>
            </a:pPr>
            <a:r>
              <a:rPr lang="en-US" sz="2400" dirty="0" smtClean="0"/>
              <a:t>Checklist</a:t>
            </a:r>
          </a:p>
          <a:p>
            <a:pPr>
              <a:buFont typeface="Arial" pitchFamily="34" charset="0"/>
              <a:buChar char="•"/>
            </a:pPr>
            <a:r>
              <a:rPr lang="en-US" sz="2400" dirty="0" smtClean="0"/>
              <a:t>Project Proposal</a:t>
            </a:r>
          </a:p>
          <a:p>
            <a:pPr>
              <a:buFont typeface="Arial" pitchFamily="34" charset="0"/>
              <a:buChar char="•"/>
            </a:pPr>
            <a:r>
              <a:rPr lang="en-US" sz="2400" dirty="0" smtClean="0"/>
              <a:t>Pre-feasibility </a:t>
            </a:r>
          </a:p>
          <a:p>
            <a:pPr>
              <a:buFont typeface="Arial" pitchFamily="34" charset="0"/>
              <a:buChar char="•"/>
            </a:pPr>
            <a:r>
              <a:rPr lang="en-US" sz="2400" dirty="0" smtClean="0"/>
              <a:t>Feasibility</a:t>
            </a:r>
            <a:endParaRPr lang="en-US" sz="2400" dirty="0"/>
          </a:p>
        </p:txBody>
      </p:sp>
    </p:spTree>
    <p:extLst>
      <p:ext uri="{BB962C8B-B14F-4D97-AF65-F5344CB8AC3E}">
        <p14:creationId xmlns:p14="http://schemas.microsoft.com/office/powerpoint/2010/main" val="3786427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274638"/>
            <a:ext cx="3581400" cy="411162"/>
          </a:xfrm>
        </p:spPr>
        <p:txBody>
          <a:bodyPr>
            <a:normAutofit fontScale="90000"/>
          </a:bodyPr>
          <a:lstStyle/>
          <a:p>
            <a:pPr algn="ctr"/>
            <a:r>
              <a:rPr lang="en-US" sz="3200" b="1" dirty="0" smtClean="0">
                <a:solidFill>
                  <a:schemeClr val="bg2">
                    <a:lumMod val="50000"/>
                  </a:schemeClr>
                </a:solidFill>
              </a:rPr>
              <a:t>Project Operation</a:t>
            </a:r>
            <a:endParaRPr lang="en-US" sz="3200" b="1" dirty="0">
              <a:solidFill>
                <a:schemeClr val="bg2">
                  <a:lumMod val="50000"/>
                </a:schemeClr>
              </a:solidFill>
            </a:endParaRPr>
          </a:p>
        </p:txBody>
      </p:sp>
      <p:sp>
        <p:nvSpPr>
          <p:cNvPr id="3" name="Content Placeholder 2"/>
          <p:cNvSpPr>
            <a:spLocks noGrp="1"/>
          </p:cNvSpPr>
          <p:nvPr>
            <p:ph idx="1"/>
          </p:nvPr>
        </p:nvSpPr>
        <p:spPr>
          <a:xfrm>
            <a:off x="457200" y="990600"/>
            <a:ext cx="8153400" cy="5410200"/>
          </a:xfrm>
        </p:spPr>
        <p:txBody>
          <a:bodyPr>
            <a:normAutofit/>
          </a:bodyPr>
          <a:lstStyle/>
          <a:p>
            <a:pPr algn="just"/>
            <a:r>
              <a:rPr lang="en-US" sz="2000" dirty="0" smtClean="0"/>
              <a:t>Project </a:t>
            </a:r>
            <a:r>
              <a:rPr lang="en-US" sz="2000" dirty="0"/>
              <a:t>operations are the ongoing execution of activities that produce the same output, or provide a repetitive </a:t>
            </a:r>
            <a:r>
              <a:rPr lang="en-US" sz="2000" dirty="0" smtClean="0"/>
              <a:t>services,  </a:t>
            </a:r>
            <a:r>
              <a:rPr lang="en-US" sz="2000" dirty="0"/>
              <a:t>are used to run regular business models, achieve the goals of the business, and sustain the </a:t>
            </a:r>
            <a:r>
              <a:rPr lang="en-US" sz="2000" dirty="0" smtClean="0"/>
              <a:t>business, </a:t>
            </a:r>
            <a:r>
              <a:rPr lang="en-US" sz="2000" dirty="0"/>
              <a:t>are different as opposed to Projects, which are known for their </a:t>
            </a:r>
            <a:r>
              <a:rPr lang="en-US" sz="2000" dirty="0" smtClean="0"/>
              <a:t>uniqueness, are </a:t>
            </a:r>
            <a:r>
              <a:rPr lang="en-US" sz="2000" dirty="0"/>
              <a:t>permanent in nature, and their only constraint is to make profit for the organization</a:t>
            </a:r>
            <a:r>
              <a:rPr lang="en-US" sz="2000" dirty="0" smtClean="0"/>
              <a:t>.</a:t>
            </a:r>
          </a:p>
          <a:p>
            <a:pPr algn="just"/>
            <a:r>
              <a:rPr lang="en-US" sz="2000" dirty="0" smtClean="0"/>
              <a:t>It defines how you will operate in practice to implement your action and monitoring plans – what your capacity needs are, how you will engage resources, how you will deal with risks, and how you will ensure sustainability of the project’s achievements. </a:t>
            </a:r>
          </a:p>
          <a:p>
            <a:pPr algn="just"/>
            <a:endParaRPr lang="en-US" sz="2000" dirty="0"/>
          </a:p>
          <a:p>
            <a:pPr algn="just"/>
            <a:endParaRPr lang="en-US" sz="2000" dirty="0"/>
          </a:p>
        </p:txBody>
      </p:sp>
    </p:spTree>
    <p:extLst>
      <p:ext uri="{BB962C8B-B14F-4D97-AF65-F5344CB8AC3E}">
        <p14:creationId xmlns:p14="http://schemas.microsoft.com/office/powerpoint/2010/main" val="6939914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en-US" dirty="0" smtClean="0"/>
              <a:t>Presentation regarding Commissioning plan</a:t>
            </a:r>
          </a:p>
          <a:p>
            <a:pPr algn="ctr"/>
            <a:r>
              <a:rPr lang="en-US" dirty="0" smtClean="0"/>
              <a:t>GROUP DISCUSSION AND PRESENTATION</a:t>
            </a:r>
          </a:p>
          <a:p>
            <a:pPr algn="ctr"/>
            <a:r>
              <a:rPr lang="en-US" dirty="0" smtClean="0"/>
              <a:t>Group Discussion for provisions of PPA regarding  Project Commissioning</a:t>
            </a:r>
            <a:endParaRPr lang="en-US" dirty="0"/>
          </a:p>
        </p:txBody>
      </p:sp>
    </p:spTree>
    <p:extLst>
      <p:ext uri="{BB962C8B-B14F-4D97-AF65-F5344CB8AC3E}">
        <p14:creationId xmlns:p14="http://schemas.microsoft.com/office/powerpoint/2010/main" val="9913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924800" cy="792162"/>
          </a:xfrm>
        </p:spPr>
        <p:txBody>
          <a:bodyPr>
            <a:normAutofit fontScale="90000"/>
          </a:bodyPr>
          <a:lstStyle/>
          <a:p>
            <a:pPr lvl="2" algn="ctr" rtl="0">
              <a:spcBef>
                <a:spcPct val="0"/>
              </a:spcBef>
            </a:pPr>
            <a:r>
              <a:rPr lang="en-US" sz="2800" b="1" dirty="0">
                <a:solidFill>
                  <a:schemeClr val="accent1"/>
                </a:solidFill>
              </a:rPr>
              <a:t>Handing  over to Operation Department</a:t>
            </a:r>
            <a:r>
              <a:rPr lang="en-US" sz="1600" dirty="0">
                <a:solidFill>
                  <a:schemeClr val="accent1"/>
                </a:solidFill>
              </a:rPr>
              <a:t/>
            </a:r>
            <a:br>
              <a:rPr lang="en-US" sz="1600"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457200" y="1295400"/>
            <a:ext cx="8229600" cy="5181600"/>
          </a:xfrm>
        </p:spPr>
        <p:txBody>
          <a:bodyPr>
            <a:noAutofit/>
          </a:bodyPr>
          <a:lstStyle/>
          <a:p>
            <a:pPr lvl="0"/>
            <a:r>
              <a:rPr lang="en-US" sz="2400" dirty="0">
                <a:solidFill>
                  <a:srgbClr val="002060"/>
                </a:solidFill>
              </a:rPr>
              <a:t>Unusual need for operator training</a:t>
            </a:r>
          </a:p>
          <a:p>
            <a:pPr lvl="0"/>
            <a:r>
              <a:rPr lang="en-US" sz="2400" dirty="0">
                <a:solidFill>
                  <a:srgbClr val="002060"/>
                </a:solidFill>
              </a:rPr>
              <a:t>New process or controls technology</a:t>
            </a:r>
          </a:p>
          <a:p>
            <a:pPr lvl="0"/>
            <a:r>
              <a:rPr lang="en-US" sz="2400" dirty="0" smtClean="0">
                <a:solidFill>
                  <a:srgbClr val="002060"/>
                </a:solidFill>
              </a:rPr>
              <a:t>Handling of Hazardous </a:t>
            </a:r>
            <a:r>
              <a:rPr lang="en-US" sz="2400" dirty="0">
                <a:solidFill>
                  <a:srgbClr val="002060"/>
                </a:solidFill>
              </a:rPr>
              <a:t>materials</a:t>
            </a:r>
          </a:p>
          <a:p>
            <a:pPr lvl="0"/>
            <a:r>
              <a:rPr lang="en-US" sz="2400" dirty="0">
                <a:solidFill>
                  <a:srgbClr val="002060"/>
                </a:solidFill>
              </a:rPr>
              <a:t>Difficult or complex interface with Operations</a:t>
            </a:r>
          </a:p>
          <a:p>
            <a:pPr lvl="0"/>
            <a:r>
              <a:rPr lang="en-US" sz="2400" dirty="0" smtClean="0">
                <a:solidFill>
                  <a:srgbClr val="002060"/>
                </a:solidFill>
              </a:rPr>
              <a:t>Seepage </a:t>
            </a:r>
            <a:r>
              <a:rPr lang="en-US" sz="2400" dirty="0">
                <a:solidFill>
                  <a:srgbClr val="002060"/>
                </a:solidFill>
              </a:rPr>
              <a:t>monitoring and mitigation related to start-up</a:t>
            </a:r>
          </a:p>
          <a:p>
            <a:pPr lvl="0"/>
            <a:r>
              <a:rPr lang="en-US" sz="2400" dirty="0">
                <a:solidFill>
                  <a:srgbClr val="002060"/>
                </a:solidFill>
              </a:rPr>
              <a:t>HSE issues associated with facility start up sequence</a:t>
            </a:r>
          </a:p>
          <a:p>
            <a:pPr lvl="0"/>
            <a:r>
              <a:rPr lang="en-US" sz="2400" dirty="0" smtClean="0">
                <a:solidFill>
                  <a:srgbClr val="002060"/>
                </a:solidFill>
              </a:rPr>
              <a:t>Interfaces </a:t>
            </a:r>
            <a:r>
              <a:rPr lang="en-US" sz="2400" dirty="0">
                <a:solidFill>
                  <a:srgbClr val="002060"/>
                </a:solidFill>
              </a:rPr>
              <a:t>for Handover to Operations</a:t>
            </a:r>
          </a:p>
          <a:p>
            <a:pPr lvl="0"/>
            <a:r>
              <a:rPr lang="en-US" sz="2400" dirty="0">
                <a:solidFill>
                  <a:srgbClr val="002060"/>
                </a:solidFill>
              </a:rPr>
              <a:t>Loop checks</a:t>
            </a:r>
          </a:p>
          <a:p>
            <a:pPr lvl="0"/>
            <a:r>
              <a:rPr lang="en-US" sz="2400" dirty="0">
                <a:solidFill>
                  <a:srgbClr val="002060"/>
                </a:solidFill>
              </a:rPr>
              <a:t>Safety </a:t>
            </a:r>
            <a:r>
              <a:rPr lang="en-US" sz="2400" dirty="0" smtClean="0">
                <a:solidFill>
                  <a:srgbClr val="002060"/>
                </a:solidFill>
              </a:rPr>
              <a:t>walk-through</a:t>
            </a:r>
          </a:p>
          <a:p>
            <a:pPr lvl="0"/>
            <a:r>
              <a:rPr lang="en-US" sz="2400" dirty="0" smtClean="0">
                <a:solidFill>
                  <a:srgbClr val="002060"/>
                </a:solidFill>
              </a:rPr>
              <a:t>Punch list close-out for residual construction items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563562"/>
          </a:xfrm>
        </p:spPr>
        <p:txBody>
          <a:bodyPr>
            <a:normAutofit fontScale="90000"/>
          </a:bodyPr>
          <a:lstStyle/>
          <a:p>
            <a:r>
              <a:rPr lang="en-US" sz="3600" b="1" dirty="0" smtClean="0"/>
              <a:t/>
            </a:r>
            <a:br>
              <a:rPr lang="en-US" sz="3600" b="1" dirty="0" smtClean="0"/>
            </a:br>
            <a:r>
              <a:rPr lang="en-US" sz="3600" b="1" dirty="0" smtClean="0"/>
              <a:t>Handing  over to Operation Department</a:t>
            </a:r>
            <a:r>
              <a:rPr lang="en-US" sz="2800" dirty="0" smtClean="0"/>
              <a:t/>
            </a:r>
            <a:br>
              <a:rPr lang="en-US" sz="2800" dirty="0" smtClean="0"/>
            </a:br>
            <a:endParaRPr lang="en-US" dirty="0"/>
          </a:p>
        </p:txBody>
      </p:sp>
      <p:sp>
        <p:nvSpPr>
          <p:cNvPr id="3" name="Content Placeholder 2"/>
          <p:cNvSpPr>
            <a:spLocks noGrp="1"/>
          </p:cNvSpPr>
          <p:nvPr>
            <p:ph idx="1"/>
          </p:nvPr>
        </p:nvSpPr>
        <p:spPr>
          <a:xfrm>
            <a:off x="457200" y="1752600"/>
            <a:ext cx="8229600" cy="4800600"/>
          </a:xfrm>
        </p:spPr>
        <p:txBody>
          <a:bodyPr>
            <a:normAutofit/>
          </a:bodyPr>
          <a:lstStyle/>
          <a:p>
            <a:pPr lvl="0"/>
            <a:r>
              <a:rPr lang="en-US" dirty="0" smtClean="0">
                <a:solidFill>
                  <a:srgbClr val="002060"/>
                </a:solidFill>
              </a:rPr>
              <a:t> Training for Operation, Maintenance, Start-up, Emergency response &amp; Safety </a:t>
            </a:r>
          </a:p>
          <a:p>
            <a:pPr lvl="0"/>
            <a:r>
              <a:rPr lang="en-US" dirty="0" smtClean="0">
                <a:solidFill>
                  <a:srgbClr val="002060"/>
                </a:solidFill>
              </a:rPr>
              <a:t>Strategy for development of Local operator workforce</a:t>
            </a:r>
          </a:p>
          <a:p>
            <a:pPr lvl="0"/>
            <a:r>
              <a:rPr lang="en-US" dirty="0" smtClean="0">
                <a:solidFill>
                  <a:srgbClr val="002060"/>
                </a:solidFill>
              </a:rPr>
              <a:t>Description of the General Operations philosophy relative to degree of automation, staffing levels, staff rotation, training, contracting strategy, etc.</a:t>
            </a:r>
          </a:p>
          <a:p>
            <a:pPr lvl="0"/>
            <a:r>
              <a:rPr lang="en-US" dirty="0" smtClean="0">
                <a:solidFill>
                  <a:srgbClr val="002060"/>
                </a:solidFill>
              </a:rPr>
              <a:t>Operations input into engineering design</a:t>
            </a:r>
          </a:p>
          <a:p>
            <a:pPr lvl="0"/>
            <a:r>
              <a:rPr lang="en-US" dirty="0" smtClean="0">
                <a:solidFill>
                  <a:srgbClr val="002060"/>
                </a:solidFill>
              </a:rPr>
              <a:t>Transition planning for handover from Project to Operations</a:t>
            </a:r>
          </a:p>
          <a:p>
            <a:pPr>
              <a:buNone/>
            </a:pPr>
            <a:endParaRPr lang="en-US" dirty="0">
              <a:solidFill>
                <a:srgbClr val="00206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715962"/>
          </a:xfrm>
        </p:spPr>
        <p:txBody>
          <a:bodyPr>
            <a:normAutofit/>
          </a:bodyPr>
          <a:lstStyle/>
          <a:p>
            <a:pPr algn="ctr"/>
            <a:r>
              <a:rPr lang="en-US" b="1" dirty="0" smtClean="0"/>
              <a:t>Project Operation Plan</a:t>
            </a:r>
            <a:endParaRPr lang="en-US" b="1" dirty="0"/>
          </a:p>
        </p:txBody>
      </p:sp>
      <p:sp>
        <p:nvSpPr>
          <p:cNvPr id="3" name="Content Placeholder 2"/>
          <p:cNvSpPr>
            <a:spLocks noGrp="1"/>
          </p:cNvSpPr>
          <p:nvPr>
            <p:ph idx="1"/>
          </p:nvPr>
        </p:nvSpPr>
        <p:spPr>
          <a:xfrm>
            <a:off x="609600" y="1600200"/>
            <a:ext cx="8001000" cy="4800600"/>
          </a:xfrm>
        </p:spPr>
        <p:txBody>
          <a:bodyPr>
            <a:normAutofit/>
          </a:bodyPr>
          <a:lstStyle/>
          <a:p>
            <a:pPr algn="just"/>
            <a:r>
              <a:rPr lang="en-US" dirty="0"/>
              <a:t>What Is an Operational Plan?</a:t>
            </a:r>
          </a:p>
          <a:p>
            <a:pPr algn="just"/>
            <a:r>
              <a:rPr lang="en-US" dirty="0" smtClean="0"/>
              <a:t>It </a:t>
            </a:r>
            <a:r>
              <a:rPr lang="en-US" dirty="0"/>
              <a:t>defines how you will operate in practice to implement your action and monitoring plans – what your capacity needs are, how you will engage resources, how you will deal with risks, and how you will ensure sustainability of the project’s achievements. </a:t>
            </a:r>
            <a:endParaRPr lang="en-US" dirty="0" smtClean="0"/>
          </a:p>
          <a:p>
            <a:pPr algn="just"/>
            <a:r>
              <a:rPr lang="en-US" dirty="0" smtClean="0"/>
              <a:t>An </a:t>
            </a:r>
            <a:r>
              <a:rPr lang="en-US" dirty="0"/>
              <a:t>Operational Plan does not normally exist as one single standalone plan; rather the key components are integrated with the other parts of the overall Strategic Plan.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0"/>
            <a:ext cx="3733800" cy="609600"/>
          </a:xfrm>
        </p:spPr>
        <p:txBody>
          <a:bodyPr>
            <a:noAutofit/>
          </a:bodyPr>
          <a:lstStyle/>
          <a:p>
            <a:pPr algn="ctr"/>
            <a:r>
              <a:rPr lang="en-US" sz="2300" b="1" dirty="0" smtClean="0">
                <a:solidFill>
                  <a:schemeClr val="accent1">
                    <a:lumMod val="60000"/>
                    <a:lumOff val="40000"/>
                  </a:schemeClr>
                </a:solidFill>
              </a:rPr>
              <a:t/>
            </a:r>
            <a:br>
              <a:rPr lang="en-US" sz="2300" b="1" dirty="0" smtClean="0">
                <a:solidFill>
                  <a:schemeClr val="accent1">
                    <a:lumMod val="60000"/>
                    <a:lumOff val="40000"/>
                  </a:schemeClr>
                </a:solidFill>
              </a:rPr>
            </a:br>
            <a:r>
              <a:rPr lang="en-US" sz="2300" b="1" dirty="0" smtClean="0">
                <a:solidFill>
                  <a:schemeClr val="accent1">
                    <a:lumMod val="60000"/>
                    <a:lumOff val="40000"/>
                  </a:schemeClr>
                </a:solidFill>
              </a:rPr>
              <a:t/>
            </a:r>
            <a:br>
              <a:rPr lang="en-US" sz="2300" b="1" dirty="0" smtClean="0">
                <a:solidFill>
                  <a:schemeClr val="accent1">
                    <a:lumMod val="60000"/>
                    <a:lumOff val="40000"/>
                  </a:schemeClr>
                </a:solidFill>
              </a:rPr>
            </a:br>
            <a:r>
              <a:rPr lang="en-US" sz="2300" b="1" dirty="0">
                <a:solidFill>
                  <a:schemeClr val="accent1">
                    <a:lumMod val="60000"/>
                    <a:lumOff val="40000"/>
                  </a:schemeClr>
                </a:solidFill>
              </a:rPr>
              <a:t/>
            </a:r>
            <a:br>
              <a:rPr lang="en-US" sz="2300" b="1" dirty="0">
                <a:solidFill>
                  <a:schemeClr val="accent1">
                    <a:lumMod val="60000"/>
                    <a:lumOff val="40000"/>
                  </a:schemeClr>
                </a:solidFill>
              </a:rPr>
            </a:br>
            <a:r>
              <a:rPr lang="en-US" sz="2300" b="1" dirty="0" smtClean="0">
                <a:solidFill>
                  <a:schemeClr val="accent1">
                    <a:lumMod val="60000"/>
                    <a:lumOff val="40000"/>
                  </a:schemeClr>
                </a:solidFill>
              </a:rPr>
              <a:t/>
            </a:r>
            <a:br>
              <a:rPr lang="en-US" sz="2300" b="1" dirty="0" smtClean="0">
                <a:solidFill>
                  <a:schemeClr val="accent1">
                    <a:lumMod val="60000"/>
                    <a:lumOff val="40000"/>
                  </a:schemeClr>
                </a:solidFill>
              </a:rPr>
            </a:br>
            <a:r>
              <a:rPr lang="en-US" sz="2300" b="1" dirty="0" smtClean="0">
                <a:solidFill>
                  <a:schemeClr val="accent1">
                    <a:lumMod val="60000"/>
                    <a:lumOff val="40000"/>
                  </a:schemeClr>
                </a:solidFill>
              </a:rPr>
              <a:t>What is Commissioning ?</a:t>
            </a:r>
            <a:endParaRPr lang="en-US" sz="2300" b="1" dirty="0">
              <a:solidFill>
                <a:schemeClr val="accent1">
                  <a:lumMod val="60000"/>
                  <a:lumOff val="40000"/>
                </a:schemeClr>
              </a:solidFill>
            </a:endParaRPr>
          </a:p>
        </p:txBody>
      </p:sp>
      <p:sp>
        <p:nvSpPr>
          <p:cNvPr id="3" name="Content Placeholder 2"/>
          <p:cNvSpPr>
            <a:spLocks noGrp="1"/>
          </p:cNvSpPr>
          <p:nvPr>
            <p:ph idx="1"/>
          </p:nvPr>
        </p:nvSpPr>
        <p:spPr>
          <a:xfrm>
            <a:off x="457200" y="1143000"/>
            <a:ext cx="8229600" cy="5311808"/>
          </a:xfrm>
        </p:spPr>
        <p:txBody>
          <a:bodyPr>
            <a:normAutofit/>
          </a:bodyPr>
          <a:lstStyle/>
          <a:p>
            <a:pPr algn="just" fontAlgn="base"/>
            <a:r>
              <a:rPr lang="en-US" dirty="0" smtClean="0"/>
              <a:t>Commissioning is the process of planning, documenting, scheduling, testing, adjusting, verifying, and training, to provide a facility that operates as a fully functional system per the Owner’s Project Requirements. </a:t>
            </a:r>
          </a:p>
          <a:p>
            <a:pPr algn="just" fontAlgn="base"/>
            <a:r>
              <a:rPr lang="en-US" dirty="0" smtClean="0"/>
              <a:t>The </a:t>
            </a:r>
            <a:r>
              <a:rPr lang="en-US" b="1" dirty="0" smtClean="0"/>
              <a:t>goal</a:t>
            </a:r>
            <a:r>
              <a:rPr lang="en-US" dirty="0" smtClean="0"/>
              <a:t> of the Commissioning Process is to enhance the quality of the delivered project by focusing the design and construction team on the Owner’s goals for a functional use of project </a:t>
            </a:r>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4175"/>
            <a:ext cx="4191000" cy="639762"/>
          </a:xfrm>
        </p:spPr>
        <p:txBody>
          <a:bodyPr>
            <a:normAutofit/>
          </a:bodyPr>
          <a:lstStyle/>
          <a:p>
            <a:r>
              <a:rPr lang="en-US" sz="2400" dirty="0" smtClean="0"/>
              <a:t>Project Operation Plan</a:t>
            </a:r>
            <a:endParaRPr lang="en-US" sz="2400" dirty="0"/>
          </a:p>
        </p:txBody>
      </p:sp>
      <p:sp>
        <p:nvSpPr>
          <p:cNvPr id="3" name="Content Placeholder 2"/>
          <p:cNvSpPr>
            <a:spLocks noGrp="1"/>
          </p:cNvSpPr>
          <p:nvPr>
            <p:ph idx="1"/>
          </p:nvPr>
        </p:nvSpPr>
        <p:spPr>
          <a:xfrm>
            <a:off x="457200" y="914400"/>
            <a:ext cx="8229600" cy="5562600"/>
          </a:xfrm>
        </p:spPr>
        <p:txBody>
          <a:bodyPr>
            <a:normAutofit/>
          </a:bodyPr>
          <a:lstStyle/>
          <a:p>
            <a:r>
              <a:rPr lang="en-US" b="1" dirty="0" smtClean="0"/>
              <a:t>Human and Other Capacity Requirements</a:t>
            </a:r>
            <a:r>
              <a:rPr lang="en-US" dirty="0" smtClean="0"/>
              <a:t> – The human capacity and skills required to implement the project &amp; current and potential sources of resources. </a:t>
            </a:r>
          </a:p>
          <a:p>
            <a:r>
              <a:rPr lang="en-US" dirty="0" smtClean="0"/>
              <a:t> </a:t>
            </a:r>
            <a:r>
              <a:rPr lang="en-US" b="1" dirty="0" smtClean="0"/>
              <a:t>Financial Requirements</a:t>
            </a:r>
            <a:r>
              <a:rPr lang="en-US" dirty="0" smtClean="0"/>
              <a:t> – The funding required implementing the project, current and potential sources of these funds &amp; most critical resource and funding gaps.</a:t>
            </a:r>
          </a:p>
          <a:p>
            <a:r>
              <a:rPr lang="en-US" dirty="0" smtClean="0"/>
              <a:t> </a:t>
            </a:r>
            <a:r>
              <a:rPr lang="en-US" b="1" dirty="0" smtClean="0"/>
              <a:t>Risk Assessment and Mitigation Strategy</a:t>
            </a:r>
            <a:r>
              <a:rPr lang="en-US" dirty="0" smtClean="0"/>
              <a:t> : What risks exist and how they can be addressed.</a:t>
            </a:r>
          </a:p>
          <a:p>
            <a:r>
              <a:rPr lang="en-US" b="1" dirty="0" smtClean="0"/>
              <a:t>Estimate of Project Lifespan, Sustainability, and Exit Strategy</a:t>
            </a:r>
            <a:r>
              <a:rPr lang="en-US" dirty="0" smtClean="0"/>
              <a:t> – How long the project will last, when and how will exit project, and how will ensure sustainability of project’s achievements.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76200"/>
            <a:ext cx="3733800" cy="914400"/>
          </a:xfrm>
        </p:spPr>
        <p:txBody>
          <a:bodyPr>
            <a:normAutofit/>
          </a:bodyPr>
          <a:lstStyle/>
          <a:p>
            <a:pPr lvl="2" algn="ctr" rtl="0">
              <a:spcBef>
                <a:spcPct val="0"/>
              </a:spcBef>
            </a:pPr>
            <a:r>
              <a:rPr lang="en-US" sz="2400" b="1" dirty="0">
                <a:solidFill>
                  <a:schemeClr val="accent1"/>
                </a:solidFill>
              </a:rPr>
              <a:t>Monitoring of Operation</a:t>
            </a:r>
            <a:r>
              <a:rPr lang="en-US" sz="2400" dirty="0">
                <a:solidFill>
                  <a:schemeClr val="accent1"/>
                </a:solidFill>
              </a:rPr>
              <a:t/>
            </a:r>
            <a:br>
              <a:rPr lang="en-US" sz="2400" dirty="0">
                <a:solidFill>
                  <a:schemeClr val="accent1"/>
                </a:solidFill>
              </a:rPr>
            </a:br>
            <a:endParaRPr lang="en-US" sz="2400" dirty="0">
              <a:solidFill>
                <a:schemeClr val="accent1"/>
              </a:solidFill>
            </a:endParaRPr>
          </a:p>
        </p:txBody>
      </p:sp>
      <p:sp>
        <p:nvSpPr>
          <p:cNvPr id="3" name="Content Placeholder 2"/>
          <p:cNvSpPr>
            <a:spLocks noGrp="1"/>
          </p:cNvSpPr>
          <p:nvPr>
            <p:ph idx="1"/>
          </p:nvPr>
        </p:nvSpPr>
        <p:spPr>
          <a:xfrm>
            <a:off x="457200" y="914400"/>
            <a:ext cx="8229600" cy="5638800"/>
          </a:xfrm>
        </p:spPr>
        <p:txBody>
          <a:bodyPr>
            <a:normAutofit/>
          </a:bodyPr>
          <a:lstStyle/>
          <a:p>
            <a:r>
              <a:rPr lang="en-US" dirty="0"/>
              <a:t>Monitoring and controlling is the management function of comparing the actual achievements with the planned ones at every stage and taking necessary action, if required, to ensure the attainment of the planned goal</a:t>
            </a:r>
            <a:r>
              <a:rPr lang="en-US" dirty="0" smtClean="0"/>
              <a:t>.</a:t>
            </a:r>
          </a:p>
          <a:p>
            <a:r>
              <a:rPr lang="en-US" dirty="0" smtClean="0"/>
              <a:t>Effective </a:t>
            </a:r>
            <a:r>
              <a:rPr lang="en-US" dirty="0"/>
              <a:t>project control consists of a process that</a:t>
            </a:r>
            <a:r>
              <a:rPr lang="en-US" dirty="0" smtClean="0"/>
              <a:t>:</a:t>
            </a:r>
            <a:endParaRPr lang="en-US" dirty="0"/>
          </a:p>
          <a:p>
            <a:pPr lvl="1"/>
            <a:r>
              <a:rPr lang="en-US" dirty="0"/>
              <a:t>Identifies potential hazards well in advance of their occurrence</a:t>
            </a:r>
          </a:p>
          <a:p>
            <a:pPr lvl="1"/>
            <a:r>
              <a:rPr lang="en-US" dirty="0"/>
              <a:t>Evaluate impact of hazards where possible and work out mitigation measures</a:t>
            </a:r>
          </a:p>
          <a:p>
            <a:pPr lvl="1"/>
            <a:r>
              <a:rPr lang="en-US" dirty="0"/>
              <a:t>Constant surveillance to create no surprise </a:t>
            </a:r>
            <a:r>
              <a:rPr lang="en-US" dirty="0" smtClean="0"/>
              <a:t>condition</a:t>
            </a:r>
            <a:endParaRPr lang="en-US" dirty="0"/>
          </a:p>
          <a:p>
            <a:pPr>
              <a:buNone/>
            </a:pP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38800"/>
          </a:xfrm>
        </p:spPr>
        <p:txBody>
          <a:bodyPr>
            <a:normAutofit/>
          </a:bodyPr>
          <a:lstStyle/>
          <a:p>
            <a:r>
              <a:rPr lang="en-US" dirty="0" smtClean="0"/>
              <a:t>Major elements to control are:</a:t>
            </a:r>
          </a:p>
          <a:p>
            <a:pPr lvl="1"/>
            <a:r>
              <a:rPr lang="en-US" dirty="0" smtClean="0"/>
              <a:t>Control of progress, time, quality of works, performance, cost, budget, accounting system etc.</a:t>
            </a:r>
          </a:p>
          <a:p>
            <a:r>
              <a:rPr lang="en-US" dirty="0" smtClean="0"/>
              <a:t>Effective control system shall include: </a:t>
            </a:r>
          </a:p>
          <a:p>
            <a:pPr lvl="1"/>
            <a:r>
              <a:rPr lang="en-US" dirty="0" smtClean="0"/>
              <a:t>Through planning of the work</a:t>
            </a:r>
          </a:p>
          <a:p>
            <a:pPr lvl="1"/>
            <a:r>
              <a:rPr lang="en-US" dirty="0" smtClean="0"/>
              <a:t>Good estimating of time, labor and costs</a:t>
            </a:r>
          </a:p>
          <a:p>
            <a:pPr lvl="1"/>
            <a:r>
              <a:rPr lang="en-US" dirty="0" smtClean="0"/>
              <a:t>Clear communication of the scope of required task</a:t>
            </a:r>
          </a:p>
          <a:p>
            <a:pPr lvl="1"/>
            <a:r>
              <a:rPr lang="en-US" dirty="0" smtClean="0"/>
              <a:t>Budget and authorization of expenditure</a:t>
            </a:r>
          </a:p>
          <a:p>
            <a:pPr lvl="1"/>
            <a:r>
              <a:rPr lang="en-US" dirty="0" smtClean="0"/>
              <a:t>Timely accounting of physical progress and cost</a:t>
            </a:r>
          </a:p>
          <a:p>
            <a:pPr lvl="1"/>
            <a:r>
              <a:rPr lang="en-US" dirty="0" smtClean="0"/>
              <a:t>Periodic re-estimation of time and cost</a:t>
            </a:r>
          </a:p>
          <a:p>
            <a:pPr lvl="1"/>
            <a:r>
              <a:rPr lang="en-US" dirty="0" smtClean="0"/>
              <a:t>Comparison of actual progress and expenditures to schedules and budgets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0" y="152400"/>
            <a:ext cx="4191000" cy="639762"/>
          </a:xfrm>
        </p:spPr>
        <p:txBody>
          <a:bodyPr>
            <a:normAutofit fontScale="90000"/>
          </a:bodyPr>
          <a:lstStyle/>
          <a:p>
            <a:pPr lvl="2" algn="ctr" rtl="0">
              <a:spcBef>
                <a:spcPct val="0"/>
              </a:spcBef>
            </a:pPr>
            <a:r>
              <a:rPr lang="en-US" sz="3200" b="1" dirty="0">
                <a:solidFill>
                  <a:schemeClr val="accent1"/>
                </a:solidFill>
              </a:rPr>
              <a:t>Operation Reporting</a:t>
            </a:r>
            <a:r>
              <a:rPr lang="en-US" sz="1600" dirty="0">
                <a:solidFill>
                  <a:schemeClr val="accent1"/>
                </a:solidFill>
              </a:rPr>
              <a:t/>
            </a:r>
            <a:br>
              <a:rPr lang="en-US" sz="1600" dirty="0">
                <a:solidFill>
                  <a:schemeClr val="accent1"/>
                </a:solidFill>
              </a:rPr>
            </a:br>
            <a:endParaRPr lang="en-US" dirty="0">
              <a:solidFill>
                <a:schemeClr val="accent1"/>
              </a:solidFill>
            </a:endParaRPr>
          </a:p>
        </p:txBody>
      </p:sp>
      <p:sp>
        <p:nvSpPr>
          <p:cNvPr id="3" name="Content Placeholder 2"/>
          <p:cNvSpPr>
            <a:spLocks noGrp="1"/>
          </p:cNvSpPr>
          <p:nvPr>
            <p:ph idx="1"/>
          </p:nvPr>
        </p:nvSpPr>
        <p:spPr>
          <a:xfrm>
            <a:off x="457200" y="838200"/>
            <a:ext cx="8229600" cy="5059363"/>
          </a:xfrm>
        </p:spPr>
        <p:txBody>
          <a:bodyPr>
            <a:normAutofit/>
          </a:bodyPr>
          <a:lstStyle/>
          <a:p>
            <a:r>
              <a:rPr lang="en-US" dirty="0" smtClean="0"/>
              <a:t>Prepare operating report using Microsoft Word.</a:t>
            </a:r>
          </a:p>
          <a:p>
            <a:pPr lvl="0"/>
            <a:r>
              <a:rPr lang="en-US" dirty="0" smtClean="0"/>
              <a:t>Describe the Human Recourse Management</a:t>
            </a:r>
          </a:p>
          <a:p>
            <a:pPr lvl="0"/>
            <a:r>
              <a:rPr lang="en-US" dirty="0" smtClean="0"/>
              <a:t>Material Management</a:t>
            </a:r>
          </a:p>
          <a:p>
            <a:pPr lvl="0"/>
            <a:r>
              <a:rPr lang="en-US" dirty="0" smtClean="0"/>
              <a:t>Schedule of Work</a:t>
            </a:r>
          </a:p>
          <a:p>
            <a:pPr lvl="0"/>
            <a:r>
              <a:rPr lang="en-US" dirty="0" smtClean="0"/>
              <a:t>Cash-flow</a:t>
            </a:r>
          </a:p>
          <a:p>
            <a:pPr lvl="0"/>
            <a:r>
              <a:rPr lang="en-US" dirty="0" smtClean="0"/>
              <a:t>Health and safety</a:t>
            </a:r>
          </a:p>
          <a:p>
            <a:pPr lvl="0"/>
            <a:r>
              <a:rPr lang="en-US" dirty="0" smtClean="0"/>
              <a:t>Focus on the project</a:t>
            </a:r>
          </a:p>
          <a:p>
            <a:pPr lvl="0"/>
            <a:r>
              <a:rPr lang="en-US" dirty="0" smtClean="0"/>
              <a:t>Concentrate on Objectives of the project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7620000" cy="1295400"/>
          </a:xfrm>
        </p:spPr>
        <p:txBody>
          <a:bodyPr>
            <a:normAutofit fontScale="90000"/>
          </a:bodyPr>
          <a:lstStyle/>
          <a:p>
            <a:pPr algn="ctr"/>
            <a:r>
              <a:rPr lang="en-US" sz="2800" b="1" dirty="0" smtClean="0"/>
              <a:t>The breakdown for the five levels of technical commissioning include:</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1905000"/>
            <a:ext cx="8001000" cy="4419600"/>
          </a:xfrm>
        </p:spPr>
        <p:txBody>
          <a:bodyPr>
            <a:normAutofit fontScale="77500" lnSpcReduction="20000"/>
          </a:bodyPr>
          <a:lstStyle/>
          <a:p>
            <a:pPr algn="just"/>
            <a:r>
              <a:rPr lang="en-US" b="1" dirty="0" smtClean="0">
                <a:solidFill>
                  <a:srgbClr val="002060"/>
                </a:solidFill>
              </a:rPr>
              <a:t>Level 1 — Design Phase</a:t>
            </a:r>
          </a:p>
          <a:p>
            <a:pPr lvl="1" algn="just"/>
            <a:r>
              <a:rPr lang="en-US" dirty="0"/>
              <a:t>Develop detailed and comprehensive commissioning specifications and critique of design as it pertains to commissioning.</a:t>
            </a:r>
          </a:p>
          <a:p>
            <a:pPr lvl="1" algn="just"/>
            <a:endParaRPr lang="en-US" b="1" dirty="0" smtClean="0">
              <a:solidFill>
                <a:srgbClr val="002060"/>
              </a:solidFill>
            </a:endParaRPr>
          </a:p>
          <a:p>
            <a:pPr algn="just"/>
            <a:r>
              <a:rPr lang="en-US" b="1" dirty="0" smtClean="0">
                <a:solidFill>
                  <a:srgbClr val="002060"/>
                </a:solidFill>
              </a:rPr>
              <a:t>Level 2 — Construction Phase</a:t>
            </a:r>
          </a:p>
          <a:p>
            <a:pPr lvl="1" algn="just"/>
            <a:r>
              <a:rPr lang="en-US" dirty="0"/>
              <a:t>Review and coordinate the application of the testing plan through the observation and documentation of all equipment and systems, ensuring function complies with the facility’s project systems requirements, objectives, and all contract documents.</a:t>
            </a:r>
          </a:p>
          <a:p>
            <a:pPr lvl="1" algn="just"/>
            <a:endParaRPr lang="en-US" dirty="0" smtClean="0">
              <a:solidFill>
                <a:srgbClr val="002060"/>
              </a:solidFill>
            </a:endParaRPr>
          </a:p>
          <a:p>
            <a:pPr algn="just"/>
            <a:r>
              <a:rPr lang="en-US" b="1" dirty="0" smtClean="0">
                <a:solidFill>
                  <a:srgbClr val="002060"/>
                </a:solidFill>
              </a:rPr>
              <a:t>Level 3 — Acceptance Testing</a:t>
            </a:r>
          </a:p>
          <a:p>
            <a:pPr lvl="1" algn="just"/>
            <a:r>
              <a:rPr lang="en-US" dirty="0"/>
              <a:t>Providing on-site testing, commissioning, and performance testing. This is the most critical phase in the commissioning process. Capacity test critical equipment such as chillers, air handling units, boilers, and pumping systems. Includes testing internal failures and recovery tests, and reporting and annunciation of alarms and abnormal conditions.</a:t>
            </a:r>
          </a:p>
          <a:p>
            <a:pPr lvl="1" algn="just"/>
            <a:endParaRPr lang="en-US" b="1" dirty="0" smtClean="0">
              <a:solidFill>
                <a:srgbClr val="002060"/>
              </a:solidFill>
            </a:endParaRPr>
          </a:p>
          <a:p>
            <a:pPr algn="just"/>
            <a:endParaRPr lang="en-US" dirty="0" smtClean="0">
              <a:solidFill>
                <a:srgbClr val="002060"/>
              </a:solidFill>
            </a:endParaRPr>
          </a:p>
          <a:p>
            <a:pPr algn="just"/>
            <a:endParaRPr lang="en-US" b="1" dirty="0" smtClean="0">
              <a:solidFill>
                <a:srgbClr val="002060"/>
              </a:solidFill>
            </a:endParaRPr>
          </a:p>
          <a:p>
            <a:pPr algn="just"/>
            <a:endParaRPr lang="en-US" dirty="0" smtClean="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838200"/>
            <a:ext cx="7414708" cy="5410200"/>
          </a:xfrm>
        </p:spPr>
        <p:txBody>
          <a:bodyPr>
            <a:normAutofit fontScale="77500" lnSpcReduction="20000"/>
          </a:bodyPr>
          <a:lstStyle/>
          <a:p>
            <a:endParaRPr lang="en-US" b="1" dirty="0" smtClean="0"/>
          </a:p>
          <a:p>
            <a:pPr algn="just"/>
            <a:r>
              <a:rPr lang="en-US" b="1" dirty="0">
                <a:solidFill>
                  <a:srgbClr val="002060"/>
                </a:solidFill>
              </a:rPr>
              <a:t>Level 4 — Integrated System </a:t>
            </a:r>
            <a:r>
              <a:rPr lang="en-US" b="1" dirty="0" smtClean="0">
                <a:solidFill>
                  <a:srgbClr val="002060"/>
                </a:solidFill>
              </a:rPr>
              <a:t>Testing</a:t>
            </a:r>
          </a:p>
          <a:p>
            <a:pPr lvl="1" algn="just"/>
            <a:r>
              <a:rPr lang="en-US" dirty="0"/>
              <a:t>At this level, the interaction between the </a:t>
            </a:r>
            <a:r>
              <a:rPr lang="en-US" dirty="0" smtClean="0"/>
              <a:t>infrastructure facilities and plant systems </a:t>
            </a:r>
            <a:r>
              <a:rPr lang="en-US" dirty="0"/>
              <a:t>with one another shall be demonstrated under both normal and abnormal operating conditions. </a:t>
            </a:r>
            <a:r>
              <a:rPr lang="en-US" dirty="0" err="1" smtClean="0"/>
              <a:t>E.g</a:t>
            </a:r>
            <a:r>
              <a:rPr lang="en-US" dirty="0" smtClean="0"/>
              <a:t> Under </a:t>
            </a:r>
            <a:r>
              <a:rPr lang="en-US" dirty="0"/>
              <a:t>this level of commissioning, we will validate how the site infrastructure, such as chillers, pumping systems, heating plant, air handlers, and electrical systems will likely perform as a system over the next 60 months.</a:t>
            </a:r>
          </a:p>
          <a:p>
            <a:pPr lvl="1" algn="just"/>
            <a:endParaRPr lang="en-US" b="1" dirty="0">
              <a:solidFill>
                <a:srgbClr val="002060"/>
              </a:solidFill>
            </a:endParaRPr>
          </a:p>
          <a:p>
            <a:pPr algn="just"/>
            <a:r>
              <a:rPr lang="en-US" b="1" dirty="0">
                <a:solidFill>
                  <a:srgbClr val="002060"/>
                </a:solidFill>
              </a:rPr>
              <a:t>Level 5 — Warranty </a:t>
            </a:r>
            <a:r>
              <a:rPr lang="en-US" b="1" dirty="0" smtClean="0">
                <a:solidFill>
                  <a:srgbClr val="002060"/>
                </a:solidFill>
              </a:rPr>
              <a:t>Phase (DLP)</a:t>
            </a:r>
          </a:p>
          <a:p>
            <a:pPr lvl="1" algn="just"/>
            <a:r>
              <a:rPr lang="en-US" dirty="0"/>
              <a:t>One year functional retesting of </a:t>
            </a:r>
            <a:r>
              <a:rPr lang="en-US" dirty="0" smtClean="0"/>
              <a:t>(infrastructure) all </a:t>
            </a:r>
            <a:r>
              <a:rPr lang="en-US" dirty="0"/>
              <a:t>equipment and systems within the commissioning contract. Re-visit any outstanding issues in accordance with the original and seasonal commissioning. Facilitate the required opposite season or deferred testing and deficiency corrections. Final testing results, documentation, and reports shall be incorporated into the existing commissioning record as well as the current O&amp;M manuals. Provide a </a:t>
            </a:r>
            <a:r>
              <a:rPr lang="en-US" dirty="0" smtClean="0"/>
              <a:t>retro commissioning </a:t>
            </a:r>
            <a:r>
              <a:rPr lang="en-US" dirty="0"/>
              <a:t>plan of systems for future implementation.</a:t>
            </a:r>
          </a:p>
          <a:p>
            <a:pPr lvl="1" algn="just"/>
            <a:endParaRPr lang="en-US" b="1" dirty="0">
              <a:solidFill>
                <a:srgbClr val="002060"/>
              </a:solidFill>
            </a:endParaRPr>
          </a:p>
          <a:p>
            <a:endParaRPr lang="en-US" b="1" dirty="0"/>
          </a:p>
          <a:p>
            <a:endParaRPr lang="en-US" dirty="0"/>
          </a:p>
          <a:p>
            <a:endParaRPr lang="en-US" dirty="0"/>
          </a:p>
        </p:txBody>
      </p:sp>
    </p:spTree>
    <p:extLst>
      <p:ext uri="{BB962C8B-B14F-4D97-AF65-F5344CB8AC3E}">
        <p14:creationId xmlns:p14="http://schemas.microsoft.com/office/powerpoint/2010/main" val="294003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868362"/>
          </a:xfrm>
        </p:spPr>
        <p:txBody>
          <a:bodyPr>
            <a:normAutofit/>
          </a:bodyPr>
          <a:lstStyle/>
          <a:p>
            <a:pPr lvl="2" algn="ctr" rtl="0">
              <a:spcBef>
                <a:spcPct val="0"/>
              </a:spcBef>
            </a:pPr>
            <a:r>
              <a:rPr lang="en-US" sz="2800" b="1" dirty="0" smtClean="0">
                <a:solidFill>
                  <a:schemeClr val="accent1"/>
                </a:solidFill>
              </a:rPr>
              <a:t>Commissioning of</a:t>
            </a:r>
            <a:endParaRPr lang="en-US" dirty="0">
              <a:solidFill>
                <a:schemeClr val="accent1"/>
              </a:solidFill>
            </a:endParaRPr>
          </a:p>
        </p:txBody>
      </p:sp>
      <p:sp>
        <p:nvSpPr>
          <p:cNvPr id="3" name="Content Placeholder 2"/>
          <p:cNvSpPr>
            <a:spLocks noGrp="1"/>
          </p:cNvSpPr>
          <p:nvPr>
            <p:ph idx="1"/>
          </p:nvPr>
        </p:nvSpPr>
        <p:spPr>
          <a:xfrm>
            <a:off x="381000" y="1676400"/>
            <a:ext cx="8229600" cy="2133600"/>
          </a:xfrm>
        </p:spPr>
        <p:txBody>
          <a:bodyPr>
            <a:normAutofit fontScale="77500" lnSpcReduction="20000"/>
          </a:bodyPr>
          <a:lstStyle/>
          <a:p>
            <a:pPr algn="just"/>
            <a:r>
              <a:rPr lang="en-US" dirty="0" smtClean="0"/>
              <a:t>Building </a:t>
            </a:r>
            <a:r>
              <a:rPr lang="en-US" dirty="0"/>
              <a:t>commissioning is the process of verifying, in new construction, all (or some, depending on scope) of the subsystems for mechanical, plumbing, electrical, fire/life safety, building envelopes, interior systems (example laboratory units), cogeneration, utility plants, sustainable systems, lighting, wastewater, controls, and building security to achieve the owner's project requirements as intended by the building owner and as designed by the building architects and engineers. </a:t>
            </a:r>
          </a:p>
        </p:txBody>
      </p:sp>
      <p:sp>
        <p:nvSpPr>
          <p:cNvPr id="4" name="Rectangle 3"/>
          <p:cNvSpPr/>
          <p:nvPr/>
        </p:nvSpPr>
        <p:spPr>
          <a:xfrm>
            <a:off x="4800600" y="152400"/>
            <a:ext cx="3200400" cy="461665"/>
          </a:xfrm>
          <a:prstGeom prst="rect">
            <a:avLst/>
          </a:prstGeom>
        </p:spPr>
        <p:txBody>
          <a:bodyPr wrap="square">
            <a:spAutoFit/>
          </a:bodyPr>
          <a:lstStyle/>
          <a:p>
            <a:pPr algn="ctr"/>
            <a:r>
              <a:rPr lang="en-US" sz="2400" b="1" dirty="0">
                <a:solidFill>
                  <a:schemeClr val="accent1"/>
                </a:solidFill>
              </a:rPr>
              <a:t>Building Projects</a:t>
            </a:r>
            <a:endParaRPr lang="en-US" sz="2400" dirty="0"/>
          </a:p>
        </p:txBody>
      </p:sp>
    </p:spTree>
    <p:extLst>
      <p:ext uri="{BB962C8B-B14F-4D97-AF65-F5344CB8AC3E}">
        <p14:creationId xmlns:p14="http://schemas.microsoft.com/office/powerpoint/2010/main" val="1289534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715962"/>
          </a:xfrm>
        </p:spPr>
        <p:txBody>
          <a:bodyPr>
            <a:normAutofit/>
          </a:bodyPr>
          <a:lstStyle/>
          <a:p>
            <a:pPr lvl="2" algn="ctr" rtl="0">
              <a:spcBef>
                <a:spcPct val="0"/>
              </a:spcBef>
            </a:pPr>
            <a:r>
              <a:rPr lang="en-US" sz="2400" b="1" dirty="0">
                <a:solidFill>
                  <a:schemeClr val="accent1"/>
                </a:solidFill>
              </a:rPr>
              <a:t>Commissioning </a:t>
            </a:r>
            <a:r>
              <a:rPr lang="en-US" sz="2400" b="1" dirty="0" smtClean="0">
                <a:solidFill>
                  <a:schemeClr val="accent1"/>
                </a:solidFill>
              </a:rPr>
              <a:t>of</a:t>
            </a:r>
            <a:endParaRPr lang="en-US" sz="2400" dirty="0">
              <a:solidFill>
                <a:schemeClr val="accent1"/>
              </a:solidFill>
            </a:endParaRPr>
          </a:p>
        </p:txBody>
      </p:sp>
      <p:sp>
        <p:nvSpPr>
          <p:cNvPr id="3" name="Content Placeholder 2"/>
          <p:cNvSpPr>
            <a:spLocks noGrp="1"/>
          </p:cNvSpPr>
          <p:nvPr>
            <p:ph idx="1"/>
          </p:nvPr>
        </p:nvSpPr>
        <p:spPr>
          <a:xfrm>
            <a:off x="457200" y="1981200"/>
            <a:ext cx="8229600" cy="4144963"/>
          </a:xfrm>
        </p:spPr>
        <p:txBody>
          <a:bodyPr>
            <a:normAutofit/>
          </a:bodyPr>
          <a:lstStyle/>
          <a:p>
            <a:pPr algn="just"/>
            <a:r>
              <a:rPr lang="en-US" dirty="0" smtClean="0"/>
              <a:t>Road commissioning is the process of verifying, in new construction, all (or some, depending on scope) of the subsystems for Design Speed, Horizontal /Vertical Curves, Sign/Signals, life safety, Geostatic treatment, cogeneration, utility plants, sustainable systems, traffic safety, controls, and road security to achieve the owner's project requirements as intended by the road owner and as designed by the road designer and engineers. </a:t>
            </a:r>
          </a:p>
          <a:p>
            <a:pPr algn="just"/>
            <a:endParaRPr lang="en-US" dirty="0"/>
          </a:p>
        </p:txBody>
      </p:sp>
      <p:sp>
        <p:nvSpPr>
          <p:cNvPr id="4" name="Rectangle 3"/>
          <p:cNvSpPr/>
          <p:nvPr/>
        </p:nvSpPr>
        <p:spPr>
          <a:xfrm>
            <a:off x="4724400" y="47066"/>
            <a:ext cx="2895600" cy="523220"/>
          </a:xfrm>
          <a:prstGeom prst="rect">
            <a:avLst/>
          </a:prstGeom>
        </p:spPr>
        <p:txBody>
          <a:bodyPr wrap="square">
            <a:spAutoFit/>
          </a:bodyPr>
          <a:lstStyle/>
          <a:p>
            <a:pPr algn="ctr"/>
            <a:r>
              <a:rPr lang="en-US" sz="2800" b="1" dirty="0">
                <a:solidFill>
                  <a:schemeClr val="accent1"/>
                </a:solidFill>
              </a:rPr>
              <a:t>Road Projects</a:t>
            </a:r>
          </a:p>
        </p:txBody>
      </p:sp>
    </p:spTree>
    <p:extLst>
      <p:ext uri="{BB962C8B-B14F-4D97-AF65-F5344CB8AC3E}">
        <p14:creationId xmlns:p14="http://schemas.microsoft.com/office/powerpoint/2010/main" val="3660273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39158"/>
            <a:ext cx="8229600" cy="656242"/>
          </a:xfrm>
        </p:spPr>
        <p:txBody>
          <a:bodyPr>
            <a:normAutofit/>
          </a:bodyPr>
          <a:lstStyle/>
          <a:p>
            <a:pPr lvl="2" algn="ctr" rtl="0">
              <a:spcBef>
                <a:spcPct val="0"/>
              </a:spcBef>
            </a:pPr>
            <a:r>
              <a:rPr lang="en-US" sz="2800" b="1" dirty="0">
                <a:solidFill>
                  <a:schemeClr val="accent1"/>
                </a:solidFill>
              </a:rPr>
              <a:t>Commissioning </a:t>
            </a:r>
            <a:r>
              <a:rPr lang="en-US" sz="2800" b="1" dirty="0" smtClean="0">
                <a:solidFill>
                  <a:schemeClr val="accent1"/>
                </a:solidFill>
              </a:rPr>
              <a:t>of</a:t>
            </a:r>
            <a:endParaRPr lang="en-US" dirty="0">
              <a:solidFill>
                <a:schemeClr val="accent1"/>
              </a:solidFill>
            </a:endParaRPr>
          </a:p>
        </p:txBody>
      </p:sp>
      <p:sp>
        <p:nvSpPr>
          <p:cNvPr id="3" name="Content Placeholder 2"/>
          <p:cNvSpPr>
            <a:spLocks noGrp="1"/>
          </p:cNvSpPr>
          <p:nvPr>
            <p:ph idx="1"/>
          </p:nvPr>
        </p:nvSpPr>
        <p:spPr>
          <a:xfrm>
            <a:off x="533400" y="1447800"/>
            <a:ext cx="6172200" cy="5257800"/>
          </a:xfrm>
        </p:spPr>
        <p:txBody>
          <a:bodyPr>
            <a:normAutofit fontScale="85000" lnSpcReduction="20000"/>
          </a:bodyPr>
          <a:lstStyle/>
          <a:p>
            <a:pPr lvl="0"/>
            <a:r>
              <a:rPr lang="en-US" dirty="0"/>
              <a:t>Central Plant Heating and Cooling Systems</a:t>
            </a:r>
          </a:p>
          <a:p>
            <a:pPr lvl="0"/>
            <a:r>
              <a:rPr lang="en-US" dirty="0"/>
              <a:t>Boiler Design</a:t>
            </a:r>
          </a:p>
          <a:p>
            <a:pPr lvl="0"/>
            <a:r>
              <a:rPr lang="en-US" dirty="0"/>
              <a:t>Chiller Design</a:t>
            </a:r>
          </a:p>
          <a:p>
            <a:pPr lvl="0"/>
            <a:r>
              <a:rPr lang="en-US" dirty="0"/>
              <a:t>Cooling Tower Design</a:t>
            </a:r>
          </a:p>
          <a:p>
            <a:pPr lvl="0"/>
            <a:r>
              <a:rPr lang="en-US" dirty="0"/>
              <a:t>Pumping Systems</a:t>
            </a:r>
          </a:p>
          <a:p>
            <a:pPr lvl="0"/>
            <a:r>
              <a:rPr lang="en-US" dirty="0"/>
              <a:t>Heating water, chilled water and condenser</a:t>
            </a:r>
          </a:p>
          <a:p>
            <a:pPr lvl="0"/>
            <a:r>
              <a:rPr lang="en-US" dirty="0"/>
              <a:t>Water Piping </a:t>
            </a:r>
            <a:r>
              <a:rPr lang="en-US" dirty="0" smtClean="0"/>
              <a:t>Systems</a:t>
            </a:r>
            <a:endParaRPr lang="en-US" dirty="0"/>
          </a:p>
          <a:p>
            <a:pPr lvl="0"/>
            <a:r>
              <a:rPr lang="en-US" dirty="0"/>
              <a:t>Retail Constant Volume Systems</a:t>
            </a:r>
          </a:p>
          <a:p>
            <a:pPr lvl="0"/>
            <a:r>
              <a:rPr lang="en-US" dirty="0"/>
              <a:t>Residential Heat Pump Systems</a:t>
            </a:r>
          </a:p>
          <a:p>
            <a:pPr lvl="0"/>
            <a:r>
              <a:rPr lang="en-US" dirty="0"/>
              <a:t>Temperature Control Systems</a:t>
            </a:r>
          </a:p>
          <a:p>
            <a:pPr lvl="0"/>
            <a:r>
              <a:rPr lang="en-US" dirty="0"/>
              <a:t>Geothermal Systems</a:t>
            </a:r>
          </a:p>
          <a:p>
            <a:pPr lvl="0"/>
            <a:r>
              <a:rPr lang="en-US" dirty="0"/>
              <a:t>Snow Melt Systems</a:t>
            </a:r>
          </a:p>
          <a:p>
            <a:pPr lvl="0"/>
            <a:r>
              <a:rPr lang="en-US" dirty="0"/>
              <a:t>Radiant In-Floor Heating Systems</a:t>
            </a:r>
          </a:p>
          <a:p>
            <a:pPr lvl="0"/>
            <a:r>
              <a:rPr lang="en-US" dirty="0"/>
              <a:t>Computer Room In-Rack AC Systems</a:t>
            </a:r>
          </a:p>
          <a:p>
            <a:pPr lvl="0"/>
            <a:r>
              <a:rPr lang="en-US" dirty="0"/>
              <a:t>Existing System Renovations and Remodels</a:t>
            </a:r>
          </a:p>
          <a:p>
            <a:pPr lvl="0"/>
            <a:r>
              <a:rPr lang="en-US" dirty="0"/>
              <a:t>Lab Exhaust Fan Systems</a:t>
            </a:r>
          </a:p>
          <a:p>
            <a:endParaRPr lang="en-US" dirty="0"/>
          </a:p>
        </p:txBody>
      </p:sp>
      <p:pic>
        <p:nvPicPr>
          <p:cNvPr id="4" name="Picture 3" descr="http://mep-eng.com/_assets/css/images/mech-image-1.jpg"/>
          <p:cNvPicPr/>
          <p:nvPr/>
        </p:nvPicPr>
        <p:blipFill>
          <a:blip r:embed="rId2"/>
          <a:srcRect/>
          <a:stretch>
            <a:fillRect/>
          </a:stretch>
        </p:blipFill>
        <p:spPr bwMode="auto">
          <a:xfrm>
            <a:off x="5972175" y="3200400"/>
            <a:ext cx="3171825" cy="2562225"/>
          </a:xfrm>
          <a:prstGeom prst="rect">
            <a:avLst/>
          </a:prstGeom>
          <a:noFill/>
          <a:ln w="9525">
            <a:noFill/>
            <a:miter lim="800000"/>
            <a:headEnd/>
            <a:tailEnd/>
          </a:ln>
        </p:spPr>
      </p:pic>
      <p:sp>
        <p:nvSpPr>
          <p:cNvPr id="5" name="Rectangle 4"/>
          <p:cNvSpPr/>
          <p:nvPr/>
        </p:nvSpPr>
        <p:spPr>
          <a:xfrm>
            <a:off x="4648200" y="0"/>
            <a:ext cx="3657600" cy="707886"/>
          </a:xfrm>
          <a:prstGeom prst="rect">
            <a:avLst/>
          </a:prstGeom>
        </p:spPr>
        <p:txBody>
          <a:bodyPr wrap="square">
            <a:spAutoFit/>
          </a:bodyPr>
          <a:lstStyle/>
          <a:p>
            <a:r>
              <a:rPr lang="en-US" sz="2000" b="1" dirty="0">
                <a:solidFill>
                  <a:schemeClr val="accent1"/>
                </a:solidFill>
              </a:rPr>
              <a:t>Electro Mechanical Projects</a:t>
            </a:r>
            <a:r>
              <a:rPr lang="en-US" sz="2000" dirty="0">
                <a:solidFill>
                  <a:schemeClr val="accent1"/>
                </a:solidFill>
              </a:rPr>
              <a:t/>
            </a:r>
            <a:br>
              <a:rPr lang="en-US" sz="2000" dirty="0">
                <a:solidFill>
                  <a:schemeClr val="accent1"/>
                </a:solidFill>
              </a:rPr>
            </a:br>
            <a:endParaRPr lang="en-US" sz="2000" dirty="0">
              <a:solidFill>
                <a:schemeClr val="accent1"/>
              </a:solidFill>
            </a:endParaRPr>
          </a:p>
        </p:txBody>
      </p:sp>
    </p:spTree>
    <p:extLst>
      <p:ext uri="{BB962C8B-B14F-4D97-AF65-F5344CB8AC3E}">
        <p14:creationId xmlns:p14="http://schemas.microsoft.com/office/powerpoint/2010/main" val="1088453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07266"/>
            <a:ext cx="8229600" cy="511934"/>
          </a:xfrm>
        </p:spPr>
        <p:txBody>
          <a:bodyPr>
            <a:normAutofit fontScale="90000"/>
          </a:bodyPr>
          <a:lstStyle/>
          <a:p>
            <a:pPr lvl="2" algn="ctr" rtl="0">
              <a:spcBef>
                <a:spcPct val="0"/>
              </a:spcBef>
            </a:pPr>
            <a:r>
              <a:rPr lang="en-US" sz="2800" b="1" dirty="0">
                <a:solidFill>
                  <a:schemeClr val="accent1"/>
                </a:solidFill>
              </a:rPr>
              <a:t>Commissioning </a:t>
            </a:r>
            <a:r>
              <a:rPr lang="en-US" sz="2800" b="1" dirty="0" smtClean="0">
                <a:solidFill>
                  <a:schemeClr val="accent1"/>
                </a:solidFill>
              </a:rPr>
              <a:t>of</a:t>
            </a:r>
            <a:endParaRPr lang="en-US" dirty="0">
              <a:solidFill>
                <a:schemeClr val="accent1"/>
              </a:solidFill>
            </a:endParaRPr>
          </a:p>
        </p:txBody>
      </p:sp>
      <p:sp>
        <p:nvSpPr>
          <p:cNvPr id="3" name="Content Placeholder 2"/>
          <p:cNvSpPr>
            <a:spLocks noGrp="1"/>
          </p:cNvSpPr>
          <p:nvPr>
            <p:ph idx="1"/>
          </p:nvPr>
        </p:nvSpPr>
        <p:spPr>
          <a:xfrm>
            <a:off x="457200" y="1295400"/>
            <a:ext cx="4495800" cy="5257800"/>
          </a:xfrm>
        </p:spPr>
        <p:txBody>
          <a:bodyPr>
            <a:normAutofit fontScale="92500" lnSpcReduction="20000"/>
          </a:bodyPr>
          <a:lstStyle/>
          <a:p>
            <a:pPr algn="just"/>
            <a:r>
              <a:rPr lang="en-US" dirty="0" smtClean="0"/>
              <a:t>With </a:t>
            </a:r>
            <a:r>
              <a:rPr lang="en-US" dirty="0"/>
              <a:t>a very strong team of experienced engineers and technicians, provides testing and commissioning services to various types of power systems, including </a:t>
            </a:r>
            <a:r>
              <a:rPr lang="en-US" dirty="0" smtClean="0"/>
              <a:t>substations</a:t>
            </a:r>
            <a:r>
              <a:rPr lang="en-US" dirty="0"/>
              <a:t>. </a:t>
            </a:r>
            <a:endParaRPr lang="en-US" dirty="0" smtClean="0"/>
          </a:p>
          <a:p>
            <a:pPr algn="just"/>
            <a:r>
              <a:rPr lang="en-US" dirty="0" smtClean="0"/>
              <a:t>With </a:t>
            </a:r>
            <a:r>
              <a:rPr lang="en-US" dirty="0"/>
              <a:t>key experience in the testing and commissioning of switchgears, power transformers, protection and control systems, substation auxiliary equipment, fiber optic cable splicing and generation equipment, is committed to providing benchmark services to its clients.</a:t>
            </a:r>
          </a:p>
          <a:p>
            <a:pPr algn="just">
              <a:buNone/>
            </a:pPr>
            <a:endParaRPr lang="en-US" dirty="0"/>
          </a:p>
        </p:txBody>
      </p:sp>
      <p:pic>
        <p:nvPicPr>
          <p:cNvPr id="4" name="Picture 3" descr="http://hydrosolutions.com.np/wp-content/uploads/2012/10/3-1024x378.jpg">
            <a:hlinkClick r:id="rId2"/>
          </p:cNvPr>
          <p:cNvPicPr/>
          <p:nvPr/>
        </p:nvPicPr>
        <p:blipFill>
          <a:blip r:embed="rId3"/>
          <a:srcRect/>
          <a:stretch>
            <a:fillRect/>
          </a:stretch>
        </p:blipFill>
        <p:spPr bwMode="auto">
          <a:xfrm>
            <a:off x="5264624" y="3558654"/>
            <a:ext cx="3886200" cy="3276600"/>
          </a:xfrm>
          <a:prstGeom prst="rect">
            <a:avLst/>
          </a:prstGeom>
          <a:noFill/>
          <a:ln w="9525">
            <a:noFill/>
            <a:miter lim="800000"/>
            <a:headEnd/>
            <a:tailEnd/>
          </a:ln>
        </p:spPr>
      </p:pic>
      <p:sp>
        <p:nvSpPr>
          <p:cNvPr id="5" name="Rectangle 4"/>
          <p:cNvSpPr/>
          <p:nvPr/>
        </p:nvSpPr>
        <p:spPr>
          <a:xfrm>
            <a:off x="4648200" y="-620"/>
            <a:ext cx="3581400" cy="707886"/>
          </a:xfrm>
          <a:prstGeom prst="rect">
            <a:avLst/>
          </a:prstGeom>
        </p:spPr>
        <p:txBody>
          <a:bodyPr wrap="square">
            <a:spAutoFit/>
          </a:bodyPr>
          <a:lstStyle/>
          <a:p>
            <a:pPr algn="ctr"/>
            <a:r>
              <a:rPr lang="en-US" sz="2000" b="1" dirty="0">
                <a:solidFill>
                  <a:schemeClr val="accent1"/>
                </a:solidFill>
              </a:rPr>
              <a:t>Hydro Mechanical Projects</a:t>
            </a:r>
            <a:br>
              <a:rPr lang="en-US" sz="2000" b="1" dirty="0">
                <a:solidFill>
                  <a:schemeClr val="accent1"/>
                </a:solidFill>
              </a:rPr>
            </a:br>
            <a:endParaRPr lang="en-US" sz="2000" b="1" dirty="0">
              <a:solidFill>
                <a:schemeClr val="accent1"/>
              </a:solidFill>
            </a:endParaRPr>
          </a:p>
        </p:txBody>
      </p:sp>
    </p:spTree>
    <p:extLst>
      <p:ext uri="{BB962C8B-B14F-4D97-AF65-F5344CB8AC3E}">
        <p14:creationId xmlns:p14="http://schemas.microsoft.com/office/powerpoint/2010/main" val="2139813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1731</TotalTime>
  <Words>2658</Words>
  <Application>Microsoft Office PowerPoint</Application>
  <PresentationFormat>On-screen Show (4:3)</PresentationFormat>
  <Paragraphs>266</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Times New Roman</vt:lpstr>
      <vt:lpstr>Wingdings 2</vt:lpstr>
      <vt:lpstr>Austin</vt:lpstr>
      <vt:lpstr>CHAPTER 5.0 </vt:lpstr>
      <vt:lpstr>Project Commissioning</vt:lpstr>
      <vt:lpstr>    What is Commissioning ?</vt:lpstr>
      <vt:lpstr>The breakdown for the five levels of technical commissioning include: </vt:lpstr>
      <vt:lpstr>PowerPoint Presentation</vt:lpstr>
      <vt:lpstr>Commissioning of</vt:lpstr>
      <vt:lpstr>Commissioning of</vt:lpstr>
      <vt:lpstr>Commissioning of</vt:lpstr>
      <vt:lpstr>Commissioning of</vt:lpstr>
      <vt:lpstr>Commissioning of contd..</vt:lpstr>
      <vt:lpstr>Procedure of Commissioning  </vt:lpstr>
      <vt:lpstr>PowerPoint Presentation</vt:lpstr>
      <vt:lpstr>Commissioning Planning contd..</vt:lpstr>
      <vt:lpstr>Examples </vt:lpstr>
      <vt:lpstr> Project Start up  </vt:lpstr>
      <vt:lpstr>Project Startup Steps.</vt:lpstr>
      <vt:lpstr> Start-Up Check List </vt:lpstr>
      <vt:lpstr>PowerPoint Presentation</vt:lpstr>
      <vt:lpstr>  Preparation Needed for Project Start Up</vt:lpstr>
      <vt:lpstr>PowerPoint Presentation</vt:lpstr>
      <vt:lpstr>PowerPoint Presentation</vt:lpstr>
      <vt:lpstr>Start up process </vt:lpstr>
      <vt:lpstr>Start up records </vt:lpstr>
      <vt:lpstr>Start up reports </vt:lpstr>
      <vt:lpstr>Project Operation</vt:lpstr>
      <vt:lpstr>PowerPoint Presentation</vt:lpstr>
      <vt:lpstr>Handing  over to Operation Department </vt:lpstr>
      <vt:lpstr> Handing  over to Operation Department </vt:lpstr>
      <vt:lpstr>Project Operation Plan</vt:lpstr>
      <vt:lpstr>Project Operation Plan</vt:lpstr>
      <vt:lpstr>Monitoring of Operation </vt:lpstr>
      <vt:lpstr>PowerPoint Presentation</vt:lpstr>
      <vt:lpstr>Operation Reporting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subash Bhattarai</cp:lastModifiedBy>
  <cp:revision>92</cp:revision>
  <dcterms:created xsi:type="dcterms:W3CDTF">2014-12-24T05:39:10Z</dcterms:created>
  <dcterms:modified xsi:type="dcterms:W3CDTF">2017-12-03T04:59:46Z</dcterms:modified>
</cp:coreProperties>
</file>