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9"/>
  </p:notesMasterIdLst>
  <p:sldIdLst>
    <p:sldId id="299" r:id="rId2"/>
    <p:sldId id="302" r:id="rId3"/>
    <p:sldId id="257" r:id="rId4"/>
    <p:sldId id="295" r:id="rId5"/>
    <p:sldId id="267" r:id="rId6"/>
    <p:sldId id="269" r:id="rId7"/>
    <p:sldId id="272" r:id="rId8"/>
    <p:sldId id="276" r:id="rId9"/>
    <p:sldId id="280" r:id="rId10"/>
    <p:sldId id="298" r:id="rId11"/>
    <p:sldId id="281" r:id="rId12"/>
    <p:sldId id="296" r:id="rId13"/>
    <p:sldId id="284" r:id="rId14"/>
    <p:sldId id="285" r:id="rId15"/>
    <p:sldId id="290" r:id="rId16"/>
    <p:sldId id="301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97" d="100"/>
          <a:sy n="97" d="100"/>
        </p:scale>
        <p:origin x="7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L:\&#1053;&#1072;&#1074;&#1095;&#1072;&#1083;&#1100;&#1085;&#1072;%20&#1082;&#1086;&#1084;&#1087;&#8217;&#1102;&#1090;&#1077;&#1088;&#1085;&#1072;%20&#1087;&#1088;&#1072;&#1082;&#1090;&#1080;&#1082;&#1072;\&#1055;&#1088;&#1072;&#1082;&#1090;&#1080;&#1095;&#1085;&#1110;%20&#1088;&#1086;&#1073;&#1086;&#1090;&#1080;\&#1055;&#1088;&#1072;&#1082;&#1090;&#1080;&#1095;&#1085;&#1072;%20&#1088;&#1086;&#1073;&#1086;&#1090;&#1072;%20&#8470;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L:\&#1053;&#1072;&#1074;&#1095;&#1072;&#1083;&#1100;&#1085;&#1072;%20&#1082;&#1086;&#1084;&#1087;&#8217;&#1102;&#1090;&#1077;&#1088;&#1085;&#1072;%20&#1087;&#1088;&#1072;&#1082;&#1090;&#1080;&#1082;&#1072;\&#1055;&#1088;&#1072;&#1082;&#1090;&#1080;&#1095;&#1085;&#1110;%20&#1088;&#1086;&#1073;&#1086;&#1090;&#1080;\&#1055;&#1088;&#1072;&#1082;&#1090;&#1080;&#1095;&#1085;&#1072;%20&#1088;&#1086;&#1073;&#1086;&#1090;&#1072;%20&#8470;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L:\&#1053;&#1072;&#1074;&#1095;&#1072;&#1083;&#1100;&#1085;&#1072;%20&#1082;&#1086;&#1084;&#1087;&#8217;&#1102;&#1090;&#1077;&#1088;&#1085;&#1072;%20&#1087;&#1088;&#1072;&#1082;&#1090;&#1080;&#1082;&#1072;\&#1055;&#1088;&#1072;&#1082;&#1090;&#1080;&#1095;&#1085;&#1110;%20&#1088;&#1086;&#1073;&#1086;&#1090;&#1080;\&#1055;&#1088;&#1072;&#1082;&#1090;&#1080;&#1095;&#1085;&#1072;%20&#1088;&#1086;&#1073;&#1086;&#1090;&#1072;%20&#8470;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L:\&#1053;&#1072;&#1074;&#1095;&#1072;&#1083;&#1100;&#1085;&#1072;%20&#1082;&#1086;&#1084;&#1087;&#8217;&#1102;&#1090;&#1077;&#1088;&#1085;&#1072;%20&#1087;&#1088;&#1072;&#1082;&#1090;&#1080;&#1082;&#1072;\&#1055;&#1088;&#1072;&#1082;&#1090;&#1080;&#1095;&#1085;&#1110;%20&#1088;&#1086;&#1073;&#1086;&#1090;&#1080;\&#1055;&#1088;&#1072;&#1082;&#1090;&#1080;&#1095;&#1085;&#1072;%20&#1088;&#1086;&#1073;&#1086;&#1090;&#1072;%20&#8470;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ru-RU" sz="1600"/>
              <a:t>Кількість відпрацьованих днів працівників фірми "Глобус"</a:t>
            </a:r>
          </a:p>
        </c:rich>
      </c:tx>
      <c:layout>
        <c:manualLayout>
          <c:xMode val="edge"/>
          <c:yMode val="edge"/>
          <c:x val="0.10270906749277076"/>
          <c:y val="2.6487253009489201E-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Таблиця!$C$7:$C$24</c:f>
              <c:strCache>
                <c:ptCount val="18"/>
                <c:pt idx="0">
                  <c:v>Белов</c:v>
                </c:pt>
                <c:pt idx="1">
                  <c:v>Голіков</c:v>
                </c:pt>
                <c:pt idx="2">
                  <c:v>Горбач</c:v>
                </c:pt>
                <c:pt idx="3">
                  <c:v>Івонін</c:v>
                </c:pt>
                <c:pt idx="4">
                  <c:v>Кравченко</c:v>
                </c:pt>
                <c:pt idx="5">
                  <c:v>Кулаков</c:v>
                </c:pt>
                <c:pt idx="6">
                  <c:v>Вусаненко</c:v>
                </c:pt>
                <c:pt idx="7">
                  <c:v>Железняк</c:v>
                </c:pt>
                <c:pt idx="8">
                  <c:v>Чемікос</c:v>
                </c:pt>
                <c:pt idx="9">
                  <c:v>Чекредніченко</c:v>
                </c:pt>
                <c:pt idx="10">
                  <c:v>Коктенко</c:v>
                </c:pt>
                <c:pt idx="11">
                  <c:v>Пащенко</c:v>
                </c:pt>
                <c:pt idx="12">
                  <c:v>Журий</c:v>
                </c:pt>
                <c:pt idx="13">
                  <c:v>Миронов</c:v>
                </c:pt>
                <c:pt idx="14">
                  <c:v>Дишук</c:v>
                </c:pt>
                <c:pt idx="15">
                  <c:v>Немирович</c:v>
                </c:pt>
                <c:pt idx="16">
                  <c:v>Данченко</c:v>
                </c:pt>
                <c:pt idx="17">
                  <c:v>Левченко</c:v>
                </c:pt>
              </c:strCache>
            </c:strRef>
          </c:cat>
          <c:val>
            <c:numRef>
              <c:f>Таблиця!$F$7:$F$24</c:f>
              <c:numCache>
                <c:formatCode>General</c:formatCode>
                <c:ptCount val="18"/>
                <c:pt idx="0">
                  <c:v>12</c:v>
                </c:pt>
                <c:pt idx="1">
                  <c:v>20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20</c:v>
                </c:pt>
                <c:pt idx="6">
                  <c:v>17</c:v>
                </c:pt>
                <c:pt idx="7">
                  <c:v>20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16</c:v>
                </c:pt>
                <c:pt idx="12">
                  <c:v>21</c:v>
                </c:pt>
                <c:pt idx="13">
                  <c:v>21</c:v>
                </c:pt>
                <c:pt idx="14">
                  <c:v>20</c:v>
                </c:pt>
                <c:pt idx="15">
                  <c:v>15</c:v>
                </c:pt>
                <c:pt idx="16">
                  <c:v>10</c:v>
                </c:pt>
                <c:pt idx="1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9-40E0-8BB7-27B321268C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810049140170874"/>
          <c:y val="0.13801215307990178"/>
          <c:w val="0.26912178567116934"/>
          <c:h val="0.85683017481305868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ru-RU" sz="1600"/>
              <a:t>Премія працівників фірми "Наррис"</a:t>
            </a:r>
          </a:p>
        </c:rich>
      </c:tx>
      <c:layout>
        <c:manualLayout>
          <c:xMode val="edge"/>
          <c:yMode val="edge"/>
          <c:x val="0.18600959690165314"/>
          <c:y val="2.539682539682539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Премія</c:v>
          </c:tx>
          <c:cat>
            <c:strRef>
              <c:f>Таблиця!$C$26:$C$42</c:f>
              <c:strCache>
                <c:ptCount val="17"/>
                <c:pt idx="0">
                  <c:v>Лінський</c:v>
                </c:pt>
                <c:pt idx="1">
                  <c:v>Недомовний</c:v>
                </c:pt>
                <c:pt idx="2">
                  <c:v>Ніколайчук</c:v>
                </c:pt>
                <c:pt idx="3">
                  <c:v>Пустовий</c:v>
                </c:pt>
                <c:pt idx="4">
                  <c:v>Соловей</c:v>
                </c:pt>
                <c:pt idx="5">
                  <c:v>Стремчук</c:v>
                </c:pt>
                <c:pt idx="6">
                  <c:v>Володін</c:v>
                </c:pt>
                <c:pt idx="7">
                  <c:v>Грузін</c:v>
                </c:pt>
                <c:pt idx="8">
                  <c:v>Гудков</c:v>
                </c:pt>
                <c:pt idx="9">
                  <c:v>Зеніна</c:v>
                </c:pt>
                <c:pt idx="10">
                  <c:v>Казанова</c:v>
                </c:pt>
                <c:pt idx="11">
                  <c:v>Резвін </c:v>
                </c:pt>
                <c:pt idx="12">
                  <c:v>Сидоренко</c:v>
                </c:pt>
                <c:pt idx="13">
                  <c:v>Сігбагутулін</c:v>
                </c:pt>
                <c:pt idx="14">
                  <c:v>Хлопас</c:v>
                </c:pt>
                <c:pt idx="15">
                  <c:v>Кутній</c:v>
                </c:pt>
                <c:pt idx="16">
                  <c:v>Супрунець</c:v>
                </c:pt>
              </c:strCache>
            </c:strRef>
          </c:cat>
          <c:val>
            <c:numRef>
              <c:f>Таблиця!$H$26:$H$42</c:f>
              <c:numCache>
                <c:formatCode>_-* #,##0.00_р_._-;\-* #,##0.00_р_._-;_-* "-"??_р_._-;_-@_-</c:formatCode>
                <c:ptCount val="17"/>
                <c:pt idx="0">
                  <c:v>403.2</c:v>
                </c:pt>
                <c:pt idx="1">
                  <c:v>327.59999999999991</c:v>
                </c:pt>
                <c:pt idx="2">
                  <c:v>379.05</c:v>
                </c:pt>
                <c:pt idx="3">
                  <c:v>378</c:v>
                </c:pt>
                <c:pt idx="4">
                  <c:v>259.34999999999997</c:v>
                </c:pt>
                <c:pt idx="5">
                  <c:v>546</c:v>
                </c:pt>
                <c:pt idx="6">
                  <c:v>302.40000000000003</c:v>
                </c:pt>
                <c:pt idx="7">
                  <c:v>504</c:v>
                </c:pt>
                <c:pt idx="8">
                  <c:v>379.05</c:v>
                </c:pt>
                <c:pt idx="9">
                  <c:v>259.34999999999997</c:v>
                </c:pt>
                <c:pt idx="10">
                  <c:v>546</c:v>
                </c:pt>
                <c:pt idx="11">
                  <c:v>409.5</c:v>
                </c:pt>
                <c:pt idx="12">
                  <c:v>546</c:v>
                </c:pt>
                <c:pt idx="13">
                  <c:v>399</c:v>
                </c:pt>
                <c:pt idx="14">
                  <c:v>399</c:v>
                </c:pt>
                <c:pt idx="15">
                  <c:v>606.66666666666674</c:v>
                </c:pt>
                <c:pt idx="16">
                  <c:v>592.94117647058829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A9-450D-A258-54F679C6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219520"/>
        <c:axId val="54221056"/>
      </c:lineChart>
      <c:catAx>
        <c:axId val="54219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4221056"/>
        <c:crosses val="autoZero"/>
        <c:auto val="1"/>
        <c:lblAlgn val="ctr"/>
        <c:lblOffset val="100"/>
        <c:noMultiLvlLbl val="0"/>
      </c:catAx>
      <c:valAx>
        <c:axId val="54221056"/>
        <c:scaling>
          <c:orientation val="minMax"/>
        </c:scaling>
        <c:delete val="0"/>
        <c:axPos val="l"/>
        <c:majorGridlines/>
        <c:numFmt formatCode="_-* #,##0.00_р_._-;\-* #,##0.00_р_._-;_-* &quot;-&quot;??_р_._-;_-@_-" sourceLinked="1"/>
        <c:majorTickMark val="out"/>
        <c:minorTickMark val="none"/>
        <c:tickLblPos val="nextTo"/>
        <c:crossAx val="54219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uk-UA"/>
              <a:t>Розмір податку працівників</a:t>
            </a:r>
            <a:r>
              <a:rPr lang="uk-UA" baseline="0"/>
              <a:t> усіх фірм</a:t>
            </a:r>
            <a:endParaRPr lang="uk-UA"/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v>Розмір податку</c:v>
          </c:tx>
          <c:invertIfNegative val="0"/>
          <c:xVal>
            <c:strRef>
              <c:f>(Таблиця!$C$7:$C$24,Таблиця!$C$26:$C$42,Таблиця!$C$44:$C$60)</c:f>
              <c:strCache>
                <c:ptCount val="52"/>
                <c:pt idx="0">
                  <c:v>Белов</c:v>
                </c:pt>
                <c:pt idx="1">
                  <c:v>Голіков</c:v>
                </c:pt>
                <c:pt idx="2">
                  <c:v>Горбач</c:v>
                </c:pt>
                <c:pt idx="3">
                  <c:v>Івонін</c:v>
                </c:pt>
                <c:pt idx="4">
                  <c:v>Кравченко</c:v>
                </c:pt>
                <c:pt idx="5">
                  <c:v>Кулаков</c:v>
                </c:pt>
                <c:pt idx="6">
                  <c:v>Вусаненко</c:v>
                </c:pt>
                <c:pt idx="7">
                  <c:v>Железняк</c:v>
                </c:pt>
                <c:pt idx="8">
                  <c:v>Чемікос</c:v>
                </c:pt>
                <c:pt idx="9">
                  <c:v>Чекредніченко</c:v>
                </c:pt>
                <c:pt idx="10">
                  <c:v>Коктенко</c:v>
                </c:pt>
                <c:pt idx="11">
                  <c:v>Пащенко</c:v>
                </c:pt>
                <c:pt idx="12">
                  <c:v>Журий</c:v>
                </c:pt>
                <c:pt idx="13">
                  <c:v>Миронов</c:v>
                </c:pt>
                <c:pt idx="14">
                  <c:v>Дишук</c:v>
                </c:pt>
                <c:pt idx="15">
                  <c:v>Немирович</c:v>
                </c:pt>
                <c:pt idx="16">
                  <c:v>Данченко</c:v>
                </c:pt>
                <c:pt idx="17">
                  <c:v>Левченко</c:v>
                </c:pt>
                <c:pt idx="18">
                  <c:v>Лінський</c:v>
                </c:pt>
                <c:pt idx="19">
                  <c:v>Недомовний</c:v>
                </c:pt>
                <c:pt idx="20">
                  <c:v>Ніколайчук</c:v>
                </c:pt>
                <c:pt idx="21">
                  <c:v>Пустовий</c:v>
                </c:pt>
                <c:pt idx="22">
                  <c:v>Соловей</c:v>
                </c:pt>
                <c:pt idx="23">
                  <c:v>Стремчук</c:v>
                </c:pt>
                <c:pt idx="24">
                  <c:v>Володін</c:v>
                </c:pt>
                <c:pt idx="25">
                  <c:v>Грузін</c:v>
                </c:pt>
                <c:pt idx="26">
                  <c:v>Гудков</c:v>
                </c:pt>
                <c:pt idx="27">
                  <c:v>Зеніна</c:v>
                </c:pt>
                <c:pt idx="28">
                  <c:v>Казанова</c:v>
                </c:pt>
                <c:pt idx="29">
                  <c:v>Резвін </c:v>
                </c:pt>
                <c:pt idx="30">
                  <c:v>Сидоренко</c:v>
                </c:pt>
                <c:pt idx="31">
                  <c:v>Сігбагутулін</c:v>
                </c:pt>
                <c:pt idx="32">
                  <c:v>Хлопас</c:v>
                </c:pt>
                <c:pt idx="33">
                  <c:v>Кутній</c:v>
                </c:pt>
                <c:pt idx="34">
                  <c:v>Супрунець</c:v>
                </c:pt>
                <c:pt idx="35">
                  <c:v>Тимченко</c:v>
                </c:pt>
                <c:pt idx="36">
                  <c:v>Фаюк</c:v>
                </c:pt>
                <c:pt idx="37">
                  <c:v>Чумак</c:v>
                </c:pt>
                <c:pt idx="38">
                  <c:v>Шевченко</c:v>
                </c:pt>
                <c:pt idx="39">
                  <c:v>Шерстюк</c:v>
                </c:pt>
                <c:pt idx="40">
                  <c:v>Заворотнюек</c:v>
                </c:pt>
                <c:pt idx="41">
                  <c:v>Олійник</c:v>
                </c:pt>
                <c:pt idx="42">
                  <c:v>Коложяжний</c:v>
                </c:pt>
                <c:pt idx="43">
                  <c:v>Казакова</c:v>
                </c:pt>
                <c:pt idx="44">
                  <c:v>Грармаш</c:v>
                </c:pt>
                <c:pt idx="45">
                  <c:v>Негуриця</c:v>
                </c:pt>
                <c:pt idx="46">
                  <c:v>Старих</c:v>
                </c:pt>
                <c:pt idx="47">
                  <c:v>Котній</c:v>
                </c:pt>
                <c:pt idx="48">
                  <c:v>Кримов</c:v>
                </c:pt>
                <c:pt idx="49">
                  <c:v>Прошкін</c:v>
                </c:pt>
                <c:pt idx="50">
                  <c:v>Дришлюк</c:v>
                </c:pt>
                <c:pt idx="51">
                  <c:v>Шипіло</c:v>
                </c:pt>
              </c:strCache>
            </c:strRef>
          </c:xVal>
          <c:yVal>
            <c:numRef>
              <c:f>(Таблиця!$J$7:$J$24,Таблиця!$J$26:$J$42,Таблиця!$J$44:$J$60)</c:f>
              <c:numCache>
                <c:formatCode>_-* #,##0.00_р_._-;\-* #,##0.00_р_._-;_-* "-"??_р_._-;_-@_-</c:formatCode>
                <c:ptCount val="52"/>
                <c:pt idx="0">
                  <c:v>164.57142857142861</c:v>
                </c:pt>
                <c:pt idx="1">
                  <c:v>217.14285714285711</c:v>
                </c:pt>
                <c:pt idx="2">
                  <c:v>246.85714285714292</c:v>
                </c:pt>
                <c:pt idx="3">
                  <c:v>233.14285714285714</c:v>
                </c:pt>
                <c:pt idx="4">
                  <c:v>206.28571428571433</c:v>
                </c:pt>
                <c:pt idx="5">
                  <c:v>217.14285714285711</c:v>
                </c:pt>
                <c:pt idx="6">
                  <c:v>233.14285714285714</c:v>
                </c:pt>
                <c:pt idx="7">
                  <c:v>217.14285714285711</c:v>
                </c:pt>
                <c:pt idx="8">
                  <c:v>228</c:v>
                </c:pt>
                <c:pt idx="9">
                  <c:v>260.57142857142856</c:v>
                </c:pt>
                <c:pt idx="10">
                  <c:v>184.57142857142861</c:v>
                </c:pt>
                <c:pt idx="11">
                  <c:v>219.42857142857142</c:v>
                </c:pt>
                <c:pt idx="12">
                  <c:v>228</c:v>
                </c:pt>
                <c:pt idx="13">
                  <c:v>288</c:v>
                </c:pt>
                <c:pt idx="14">
                  <c:v>217.14285714285711</c:v>
                </c:pt>
                <c:pt idx="15">
                  <c:v>205.71428571428572</c:v>
                </c:pt>
                <c:pt idx="16">
                  <c:v>137.14285714285711</c:v>
                </c:pt>
                <c:pt idx="17">
                  <c:v>184.57142857142861</c:v>
                </c:pt>
                <c:pt idx="18">
                  <c:v>230.4</c:v>
                </c:pt>
                <c:pt idx="19">
                  <c:v>187.2</c:v>
                </c:pt>
                <c:pt idx="20">
                  <c:v>216.60000000000002</c:v>
                </c:pt>
                <c:pt idx="21">
                  <c:v>216</c:v>
                </c:pt>
                <c:pt idx="22">
                  <c:v>148.19999999999999</c:v>
                </c:pt>
                <c:pt idx="23">
                  <c:v>312</c:v>
                </c:pt>
                <c:pt idx="24">
                  <c:v>172.8</c:v>
                </c:pt>
                <c:pt idx="25">
                  <c:v>288</c:v>
                </c:pt>
                <c:pt idx="26">
                  <c:v>216.60000000000002</c:v>
                </c:pt>
                <c:pt idx="27">
                  <c:v>148.19999999999999</c:v>
                </c:pt>
                <c:pt idx="28">
                  <c:v>312</c:v>
                </c:pt>
                <c:pt idx="29">
                  <c:v>234</c:v>
                </c:pt>
                <c:pt idx="30">
                  <c:v>312</c:v>
                </c:pt>
                <c:pt idx="31">
                  <c:v>228</c:v>
                </c:pt>
                <c:pt idx="32">
                  <c:v>228</c:v>
                </c:pt>
                <c:pt idx="33">
                  <c:v>346.6666666666668</c:v>
                </c:pt>
                <c:pt idx="34">
                  <c:v>338.8235294117647</c:v>
                </c:pt>
                <c:pt idx="35">
                  <c:v>250.43478260869566</c:v>
                </c:pt>
                <c:pt idx="36">
                  <c:v>620.86956521739125</c:v>
                </c:pt>
                <c:pt idx="37">
                  <c:v>237.91304347826085</c:v>
                </c:pt>
                <c:pt idx="38">
                  <c:v>271.304347826087</c:v>
                </c:pt>
                <c:pt idx="39">
                  <c:v>620.86956521739125</c:v>
                </c:pt>
                <c:pt idx="40">
                  <c:v>188.34782608695653</c:v>
                </c:pt>
                <c:pt idx="41">
                  <c:v>262.95652173913044</c:v>
                </c:pt>
                <c:pt idx="42">
                  <c:v>218.08695652173915</c:v>
                </c:pt>
                <c:pt idx="43">
                  <c:v>840</c:v>
                </c:pt>
                <c:pt idx="44">
                  <c:v>262.95652173913044</c:v>
                </c:pt>
                <c:pt idx="45">
                  <c:v>262.95652173913044</c:v>
                </c:pt>
                <c:pt idx="46">
                  <c:v>257.73913043478251</c:v>
                </c:pt>
                <c:pt idx="47">
                  <c:v>118.95652173913045</c:v>
                </c:pt>
                <c:pt idx="48">
                  <c:v>187.82608695652178</c:v>
                </c:pt>
                <c:pt idx="49">
                  <c:v>138.78260869565219</c:v>
                </c:pt>
                <c:pt idx="50">
                  <c:v>176.34782608695653</c:v>
                </c:pt>
                <c:pt idx="51">
                  <c:v>730.43478260869563</c:v>
                </c:pt>
              </c:numCache>
            </c:numRef>
          </c:yVal>
          <c:bubbleSize>
            <c:numLit>
              <c:formatCode>General</c:formatCode>
              <c:ptCount val="52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1</c:v>
              </c:pt>
              <c:pt idx="25">
                <c:v>1</c:v>
              </c:pt>
              <c:pt idx="26">
                <c:v>1</c:v>
              </c:pt>
              <c:pt idx="27">
                <c:v>1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1</c:v>
              </c:pt>
              <c:pt idx="37">
                <c:v>1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1</c:v>
              </c:pt>
              <c:pt idx="42">
                <c:v>1</c:v>
              </c:pt>
              <c:pt idx="43">
                <c:v>1</c:v>
              </c:pt>
              <c:pt idx="44">
                <c:v>1</c:v>
              </c:pt>
              <c:pt idx="45">
                <c:v>1</c:v>
              </c:pt>
              <c:pt idx="46">
                <c:v>1</c:v>
              </c:pt>
              <c:pt idx="47">
                <c:v>1</c:v>
              </c:pt>
              <c:pt idx="48">
                <c:v>1</c:v>
              </c:pt>
              <c:pt idx="49">
                <c:v>1</c:v>
              </c:pt>
              <c:pt idx="50">
                <c:v>1</c:v>
              </c:pt>
              <c:pt idx="51">
                <c:v>1</c:v>
              </c:pt>
            </c:numLit>
          </c:bubbleSize>
          <c:bubble3D val="1"/>
          <c:extLst>
            <c:ext xmlns:c16="http://schemas.microsoft.com/office/drawing/2014/chart" uri="{C3380CC4-5D6E-409C-BE32-E72D297353CC}">
              <c16:uniqueId val="{00000000-E1BD-4A78-8321-A5C737C9E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54246400"/>
        <c:axId val="54260480"/>
      </c:bubbleChart>
      <c:valAx>
        <c:axId val="5424640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54260480"/>
        <c:crosses val="autoZero"/>
        <c:crossBetween val="midCat"/>
      </c:valAx>
      <c:valAx>
        <c:axId val="54260480"/>
        <c:scaling>
          <c:orientation val="minMax"/>
        </c:scaling>
        <c:delete val="0"/>
        <c:axPos val="l"/>
        <c:majorGridlines/>
        <c:numFmt formatCode="_-* #,##0.00_р_._-;\-* #,##0.00_р_._-;_-* &quot;-&quot;??_р_._-;_-@_-" sourceLinked="1"/>
        <c:majorTickMark val="out"/>
        <c:minorTickMark val="none"/>
        <c:tickLblPos val="nextTo"/>
        <c:crossAx val="542464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uk-UA" b="1">
                <a:solidFill>
                  <a:sysClr val="windowText" lastClr="000000"/>
                </a:solidFill>
              </a:rPr>
              <a:t>Гістограма фірми "Епсон"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Категорія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Таблиця!$D$44:$D$60</c:f>
              <c:numCache>
                <c:formatCode>General</c:formatCode>
                <c:ptCount val="17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3</c:v>
                </c:pt>
                <c:pt idx="1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D-404D-BFEB-2959B5084745}"/>
            </c:ext>
          </c:extLst>
        </c:ser>
        <c:ser>
          <c:idx val="1"/>
          <c:order val="1"/>
          <c:tx>
            <c:v>Кількість робочих днів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Таблиця!$E$44:$E$60</c:f>
              <c:numCache>
                <c:formatCode>General</c:formatCode>
                <c:ptCount val="17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23</c:v>
                </c:pt>
                <c:pt idx="9">
                  <c:v>23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D-404D-BFEB-2959B5084745}"/>
            </c:ext>
          </c:extLst>
        </c:ser>
        <c:ser>
          <c:idx val="2"/>
          <c:order val="2"/>
          <c:tx>
            <c:v>Кількість відпрацьованих днів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Таблиця!$F$44:$F$60</c:f>
              <c:numCache>
                <c:formatCode>General</c:formatCode>
                <c:ptCount val="17"/>
                <c:pt idx="0">
                  <c:v>20</c:v>
                </c:pt>
                <c:pt idx="1">
                  <c:v>17</c:v>
                </c:pt>
                <c:pt idx="2">
                  <c:v>19</c:v>
                </c:pt>
                <c:pt idx="3">
                  <c:v>20</c:v>
                </c:pt>
                <c:pt idx="4">
                  <c:v>17</c:v>
                </c:pt>
                <c:pt idx="5">
                  <c:v>19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21</c:v>
                </c:pt>
                <c:pt idx="10">
                  <c:v>21</c:v>
                </c:pt>
                <c:pt idx="11">
                  <c:v>19</c:v>
                </c:pt>
                <c:pt idx="12">
                  <c:v>12</c:v>
                </c:pt>
                <c:pt idx="13">
                  <c:v>15</c:v>
                </c:pt>
                <c:pt idx="14">
                  <c:v>14</c:v>
                </c:pt>
                <c:pt idx="15">
                  <c:v>13</c:v>
                </c:pt>
                <c:pt idx="1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D-404D-BFEB-2959B5084745}"/>
            </c:ext>
          </c:extLst>
        </c:ser>
        <c:ser>
          <c:idx val="3"/>
          <c:order val="3"/>
          <c:tx>
            <c:v>Нараховано(за відпрацьовані дні)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Таблиця!$G$44:$G$60</c:f>
              <c:numCache>
                <c:formatCode>_-* #,##0.00_р_._-;\-* #,##0.00_р_._-;_-* "-"??_р_._-;_-@_-</c:formatCode>
                <c:ptCount val="17"/>
                <c:pt idx="0">
                  <c:v>1043.4782608695652</c:v>
                </c:pt>
                <c:pt idx="1">
                  <c:v>2586.95652173913</c:v>
                </c:pt>
                <c:pt idx="2">
                  <c:v>991.304347826087</c:v>
                </c:pt>
                <c:pt idx="3">
                  <c:v>1130.4347826086955</c:v>
                </c:pt>
                <c:pt idx="4">
                  <c:v>2586.95652173913</c:v>
                </c:pt>
                <c:pt idx="5">
                  <c:v>784.78260869565213</c:v>
                </c:pt>
                <c:pt idx="6">
                  <c:v>1095.6521739130433</c:v>
                </c:pt>
                <c:pt idx="7">
                  <c:v>908.69565217391289</c:v>
                </c:pt>
                <c:pt idx="8">
                  <c:v>3500</c:v>
                </c:pt>
                <c:pt idx="9">
                  <c:v>1095.6521739130433</c:v>
                </c:pt>
                <c:pt idx="10">
                  <c:v>1095.6521739130433</c:v>
                </c:pt>
                <c:pt idx="11">
                  <c:v>1073.913043478261</c:v>
                </c:pt>
                <c:pt idx="12">
                  <c:v>495.6521739130435</c:v>
                </c:pt>
                <c:pt idx="13">
                  <c:v>782.60869565217399</c:v>
                </c:pt>
                <c:pt idx="14">
                  <c:v>578.26086956521749</c:v>
                </c:pt>
                <c:pt idx="15">
                  <c:v>734.78260869565213</c:v>
                </c:pt>
                <c:pt idx="16">
                  <c:v>3043.478260869565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D-404D-BFEB-2959B5084745}"/>
            </c:ext>
          </c:extLst>
        </c:ser>
        <c:ser>
          <c:idx val="4"/>
          <c:order val="4"/>
          <c:tx>
            <c:v>Премія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Таблиця!$H$44:$H$60</c:f>
              <c:numCache>
                <c:formatCode>_-* #,##0.00_р_._-;\-* #,##0.00_р_._-;_-* "-"??_р_._-;_-@_-</c:formatCode>
                <c:ptCount val="17"/>
                <c:pt idx="0">
                  <c:v>438.26086956521732</c:v>
                </c:pt>
                <c:pt idx="1">
                  <c:v>1086.521739130435</c:v>
                </c:pt>
                <c:pt idx="2">
                  <c:v>416.34782608695662</c:v>
                </c:pt>
                <c:pt idx="3">
                  <c:v>474.78260869565219</c:v>
                </c:pt>
                <c:pt idx="4">
                  <c:v>1086.521739130435</c:v>
                </c:pt>
                <c:pt idx="5">
                  <c:v>329.60869565217382</c:v>
                </c:pt>
                <c:pt idx="6">
                  <c:v>460.17391304347825</c:v>
                </c:pt>
                <c:pt idx="7">
                  <c:v>381.65217391304355</c:v>
                </c:pt>
                <c:pt idx="8">
                  <c:v>1470</c:v>
                </c:pt>
                <c:pt idx="9">
                  <c:v>460.17391304347825</c:v>
                </c:pt>
                <c:pt idx="10">
                  <c:v>460.17391304347825</c:v>
                </c:pt>
                <c:pt idx="11">
                  <c:v>451.04347826086951</c:v>
                </c:pt>
                <c:pt idx="12">
                  <c:v>208.17391304347822</c:v>
                </c:pt>
                <c:pt idx="13">
                  <c:v>328.69565217391306</c:v>
                </c:pt>
                <c:pt idx="14">
                  <c:v>242.86956521739128</c:v>
                </c:pt>
                <c:pt idx="15">
                  <c:v>308.60869565217382</c:v>
                </c:pt>
                <c:pt idx="16">
                  <c:v>1278.2608695652175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DD-404D-BFEB-2959B5084745}"/>
            </c:ext>
          </c:extLst>
        </c:ser>
        <c:ser>
          <c:idx val="5"/>
          <c:order val="5"/>
          <c:tx>
            <c:v>Вислуга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Таблиця!$I$44:$I$60</c:f>
              <c:numCache>
                <c:formatCode>_-* #,##0.00_р_._-;\-* #,##0.00_р_._-;_-* "-"??_р_._-;_-@_-</c:formatCode>
                <c:ptCount val="17"/>
                <c:pt idx="0">
                  <c:v>365.21739130434781</c:v>
                </c:pt>
                <c:pt idx="1">
                  <c:v>905.43478260869563</c:v>
                </c:pt>
                <c:pt idx="2">
                  <c:v>346.95652173913044</c:v>
                </c:pt>
                <c:pt idx="3">
                  <c:v>395.6521739130435</c:v>
                </c:pt>
                <c:pt idx="4">
                  <c:v>905.43478260869563</c:v>
                </c:pt>
                <c:pt idx="5">
                  <c:v>274.67391304347825</c:v>
                </c:pt>
                <c:pt idx="6">
                  <c:v>383.4782608695653</c:v>
                </c:pt>
                <c:pt idx="7">
                  <c:v>318.04347826086956</c:v>
                </c:pt>
                <c:pt idx="8">
                  <c:v>1225</c:v>
                </c:pt>
                <c:pt idx="9">
                  <c:v>383.4782608695653</c:v>
                </c:pt>
                <c:pt idx="10">
                  <c:v>383.4782608695653</c:v>
                </c:pt>
                <c:pt idx="11">
                  <c:v>375.86956521739131</c:v>
                </c:pt>
                <c:pt idx="12">
                  <c:v>173.47826086956522</c:v>
                </c:pt>
                <c:pt idx="13">
                  <c:v>273.9130434782607</c:v>
                </c:pt>
                <c:pt idx="14">
                  <c:v>202.39130434782612</c:v>
                </c:pt>
                <c:pt idx="15">
                  <c:v>257.17391304347825</c:v>
                </c:pt>
                <c:pt idx="16">
                  <c:v>1065.217391304348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DD-404D-BFEB-2959B5084745}"/>
            </c:ext>
          </c:extLst>
        </c:ser>
        <c:ser>
          <c:idx val="6"/>
          <c:order val="6"/>
          <c:tx>
            <c:v>Податки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Таблиця!$J$44:$J$60</c:f>
              <c:numCache>
                <c:formatCode>_-* #,##0.00_р_._-;\-* #,##0.00_р_._-;_-* "-"??_р_._-;_-@_-</c:formatCode>
                <c:ptCount val="17"/>
                <c:pt idx="0">
                  <c:v>250.43478260869566</c:v>
                </c:pt>
                <c:pt idx="1">
                  <c:v>620.86956521739125</c:v>
                </c:pt>
                <c:pt idx="2">
                  <c:v>237.91304347826085</c:v>
                </c:pt>
                <c:pt idx="3">
                  <c:v>271.304347826087</c:v>
                </c:pt>
                <c:pt idx="4">
                  <c:v>620.86956521739125</c:v>
                </c:pt>
                <c:pt idx="5">
                  <c:v>188.34782608695653</c:v>
                </c:pt>
                <c:pt idx="6">
                  <c:v>262.95652173913044</c:v>
                </c:pt>
                <c:pt idx="7">
                  <c:v>218.08695652173915</c:v>
                </c:pt>
                <c:pt idx="8">
                  <c:v>840</c:v>
                </c:pt>
                <c:pt idx="9">
                  <c:v>262.95652173913044</c:v>
                </c:pt>
                <c:pt idx="10">
                  <c:v>262.95652173913044</c:v>
                </c:pt>
                <c:pt idx="11">
                  <c:v>257.73913043478251</c:v>
                </c:pt>
                <c:pt idx="12">
                  <c:v>118.95652173913045</c:v>
                </c:pt>
                <c:pt idx="13">
                  <c:v>187.82608695652178</c:v>
                </c:pt>
                <c:pt idx="14">
                  <c:v>138.78260869565219</c:v>
                </c:pt>
                <c:pt idx="15">
                  <c:v>176.34782608695653</c:v>
                </c:pt>
                <c:pt idx="16">
                  <c:v>730.43478260869563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DD-404D-BFEB-2959B5084745}"/>
            </c:ext>
          </c:extLst>
        </c:ser>
        <c:ser>
          <c:idx val="7"/>
          <c:order val="7"/>
          <c:tx>
            <c:v>До видачі, грн.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Таблиця!$K$44:$K$60</c:f>
              <c:numCache>
                <c:formatCode>_-* #,##0.00_р_._-;\-* #,##0.00_р_._-;_-* "-"??_р_._-;_-@_-</c:formatCode>
                <c:ptCount val="17"/>
                <c:pt idx="0">
                  <c:v>1846.9565217391305</c:v>
                </c:pt>
                <c:pt idx="1">
                  <c:v>4578.9130434782601</c:v>
                </c:pt>
                <c:pt idx="2">
                  <c:v>1754.6086956521742</c:v>
                </c:pt>
                <c:pt idx="3">
                  <c:v>2000.8695652173908</c:v>
                </c:pt>
                <c:pt idx="4">
                  <c:v>4578.9130434782601</c:v>
                </c:pt>
                <c:pt idx="5">
                  <c:v>1389.0652173913043</c:v>
                </c:pt>
                <c:pt idx="6">
                  <c:v>1939.3043478260868</c:v>
                </c:pt>
                <c:pt idx="7">
                  <c:v>1608.3913043478256</c:v>
                </c:pt>
                <c:pt idx="8">
                  <c:v>6195</c:v>
                </c:pt>
                <c:pt idx="9">
                  <c:v>1939.3043478260868</c:v>
                </c:pt>
                <c:pt idx="10">
                  <c:v>1939.3043478260868</c:v>
                </c:pt>
                <c:pt idx="11">
                  <c:v>1900.8260869565213</c:v>
                </c:pt>
                <c:pt idx="12">
                  <c:v>877.30434782608711</c:v>
                </c:pt>
                <c:pt idx="13">
                  <c:v>1385.217391304348</c:v>
                </c:pt>
                <c:pt idx="14">
                  <c:v>1023.5217391304349</c:v>
                </c:pt>
                <c:pt idx="15">
                  <c:v>1300.5652173913043</c:v>
                </c:pt>
                <c:pt idx="16">
                  <c:v>5386.9565217391309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DD-404D-BFEB-2959B5084745}"/>
            </c:ext>
          </c:extLst>
        </c:ser>
        <c:ser>
          <c:idx val="8"/>
          <c:order val="8"/>
          <c:tx>
            <c:v>До видачі, $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Таблиця!$L$44:$L$60</c:f>
              <c:numCache>
                <c:formatCode>_-* #,##0.00_р_._-;\-* #,##0.00_р_._-;_-* "-"??_р_._-;_-@_-</c:formatCode>
                <c:ptCount val="17"/>
                <c:pt idx="0">
                  <c:v>71.036789297658842</c:v>
                </c:pt>
                <c:pt idx="1">
                  <c:v>176.11204013377923</c:v>
                </c:pt>
                <c:pt idx="2">
                  <c:v>67.484949832775911</c:v>
                </c:pt>
                <c:pt idx="3">
                  <c:v>76.956521739130423</c:v>
                </c:pt>
                <c:pt idx="4">
                  <c:v>176.11204013377923</c:v>
                </c:pt>
                <c:pt idx="5">
                  <c:v>53.425585284280942</c:v>
                </c:pt>
                <c:pt idx="6">
                  <c:v>74.588628762541788</c:v>
                </c:pt>
                <c:pt idx="7">
                  <c:v>61.861204013377915</c:v>
                </c:pt>
                <c:pt idx="8">
                  <c:v>238.26923076923075</c:v>
                </c:pt>
                <c:pt idx="9">
                  <c:v>74.588628762541788</c:v>
                </c:pt>
                <c:pt idx="10">
                  <c:v>74.588628762541788</c:v>
                </c:pt>
                <c:pt idx="11">
                  <c:v>73.108695652173893</c:v>
                </c:pt>
                <c:pt idx="12">
                  <c:v>33.742474916387962</c:v>
                </c:pt>
                <c:pt idx="13">
                  <c:v>53.277591973244135</c:v>
                </c:pt>
                <c:pt idx="14">
                  <c:v>39.366220735785959</c:v>
                </c:pt>
                <c:pt idx="15">
                  <c:v>50.021739130434788</c:v>
                </c:pt>
                <c:pt idx="16">
                  <c:v>207.19063545150499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DD-404D-BFEB-2959B5084745}"/>
            </c:ext>
          </c:extLst>
        </c:ser>
        <c:ser>
          <c:idx val="9"/>
          <c:order val="9"/>
          <c:tx>
            <c:v>Ставка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Таблиця!$B$44:$C$60</c:f>
              <c:multiLvlStrCache>
                <c:ptCount val="17"/>
                <c:lvl>
                  <c:pt idx="0">
                    <c:v>Тимченко</c:v>
                  </c:pt>
                  <c:pt idx="1">
                    <c:v>Фаюк</c:v>
                  </c:pt>
                  <c:pt idx="2">
                    <c:v>Чумак</c:v>
                  </c:pt>
                  <c:pt idx="3">
                    <c:v>Шевченко</c:v>
                  </c:pt>
                  <c:pt idx="4">
                    <c:v>Шерстюк</c:v>
                  </c:pt>
                  <c:pt idx="5">
                    <c:v>Заворотнюек</c:v>
                  </c:pt>
                  <c:pt idx="6">
                    <c:v>Олійник</c:v>
                  </c:pt>
                  <c:pt idx="7">
                    <c:v>Коложяжний</c:v>
                  </c:pt>
                  <c:pt idx="8">
                    <c:v>Казакова</c:v>
                  </c:pt>
                  <c:pt idx="9">
                    <c:v>Грармаш</c:v>
                  </c:pt>
                  <c:pt idx="10">
                    <c:v>Негуриця</c:v>
                  </c:pt>
                  <c:pt idx="11">
                    <c:v>Старих</c:v>
                  </c:pt>
                  <c:pt idx="12">
                    <c:v>Котній</c:v>
                  </c:pt>
                  <c:pt idx="13">
                    <c:v>Кримов</c:v>
                  </c:pt>
                  <c:pt idx="14">
                    <c:v>Прошкін</c:v>
                  </c:pt>
                  <c:pt idx="15">
                    <c:v>Дришлюк</c:v>
                  </c:pt>
                  <c:pt idx="16">
                    <c:v>Шипіло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</c:lvl>
              </c:multiLvlStrCache>
            </c:multiLvlStrRef>
          </c:cat>
          <c:val>
            <c:numRef>
              <c:f>Таблиця!$M$44:$M$60</c:f>
              <c:numCache>
                <c:formatCode>General</c:formatCode>
                <c:ptCount val="17"/>
                <c:pt idx="0">
                  <c:v>1200</c:v>
                </c:pt>
                <c:pt idx="1">
                  <c:v>3500</c:v>
                </c:pt>
                <c:pt idx="2">
                  <c:v>1200</c:v>
                </c:pt>
                <c:pt idx="3">
                  <c:v>1300</c:v>
                </c:pt>
                <c:pt idx="4">
                  <c:v>3500</c:v>
                </c:pt>
                <c:pt idx="5">
                  <c:v>950</c:v>
                </c:pt>
                <c:pt idx="6">
                  <c:v>1200</c:v>
                </c:pt>
                <c:pt idx="7">
                  <c:v>950</c:v>
                </c:pt>
                <c:pt idx="8">
                  <c:v>3500</c:v>
                </c:pt>
                <c:pt idx="9">
                  <c:v>1200</c:v>
                </c:pt>
                <c:pt idx="10">
                  <c:v>1200</c:v>
                </c:pt>
                <c:pt idx="11">
                  <c:v>1300</c:v>
                </c:pt>
                <c:pt idx="12">
                  <c:v>950</c:v>
                </c:pt>
                <c:pt idx="13">
                  <c:v>1200</c:v>
                </c:pt>
                <c:pt idx="14">
                  <c:v>950</c:v>
                </c:pt>
                <c:pt idx="15">
                  <c:v>1300</c:v>
                </c:pt>
                <c:pt idx="16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DD-404D-BFEB-2959B5084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51424"/>
        <c:axId val="55752960"/>
      </c:barChart>
      <c:catAx>
        <c:axId val="5575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2960"/>
        <c:crosses val="autoZero"/>
        <c:auto val="1"/>
        <c:lblAlgn val="ctr"/>
        <c:lblOffset val="100"/>
        <c:noMultiLvlLbl val="0"/>
      </c:catAx>
      <c:valAx>
        <c:axId val="5575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6ED9-F55A-4240-B07D-9E30B0163E90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FFB31-9189-4EB4-AB4D-888A864B11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FFB31-9189-4EB4-AB4D-888A864B11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9A5A90-1D47-4F44-9A71-1CC4D9E592D7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C65B3E-71C5-4F46-A05B-DFBB263699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5" y="0"/>
            <a:ext cx="8229600" cy="1628800"/>
          </a:xfrm>
        </p:spPr>
        <p:txBody>
          <a:bodyPr>
            <a:normAutofit fontScale="90000"/>
          </a:bodyPr>
          <a:lstStyle/>
          <a:p>
            <a:r>
              <a:rPr lang="uk-UA" sz="2200" dirty="0" smtClean="0">
                <a:latin typeface="Candara" pitchFamily="34" charset="0"/>
              </a:rPr>
              <a:t>Практична робота №11</a:t>
            </a:r>
            <a:r>
              <a:rPr lang="en-US" sz="3600" dirty="0" smtClean="0">
                <a:latin typeface="Candara" pitchFamily="34" charset="0"/>
              </a:rPr>
              <a:t/>
            </a:r>
            <a:br>
              <a:rPr lang="en-US" sz="3600" dirty="0" smtClean="0">
                <a:latin typeface="Candara" pitchFamily="34" charset="0"/>
              </a:rPr>
            </a:br>
            <a:r>
              <a:rPr lang="ru-RU" sz="2400" dirty="0" smtClean="0">
                <a:latin typeface="Candara" pitchFamily="34" charset="0"/>
              </a:rPr>
              <a:t>Тема: </a:t>
            </a:r>
            <a:r>
              <a:rPr lang="uk-UA" sz="2400" dirty="0" smtClean="0">
                <a:latin typeface="Candara" pitchFamily="34" charset="0"/>
              </a:rPr>
              <a:t>Створення слайдової презентації </a:t>
            </a:r>
            <a:r>
              <a:rPr lang="ru-RU" sz="2400" dirty="0" smtClean="0">
                <a:latin typeface="Candara" pitchFamily="34" charset="0"/>
              </a:rPr>
              <a:t>у </a:t>
            </a:r>
            <a:r>
              <a:rPr lang="en-US" sz="2400" dirty="0">
                <a:latin typeface="Candara" pitchFamily="34" charset="0"/>
              </a:rPr>
              <a:t>Microsoft Office PowerPoint</a:t>
            </a:r>
            <a:r>
              <a:rPr lang="en-US" sz="2400" dirty="0" smtClean="0">
                <a:latin typeface="Candara" pitchFamily="34" charset="0"/>
              </a:rPr>
              <a:t>.</a:t>
            </a:r>
            <a:r>
              <a:rPr lang="uk-UA" sz="2400" dirty="0" smtClean="0">
                <a:latin typeface="Candara" pitchFamily="34" charset="0"/>
              </a:rPr>
              <a:t/>
            </a:r>
            <a:br>
              <a:rPr lang="uk-UA" sz="2400" dirty="0" smtClean="0">
                <a:latin typeface="Candara" pitchFamily="34" charset="0"/>
              </a:rPr>
            </a:br>
            <a:r>
              <a:rPr lang="uk-UA" sz="1600" dirty="0">
                <a:latin typeface="Candara" pitchFamily="34" charset="0"/>
              </a:rPr>
              <a:t>Мета: навчитися створювати слайдові презентації </a:t>
            </a:r>
            <a:r>
              <a:rPr lang="en-US" sz="1600" dirty="0">
                <a:latin typeface="Candara" pitchFamily="34" charset="0"/>
              </a:rPr>
              <a:t>PowerPoint </a:t>
            </a:r>
            <a:r>
              <a:rPr lang="uk-UA" sz="1600" dirty="0">
                <a:latin typeface="Candara" pitchFamily="34" charset="0"/>
              </a:rPr>
              <a:t>для </a:t>
            </a:r>
            <a:r>
              <a:rPr lang="en-US" sz="1600" dirty="0">
                <a:latin typeface="Candara" pitchFamily="34" charset="0"/>
              </a:rPr>
              <a:t>Windows.</a:t>
            </a:r>
            <a:r>
              <a:rPr lang="ru-RU" sz="2200" dirty="0">
                <a:latin typeface="Candara" pitchFamily="34" charset="0"/>
              </a:rPr>
              <a:t/>
            </a:r>
            <a:br>
              <a:rPr lang="ru-RU" sz="2200" dirty="0">
                <a:latin typeface="Candara" pitchFamily="34" charset="0"/>
              </a:rPr>
            </a:br>
            <a:endParaRPr lang="ru-RU" sz="22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5445224"/>
            <a:ext cx="2302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sz="1500" dirty="0" smtClean="0"/>
              <a:t>Виконав студент групи 12</a:t>
            </a:r>
          </a:p>
          <a:p>
            <a:pPr algn="r"/>
            <a:r>
              <a:rPr lang="uk-UA" sz="1500" dirty="0" smtClean="0"/>
              <a:t>Єрмоловський В.В.</a:t>
            </a:r>
          </a:p>
          <a:p>
            <a:pPr algn="r"/>
            <a:r>
              <a:rPr lang="uk-UA" sz="1500" dirty="0" smtClean="0"/>
              <a:t>Перевірила викладач:</a:t>
            </a:r>
          </a:p>
          <a:p>
            <a:pPr algn="r"/>
            <a:r>
              <a:rPr lang="uk-UA" sz="1500" dirty="0" smtClean="0"/>
              <a:t>Грабовчак Т.В.</a:t>
            </a:r>
            <a:endParaRPr lang="en-US" sz="15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3996" y="1893277"/>
            <a:ext cx="3268018" cy="32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Администратор\Desktop\Видео\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3324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Администратор\Desktop\Видео\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6192" y="260648"/>
            <a:ext cx="5357679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Администратор\Desktop\Видео\5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" y="2734798"/>
            <a:ext cx="5002974" cy="98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C:\Users\Администратор\Desktop\Видео\7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" y="4007252"/>
            <a:ext cx="5002974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C:\Users\Администратор\Desktop\Видео\ice_screenshot_20160321-172159.png"/>
          <p:cNvPicPr/>
          <p:nvPr/>
        </p:nvPicPr>
        <p:blipFill>
          <a:blip r:embed="rId6" cstate="print"/>
          <a:srcRect r="24150" b="25099"/>
          <a:stretch>
            <a:fillRect/>
          </a:stretch>
        </p:blipFill>
        <p:spPr bwMode="auto">
          <a:xfrm>
            <a:off x="5293471" y="2630355"/>
            <a:ext cx="3600400" cy="270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1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700808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Candara" pitchFamily="34" charset="0"/>
              </a:rPr>
              <a:t>Практична робота №1</a:t>
            </a:r>
            <a:r>
              <a:rPr lang="en-US" sz="2000" dirty="0" smtClean="0">
                <a:latin typeface="Candara" pitchFamily="34" charset="0"/>
              </a:rPr>
              <a:t>2</a:t>
            </a:r>
            <a:r>
              <a:rPr lang="uk-UA" dirty="0" smtClean="0">
                <a:latin typeface="Candara" pitchFamily="34" charset="0"/>
              </a:rPr>
              <a:t/>
            </a:r>
            <a:br>
              <a:rPr lang="uk-UA" dirty="0" smtClean="0">
                <a:latin typeface="Candara" pitchFamily="34" charset="0"/>
              </a:rPr>
            </a:br>
            <a:r>
              <a:rPr lang="uk-UA" sz="2200" dirty="0" smtClean="0">
                <a:latin typeface="Candara" pitchFamily="34" charset="0"/>
              </a:rPr>
              <a:t>Тема:</a:t>
            </a:r>
            <a:r>
              <a:rPr lang="en-US" sz="2200" dirty="0" smtClean="0">
                <a:latin typeface="Candara" pitchFamily="34" charset="0"/>
              </a:rPr>
              <a:t> </a:t>
            </a:r>
            <a:r>
              <a:rPr lang="uk-UA" sz="2200" dirty="0" smtClean="0">
                <a:latin typeface="Candara" pitchFamily="34" charset="0"/>
              </a:rPr>
              <a:t>Графічний редактор</a:t>
            </a:r>
            <a:r>
              <a:rPr lang="en-US" sz="2200" dirty="0" smtClean="0">
                <a:latin typeface="Candara" pitchFamily="34" charset="0"/>
              </a:rPr>
              <a:t> CorelDRAW. </a:t>
            </a:r>
            <a:r>
              <a:rPr lang="uk-UA" sz="2200" dirty="0" smtClean="0">
                <a:latin typeface="Candara" pitchFamily="34" charset="0"/>
              </a:rPr>
              <a:t>Робота з графічними об’єктами та текстами.</a:t>
            </a:r>
            <a:br>
              <a:rPr lang="uk-UA" sz="2200" dirty="0" smtClean="0">
                <a:latin typeface="Candara" pitchFamily="34" charset="0"/>
              </a:rPr>
            </a:br>
            <a:r>
              <a:rPr lang="uk-UA" sz="1400" dirty="0" smtClean="0">
                <a:latin typeface="Candara" pitchFamily="34" charset="0"/>
              </a:rPr>
              <a:t>Мета:</a:t>
            </a:r>
            <a:r>
              <a:rPr lang="en-US" sz="1400" dirty="0" smtClean="0">
                <a:latin typeface="Candara" pitchFamily="34" charset="0"/>
              </a:rPr>
              <a:t> </a:t>
            </a:r>
            <a:r>
              <a:rPr lang="ru-RU" sz="1400" dirty="0" smtClean="0">
                <a:latin typeface="Candara" pitchFamily="34" charset="0"/>
              </a:rPr>
              <a:t>навчитися </a:t>
            </a:r>
            <a:r>
              <a:rPr lang="ru-RU" sz="1400" dirty="0">
                <a:latin typeface="Candara" pitchFamily="34" charset="0"/>
              </a:rPr>
              <a:t>працювати з графічними об’єктами та текстами у CorelDraw</a:t>
            </a:r>
          </a:p>
        </p:txBody>
      </p:sp>
      <p:pic>
        <p:nvPicPr>
          <p:cNvPr id="6" name="Picture 2" descr="http://daotaobachkhoa.vn/hinh-anh/images/cor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96" y="2060848"/>
            <a:ext cx="3950096" cy="3739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31953"/>
            <a:ext cx="2880320" cy="3911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16631"/>
            <a:ext cx="3312368" cy="3927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4059177"/>
            <a:ext cx="3456384" cy="26650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116632"/>
            <a:ext cx="280031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40768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Candara" pitchFamily="34" charset="0"/>
              </a:rPr>
              <a:t>Практична робота №13</a:t>
            </a:r>
            <a:r>
              <a:rPr lang="uk-UA" dirty="0" smtClean="0">
                <a:latin typeface="Candara" pitchFamily="34" charset="0"/>
              </a:rPr>
              <a:t/>
            </a:r>
            <a:br>
              <a:rPr lang="uk-UA" dirty="0" smtClean="0">
                <a:latin typeface="Candara" pitchFamily="34" charset="0"/>
              </a:rPr>
            </a:br>
            <a:r>
              <a:rPr lang="uk-UA" sz="2200" dirty="0" smtClean="0">
                <a:latin typeface="Candara" pitchFamily="34" charset="0"/>
              </a:rPr>
              <a:t>Тема:</a:t>
            </a:r>
            <a:r>
              <a:rPr lang="en-US" sz="2200" dirty="0" smtClean="0">
                <a:latin typeface="Candara" pitchFamily="34" charset="0"/>
              </a:rPr>
              <a:t> </a:t>
            </a:r>
            <a:r>
              <a:rPr lang="uk-UA" sz="2200" dirty="0" smtClean="0">
                <a:latin typeface="Candara" pitchFamily="34" charset="0"/>
              </a:rPr>
              <a:t>Графічна програма </a:t>
            </a:r>
            <a:r>
              <a:rPr lang="en-US" sz="2200" dirty="0" smtClean="0">
                <a:latin typeface="Candara" pitchFamily="34" charset="0"/>
              </a:rPr>
              <a:t>Adobe Photoshop. </a:t>
            </a:r>
            <a:r>
              <a:rPr lang="uk-UA" sz="2200" dirty="0" smtClean="0">
                <a:latin typeface="Candara" pitchFamily="34" charset="0"/>
              </a:rPr>
              <a:t>Створення та редагування малюнків. Додавання ефектів.</a:t>
            </a:r>
            <a:br>
              <a:rPr lang="uk-UA" sz="2200" dirty="0" smtClean="0">
                <a:latin typeface="Candara" pitchFamily="34" charset="0"/>
              </a:rPr>
            </a:br>
            <a:r>
              <a:rPr lang="uk-UA" sz="1400" dirty="0" smtClean="0">
                <a:latin typeface="Candara" pitchFamily="34" charset="0"/>
              </a:rPr>
              <a:t>Мета:</a:t>
            </a:r>
            <a:r>
              <a:rPr lang="en-US" sz="1400" dirty="0" smtClean="0">
                <a:latin typeface="Candara" pitchFamily="34" charset="0"/>
              </a:rPr>
              <a:t> </a:t>
            </a:r>
            <a:r>
              <a:rPr lang="ru-RU" sz="1400" dirty="0" smtClean="0">
                <a:latin typeface="Candara" pitchFamily="34" charset="0"/>
              </a:rPr>
              <a:t>Навчитися </a:t>
            </a:r>
            <a:r>
              <a:rPr lang="ru-RU" sz="1400" dirty="0">
                <a:latin typeface="Candara" pitchFamily="34" charset="0"/>
              </a:rPr>
              <a:t>редагувати малюнки у графічній програми Adobe Photoshop</a:t>
            </a:r>
            <a:endParaRPr lang="ru-RU" sz="1600" dirty="0">
              <a:latin typeface="Candar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44" y="1628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" y="836712"/>
            <a:ext cx="8883438" cy="5344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Candara" pitchFamily="34" charset="0"/>
              </a:rPr>
              <a:t>Практична робота №1</a:t>
            </a:r>
            <a:r>
              <a:rPr lang="en-US" sz="2000" dirty="0" smtClean="0">
                <a:latin typeface="Candara" pitchFamily="34" charset="0"/>
              </a:rPr>
              <a:t>4</a:t>
            </a:r>
            <a:r>
              <a:rPr lang="uk-UA" dirty="0" smtClean="0">
                <a:latin typeface="Candara" pitchFamily="34" charset="0"/>
              </a:rPr>
              <a:t/>
            </a:r>
            <a:br>
              <a:rPr lang="uk-UA" dirty="0" smtClean="0">
                <a:latin typeface="Candara" pitchFamily="34" charset="0"/>
              </a:rPr>
            </a:br>
            <a:r>
              <a:rPr lang="uk-UA" sz="2200" dirty="0" smtClean="0">
                <a:latin typeface="Candara" pitchFamily="34" charset="0"/>
              </a:rPr>
              <a:t>Тема:</a:t>
            </a:r>
            <a:r>
              <a:rPr lang="en-US" sz="2200" dirty="0" smtClean="0">
                <a:latin typeface="Candara" pitchFamily="34" charset="0"/>
              </a:rPr>
              <a:t> </a:t>
            </a:r>
            <a:r>
              <a:rPr lang="ru-RU" sz="2200" dirty="0" smtClean="0">
                <a:latin typeface="Candara" pitchFamily="34" charset="0"/>
              </a:rPr>
              <a:t>Створення </a:t>
            </a:r>
            <a:r>
              <a:rPr lang="ru-RU" sz="2200" dirty="0">
                <a:latin typeface="Candara" pitchFamily="34" charset="0"/>
              </a:rPr>
              <a:t>сайту за допомогою системи UCOZ.</a:t>
            </a:r>
            <a:r>
              <a:rPr lang="en-US" sz="2200" dirty="0" smtClean="0">
                <a:latin typeface="Candara" pitchFamily="34" charset="0"/>
              </a:rPr>
              <a:t/>
            </a:r>
            <a:br>
              <a:rPr lang="en-US" sz="2200" dirty="0" smtClean="0">
                <a:latin typeface="Candara" pitchFamily="34" charset="0"/>
              </a:rPr>
            </a:br>
            <a:r>
              <a:rPr lang="ru-RU" sz="1400" dirty="0">
                <a:latin typeface="Candara" pitchFamily="34" charset="0"/>
              </a:rPr>
              <a:t>Мета</a:t>
            </a:r>
            <a:r>
              <a:rPr lang="ru-RU" sz="1400" dirty="0" smtClean="0">
                <a:latin typeface="Candara" pitchFamily="34" charset="0"/>
              </a:rPr>
              <a:t>:</a:t>
            </a:r>
            <a:r>
              <a:rPr lang="en-US" sz="1400" dirty="0" smtClean="0">
                <a:latin typeface="Candara" pitchFamily="34" charset="0"/>
              </a:rPr>
              <a:t> </a:t>
            </a:r>
            <a:r>
              <a:rPr lang="ru-RU" sz="1400" dirty="0" smtClean="0">
                <a:latin typeface="Candara" pitchFamily="34" charset="0"/>
              </a:rPr>
              <a:t>навчитися </a:t>
            </a:r>
            <a:r>
              <a:rPr lang="ru-RU" sz="1400" dirty="0">
                <a:latin typeface="Candara" pitchFamily="34" charset="0"/>
              </a:rPr>
              <a:t>створювати сайти, редагувати і додавати інформацію в них.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958227"/>
            <a:ext cx="5101273" cy="31396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33056"/>
            <a:ext cx="4817644" cy="2877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556792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Candara" pitchFamily="34" charset="0"/>
              </a:rPr>
              <a:t>Практична робота №15</a:t>
            </a:r>
            <a:r>
              <a:rPr lang="uk-UA" dirty="0" smtClean="0">
                <a:latin typeface="Candara" pitchFamily="34" charset="0"/>
              </a:rPr>
              <a:t/>
            </a:r>
            <a:br>
              <a:rPr lang="uk-UA" dirty="0" smtClean="0">
                <a:latin typeface="Candara" pitchFamily="34" charset="0"/>
              </a:rPr>
            </a:br>
            <a:r>
              <a:rPr lang="uk-UA" sz="2200" dirty="0" smtClean="0">
                <a:latin typeface="Candara" pitchFamily="34" charset="0"/>
              </a:rPr>
              <a:t>Тема:</a:t>
            </a:r>
            <a:r>
              <a:rPr lang="en-US" sz="2200" dirty="0" smtClean="0">
                <a:latin typeface="Candara" pitchFamily="34" charset="0"/>
              </a:rPr>
              <a:t> </a:t>
            </a:r>
            <a:r>
              <a:rPr lang="uk-UA" sz="2200" dirty="0" smtClean="0">
                <a:latin typeface="Candara" pitchFamily="34" charset="0"/>
              </a:rPr>
              <a:t>Використання пакету </a:t>
            </a:r>
            <a:r>
              <a:rPr lang="en-US" sz="2200" dirty="0" smtClean="0">
                <a:latin typeface="Candara" pitchFamily="34" charset="0"/>
              </a:rPr>
              <a:t>Mathcad </a:t>
            </a:r>
            <a:r>
              <a:rPr lang="uk-UA" sz="2200" dirty="0" smtClean="0">
                <a:latin typeface="Candara" pitchFamily="34" charset="0"/>
              </a:rPr>
              <a:t>для вирішення математичних завдань</a:t>
            </a:r>
            <a:r>
              <a:rPr lang="en-US" sz="2200" dirty="0" smtClean="0">
                <a:latin typeface="Candara" pitchFamily="34" charset="0"/>
              </a:rPr>
              <a:t/>
            </a:r>
            <a:br>
              <a:rPr lang="en-US" sz="2200" dirty="0" smtClean="0">
                <a:latin typeface="Candara" pitchFamily="34" charset="0"/>
              </a:rPr>
            </a:br>
            <a:r>
              <a:rPr lang="ru-RU" sz="1400" dirty="0">
                <a:latin typeface="Candara" pitchFamily="34" charset="0"/>
              </a:rPr>
              <a:t>Мета: навчитися використовувати пакет Mathcad для вирішення математичних завдань та побудови графіків.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71" y="1772816"/>
            <a:ext cx="5777746" cy="3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0647"/>
            <a:ext cx="4226698" cy="36974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60647"/>
            <a:ext cx="3744416" cy="32911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5480" y="3645023"/>
            <a:ext cx="3736960" cy="16024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4077072"/>
            <a:ext cx="2065234" cy="25981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4746" y="4077072"/>
            <a:ext cx="2161464" cy="259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uk-UA" dirty="0" smtClean="0">
                <a:latin typeface="Candara" pitchFamily="34" charset="0"/>
              </a:rPr>
              <a:t>Презентація представлена у вигляді звітів до дисципліни</a:t>
            </a:r>
            <a:r>
              <a:rPr lang="uk-UA" dirty="0" smtClean="0">
                <a:latin typeface="Candara" pitchFamily="34" charset="0"/>
              </a:rPr>
              <a:t>: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uk-UA" dirty="0" smtClean="0">
                <a:latin typeface="Candara" pitchFamily="34" charset="0"/>
              </a:rPr>
              <a:t>”</a:t>
            </a:r>
            <a:r>
              <a:rPr lang="uk-UA" dirty="0" smtClean="0">
                <a:latin typeface="Candara" pitchFamily="34" charset="0"/>
              </a:rPr>
              <a:t>Навчальна комп’ютерна практика”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5" y="0"/>
            <a:ext cx="8229600" cy="1628800"/>
          </a:xfrm>
        </p:spPr>
        <p:txBody>
          <a:bodyPr>
            <a:normAutofit fontScale="90000"/>
          </a:bodyPr>
          <a:lstStyle/>
          <a:p>
            <a:r>
              <a:rPr lang="uk-UA" sz="2200" dirty="0" smtClean="0">
                <a:latin typeface="Candara" pitchFamily="34" charset="0"/>
              </a:rPr>
              <a:t>Практична робота №1</a:t>
            </a:r>
            <a:r>
              <a:rPr lang="en-US" sz="3600" dirty="0" smtClean="0">
                <a:latin typeface="Candara" pitchFamily="34" charset="0"/>
              </a:rPr>
              <a:t/>
            </a:r>
            <a:br>
              <a:rPr lang="en-US" sz="3600" dirty="0" smtClean="0">
                <a:latin typeface="Candara" pitchFamily="34" charset="0"/>
              </a:rPr>
            </a:br>
            <a:r>
              <a:rPr lang="ru-RU" sz="2400" dirty="0" smtClean="0">
                <a:latin typeface="Candara" pitchFamily="34" charset="0"/>
              </a:rPr>
              <a:t>Тема: </a:t>
            </a:r>
            <a:r>
              <a:rPr lang="uk-UA" sz="2400" dirty="0" smtClean="0">
                <a:latin typeface="Candara" pitchFamily="34" charset="0"/>
              </a:rPr>
              <a:t>Інсталяція та настройка ОС </a:t>
            </a:r>
            <a:r>
              <a:rPr lang="en-US" sz="2400" dirty="0" smtClean="0">
                <a:latin typeface="Candara" pitchFamily="34" charset="0"/>
              </a:rPr>
              <a:t>Windows </a:t>
            </a:r>
            <a:r>
              <a:rPr lang="uk-UA" sz="2400" dirty="0" smtClean="0">
                <a:latin typeface="Candara" pitchFamily="34" charset="0"/>
              </a:rPr>
              <a:t>7</a:t>
            </a:r>
            <a:r>
              <a:rPr lang="en-US" sz="2400" dirty="0" smtClean="0">
                <a:latin typeface="Candara" pitchFamily="34" charset="0"/>
              </a:rPr>
              <a:t>, </a:t>
            </a:r>
            <a:r>
              <a:rPr lang="uk-UA" sz="2400" dirty="0" smtClean="0">
                <a:latin typeface="Candara" pitchFamily="34" charset="0"/>
              </a:rPr>
              <a:t>прикладних та системних програм ОС </a:t>
            </a:r>
            <a:r>
              <a:rPr lang="en-US" sz="2400" dirty="0" smtClean="0">
                <a:latin typeface="Candara" pitchFamily="34" charset="0"/>
              </a:rPr>
              <a:t>Windows </a:t>
            </a:r>
            <a:r>
              <a:rPr lang="uk-UA" sz="2400" dirty="0" smtClean="0">
                <a:latin typeface="Candara" pitchFamily="34" charset="0"/>
              </a:rPr>
              <a:t>7</a:t>
            </a:r>
            <a:r>
              <a:rPr lang="en-US" sz="2400" dirty="0" smtClean="0">
                <a:latin typeface="Candara" pitchFamily="34" charset="0"/>
              </a:rPr>
              <a:t/>
            </a:r>
            <a:br>
              <a:rPr lang="en-US" sz="2400" dirty="0" smtClean="0">
                <a:latin typeface="Candara" pitchFamily="34" charset="0"/>
              </a:rPr>
            </a:br>
            <a:r>
              <a:rPr lang="uk-UA" sz="1600" dirty="0" smtClean="0">
                <a:latin typeface="Candara" pitchFamily="34" charset="0"/>
              </a:rPr>
              <a:t>Мета: </a:t>
            </a:r>
            <a:r>
              <a:rPr lang="ru-RU" sz="1600" dirty="0">
                <a:latin typeface="Candara" pitchFamily="34" charset="0"/>
              </a:rPr>
              <a:t>Володіти навиками інсталяції та настройки ОС Windows 7</a:t>
            </a:r>
            <a:r>
              <a:rPr lang="ru-RU" sz="1600" dirty="0" smtClean="0">
                <a:latin typeface="Candara" pitchFamily="34" charset="0"/>
              </a:rPr>
              <a:t>, </a:t>
            </a:r>
            <a:r>
              <a:rPr lang="ru-RU" sz="1600" dirty="0">
                <a:latin typeface="Candara" pitchFamily="34" charset="0"/>
              </a:rPr>
              <a:t>прикладних та системних програм.</a:t>
            </a:r>
            <a:r>
              <a:rPr lang="ru-RU" sz="2200" dirty="0">
                <a:latin typeface="Candara" pitchFamily="34" charset="0"/>
              </a:rPr>
              <a:t/>
            </a:r>
            <a:br>
              <a:rPr lang="ru-RU" sz="2200" dirty="0">
                <a:latin typeface="Candara" pitchFamily="34" charset="0"/>
              </a:rPr>
            </a:br>
            <a:endParaRPr lang="ru-RU" sz="2200" dirty="0">
              <a:latin typeface="Candara" pitchFamily="34" charset="0"/>
            </a:endParaRPr>
          </a:p>
        </p:txBody>
      </p:sp>
      <p:pic>
        <p:nvPicPr>
          <p:cNvPr id="4" name="Объект 3">
            <a:hlinkClick r:id="" action="ppaction://noaction"/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5" y="1484784"/>
            <a:ext cx="4104456" cy="2846931"/>
          </a:xfrm>
          <a:prstGeom prst="roundRect">
            <a:avLst>
              <a:gd name="adj" fmla="val 38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C:\Users\Владислав\OneDrive\Зображення\Знімки екрана\2016-03-23 (1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5" y="3501008"/>
            <a:ext cx="4240260" cy="286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5" y="116632"/>
            <a:ext cx="8229600" cy="1628800"/>
          </a:xfrm>
        </p:spPr>
        <p:txBody>
          <a:bodyPr>
            <a:normAutofit fontScale="90000"/>
          </a:bodyPr>
          <a:lstStyle/>
          <a:p>
            <a:r>
              <a:rPr lang="uk-UA" sz="2200" dirty="0" smtClean="0">
                <a:latin typeface="Candara" pitchFamily="34" charset="0"/>
              </a:rPr>
              <a:t>Практична робота №2,3,4</a:t>
            </a:r>
            <a:r>
              <a:rPr lang="en-US" sz="3600" dirty="0" smtClean="0">
                <a:latin typeface="Candara" pitchFamily="34" charset="0"/>
              </a:rPr>
              <a:t/>
            </a:r>
            <a:br>
              <a:rPr lang="en-US" sz="3600" dirty="0" smtClean="0">
                <a:latin typeface="Candara" pitchFamily="34" charset="0"/>
              </a:rPr>
            </a:br>
            <a:r>
              <a:rPr lang="ru-RU" sz="2400" dirty="0" smtClean="0">
                <a:latin typeface="Candara" pitchFamily="34" charset="0"/>
              </a:rPr>
              <a:t>Тема: </a:t>
            </a:r>
            <a:r>
              <a:rPr lang="ru-RU" sz="2400" dirty="0">
                <a:latin typeface="Candara" pitchFamily="34" charset="0"/>
              </a:rPr>
              <a:t>Робота з текстовими та табличними документами в редакторі Microsoft Office Word</a:t>
            </a:r>
            <a:r>
              <a:rPr lang="ru-RU" sz="2400" dirty="0" smtClean="0">
                <a:latin typeface="Candara" pitchFamily="34" charset="0"/>
              </a:rPr>
              <a:t>.</a:t>
            </a:r>
            <a:br>
              <a:rPr lang="ru-RU" sz="2400" dirty="0" smtClean="0">
                <a:latin typeface="Candara" pitchFamily="34" charset="0"/>
              </a:rPr>
            </a:br>
            <a:r>
              <a:rPr lang="uk-UA" sz="1600" dirty="0" smtClean="0">
                <a:latin typeface="Candara" pitchFamily="34" charset="0"/>
              </a:rPr>
              <a:t>Мета: </a:t>
            </a:r>
            <a:r>
              <a:rPr lang="ru-RU" sz="1600" dirty="0">
                <a:latin typeface="Candara" pitchFamily="34" charset="0"/>
              </a:rPr>
              <a:t>Придбати навики  роботи із текстовими та табличними документами у текстовому редакторі  Word для Windows</a:t>
            </a:r>
            <a:br>
              <a:rPr lang="ru-RU" sz="1600" dirty="0">
                <a:latin typeface="Candara" pitchFamily="34" charset="0"/>
              </a:rPr>
            </a:br>
            <a:endParaRPr lang="ru-RU" sz="2200" dirty="0">
              <a:latin typeface="Candara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5686425" cy="2171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3800500"/>
            <a:ext cx="6448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2088232"/>
          </a:xfrm>
        </p:spPr>
        <p:txBody>
          <a:bodyPr>
            <a:normAutofit fontScale="90000"/>
          </a:bodyPr>
          <a:lstStyle/>
          <a:p>
            <a:r>
              <a:rPr lang="uk-UA" sz="2200" dirty="0" smtClean="0">
                <a:latin typeface="Candara" pitchFamily="34" charset="0"/>
              </a:rPr>
              <a:t>Практична робота №</a:t>
            </a:r>
            <a:r>
              <a:rPr lang="en-US" sz="2200" dirty="0" smtClean="0">
                <a:latin typeface="Candara" pitchFamily="34" charset="0"/>
              </a:rPr>
              <a:t>5</a:t>
            </a:r>
            <a:r>
              <a:rPr lang="uk-UA" sz="2200" dirty="0" smtClean="0">
                <a:latin typeface="Candara" pitchFamily="34" charset="0"/>
              </a:rPr>
              <a:t>,6,7</a:t>
            </a:r>
            <a:r>
              <a:rPr lang="uk-UA" sz="3100" dirty="0" smtClean="0">
                <a:latin typeface="Candara" pitchFamily="34" charset="0"/>
              </a:rPr>
              <a:t/>
            </a:r>
            <a:br>
              <a:rPr lang="uk-UA" sz="3100" dirty="0" smtClean="0">
                <a:latin typeface="Candara" pitchFamily="34" charset="0"/>
              </a:rPr>
            </a:br>
            <a:r>
              <a:rPr lang="uk-UA" sz="2400" dirty="0" smtClean="0">
                <a:latin typeface="Candara" pitchFamily="34" charset="0"/>
              </a:rPr>
              <a:t>Тема: </a:t>
            </a:r>
            <a:r>
              <a:rPr lang="uk-UA" sz="2400" dirty="0">
                <a:latin typeface="Candara" pitchFamily="34" charset="0"/>
              </a:rPr>
              <a:t>Табличний процесор </a:t>
            </a:r>
            <a:r>
              <a:rPr lang="en-US" sz="2400" dirty="0">
                <a:latin typeface="Candara" pitchFamily="34" charset="0"/>
              </a:rPr>
              <a:t>Microsoft Excel </a:t>
            </a:r>
            <a:r>
              <a:rPr lang="uk-UA" sz="2400" dirty="0">
                <a:latin typeface="Candara" pitchFamily="34" charset="0"/>
              </a:rPr>
              <a:t>для </a:t>
            </a:r>
            <a:r>
              <a:rPr lang="en-US" sz="2400" dirty="0">
                <a:latin typeface="Candara" pitchFamily="34" charset="0"/>
              </a:rPr>
              <a:t>Windows. </a:t>
            </a:r>
            <a:r>
              <a:rPr lang="uk-UA" sz="2400" dirty="0">
                <a:latin typeface="Candara" pitchFamily="34" charset="0"/>
              </a:rPr>
              <a:t>Організація таблиць. Використання формул. Створення діаграм. Робота з інформацією, числовими та текстовими документами в режимі електронних таблиць </a:t>
            </a:r>
            <a:r>
              <a:rPr lang="en-US" sz="2400" dirty="0">
                <a:latin typeface="Candara" pitchFamily="34" charset="0"/>
              </a:rPr>
              <a:t>Microsoft </a:t>
            </a:r>
            <a:r>
              <a:rPr lang="en-US" sz="2400" dirty="0" smtClean="0">
                <a:latin typeface="Candara" pitchFamily="34" charset="0"/>
              </a:rPr>
              <a:t>Excel</a:t>
            </a:r>
            <a:r>
              <a:rPr lang="uk-UA" sz="2400" dirty="0" smtClean="0">
                <a:latin typeface="Candara" pitchFamily="34" charset="0"/>
              </a:rPr>
              <a:t/>
            </a:r>
            <a:br>
              <a:rPr lang="uk-UA" sz="2400" dirty="0" smtClean="0">
                <a:latin typeface="Candara" pitchFamily="34" charset="0"/>
              </a:rPr>
            </a:br>
            <a:r>
              <a:rPr lang="en-US" sz="2400" dirty="0">
                <a:latin typeface="Candara" pitchFamily="34" charset="0"/>
              </a:rPr>
              <a:t/>
            </a:r>
            <a:br>
              <a:rPr lang="en-US" sz="2400" dirty="0">
                <a:latin typeface="Candara" pitchFamily="34" charset="0"/>
              </a:rPr>
            </a:br>
            <a:endParaRPr lang="ru-RU" sz="2400" dirty="0">
              <a:latin typeface="Candara" pitchFamily="34" charset="0"/>
            </a:endParaRPr>
          </a:p>
        </p:txBody>
      </p:sp>
      <p:pic>
        <p:nvPicPr>
          <p:cNvPr id="4" name="Рисунок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809" y="2492896"/>
            <a:ext cx="4871060" cy="3444009"/>
          </a:xfrm>
          <a:prstGeom prst="rect">
            <a:avLst/>
          </a:prstGeom>
        </p:spPr>
      </p:pic>
      <p:pic>
        <p:nvPicPr>
          <p:cNvPr id="5" name="Рисунок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7126" y="1844824"/>
            <a:ext cx="3462026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451642"/>
              </p:ext>
            </p:extLst>
          </p:nvPr>
        </p:nvGraphicFramePr>
        <p:xfrm>
          <a:off x="467543" y="118711"/>
          <a:ext cx="4238691" cy="2241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99016"/>
              </p:ext>
            </p:extLst>
          </p:nvPr>
        </p:nvGraphicFramePr>
        <p:xfrm>
          <a:off x="5497699" y="-66393"/>
          <a:ext cx="3697932" cy="261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99871"/>
              </p:ext>
            </p:extLst>
          </p:nvPr>
        </p:nvGraphicFramePr>
        <p:xfrm>
          <a:off x="1475656" y="4278589"/>
          <a:ext cx="6907510" cy="25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99191"/>
              </p:ext>
            </p:extLst>
          </p:nvPr>
        </p:nvGraphicFramePr>
        <p:xfrm>
          <a:off x="1496657" y="2359789"/>
          <a:ext cx="6907510" cy="2082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Candara" pitchFamily="34" charset="0"/>
              </a:rPr>
              <a:t>Практична робота №8,9</a:t>
            </a:r>
            <a:r>
              <a:rPr lang="uk-UA" dirty="0" smtClean="0">
                <a:latin typeface="Candara" pitchFamily="34" charset="0"/>
              </a:rPr>
              <a:t/>
            </a:r>
            <a:br>
              <a:rPr lang="uk-UA" dirty="0" smtClean="0">
                <a:latin typeface="Candara" pitchFamily="34" charset="0"/>
              </a:rPr>
            </a:br>
            <a:r>
              <a:rPr lang="uk-UA" sz="2200" dirty="0" smtClean="0">
                <a:latin typeface="Candara" pitchFamily="34" charset="0"/>
              </a:rPr>
              <a:t>Тема: Обробка даних у БД </a:t>
            </a:r>
            <a:r>
              <a:rPr lang="en-US" sz="2200" dirty="0" smtClean="0">
                <a:latin typeface="Candara" pitchFamily="34" charset="0"/>
              </a:rPr>
              <a:t>Access. </a:t>
            </a:r>
            <a:r>
              <a:rPr lang="uk-UA" sz="2200" dirty="0" smtClean="0">
                <a:latin typeface="Candara" pitchFamily="34" charset="0"/>
              </a:rPr>
              <a:t>Створення таблиць та зв’язків</a:t>
            </a:r>
            <a:br>
              <a:rPr lang="uk-UA" sz="2200" dirty="0" smtClean="0">
                <a:latin typeface="Candara" pitchFamily="34" charset="0"/>
              </a:rPr>
            </a:br>
            <a:r>
              <a:rPr lang="uk-UA" sz="1400" dirty="0" smtClean="0">
                <a:latin typeface="Candara" pitchFamily="34" charset="0"/>
              </a:rPr>
              <a:t>Мета</a:t>
            </a:r>
            <a:r>
              <a:rPr lang="uk-UA" sz="1400" dirty="0">
                <a:latin typeface="Candara" pitchFamily="34" charset="0"/>
              </a:rPr>
              <a:t>: створення таблиць та зв’язків, запитів, форм та звітів  у </a:t>
            </a:r>
            <a:r>
              <a:rPr lang="en-US" sz="1400" dirty="0">
                <a:latin typeface="Candara" pitchFamily="34" charset="0"/>
              </a:rPr>
              <a:t>Microsoft Access 2007</a:t>
            </a:r>
            <a:endParaRPr lang="ru-RU" sz="1400" dirty="0">
              <a:latin typeface="Candar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8606" y="1988840"/>
            <a:ext cx="6467475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88640"/>
            <a:ext cx="4410468" cy="32833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3476015"/>
            <a:ext cx="6157926" cy="32403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86161"/>
            <a:ext cx="4462569" cy="3285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2776"/>
          </a:xfrm>
        </p:spPr>
        <p:txBody>
          <a:bodyPr>
            <a:normAutofit/>
          </a:bodyPr>
          <a:lstStyle/>
          <a:p>
            <a:r>
              <a:rPr lang="uk-UA" sz="2000" dirty="0" smtClean="0">
                <a:latin typeface="Candara" pitchFamily="34" charset="0"/>
              </a:rPr>
              <a:t>Практична робота №10</a:t>
            </a:r>
            <a:br>
              <a:rPr lang="uk-UA" sz="2000" dirty="0" smtClean="0">
                <a:latin typeface="Candara" pitchFamily="34" charset="0"/>
              </a:rPr>
            </a:br>
            <a:r>
              <a:rPr lang="uk-UA" sz="2200" dirty="0">
                <a:latin typeface="Candara" pitchFamily="34" charset="0"/>
              </a:rPr>
              <a:t>Тема</a:t>
            </a:r>
            <a:r>
              <a:rPr lang="uk-UA" sz="2200" dirty="0" smtClean="0">
                <a:latin typeface="Candara" pitchFamily="34" charset="0"/>
              </a:rPr>
              <a:t>: Створення </a:t>
            </a:r>
            <a:r>
              <a:rPr lang="uk-UA" sz="2200" dirty="0">
                <a:latin typeface="Candara" pitchFamily="34" charset="0"/>
              </a:rPr>
              <a:t>власного відеоролика за допомогою програми </a:t>
            </a:r>
            <a:r>
              <a:rPr lang="en-US" sz="2200" dirty="0">
                <a:latin typeface="Candara" pitchFamily="34" charset="0"/>
              </a:rPr>
              <a:t>Icecream Screen Recorder.</a:t>
            </a:r>
            <a:r>
              <a:rPr lang="en-US" sz="2700" dirty="0">
                <a:latin typeface="Candara" pitchFamily="34" charset="0"/>
              </a:rPr>
              <a:t/>
            </a:r>
            <a:br>
              <a:rPr lang="en-US" sz="2700" dirty="0">
                <a:latin typeface="Candara" pitchFamily="34" charset="0"/>
              </a:rPr>
            </a:br>
            <a:r>
              <a:rPr lang="uk-UA" sz="1400" dirty="0" smtClean="0">
                <a:latin typeface="Candara" pitchFamily="34" charset="0"/>
              </a:rPr>
              <a:t>Мета: </a:t>
            </a:r>
            <a:r>
              <a:rPr lang="uk-UA" sz="1400" dirty="0">
                <a:latin typeface="Candara" pitchFamily="34" charset="0"/>
              </a:rPr>
              <a:t>Придбати навики роботи з записом відео у програмі </a:t>
            </a:r>
            <a:r>
              <a:rPr lang="en-US" sz="1400" dirty="0">
                <a:latin typeface="Candara" pitchFamily="34" charset="0"/>
              </a:rPr>
              <a:t>Icecream Screen Recorder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953" y="1844824"/>
            <a:ext cx="7040782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258</TotalTime>
  <Words>94</Words>
  <Application>Microsoft Office PowerPoint</Application>
  <PresentationFormat>Экран (4:3)</PresentationFormat>
  <Paragraphs>20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Book Antiqua</vt:lpstr>
      <vt:lpstr>Calibri</vt:lpstr>
      <vt:lpstr>Candara</vt:lpstr>
      <vt:lpstr>Lucida Sans</vt:lpstr>
      <vt:lpstr>Times New Roman</vt:lpstr>
      <vt:lpstr>Wingdings</vt:lpstr>
      <vt:lpstr>Wingdings 2</vt:lpstr>
      <vt:lpstr>Wingdings 3</vt:lpstr>
      <vt:lpstr>Апекс</vt:lpstr>
      <vt:lpstr>Практична робота №11 Тема: Створення слайдової презентації у Microsoft Office PowerPoint. Мета: навчитися створювати слайдові презентації PowerPoint для Windows. </vt:lpstr>
      <vt:lpstr>Презентація представлена у вигляді звітів до дисципліни: ”Навчальна комп’ютерна практика”</vt:lpstr>
      <vt:lpstr>Практична робота №1 Тема: Інсталяція та настройка ОС Windows 7, прикладних та системних програм ОС Windows 7 Мета: Володіти навиками інсталяції та настройки ОС Windows 7, прикладних та системних програм. </vt:lpstr>
      <vt:lpstr>Практична робота №2,3,4 Тема: Робота з текстовими та табличними документами в редакторі Microsoft Office Word. Мета: Придбати навики  роботи із текстовими та табличними документами у текстовому редакторі  Word для Windows </vt:lpstr>
      <vt:lpstr>Практична робота №5,6,7 Тема: Табличний процесор Microsoft Excel для Windows. Організація таблиць. Використання формул. Створення діаграм. Робота з інформацією, числовими та текстовими документами в режимі електронних таблиць Microsoft Excel  </vt:lpstr>
      <vt:lpstr>Презентация PowerPoint</vt:lpstr>
      <vt:lpstr>Практична робота №8,9 Тема: Обробка даних у БД Access. Створення таблиць та зв’язків Мета: створення таблиць та зв’язків, запитів, форм та звітів  у Microsoft Access 2007</vt:lpstr>
      <vt:lpstr>Презентация PowerPoint</vt:lpstr>
      <vt:lpstr>Практична робота №10 Тема: Створення власного відеоролика за допомогою програми Icecream Screen Recorder. Мета: Придбати навики роботи з записом відео у програмі Icecream Screen Recorder</vt:lpstr>
      <vt:lpstr>Презентация PowerPoint</vt:lpstr>
      <vt:lpstr>Практична робота №12 Тема: Графічний редактор CorelDRAW. Робота з графічними об’єктами та текстами. Мета: навчитися працювати з графічними об’єктами та текстами у CorelDraw</vt:lpstr>
      <vt:lpstr>Презентация PowerPoint</vt:lpstr>
      <vt:lpstr>Практична робота №13 Тема: Графічна програма Adobe Photoshop. Створення та редагування малюнків. Додавання ефектів. Мета: Навчитися редагувати малюнки у графічній програми Adobe Photoshop</vt:lpstr>
      <vt:lpstr>Презентация PowerPoint</vt:lpstr>
      <vt:lpstr>Практична робота №14 Тема: Створення сайту за допомогою системи UCOZ. Мета: навчитися створювати сайти, редагувати і додавати інформацію в них.</vt:lpstr>
      <vt:lpstr>Практична робота №15 Тема: Використання пакету Mathcad для вирішення математичних завдань Мета: навчитися використовувати пакет Mathcad для вирішення математичних завдань та побудови графіків.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з практичних робіт дисципліни “Навчальна комп’ютерна практика”</dc:title>
  <dc:creator>RePack by SPecialiST</dc:creator>
  <cp:lastModifiedBy>Владислав Ермоловский</cp:lastModifiedBy>
  <cp:revision>28</cp:revision>
  <dcterms:created xsi:type="dcterms:W3CDTF">2016-03-19T09:53:55Z</dcterms:created>
  <dcterms:modified xsi:type="dcterms:W3CDTF">2016-04-20T17:11:01Z</dcterms:modified>
</cp:coreProperties>
</file>