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0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98" d="100"/>
          <a:sy n="98" d="100"/>
        </p:scale>
        <p:origin x="104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83333333333333"/>
          <c:y val="0.12922905257423126"/>
          <c:w val="0.80166666666666664"/>
          <c:h val="0.7415416520693900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2ACA-46BD-938E-CA1DFEBAD3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065-46E6-9B5B-9112582D12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065-46E6-9B5B-9112582D12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065-46E6-9B5B-9112582D12A3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065-46E6-9B5B-9112582D12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A-46BD-938E-CA1DFEBAD3B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0.36401</cdr:x>
      <cdr:y>0.18278</cdr:y>
    </cdr:from>
    <cdr:to>
      <cdr:x>0.52562</cdr:x>
      <cdr:y>0.30267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918796F6-3816-4A66-B7F8-C4AB592088E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386880" y="752872"/>
          <a:ext cx="615749" cy="49381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2/4/2019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b="0" dirty="0"/>
              <a:t>BANK PROCESS AUTOMATION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A6048D-25B8-4216-AA86-7B0503884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                                                         UI PATH</a:t>
            </a:r>
            <a:endParaRPr lang="en-I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>
            <a:normAutofit fontScale="25000" lnSpcReduction="20000"/>
          </a:bodyPr>
          <a:lstStyle/>
          <a:p>
            <a:pPr marL="64008" indent="0">
              <a:buNone/>
            </a:pPr>
            <a:r>
              <a:rPr lang="en-US" sz="7200" b="1" dirty="0">
                <a:solidFill>
                  <a:schemeClr val="accent1"/>
                </a:solidFill>
                <a:latin typeface="+mj-lt"/>
              </a:rPr>
              <a:t>Automating Bank process using RPA</a:t>
            </a:r>
          </a:p>
          <a:p>
            <a:pPr lvl="1"/>
            <a:r>
              <a:rPr lang="en-US" sz="8000" dirty="0"/>
              <a:t>To Automate the Bank process through RPA using UI path.</a:t>
            </a:r>
          </a:p>
          <a:p>
            <a:pPr lvl="1"/>
            <a:r>
              <a:rPr lang="en-US" sz="8000" dirty="0"/>
              <a:t>Provides best service to the customer and also helps bank employees to reduce overloaded work of the employees.</a:t>
            </a:r>
          </a:p>
          <a:p>
            <a:pPr lvl="1"/>
            <a:r>
              <a:rPr lang="en-US" sz="8000" dirty="0"/>
              <a:t>The personal details are gathered from the customer at the initial stage just like name and phone no.</a:t>
            </a:r>
          </a:p>
          <a:p>
            <a:pPr lvl="1"/>
            <a:r>
              <a:rPr lang="en-US" sz="8000" dirty="0"/>
              <a:t>Through Chat bot we are gathering the details.</a:t>
            </a:r>
          </a:p>
          <a:p>
            <a:pPr lvl="1"/>
            <a:r>
              <a:rPr lang="en-US" sz="8000" dirty="0"/>
              <a:t>Find whether the customer is new or existing one and further steps will be carried out.</a:t>
            </a:r>
          </a:p>
          <a:p>
            <a:pPr lvl="1"/>
            <a:r>
              <a:rPr lang="en-US" sz="8000" dirty="0"/>
              <a:t>If the customer is new one, purpose is gathered.</a:t>
            </a:r>
          </a:p>
          <a:p>
            <a:pPr lvl="1"/>
            <a:r>
              <a:rPr lang="en-US" sz="8000" dirty="0"/>
              <a:t>Suggest for the guider if needed.</a:t>
            </a:r>
          </a:p>
          <a:p>
            <a:pPr lvl="1"/>
            <a:r>
              <a:rPr lang="en-US" sz="8000" b="1" dirty="0"/>
              <a:t>All processes are carried out by the </a:t>
            </a:r>
            <a:r>
              <a:rPr lang="en-US" sz="8000" b="1" dirty="0" err="1"/>
              <a:t>UiChatBot</a:t>
            </a:r>
            <a:r>
              <a:rPr lang="en-US" sz="8000" b="1" dirty="0"/>
              <a:t> using Speech Recognition.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537210" lvl="1" indent="0" algn="r">
              <a:buNone/>
            </a:pPr>
            <a:r>
              <a:rPr lang="en-US" sz="1600" dirty="0"/>
              <a:t>.</a:t>
            </a:r>
          </a:p>
          <a:p>
            <a:pPr lvl="1" algn="r"/>
            <a:endParaRPr lang="en-US" sz="1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3476" y="442829"/>
            <a:ext cx="4754880" cy="799306"/>
          </a:xfrm>
        </p:spPr>
        <p:txBody>
          <a:bodyPr/>
          <a:lstStyle/>
          <a:p>
            <a:r>
              <a:rPr lang="en-US" b="0" dirty="0"/>
              <a:t>Work flow </a:t>
            </a:r>
            <a:br>
              <a:rPr lang="en-US" b="0" dirty="0"/>
            </a:br>
            <a:r>
              <a:rPr lang="en-US" sz="1600" b="0" dirty="0"/>
              <a:t>loan purpose</a:t>
            </a:r>
            <a:endParaRPr lang="en-US" sz="16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2" name="Group 11" descr="rectangle">
            <a:extLst>
              <a:ext uri="{FF2B5EF4-FFF2-40B4-BE49-F238E27FC236}">
                <a16:creationId xmlns:a16="http://schemas.microsoft.com/office/drawing/2014/main" id="{5944903B-1814-4640-B963-6649C6729624}"/>
              </a:ext>
            </a:extLst>
          </p:cNvPr>
          <p:cNvGrpSpPr/>
          <p:nvPr/>
        </p:nvGrpSpPr>
        <p:grpSpPr>
          <a:xfrm>
            <a:off x="5436096" y="6214478"/>
            <a:ext cx="2617885" cy="619886"/>
            <a:chOff x="4018" y="3799256"/>
            <a:chExt cx="2767740" cy="75478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31237" y="379925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 dirty="0"/>
            </a:p>
          </p:txBody>
        </p:sp>
      </p:grpSp>
      <p:grpSp>
        <p:nvGrpSpPr>
          <p:cNvPr id="16" name="Group 15" descr="rectangle">
            <a:extLst>
              <a:ext uri="{FF2B5EF4-FFF2-40B4-BE49-F238E27FC236}">
                <a16:creationId xmlns:a16="http://schemas.microsoft.com/office/drawing/2014/main" id="{CBE9B9A0-2E55-404A-BA78-59DB18604AD2}"/>
              </a:ext>
            </a:extLst>
          </p:cNvPr>
          <p:cNvGrpSpPr/>
          <p:nvPr/>
        </p:nvGrpSpPr>
        <p:grpSpPr>
          <a:xfrm>
            <a:off x="2992527" y="1861146"/>
            <a:ext cx="2999610" cy="662567"/>
            <a:chOff x="48218" y="1701159"/>
            <a:chExt cx="8306612" cy="1278812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</a:extLst>
            </p:cNvPr>
            <p:cNvSpPr/>
            <p:nvPr/>
          </p:nvSpPr>
          <p:spPr>
            <a:xfrm rot="10800000">
              <a:off x="48218" y="1718173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>
              <a:off x="125230" y="1701159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Existing or new customer?</a:t>
              </a:r>
            </a:p>
          </p:txBody>
        </p:sp>
      </p:grpSp>
      <p:grpSp>
        <p:nvGrpSpPr>
          <p:cNvPr id="17" name="Group 16" descr="rectangle">
            <a:extLst>
              <a:ext uri="{FF2B5EF4-FFF2-40B4-BE49-F238E27FC236}">
                <a16:creationId xmlns:a16="http://schemas.microsoft.com/office/drawing/2014/main" id="{1D227B02-3746-4E15-9429-D3DBB15D0457}"/>
              </a:ext>
            </a:extLst>
          </p:cNvPr>
          <p:cNvGrpSpPr/>
          <p:nvPr/>
        </p:nvGrpSpPr>
        <p:grpSpPr>
          <a:xfrm>
            <a:off x="3443354" y="1090105"/>
            <a:ext cx="2069963" cy="661174"/>
            <a:chOff x="-112822" y="-12771"/>
            <a:chExt cx="8342422" cy="1276123"/>
          </a:xfrm>
          <a:solidFill>
            <a:schemeClr val="accent2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-112822" y="-12771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Start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4AF8CD0-01E6-4767-9CD3-79BF7D471F61}"/>
              </a:ext>
            </a:extLst>
          </p:cNvPr>
          <p:cNvSpPr/>
          <p:nvPr/>
        </p:nvSpPr>
        <p:spPr>
          <a:xfrm>
            <a:off x="3253136" y="5863136"/>
            <a:ext cx="2478390" cy="650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endParaRPr lang="en-IN" dirty="0"/>
          </a:p>
        </p:txBody>
      </p:sp>
      <p:grpSp>
        <p:nvGrpSpPr>
          <p:cNvPr id="22" name="Group 21" descr="rectangle">
            <a:extLst>
              <a:ext uri="{FF2B5EF4-FFF2-40B4-BE49-F238E27FC236}">
                <a16:creationId xmlns:a16="http://schemas.microsoft.com/office/drawing/2014/main" id="{550966C9-D00C-4CF6-BD8A-661566FC6BC2}"/>
              </a:ext>
            </a:extLst>
          </p:cNvPr>
          <p:cNvGrpSpPr/>
          <p:nvPr/>
        </p:nvGrpSpPr>
        <p:grpSpPr>
          <a:xfrm>
            <a:off x="3006432" y="2536306"/>
            <a:ext cx="2999610" cy="662567"/>
            <a:chOff x="48218" y="1701159"/>
            <a:chExt cx="8306612" cy="1278812"/>
          </a:xfrm>
          <a:solidFill>
            <a:schemeClr val="accent2"/>
          </a:solidFill>
        </p:grpSpPr>
        <p:sp>
          <p:nvSpPr>
            <p:cNvPr id="23" name="Callout: Up Arrow 22">
              <a:extLst>
                <a:ext uri="{FF2B5EF4-FFF2-40B4-BE49-F238E27FC236}">
                  <a16:creationId xmlns:a16="http://schemas.microsoft.com/office/drawing/2014/main" id="{99A9C5FE-7A28-4274-A671-66DF12F4F7E5}"/>
                </a:ext>
              </a:extLst>
            </p:cNvPr>
            <p:cNvSpPr/>
            <p:nvPr/>
          </p:nvSpPr>
          <p:spPr>
            <a:xfrm rot="10800000">
              <a:off x="48218" y="1718173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allout: Up Arrow 14">
              <a:extLst>
                <a:ext uri="{FF2B5EF4-FFF2-40B4-BE49-F238E27FC236}">
                  <a16:creationId xmlns:a16="http://schemas.microsoft.com/office/drawing/2014/main" id="{1639FB61-4358-4647-9434-03AEE9644BFE}"/>
                </a:ext>
              </a:extLst>
            </p:cNvPr>
            <p:cNvSpPr txBox="1"/>
            <p:nvPr/>
          </p:nvSpPr>
          <p:spPr>
            <a:xfrm>
              <a:off x="125230" y="1701159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Validation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 descr="rectangle">
            <a:extLst>
              <a:ext uri="{FF2B5EF4-FFF2-40B4-BE49-F238E27FC236}">
                <a16:creationId xmlns:a16="http://schemas.microsoft.com/office/drawing/2014/main" id="{73FE56B2-4E5B-49AA-B72A-8C167803D5EE}"/>
              </a:ext>
            </a:extLst>
          </p:cNvPr>
          <p:cNvGrpSpPr/>
          <p:nvPr/>
        </p:nvGrpSpPr>
        <p:grpSpPr>
          <a:xfrm>
            <a:off x="1648016" y="3220282"/>
            <a:ext cx="5688632" cy="1200906"/>
            <a:chOff x="48218" y="1701159"/>
            <a:chExt cx="8306612" cy="1278812"/>
          </a:xfrm>
          <a:solidFill>
            <a:schemeClr val="accent2"/>
          </a:solidFill>
        </p:grpSpPr>
        <p:sp>
          <p:nvSpPr>
            <p:cNvPr id="30" name="Callout: Up Arrow 29">
              <a:extLst>
                <a:ext uri="{FF2B5EF4-FFF2-40B4-BE49-F238E27FC236}">
                  <a16:creationId xmlns:a16="http://schemas.microsoft.com/office/drawing/2014/main" id="{CA39148B-F260-45B1-993B-5C2C84414D01}"/>
                </a:ext>
              </a:extLst>
            </p:cNvPr>
            <p:cNvSpPr/>
            <p:nvPr/>
          </p:nvSpPr>
          <p:spPr>
            <a:xfrm rot="10800000">
              <a:off x="48218" y="1718173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Callout: Up Arrow 14">
              <a:extLst>
                <a:ext uri="{FF2B5EF4-FFF2-40B4-BE49-F238E27FC236}">
                  <a16:creationId xmlns:a16="http://schemas.microsoft.com/office/drawing/2014/main" id="{7FD63892-C6CA-4262-AFB4-152586D4B4BF}"/>
                </a:ext>
              </a:extLst>
            </p:cNvPr>
            <p:cNvSpPr txBox="1"/>
            <p:nvPr/>
          </p:nvSpPr>
          <p:spPr>
            <a:xfrm>
              <a:off x="125231" y="1701159"/>
              <a:ext cx="8229599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Checks whether the customer is eligible for loan or not using various steps.</a:t>
              </a:r>
              <a:endParaRPr lang="en-IN" sz="1600" dirty="0">
                <a:solidFill>
                  <a:schemeClr val="bg1"/>
                </a:solidFill>
              </a:endParaRPr>
            </a:p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 descr="rectangle">
            <a:extLst>
              <a:ext uri="{FF2B5EF4-FFF2-40B4-BE49-F238E27FC236}">
                <a16:creationId xmlns:a16="http://schemas.microsoft.com/office/drawing/2014/main" id="{C989C1A7-316F-4FC5-8930-0BB527DE2F8C}"/>
              </a:ext>
            </a:extLst>
          </p:cNvPr>
          <p:cNvGrpSpPr/>
          <p:nvPr/>
        </p:nvGrpSpPr>
        <p:grpSpPr>
          <a:xfrm>
            <a:off x="2992527" y="4433320"/>
            <a:ext cx="2999610" cy="662567"/>
            <a:chOff x="48218" y="1701159"/>
            <a:chExt cx="8306612" cy="1278812"/>
          </a:xfrm>
          <a:solidFill>
            <a:schemeClr val="accent2"/>
          </a:solidFill>
        </p:grpSpPr>
        <p:sp>
          <p:nvSpPr>
            <p:cNvPr id="34" name="Callout: Up Arrow 33">
              <a:extLst>
                <a:ext uri="{FF2B5EF4-FFF2-40B4-BE49-F238E27FC236}">
                  <a16:creationId xmlns:a16="http://schemas.microsoft.com/office/drawing/2014/main" id="{AF445CE3-5211-46EA-ABD4-1D16B8E23855}"/>
                </a:ext>
              </a:extLst>
            </p:cNvPr>
            <p:cNvSpPr/>
            <p:nvPr/>
          </p:nvSpPr>
          <p:spPr>
            <a:xfrm rot="10800000">
              <a:off x="48218" y="1718173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allout: Up Arrow 14">
              <a:extLst>
                <a:ext uri="{FF2B5EF4-FFF2-40B4-BE49-F238E27FC236}">
                  <a16:creationId xmlns:a16="http://schemas.microsoft.com/office/drawing/2014/main" id="{BE5B5E12-8C9C-4D25-A8F4-6A508850F7BA}"/>
                </a:ext>
              </a:extLst>
            </p:cNvPr>
            <p:cNvSpPr txBox="1"/>
            <p:nvPr/>
          </p:nvSpPr>
          <p:spPr>
            <a:xfrm>
              <a:off x="125230" y="1701159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Sanctioned or not?</a:t>
              </a:r>
            </a:p>
          </p:txBody>
        </p:sp>
      </p:grpSp>
      <p:grpSp>
        <p:nvGrpSpPr>
          <p:cNvPr id="36" name="Group 35" descr="rectangle">
            <a:extLst>
              <a:ext uri="{FF2B5EF4-FFF2-40B4-BE49-F238E27FC236}">
                <a16:creationId xmlns:a16="http://schemas.microsoft.com/office/drawing/2014/main" id="{E0FB5051-A7A8-4871-9E1D-970176774C54}"/>
              </a:ext>
            </a:extLst>
          </p:cNvPr>
          <p:cNvGrpSpPr/>
          <p:nvPr/>
        </p:nvGrpSpPr>
        <p:grpSpPr>
          <a:xfrm>
            <a:off x="3006432" y="5148228"/>
            <a:ext cx="2999610" cy="662567"/>
            <a:chOff x="48218" y="1701159"/>
            <a:chExt cx="8306612" cy="1278812"/>
          </a:xfrm>
          <a:solidFill>
            <a:schemeClr val="accent2"/>
          </a:solidFill>
        </p:grpSpPr>
        <p:sp>
          <p:nvSpPr>
            <p:cNvPr id="37" name="Callout: Up Arrow 36">
              <a:extLst>
                <a:ext uri="{FF2B5EF4-FFF2-40B4-BE49-F238E27FC236}">
                  <a16:creationId xmlns:a16="http://schemas.microsoft.com/office/drawing/2014/main" id="{4E83D1E4-BDB5-4C08-BBD7-D615508A689C}"/>
                </a:ext>
              </a:extLst>
            </p:cNvPr>
            <p:cNvSpPr/>
            <p:nvPr/>
          </p:nvSpPr>
          <p:spPr>
            <a:xfrm rot="10800000">
              <a:off x="48218" y="1718173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allout: Up Arrow 14">
              <a:extLst>
                <a:ext uri="{FF2B5EF4-FFF2-40B4-BE49-F238E27FC236}">
                  <a16:creationId xmlns:a16="http://schemas.microsoft.com/office/drawing/2014/main" id="{147FC61D-EFEA-41F5-9CFA-6E080040ABFE}"/>
                </a:ext>
              </a:extLst>
            </p:cNvPr>
            <p:cNvSpPr txBox="1"/>
            <p:nvPr/>
          </p:nvSpPr>
          <p:spPr>
            <a:xfrm>
              <a:off x="125230" y="1701159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Suggests Guider for further details.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 descr="heading graphic">
            <a:extLst>
              <a:ext uri="{FF2B5EF4-FFF2-40B4-BE49-F238E27FC236}">
                <a16:creationId xmlns:a16="http://schemas.microsoft.com/office/drawing/2014/main" id="{92B4D1F2-57B4-4296-B895-05D9C201FBF9}"/>
              </a:ext>
            </a:extLst>
          </p:cNvPr>
          <p:cNvGrpSpPr/>
          <p:nvPr/>
        </p:nvGrpSpPr>
        <p:grpSpPr>
          <a:xfrm>
            <a:off x="517522" y="2362200"/>
            <a:ext cx="3521078" cy="571500"/>
            <a:chOff x="2636518" y="3171825"/>
            <a:chExt cx="3168969" cy="514350"/>
          </a:xfrm>
        </p:grpSpPr>
        <p:pic>
          <p:nvPicPr>
            <p:cNvPr id="17" name="Graphic 16" descr="heading graphic 2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 descr="heading graphic 1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66725" y="1283484"/>
            <a:ext cx="6696075" cy="628801"/>
          </a:xfrm>
        </p:spPr>
        <p:txBody>
          <a:bodyPr>
            <a:noAutofit/>
          </a:bodyPr>
          <a:lstStyle/>
          <a:p>
            <a:pPr marL="64008" indent="0">
              <a:spcBef>
                <a:spcPts val="0"/>
              </a:spcBef>
              <a:buNone/>
            </a:pPr>
            <a:r>
              <a:rPr lang="en-US" sz="1600" dirty="0"/>
              <a:t>Process that carried out for Existing and New customer.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2372969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Existing customer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Queries regarding the amount required.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 Employee or not?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salary should be greater than specific range.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Ownership details.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Finds no other loans are provided for the customer for the same property.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Obtain last transactions.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Decision should be taken whether the loan approved or not.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14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4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57927" y="2372969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400" b="1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34016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275856" y="1215081"/>
            <a:ext cx="2448272" cy="799306"/>
          </a:xfrm>
        </p:spPr>
        <p:txBody>
          <a:bodyPr/>
          <a:lstStyle/>
          <a:p>
            <a:r>
              <a:rPr lang="en-US" sz="2400" dirty="0"/>
              <a:t>New customer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625340" y="2438400"/>
            <a:ext cx="3810000" cy="3525995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1600" dirty="0"/>
              <a:t>23%  -   identifies the purpose of the customer.</a:t>
            </a:r>
          </a:p>
          <a:p>
            <a:r>
              <a:rPr lang="en-US" sz="1600" dirty="0"/>
              <a:t>10%  -  Details are Obtained.</a:t>
            </a:r>
          </a:p>
          <a:p>
            <a:r>
              <a:rPr lang="en-US" sz="1600" dirty="0"/>
              <a:t>58%  - Make him to create new account.</a:t>
            </a:r>
          </a:p>
          <a:p>
            <a:r>
              <a:rPr lang="en-US" sz="1600" dirty="0"/>
              <a:t>9% - If required , suggest for guiders.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Chart 7" descr="chart design">
            <a:extLst>
              <a:ext uri="{FF2B5EF4-FFF2-40B4-BE49-F238E27FC236}">
                <a16:creationId xmlns:a16="http://schemas.microsoft.com/office/drawing/2014/main" id="{02FFF715-594D-4AD1-8B8B-32F329A37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829792"/>
              </p:ext>
            </p:extLst>
          </p:nvPr>
        </p:nvGraphicFramePr>
        <p:xfrm>
          <a:off x="304800" y="1524000"/>
          <a:ext cx="3810000" cy="411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SUMMARIZE PROJECT</a:t>
            </a:r>
          </a:p>
          <a:p>
            <a:pPr lvl="1"/>
            <a:r>
              <a:rPr lang="en-US" sz="1600" dirty="0"/>
              <a:t>Automate the process in Bank.</a:t>
            </a:r>
          </a:p>
          <a:p>
            <a:pPr lvl="1"/>
            <a:r>
              <a:rPr lang="en-US" sz="1600" dirty="0" err="1"/>
              <a:t>UiChatBot</a:t>
            </a:r>
            <a:r>
              <a:rPr lang="en-US" sz="1600" dirty="0"/>
              <a:t> using speech recognition. Convenient for both customer and the bank Employees.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FOCUS</a:t>
            </a:r>
            <a:endParaRPr lang="en-US" sz="1600" dirty="0"/>
          </a:p>
          <a:p>
            <a:pPr marL="537210" lvl="1" indent="0">
              <a:buNone/>
            </a:pPr>
            <a:r>
              <a:rPr lang="en-US" sz="1600" dirty="0"/>
              <a:t>Focusing on both Customer and Bank Employers Satisfaction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 descr="Accent squares:  white open shape, shaded green block, and white block with text placeholder.">
            <a:extLst>
              <a:ext uri="{FF2B5EF4-FFF2-40B4-BE49-F238E27FC236}">
                <a16:creationId xmlns:a16="http://schemas.microsoft.com/office/drawing/2014/main" id="{AD38A9CD-0CFE-4968-A28B-32869E280292}"/>
              </a:ext>
            </a:extLst>
          </p:cNvPr>
          <p:cNvGrpSpPr/>
          <p:nvPr/>
        </p:nvGrpSpPr>
        <p:grpSpPr>
          <a:xfrm flipH="1">
            <a:off x="323526" y="1412776"/>
            <a:ext cx="8496945" cy="4536504"/>
            <a:chOff x="302364" y="-22763"/>
            <a:chExt cx="7274093" cy="72699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B12D0-CF42-4EBA-9F95-655B4FCBE34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3979C4-2CD8-4D08-9399-F826CA9AD49C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E1474-A023-498F-938B-6F9DDBE11ECA}"/>
                </a:ext>
              </a:extLst>
            </p:cNvPr>
            <p:cNvSpPr/>
            <p:nvPr userDrawn="1"/>
          </p:nvSpPr>
          <p:spPr>
            <a:xfrm>
              <a:off x="302364" y="381634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361F4F1-B236-46DD-AF75-110C52643452}"/>
              </a:ext>
            </a:extLst>
          </p:cNvPr>
          <p:cNvSpPr/>
          <p:nvPr/>
        </p:nvSpPr>
        <p:spPr>
          <a:xfrm>
            <a:off x="3808489" y="3244334"/>
            <a:ext cx="1987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248</TotalTime>
  <Words>305</Words>
  <Application>Microsoft Office PowerPoint</Application>
  <PresentationFormat>On-screen Show (4:3)</PresentationFormat>
  <Paragraphs>126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 2</vt:lpstr>
      <vt:lpstr>Verve</vt:lpstr>
      <vt:lpstr>BANK PROCESS AUTOMATION </vt:lpstr>
      <vt:lpstr>AUTOMATION</vt:lpstr>
      <vt:lpstr>Work flow  loan purpose</vt:lpstr>
      <vt:lpstr>PROGRESS</vt:lpstr>
      <vt:lpstr>New customer</vt:lpstr>
      <vt:lpstr>Hints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PROCESS AUTOMATION</dc:title>
  <dc:creator>Sanjay Babu</dc:creator>
  <cp:lastModifiedBy>Sanjay Babu</cp:lastModifiedBy>
  <cp:revision>17</cp:revision>
  <dcterms:created xsi:type="dcterms:W3CDTF">2019-02-03T04:49:45Z</dcterms:created>
  <dcterms:modified xsi:type="dcterms:W3CDTF">2019-02-04T18:42:21Z</dcterms:modified>
</cp:coreProperties>
</file>