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69" r:id="rId10"/>
    <p:sldId id="267" r:id="rId11"/>
    <p:sldId id="268" r:id="rId12"/>
    <p:sldId id="270" r:id="rId13"/>
    <p:sldId id="271" r:id="rId14"/>
    <p:sldId id="273" r:id="rId15"/>
    <p:sldId id="277" r:id="rId16"/>
    <p:sldId id="274" r:id="rId17"/>
    <p:sldId id="275" r:id="rId18"/>
    <p:sldId id="265" r:id="rId19"/>
    <p:sldId id="266" r:id="rId20"/>
  </p:sldIdLst>
  <p:sldSz cx="9144000" cy="5143500" type="screen16x9"/>
  <p:notesSz cx="6858000" cy="9144000"/>
  <p:embeddedFontLs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663AF-496A-41FD-85ED-636C57EBAB54}">
  <a:tblStyle styleId="{3DF663AF-496A-41FD-85ED-636C57EBAB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32" y="32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Онлайн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образование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9357" y="311426"/>
            <a:ext cx="8520600" cy="4650712"/>
          </a:xfrm>
        </p:spPr>
        <p:txBody>
          <a:bodyPr/>
          <a:lstStyle/>
          <a:p>
            <a:pPr marL="133350" indent="0">
              <a:buNone/>
            </a:pPr>
            <a:r>
              <a:rPr lang="ru-RU" b="1" dirty="0" smtClean="0"/>
              <a:t>Формула расчёта ключевого параметра </a:t>
            </a:r>
            <a:r>
              <a:rPr lang="en-US" sz="1600" b="1" dirty="0" err="1"/>
              <a:t>year_class</a:t>
            </a:r>
            <a:r>
              <a:rPr lang="en-US" sz="1600" b="1" dirty="0"/>
              <a:t> </a:t>
            </a:r>
            <a:r>
              <a:rPr lang="en-US" dirty="0" smtClean="0"/>
              <a:t>:</a:t>
            </a:r>
          </a:p>
          <a:p>
            <a:pPr marL="133350" indent="0">
              <a:buNone/>
            </a:pPr>
            <a:r>
              <a:rPr lang="ru-RU" dirty="0"/>
              <a:t>Сначала </a:t>
            </a:r>
            <a:r>
              <a:rPr lang="ru-RU" dirty="0" smtClean="0"/>
              <a:t>выводится</a:t>
            </a:r>
            <a:r>
              <a:rPr lang="en-US" dirty="0" smtClean="0"/>
              <a:t> </a:t>
            </a:r>
            <a:r>
              <a:rPr lang="ru-RU" sz="1600" dirty="0"/>
              <a:t>коэффициент </a:t>
            </a:r>
            <a:r>
              <a:rPr lang="ru-RU" sz="1600" dirty="0" smtClean="0"/>
              <a:t>соотношения </a:t>
            </a:r>
            <a:r>
              <a:rPr lang="ru-RU" sz="1600" dirty="0"/>
              <a:t>прибыли к </a:t>
            </a:r>
            <a:r>
              <a:rPr lang="ru-RU" sz="1600" dirty="0" smtClean="0"/>
              <a:t>бюджету</a:t>
            </a:r>
            <a:r>
              <a:rPr lang="en-US" sz="1600" dirty="0" smtClean="0"/>
              <a:t>:</a:t>
            </a:r>
            <a:endParaRPr lang="en-US" dirty="0" smtClean="0"/>
          </a:p>
          <a:p>
            <a:pPr marL="13335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DF['</a:t>
            </a:r>
            <a:r>
              <a:rPr lang="en-US" dirty="0" err="1" smtClean="0"/>
              <a:t>marga_coef</a:t>
            </a:r>
            <a:r>
              <a:rPr lang="en-US" dirty="0" smtClean="0"/>
              <a:t>'] = DF['gross'] / DF['budget'] </a:t>
            </a:r>
          </a:p>
          <a:p>
            <a:pPr marL="133350" indent="0">
              <a:buNone/>
            </a:pPr>
            <a:r>
              <a:rPr lang="ru-RU" dirty="0" smtClean="0"/>
              <a:t>Затем </a:t>
            </a:r>
            <a:r>
              <a:rPr lang="en-US" sz="1600" dirty="0"/>
              <a:t>“</a:t>
            </a:r>
            <a:r>
              <a:rPr lang="ru-RU" sz="1600" dirty="0"/>
              <a:t>удачность</a:t>
            </a:r>
            <a:r>
              <a:rPr lang="en-US" sz="1600" dirty="0"/>
              <a:t>”</a:t>
            </a:r>
            <a:r>
              <a:rPr lang="ru-RU" sz="1600" dirty="0"/>
              <a:t> фильма </a:t>
            </a:r>
            <a:r>
              <a:rPr lang="en-US" dirty="0" err="1" smtClean="0"/>
              <a:t>film_class</a:t>
            </a:r>
            <a:r>
              <a:rPr lang="en-US" dirty="0"/>
              <a:t>:</a:t>
            </a:r>
            <a:endParaRPr lang="en-US" dirty="0" smtClean="0"/>
          </a:p>
          <a:p>
            <a:pPr marL="13335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DF [</a:t>
            </a:r>
            <a:r>
              <a:rPr lang="en-US" dirty="0"/>
              <a:t>'</a:t>
            </a:r>
            <a:r>
              <a:rPr lang="en-US" dirty="0" err="1"/>
              <a:t>film_class</a:t>
            </a:r>
            <a:r>
              <a:rPr lang="en-US" dirty="0"/>
              <a:t>'] = ((</a:t>
            </a:r>
            <a:r>
              <a:rPr lang="en-US" dirty="0" smtClean="0"/>
              <a:t>DF [</a:t>
            </a:r>
            <a:r>
              <a:rPr lang="en-US" dirty="0"/>
              <a:t>'</a:t>
            </a:r>
            <a:r>
              <a:rPr lang="en-US" dirty="0" err="1"/>
              <a:t>marga_coef</a:t>
            </a:r>
            <a:r>
              <a:rPr lang="en-US" dirty="0"/>
              <a:t>'] &gt; 0) &amp; (</a:t>
            </a:r>
            <a:r>
              <a:rPr lang="en-US" dirty="0" smtClean="0"/>
              <a:t>DF [</a:t>
            </a:r>
            <a:r>
              <a:rPr lang="en-US" dirty="0"/>
              <a:t>'</a:t>
            </a:r>
            <a:r>
              <a:rPr lang="en-US" dirty="0" err="1"/>
              <a:t>imdb_score</a:t>
            </a:r>
            <a:r>
              <a:rPr lang="en-US" dirty="0"/>
              <a:t>'] &gt; 0)).</a:t>
            </a:r>
            <a:r>
              <a:rPr lang="en-US" dirty="0" err="1"/>
              <a:t>astype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pPr marL="133350" indent="0">
              <a:buNone/>
            </a:pPr>
            <a:r>
              <a:rPr lang="ru-RU" dirty="0" smtClean="0"/>
              <a:t>Затем </a:t>
            </a:r>
            <a:r>
              <a:rPr lang="ru-RU" sz="1600" dirty="0"/>
              <a:t>количество </a:t>
            </a:r>
            <a:r>
              <a:rPr lang="en-US" sz="1600" dirty="0"/>
              <a:t>“</a:t>
            </a:r>
            <a:r>
              <a:rPr lang="ru-RU" sz="1600" dirty="0"/>
              <a:t>удачных</a:t>
            </a:r>
            <a:r>
              <a:rPr lang="en-US" sz="1600" dirty="0"/>
              <a:t>”</a:t>
            </a:r>
            <a:r>
              <a:rPr lang="ru-RU" sz="1600" dirty="0" smtClean="0"/>
              <a:t> </a:t>
            </a:r>
            <a:r>
              <a:rPr lang="ru-RU" sz="1600" dirty="0"/>
              <a:t>фильмов в год</a:t>
            </a:r>
            <a:r>
              <a:rPr lang="ru-RU" dirty="0" smtClean="0"/>
              <a:t> </a:t>
            </a:r>
            <a:r>
              <a:rPr lang="en-US" dirty="0" err="1"/>
              <a:t>good_film_sum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ru-RU" dirty="0" smtClean="0"/>
          </a:p>
          <a:p>
            <a:pPr marL="13335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good_film_sum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DF.reset_index</a:t>
            </a:r>
            <a:r>
              <a:rPr lang="en-US" dirty="0"/>
              <a:t>().</a:t>
            </a:r>
            <a:r>
              <a:rPr lang="en-US" dirty="0" err="1"/>
              <a:t>groupby</a:t>
            </a:r>
            <a:r>
              <a:rPr lang="en-US" dirty="0"/>
              <a:t>('</a:t>
            </a:r>
            <a:r>
              <a:rPr lang="en-US" dirty="0" err="1"/>
              <a:t>title_year</a:t>
            </a:r>
            <a:r>
              <a:rPr lang="en-US" dirty="0"/>
              <a:t>')['</a:t>
            </a:r>
            <a:r>
              <a:rPr lang="en-US" dirty="0" err="1"/>
              <a:t>film_class</a:t>
            </a:r>
            <a:r>
              <a:rPr lang="en-US" dirty="0"/>
              <a:t>'].</a:t>
            </a:r>
            <a:r>
              <a:rPr lang="en-US" dirty="0" err="1"/>
              <a:t>agg</a:t>
            </a:r>
            <a:r>
              <a:rPr lang="en-US" dirty="0"/>
              <a:t>(['sum</a:t>
            </a:r>
            <a:r>
              <a:rPr lang="en-US" dirty="0" smtClean="0"/>
              <a:t>'])</a:t>
            </a:r>
          </a:p>
          <a:p>
            <a:pPr marL="133350" indent="0">
              <a:buNone/>
            </a:pPr>
            <a:r>
              <a:rPr lang="ru-RU" dirty="0" smtClean="0"/>
              <a:t>В конце вычисляется параметр </a:t>
            </a:r>
            <a:r>
              <a:rPr lang="en-US" sz="1600" dirty="0" err="1" smtClean="0"/>
              <a:t>year_class</a:t>
            </a:r>
            <a:r>
              <a:rPr lang="en-US" sz="1600" dirty="0" smtClean="0"/>
              <a:t>:</a:t>
            </a:r>
          </a:p>
          <a:p>
            <a:pPr marL="13335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DF ['</a:t>
            </a:r>
            <a:r>
              <a:rPr lang="en-US" dirty="0" err="1" smtClean="0"/>
              <a:t>year_class</a:t>
            </a:r>
            <a:r>
              <a:rPr lang="en-US" dirty="0"/>
              <a:t>'] = (</a:t>
            </a:r>
            <a:r>
              <a:rPr lang="en-US" dirty="0" smtClean="0"/>
              <a:t>DF ['</a:t>
            </a:r>
            <a:r>
              <a:rPr lang="en-US" dirty="0" err="1" smtClean="0"/>
              <a:t>good_film_sum</a:t>
            </a:r>
            <a:r>
              <a:rPr lang="en-US" dirty="0" smtClean="0"/>
              <a:t>'] </a:t>
            </a:r>
            <a:r>
              <a:rPr lang="en-US" dirty="0"/>
              <a:t>&gt; 1).</a:t>
            </a:r>
            <a:r>
              <a:rPr lang="en-US" dirty="0" err="1"/>
              <a:t>astype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 smtClean="0"/>
              <a:t>)</a:t>
            </a:r>
            <a:endParaRPr lang="ru-RU" dirty="0" smtClean="0"/>
          </a:p>
          <a:p>
            <a:pPr marL="133350" indent="0">
              <a:buNone/>
            </a:pPr>
            <a:r>
              <a:rPr lang="ru-RU" dirty="0" smtClean="0"/>
              <a:t>Схематично это выглядит следующим образом</a:t>
            </a:r>
            <a:r>
              <a:rPr lang="en-US" dirty="0" smtClean="0"/>
              <a:t>:</a:t>
            </a:r>
          </a:p>
          <a:p>
            <a:pPr marL="133350" indent="0">
              <a:buNone/>
            </a:pPr>
            <a:endParaRPr lang="en-US" dirty="0" smtClean="0"/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endParaRPr lang="en-US" dirty="0" smtClean="0"/>
          </a:p>
          <a:p>
            <a:pPr marL="133350" indent="0">
              <a:buNone/>
            </a:pPr>
            <a:r>
              <a:rPr lang="ru-RU" dirty="0" smtClean="0"/>
              <a:t>На этом этап </a:t>
            </a:r>
            <a:r>
              <a:rPr lang="en-US" dirty="0" smtClean="0"/>
              <a:t>EDA </a:t>
            </a:r>
            <a:r>
              <a:rPr lang="en-US" dirty="0"/>
              <a:t>&amp; Feature </a:t>
            </a:r>
            <a:r>
              <a:rPr lang="en-US" dirty="0" err="1" smtClean="0"/>
              <a:t>ingeneering</a:t>
            </a:r>
            <a:r>
              <a:rPr lang="en-US" dirty="0" smtClean="0"/>
              <a:t> </a:t>
            </a:r>
            <a:r>
              <a:rPr lang="ru-RU" dirty="0" smtClean="0"/>
              <a:t>заканчивается. Почти.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07773" y="3699014"/>
            <a:ext cx="1192697" cy="654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marga_coef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imdb_score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2193234" y="3920341"/>
            <a:ext cx="344557" cy="21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630555" y="3699013"/>
            <a:ext cx="1192697" cy="654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film_class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3916016" y="3920341"/>
            <a:ext cx="344557" cy="21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353337" y="3699012"/>
            <a:ext cx="1451113" cy="654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good_film_sum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5897214" y="3920341"/>
            <a:ext cx="344557" cy="21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334535" y="3699011"/>
            <a:ext cx="1192697" cy="654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year_class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550" y="132522"/>
            <a:ext cx="8520600" cy="4710347"/>
          </a:xfrm>
        </p:spPr>
        <p:txBody>
          <a:bodyPr>
            <a:normAutofit lnSpcReduction="10000"/>
          </a:bodyPr>
          <a:lstStyle/>
          <a:p>
            <a:pPr marL="133350" indent="0">
              <a:buNone/>
            </a:pPr>
            <a:r>
              <a:rPr lang="ru-RU" b="1" dirty="0" smtClean="0"/>
              <a:t>Переходим к этапу построения моделей.</a:t>
            </a:r>
          </a:p>
          <a:p>
            <a:pPr marL="133350" indent="0">
              <a:buNone/>
            </a:pPr>
            <a:r>
              <a:rPr lang="en-US" dirty="0" smtClean="0"/>
              <a:t>Random Forest</a:t>
            </a:r>
          </a:p>
          <a:p>
            <a:pPr marL="133350" indent="0">
              <a:buNone/>
            </a:pPr>
            <a:r>
              <a:rPr lang="en-US" dirty="0" err="1" smtClean="0"/>
              <a:t>Catboost</a:t>
            </a:r>
            <a:r>
              <a:rPr lang="en-US" dirty="0" smtClean="0"/>
              <a:t> Classifier</a:t>
            </a:r>
          </a:p>
          <a:p>
            <a:pPr marL="133350" indent="0">
              <a:buNone/>
            </a:pPr>
            <a:r>
              <a:rPr lang="ru-RU" dirty="0" smtClean="0"/>
              <a:t>На этом этапе были опробованы несколько моделей и подходов к </a:t>
            </a:r>
            <a:r>
              <a:rPr lang="ru-RU" dirty="0" err="1" smtClean="0"/>
              <a:t>датасетам</a:t>
            </a:r>
            <a:r>
              <a:rPr lang="ru-RU" dirty="0" smtClean="0"/>
              <a:t>, а именно:</a:t>
            </a:r>
          </a:p>
          <a:p>
            <a:pPr>
              <a:buFontTx/>
              <a:buChar char="-"/>
            </a:pPr>
            <a:r>
              <a:rPr lang="ru-RU" dirty="0" smtClean="0"/>
              <a:t>были изменены </a:t>
            </a:r>
            <a:r>
              <a:rPr lang="ru-RU" dirty="0" err="1" smtClean="0"/>
              <a:t>датасеты</a:t>
            </a:r>
            <a:r>
              <a:rPr lang="ru-RU" dirty="0" smtClean="0"/>
              <a:t> с помощью </a:t>
            </a:r>
            <a:r>
              <a:rPr lang="ru-RU" dirty="0" err="1" smtClean="0"/>
              <a:t>энкодинга</a:t>
            </a:r>
            <a:r>
              <a:rPr lang="ru-RU" dirty="0" smtClean="0"/>
              <a:t> (это ничего не дало, кроме ускорения по времени обучения моделей)</a:t>
            </a:r>
          </a:p>
          <a:p>
            <a:pPr>
              <a:buFontTx/>
              <a:buChar char="-"/>
            </a:pPr>
            <a:r>
              <a:rPr lang="ru-RU" dirty="0" err="1"/>
              <a:t>д</a:t>
            </a:r>
            <a:r>
              <a:rPr lang="ru-RU" dirty="0" err="1" smtClean="0"/>
              <a:t>атасеты</a:t>
            </a:r>
            <a:r>
              <a:rPr lang="ru-RU" dirty="0" smtClean="0"/>
              <a:t> были </a:t>
            </a:r>
            <a:r>
              <a:rPr lang="ru-RU" dirty="0" err="1" smtClean="0"/>
              <a:t>перестроенны</a:t>
            </a:r>
            <a:r>
              <a:rPr lang="ru-RU" dirty="0" smtClean="0"/>
              <a:t>, но индексами были жанры (крайне </a:t>
            </a:r>
            <a:r>
              <a:rPr lang="ru-RU" dirty="0" err="1" smtClean="0"/>
              <a:t>трудозатратно</a:t>
            </a:r>
            <a:r>
              <a:rPr lang="ru-RU" dirty="0" smtClean="0"/>
              <a:t>, но получился красивый график)</a:t>
            </a:r>
          </a:p>
          <a:p>
            <a:pPr>
              <a:buFontTx/>
              <a:buChar char="-"/>
            </a:pPr>
            <a:r>
              <a:rPr lang="ru-RU" dirty="0" smtClean="0"/>
              <a:t>вводилась колонка с разбиением </a:t>
            </a:r>
            <a:r>
              <a:rPr lang="ru-RU" dirty="0" err="1" smtClean="0"/>
              <a:t>датасета</a:t>
            </a:r>
            <a:r>
              <a:rPr lang="ru-RU" dirty="0" smtClean="0"/>
              <a:t> на группы по годам (хороший признак, но подвёл баг в </a:t>
            </a:r>
            <a:r>
              <a:rPr lang="ru-RU" dirty="0" err="1" smtClean="0"/>
              <a:t>кэтбусте</a:t>
            </a:r>
            <a:r>
              <a:rPr lang="ru-RU" dirty="0" smtClean="0"/>
              <a:t>)</a:t>
            </a:r>
          </a:p>
          <a:p>
            <a:pPr marL="133350" indent="0">
              <a:buNone/>
            </a:pPr>
            <a:r>
              <a:rPr lang="ru-RU" dirty="0" smtClean="0"/>
              <a:t>    После испытания различных методов и подходов было выбрано следующее решение: в </a:t>
            </a:r>
            <a:r>
              <a:rPr lang="ru-RU" dirty="0" err="1" smtClean="0"/>
              <a:t>датасетах</a:t>
            </a:r>
            <a:r>
              <a:rPr lang="ru-RU" dirty="0" smtClean="0"/>
              <a:t> остались исходными колонки с категориальными признаками (имена и фамилии).</a:t>
            </a:r>
          </a:p>
          <a:p>
            <a:pPr marL="133350" indent="0">
              <a:buNone/>
            </a:pPr>
            <a:r>
              <a:rPr lang="ru-RU" dirty="0" smtClean="0"/>
              <a:t>    Не бинарные коэффициенты были заменены на 1 и 0 по соответствующим порогам. Это было сделано для того, чтобы моделям было легче обучаться. Была отброшена колонка с группировкой по годам, т.к. </a:t>
            </a:r>
            <a:r>
              <a:rPr lang="ru-RU" dirty="0" err="1" smtClean="0"/>
              <a:t>кэтбуст</a:t>
            </a:r>
            <a:r>
              <a:rPr lang="ru-RU" dirty="0" smtClean="0"/>
              <a:t> имеет баг и работать с ней отказывался.</a:t>
            </a:r>
          </a:p>
        </p:txBody>
      </p:sp>
    </p:spTree>
    <p:extLst>
      <p:ext uri="{BB962C8B-B14F-4D97-AF65-F5344CB8AC3E}">
        <p14:creationId xmlns:p14="http://schemas.microsoft.com/office/powerpoint/2010/main" val="31322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550" y="205409"/>
            <a:ext cx="8451293" cy="4637460"/>
          </a:xfrm>
        </p:spPr>
        <p:txBody>
          <a:bodyPr>
            <a:normAutofit lnSpcReduction="10000"/>
          </a:bodyPr>
          <a:lstStyle/>
          <a:p>
            <a:pPr marL="133350" indent="0">
              <a:buNone/>
            </a:pPr>
            <a:r>
              <a:rPr lang="ru-RU" dirty="0" smtClean="0"/>
              <a:t>    Первоначальный план обучения был следующий: обучиться на самом большом </a:t>
            </a:r>
            <a:r>
              <a:rPr lang="ru-RU" dirty="0" err="1" smtClean="0"/>
              <a:t>датасете</a:t>
            </a:r>
            <a:r>
              <a:rPr lang="ru-RU" dirty="0" smtClean="0"/>
              <a:t> жанра приключения (чуть больше 1000 строк), а остальные </a:t>
            </a:r>
            <a:r>
              <a:rPr lang="ru-RU" dirty="0" err="1" smtClean="0"/>
              <a:t>датасеты</a:t>
            </a:r>
            <a:r>
              <a:rPr lang="ru-RU" dirty="0" smtClean="0"/>
              <a:t> использовать для </a:t>
            </a:r>
            <a:r>
              <a:rPr lang="ru-RU" dirty="0" err="1" smtClean="0"/>
              <a:t>предикта</a:t>
            </a:r>
            <a:r>
              <a:rPr lang="ru-RU" dirty="0" smtClean="0"/>
              <a:t> получившейся моделью. Результат оказался спорным: камнем преткновения стал параметр </a:t>
            </a:r>
            <a:r>
              <a:rPr lang="en-US" dirty="0" smtClean="0"/>
              <a:t>‘</a:t>
            </a:r>
            <a:r>
              <a:rPr lang="en-US" dirty="0" err="1" smtClean="0"/>
              <a:t>good_film_sum</a:t>
            </a:r>
            <a:r>
              <a:rPr lang="en-US" dirty="0" smtClean="0"/>
              <a:t>’</a:t>
            </a:r>
            <a:r>
              <a:rPr lang="ru-RU" dirty="0" smtClean="0"/>
              <a:t>,</a:t>
            </a:r>
            <a:r>
              <a:rPr lang="en-US" dirty="0" smtClean="0"/>
              <a:t>  </a:t>
            </a:r>
            <a:r>
              <a:rPr lang="ru-RU" dirty="0" smtClean="0"/>
              <a:t>который имеет </a:t>
            </a:r>
            <a:r>
              <a:rPr lang="ru-RU" dirty="0" err="1" smtClean="0"/>
              <a:t>коррелляцию</a:t>
            </a:r>
            <a:r>
              <a:rPr lang="ru-RU" dirty="0" smtClean="0"/>
              <a:t> с целевой переменной. Проблема была в том, что модели сразу обучались на 100%. Это хорошо, но не спортивно, т.к. по сути большую часть работы было проделано за модель.</a:t>
            </a:r>
          </a:p>
          <a:p>
            <a:pPr marL="133350" indent="0">
              <a:buNone/>
            </a:pPr>
            <a:r>
              <a:rPr lang="ru-RU" dirty="0"/>
              <a:t> </a:t>
            </a:r>
            <a:r>
              <a:rPr lang="ru-RU" dirty="0" smtClean="0"/>
              <a:t>   Выходом стало выбрать для обучения другую целевую переменную, а именно </a:t>
            </a:r>
            <a:r>
              <a:rPr lang="en-US" dirty="0" err="1" smtClean="0"/>
              <a:t>film_class</a:t>
            </a:r>
            <a:r>
              <a:rPr lang="ru-RU" dirty="0"/>
              <a:t>.</a:t>
            </a:r>
            <a:r>
              <a:rPr lang="ru-RU" dirty="0" smtClean="0"/>
              <a:t> Это оказалось удачной идеей: </a:t>
            </a:r>
            <a:r>
              <a:rPr lang="en-US" dirty="0" err="1" smtClean="0"/>
              <a:t>feature_importances</a:t>
            </a:r>
            <a:r>
              <a:rPr lang="ru-RU" dirty="0" smtClean="0"/>
              <a:t> показал распределение по нескольким </a:t>
            </a:r>
            <a:r>
              <a:rPr lang="ru-RU" dirty="0" err="1" smtClean="0"/>
              <a:t>фичам</a:t>
            </a:r>
            <a:r>
              <a:rPr lang="ru-RU" dirty="0" smtClean="0"/>
              <a:t>, в отличии от первичного замысла, ориентированного на </a:t>
            </a:r>
            <a:r>
              <a:rPr lang="en-US" dirty="0" err="1" smtClean="0"/>
              <a:t>year_class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dirty="0" err="1" smtClean="0"/>
              <a:t>feature_importances</a:t>
            </a:r>
            <a:r>
              <a:rPr lang="ru-RU" dirty="0" smtClean="0"/>
              <a:t> концентрировался на одной переменной - </a:t>
            </a:r>
            <a:r>
              <a:rPr lang="en-US" dirty="0"/>
              <a:t>‘</a:t>
            </a:r>
            <a:r>
              <a:rPr lang="en-US" dirty="0" err="1"/>
              <a:t>good_film_sum</a:t>
            </a:r>
            <a:r>
              <a:rPr lang="en-US" dirty="0"/>
              <a:t>’</a:t>
            </a:r>
            <a:r>
              <a:rPr lang="ru-RU" dirty="0" smtClean="0"/>
              <a:t>.</a:t>
            </a:r>
          </a:p>
          <a:p>
            <a:pPr marL="13335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Random Forest</a:t>
            </a:r>
            <a:r>
              <a:rPr lang="ru-RU" dirty="0" smtClean="0"/>
              <a:t> участвовал в тестовых прогонах </a:t>
            </a:r>
            <a:r>
              <a:rPr lang="ru-RU" dirty="0" err="1" smtClean="0"/>
              <a:t>датасетов</a:t>
            </a:r>
            <a:r>
              <a:rPr lang="ru-RU" dirty="0" smtClean="0"/>
              <a:t> и отработке различных теорий, однако пришлось от него отказаться, что обусловлено желанием сохранить имена и фамилии актёров и режиссёров. Надо отметить, что </a:t>
            </a:r>
            <a:r>
              <a:rPr lang="en-US" dirty="0" smtClean="0"/>
              <a:t>RF </a:t>
            </a:r>
            <a:r>
              <a:rPr lang="ru-RU" dirty="0" smtClean="0"/>
              <a:t>отлично себя показал и вполне мог заменить </a:t>
            </a:r>
            <a:r>
              <a:rPr lang="ru-RU" dirty="0" err="1" smtClean="0"/>
              <a:t>кэтбуст</a:t>
            </a:r>
            <a:r>
              <a:rPr lang="ru-RU" dirty="0" smtClean="0"/>
              <a:t> в решении этой задачи.</a:t>
            </a:r>
          </a:p>
          <a:p>
            <a:pPr marL="133350" indent="0">
              <a:buNone/>
            </a:pPr>
            <a:r>
              <a:rPr lang="ru-RU" dirty="0"/>
              <a:t> </a:t>
            </a:r>
            <a:r>
              <a:rPr lang="ru-RU" dirty="0" smtClean="0"/>
              <a:t>   Пару слов о сравнении с </a:t>
            </a:r>
            <a:r>
              <a:rPr lang="ru-RU" dirty="0" err="1" smtClean="0"/>
              <a:t>датасетом</a:t>
            </a:r>
            <a:r>
              <a:rPr lang="ru-RU" dirty="0" smtClean="0"/>
              <a:t> </a:t>
            </a:r>
            <a:r>
              <a:rPr lang="ru-RU" dirty="0" err="1" smtClean="0"/>
              <a:t>кинопоиска</a:t>
            </a:r>
            <a:r>
              <a:rPr lang="ru-RU" dirty="0" smtClean="0"/>
              <a:t>: по всей видимости, </a:t>
            </a:r>
            <a:r>
              <a:rPr lang="ru-RU" dirty="0" err="1" smtClean="0"/>
              <a:t>кинопоиск</a:t>
            </a:r>
            <a:r>
              <a:rPr lang="ru-RU" dirty="0" smtClean="0"/>
              <a:t> берёт данные с </a:t>
            </a:r>
            <a:r>
              <a:rPr lang="en-US" dirty="0" smtClean="0"/>
              <a:t>IMBD </a:t>
            </a:r>
            <a:r>
              <a:rPr lang="ru-RU" dirty="0" smtClean="0"/>
              <a:t>и, как следствие, пропусков в данных там крайне много, что делает сравнение невозможным.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7177" y="1"/>
            <a:ext cx="8292267" cy="4803112"/>
          </a:xfrm>
        </p:spPr>
        <p:txBody>
          <a:bodyPr>
            <a:normAutofit fontScale="92500" lnSpcReduction="10000"/>
          </a:bodyPr>
          <a:lstStyle/>
          <a:p>
            <a:pPr marL="133350" indent="0">
              <a:buNone/>
            </a:pPr>
            <a:r>
              <a:rPr lang="ru-RU" dirty="0"/>
              <a:t> </a:t>
            </a:r>
            <a:r>
              <a:rPr lang="ru-RU" dirty="0" smtClean="0"/>
              <a:t>   Следующая задача состояла в том, чтобы получить от моделей не класс, а скор, при котором определение класса будет наилучшим. Для этого я использовал </a:t>
            </a:r>
            <a:r>
              <a:rPr lang="en-US" dirty="0" smtClean="0"/>
              <a:t>f1_score</a:t>
            </a:r>
            <a:r>
              <a:rPr lang="ru-RU" dirty="0" smtClean="0"/>
              <a:t>, замеряя его между значениями в целевой переменной и значениями, полученными с помощью модели.</a:t>
            </a:r>
          </a:p>
          <a:p>
            <a:pPr marL="133350" indent="0">
              <a:buNone/>
            </a:pPr>
            <a:r>
              <a:rPr lang="ru-RU" dirty="0"/>
              <a:t> </a:t>
            </a:r>
            <a:r>
              <a:rPr lang="ru-RU" dirty="0" smtClean="0"/>
              <a:t>   Хотя это оказалось излишне, потому что при изменении целевой переменной на переменную </a:t>
            </a:r>
            <a:r>
              <a:rPr lang="en-US" dirty="0" err="1" smtClean="0"/>
              <a:t>film_class</a:t>
            </a:r>
            <a:r>
              <a:rPr lang="ru-RU" dirty="0" smtClean="0"/>
              <a:t> модель отлично обучается из коробки со стандартным скором 0.5.</a:t>
            </a:r>
          </a:p>
          <a:p>
            <a:pPr marL="133350" indent="0">
              <a:buNone/>
            </a:pPr>
            <a:endParaRPr lang="ru-RU" dirty="0"/>
          </a:p>
          <a:p>
            <a:pPr marL="133350" indent="0">
              <a:buNone/>
            </a:pPr>
            <a:endParaRPr lang="ru-RU" dirty="0" smtClean="0"/>
          </a:p>
          <a:p>
            <a:pPr marL="133350" indent="0">
              <a:buNone/>
            </a:pPr>
            <a:endParaRPr lang="ru-RU" dirty="0"/>
          </a:p>
          <a:p>
            <a:pPr marL="133350" indent="0">
              <a:buNone/>
            </a:pPr>
            <a:endParaRPr lang="ru-RU" dirty="0" smtClean="0"/>
          </a:p>
          <a:p>
            <a:pPr marL="133350" indent="0">
              <a:buNone/>
            </a:pPr>
            <a:endParaRPr lang="ru-RU" dirty="0" smtClean="0"/>
          </a:p>
          <a:p>
            <a:pPr marL="13335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</a:p>
          <a:p>
            <a:pPr marL="133350" indent="0">
              <a:buNone/>
            </a:pPr>
            <a:endParaRPr lang="ru-RU" dirty="0" smtClean="0"/>
          </a:p>
          <a:p>
            <a:pPr marL="133350" indent="0">
              <a:buNone/>
            </a:pPr>
            <a:r>
              <a:rPr lang="ru-RU" dirty="0"/>
              <a:t> </a:t>
            </a:r>
            <a:r>
              <a:rPr lang="ru-RU" dirty="0" smtClean="0"/>
              <a:t>   Далее после обучения, получения </a:t>
            </a:r>
            <a:r>
              <a:rPr lang="ru-RU" dirty="0" err="1" smtClean="0"/>
              <a:t>скоров</a:t>
            </a:r>
            <a:r>
              <a:rPr lang="ru-RU" dirty="0" smtClean="0"/>
              <a:t> и определения классов для</a:t>
            </a:r>
            <a:r>
              <a:rPr lang="en-US" dirty="0" smtClean="0"/>
              <a:t> </a:t>
            </a:r>
            <a:r>
              <a:rPr lang="ru-RU" dirty="0" smtClean="0"/>
              <a:t>параметра </a:t>
            </a:r>
            <a:r>
              <a:rPr lang="en-US" dirty="0" err="1"/>
              <a:t>film_class</a:t>
            </a:r>
            <a:r>
              <a:rPr lang="ru-RU" dirty="0" smtClean="0"/>
              <a:t>, выводилась основная целевая </a:t>
            </a:r>
            <a:r>
              <a:rPr lang="ru-RU" dirty="0"/>
              <a:t>переменная </a:t>
            </a:r>
            <a:r>
              <a:rPr lang="en-US" dirty="0" err="1"/>
              <a:t>year_class</a:t>
            </a:r>
            <a:r>
              <a:rPr lang="ru-RU" dirty="0"/>
              <a:t>.</a:t>
            </a:r>
          </a:p>
          <a:p>
            <a:pPr marL="133350" indent="0">
              <a:buNone/>
            </a:pPr>
            <a:r>
              <a:rPr lang="ru-RU" sz="1400" dirty="0"/>
              <a:t> </a:t>
            </a:r>
            <a:r>
              <a:rPr lang="ru-RU" sz="1400" dirty="0" smtClean="0"/>
              <a:t>   </a:t>
            </a:r>
            <a:r>
              <a:rPr lang="ru-RU" dirty="0"/>
              <a:t>Изначальный план </a:t>
            </a:r>
            <a:r>
              <a:rPr lang="ru-RU" dirty="0" smtClean="0"/>
              <a:t>сработал, </a:t>
            </a:r>
            <a:r>
              <a:rPr lang="ru-RU" dirty="0"/>
              <a:t>и обучившись на одном </a:t>
            </a:r>
            <a:r>
              <a:rPr lang="ru-RU" dirty="0" err="1"/>
              <a:t>датасете</a:t>
            </a:r>
            <a:r>
              <a:rPr lang="ru-RU" dirty="0"/>
              <a:t>, получалось достаточно точно прогнозировать удачные годы в других </a:t>
            </a:r>
            <a:r>
              <a:rPr lang="ru-RU" dirty="0" err="1"/>
              <a:t>датасетах</a:t>
            </a:r>
            <a:r>
              <a:rPr lang="ru-RU" dirty="0"/>
              <a:t>.</a:t>
            </a:r>
          </a:p>
          <a:p>
            <a:pPr marL="13335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47" y="1663720"/>
            <a:ext cx="3739744" cy="17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550" y="132522"/>
            <a:ext cx="8520600" cy="4710347"/>
          </a:xfrm>
        </p:spPr>
        <p:txBody>
          <a:bodyPr/>
          <a:lstStyle/>
          <a:p>
            <a:pPr marL="133350" indent="0">
              <a:buNone/>
            </a:pPr>
            <a:r>
              <a:rPr lang="ru-RU" dirty="0" smtClean="0"/>
              <a:t>Типичная ситуация распределения фильмов в </a:t>
            </a:r>
            <a:r>
              <a:rPr lang="ru-RU" dirty="0" err="1" smtClean="0"/>
              <a:t>датасетах</a:t>
            </a:r>
            <a:r>
              <a:rPr lang="ru-RU" dirty="0" smtClean="0"/>
              <a:t>: желтые треугольники - общее количество фильмов, красные треугольники – фильмы, оцененные как хорошие.</a:t>
            </a:r>
            <a:endParaRPr lang="en-US" dirty="0" smtClean="0"/>
          </a:p>
          <a:p>
            <a:pPr marL="13335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7" y="806855"/>
            <a:ext cx="7453086" cy="40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550" y="119270"/>
            <a:ext cx="8520600" cy="4723599"/>
          </a:xfrm>
        </p:spPr>
        <p:txBody>
          <a:bodyPr/>
          <a:lstStyle/>
          <a:p>
            <a:pPr marL="133350" indent="0">
              <a:buNone/>
            </a:pPr>
            <a:r>
              <a:rPr lang="en-US" dirty="0" smtClean="0"/>
              <a:t>    </a:t>
            </a:r>
            <a:r>
              <a:rPr lang="ru-RU" dirty="0" smtClean="0"/>
              <a:t>Обучение было произведено </a:t>
            </a:r>
            <a:r>
              <a:rPr lang="ru-RU" dirty="0"/>
              <a:t>на </a:t>
            </a:r>
            <a:r>
              <a:rPr lang="ru-RU" dirty="0" err="1"/>
              <a:t>датасете</a:t>
            </a:r>
            <a:r>
              <a:rPr lang="ru-RU" dirty="0"/>
              <a:t> жанра приключения, а </a:t>
            </a:r>
            <a:r>
              <a:rPr lang="ru-RU" dirty="0" err="1" smtClean="0"/>
              <a:t>предикт</a:t>
            </a:r>
            <a:r>
              <a:rPr lang="ru-RU" dirty="0" smtClean="0"/>
              <a:t> происходил  </a:t>
            </a:r>
            <a:r>
              <a:rPr lang="ru-RU" dirty="0"/>
              <a:t>уже на </a:t>
            </a:r>
            <a:r>
              <a:rPr lang="ru-RU" dirty="0" err="1"/>
              <a:t>датасете</a:t>
            </a:r>
            <a:r>
              <a:rPr lang="ru-RU" dirty="0"/>
              <a:t> жанра фантастика</a:t>
            </a:r>
            <a:r>
              <a:rPr lang="ru-RU" dirty="0" smtClean="0"/>
              <a:t>.</a:t>
            </a:r>
            <a:endParaRPr lang="en-US" dirty="0" smtClean="0"/>
          </a:p>
          <a:p>
            <a:pPr marL="133350" indent="0">
              <a:buNone/>
            </a:pPr>
            <a:r>
              <a:rPr lang="ru-RU" dirty="0" smtClean="0"/>
              <a:t>    Так выглядит распределение в </a:t>
            </a:r>
            <a:r>
              <a:rPr lang="ru-RU" dirty="0" err="1" smtClean="0"/>
              <a:t>датасете</a:t>
            </a:r>
            <a:r>
              <a:rPr lang="ru-RU" dirty="0" smtClean="0"/>
              <a:t>, на котором происходило обучение</a:t>
            </a:r>
            <a:r>
              <a:rPr lang="en-US" dirty="0" smtClean="0"/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0" y="1096784"/>
            <a:ext cx="8225839" cy="374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550" y="106017"/>
            <a:ext cx="8520600" cy="4736852"/>
          </a:xfrm>
        </p:spPr>
        <p:txBody>
          <a:bodyPr/>
          <a:lstStyle/>
          <a:p>
            <a:pPr marL="133350" indent="0">
              <a:buNone/>
            </a:pPr>
            <a:r>
              <a:rPr lang="ru-RU" dirty="0" smtClean="0"/>
              <a:t>Распределение годов, рассчитанное </a:t>
            </a:r>
            <a:r>
              <a:rPr lang="ru-RU" u="sng" dirty="0" smtClean="0"/>
              <a:t>вручную</a:t>
            </a:r>
            <a:r>
              <a:rPr lang="ru-RU" dirty="0" smtClean="0"/>
              <a:t> в </a:t>
            </a:r>
            <a:r>
              <a:rPr lang="ru-RU" dirty="0" err="1" smtClean="0"/>
              <a:t>датасете</a:t>
            </a:r>
            <a:r>
              <a:rPr lang="ru-RU" dirty="0" smtClean="0"/>
              <a:t> по фантастике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785761"/>
            <a:ext cx="8292267" cy="385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550" y="152400"/>
            <a:ext cx="8520600" cy="4690469"/>
          </a:xfrm>
        </p:spPr>
        <p:txBody>
          <a:bodyPr/>
          <a:lstStyle/>
          <a:p>
            <a:pPr marL="133350" indent="0">
              <a:buNone/>
            </a:pPr>
            <a:r>
              <a:rPr lang="ru-RU" dirty="0"/>
              <a:t>Распределение годов, </a:t>
            </a:r>
            <a:r>
              <a:rPr lang="ru-RU" u="sng" dirty="0" smtClean="0"/>
              <a:t>рассчитанное моделью </a:t>
            </a:r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</a:t>
            </a:r>
            <a:r>
              <a:rPr lang="ru-RU" dirty="0" smtClean="0"/>
              <a:t>по фантастике</a:t>
            </a:r>
            <a:r>
              <a:rPr lang="en-US" dirty="0" smtClean="0"/>
              <a:t>:</a:t>
            </a:r>
            <a:endParaRPr lang="ru-RU" dirty="0"/>
          </a:p>
          <a:p>
            <a:pPr marL="13335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831178"/>
            <a:ext cx="8388626" cy="38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125040428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{3DF663AF-496A-41FD-85ED-636C57EBAB54}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Основной вывод – я недооценил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задачу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Данные играют огромную роль в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Machine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Lerning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Определение цели и подходов к ней могут оказаться не менее важными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всех этапах работы мешало отсутствие опыта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 dirty="0" smtClean="0"/>
              <a:t>Спасибо за внимание!</a:t>
            </a:r>
            <a:r>
              <a:rPr lang="ru" sz="5000" b="0" dirty="0"/>
              <a:t/>
            </a:r>
            <a:br>
              <a:rPr lang="ru" sz="5000" b="0" dirty="0"/>
            </a:br>
            <a:endParaRPr sz="1400"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5054" y="3222035"/>
            <a:ext cx="1617690" cy="1270452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59550" y="60894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ru-RU" sz="3000" dirty="0" smtClean="0"/>
              <a:t>    </a:t>
            </a:r>
            <a:r>
              <a:rPr lang="ru-RU" sz="2800" b="0" dirty="0" smtClean="0"/>
              <a:t>Анализ изменения </a:t>
            </a:r>
            <a:r>
              <a:rPr lang="ru-RU" sz="2800" b="0" dirty="0"/>
              <a:t>трендов в киноиндустрии методами ML</a:t>
            </a:r>
            <a:endParaRPr sz="3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Подгорский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Ростислав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>
                <a:latin typeface="Roboto"/>
                <a:ea typeface="Roboto"/>
                <a:cs typeface="Roboto"/>
                <a:sym typeface="Roboto"/>
              </a:rPr>
              <a:t>Леонидович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013565520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{3DF663AF-496A-41FD-85ED-636C57EBAB54}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помощью модели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классификации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анализировать тренды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жанрах кино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Освоиться</a:t>
                      </a:r>
                      <a:r>
                        <a:rPr lang="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технологиями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подходами анализа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Освоиться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 средой разработки и библиотеками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16586330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{3DF663AF-496A-41FD-85ED-636C57EBAB54}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Забрать большой </a:t>
                      </a:r>
                      <a:r>
                        <a:rPr lang="ru-RU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9 миллионов строк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imdb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работать с ним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Попробовать сравнить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результаты с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датасетом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кинопоиска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Выполнить проект за две недели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705773222"/>
              </p:ext>
            </p:extLst>
          </p:nvPr>
        </p:nvGraphicFramePr>
        <p:xfrm>
          <a:off x="952500" y="1544194"/>
          <a:ext cx="7239000" cy="1828688"/>
        </p:xfrm>
        <a:graphic>
          <a:graphicData uri="http://schemas.openxmlformats.org/drawingml/2006/table">
            <a:tbl>
              <a:tblPr>
                <a:noFill/>
                <a:tableStyleId>{3DF663AF-496A-41FD-85ED-636C57EBAB54}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Forest, </a:t>
                      </a:r>
                      <a:r>
                        <a:rPr lang="en-US" sz="1400" dirty="0" err="1" smtClean="0"/>
                        <a:t>CatBoostClassifier</a:t>
                      </a:r>
                      <a:endParaRPr lang="en-US" sz="16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ingeneering</a:t>
                      </a:r>
                      <a:endParaRPr sz="1300" i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EDA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Pandas,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numPy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200" dirty="0" err="1" smtClean="0"/>
                        <a:t>seaborn</a:t>
                      </a:r>
                      <a:r>
                        <a:rPr lang="ru-RU" sz="1200" dirty="0" smtClean="0"/>
                        <a:t> </a:t>
                      </a:r>
                      <a:endParaRPr lang="en-US" sz="13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Вся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работа велась в среде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Dataspell</a:t>
                      </a:r>
                      <a:endParaRPr lang="en-US" sz="13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67669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11206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75123"/>
              </p:ext>
            </p:extLst>
          </p:nvPr>
        </p:nvGraphicFramePr>
        <p:xfrm>
          <a:off x="500550" y="785909"/>
          <a:ext cx="8093485" cy="4359700"/>
        </p:xfrm>
        <a:graphic>
          <a:graphicData uri="http://schemas.openxmlformats.org/drawingml/2006/table">
            <a:tbl>
              <a:tblPr>
                <a:noFill/>
                <a:tableStyleId>{3DF663AF-496A-41FD-85ED-636C57EBAB54}</a:tableStyleId>
              </a:tblPr>
              <a:tblGrid>
                <a:gridCol w="8093485">
                  <a:extLst>
                    <a:ext uri="{9D8B030D-6E8A-4147-A177-3AD203B41FA5}">
                      <a16:colId xmlns:a16="http://schemas.microsoft.com/office/drawing/2014/main" val="190698395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В реальности большой </a:t>
                      </a:r>
                      <a:r>
                        <a:rPr lang="ru-RU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IMDB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оказался не валидным и никакими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методами не получилось его исправить. На работу с ним и поиск альтернативы ушло больше недели.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В итоге для проекта был выбран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5000 строк с которым можно было работать. Было принято решение задать параметр, который будет отражать целевую переменную. Этот параметр –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year_class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он бинарный (1 – хороший год для жанра, 0 – не удачный) и получается из нескольких других введённых параметров.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В процессе работы исходный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был разделён на меньшие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датасеты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по жанрам. При дальнейшем анализе данных было обнаружено, что в получившихся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датасетах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по жанрам было от 15 до 50 процентов отсутствующих данных по бюджету и\или прибыли, а это ключевые данные из которых выводятся параметры влияющие на целевую переменную!  Никакими средствами автоматизации это исправить было невозможно и пришлось руками заполнять необходимые данные, собирая информацию из разных источников в интернете. Также оказалось, что данные по бюджету и прибыли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IMDB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записывает в местных валютах, что могло повлиять на модели, т.к.  цифры из азиатских регионов были на несколько порядков больше. Я решил сосредоточиться на 6 жанрах  -  Вестерн, Ужасы,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Фентези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Приключения, Боевики, Фантастика - и заполнить недостающие данные только в них, чтобы не терять время. На это ушла ещё неделя.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10853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909487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550" y="278295"/>
            <a:ext cx="8520600" cy="4564573"/>
          </a:xfrm>
        </p:spPr>
        <p:txBody>
          <a:bodyPr/>
          <a:lstStyle/>
          <a:p>
            <a:pPr marL="133350" indent="0">
              <a:buNone/>
            </a:pPr>
            <a:r>
              <a:rPr lang="ru-RU" dirty="0" smtClean="0"/>
              <a:t>В изначальном </a:t>
            </a:r>
            <a:r>
              <a:rPr lang="ru-RU" dirty="0" err="1" smtClean="0"/>
              <a:t>датасете</a:t>
            </a:r>
            <a:r>
              <a:rPr lang="ru-RU" dirty="0" smtClean="0"/>
              <a:t> жанры были представлены одной колонкой, вида</a:t>
            </a:r>
            <a:r>
              <a:rPr lang="en-US" dirty="0" smtClean="0"/>
              <a:t>:</a:t>
            </a:r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endParaRPr lang="en-US" dirty="0" smtClean="0"/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endParaRPr lang="en-US" dirty="0" smtClean="0"/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r>
              <a:rPr lang="ru-RU" dirty="0"/>
              <a:t>ч</a:t>
            </a:r>
            <a:r>
              <a:rPr lang="ru-RU" dirty="0" smtClean="0"/>
              <a:t>то было неприемлемо для решения моей задачи и путём различных манипуляций я создал для каждого жанра отдельную колонку (всего 26)</a:t>
            </a:r>
            <a:r>
              <a:rPr lang="en-US" dirty="0" smtClean="0"/>
              <a:t>:</a:t>
            </a:r>
          </a:p>
          <a:p>
            <a:pPr marL="133350" indent="0">
              <a:buNone/>
            </a:pPr>
            <a:endParaRPr lang="ru-RU" dirty="0" smtClean="0"/>
          </a:p>
          <a:p>
            <a:pPr marL="133350" indent="0">
              <a:buNone/>
            </a:pP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" y="657533"/>
            <a:ext cx="8866667" cy="16285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7" y="2872935"/>
            <a:ext cx="8857143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550" y="66261"/>
            <a:ext cx="8520600" cy="4776608"/>
          </a:xfrm>
        </p:spPr>
        <p:txBody>
          <a:bodyPr/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ключевого параметра важными являются</a:t>
            </a:r>
            <a:r>
              <a:rPr lang="en-US" sz="1600" dirty="0"/>
              <a:t>: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buAutoNum type="arabicParenR"/>
            </a:pPr>
            <a:r>
              <a:rPr lang="en-US" sz="1600" dirty="0" err="1"/>
              <a:t>marga_coef</a:t>
            </a:r>
            <a:r>
              <a:rPr lang="en-US" sz="1600" dirty="0"/>
              <a:t> </a:t>
            </a:r>
            <a:r>
              <a:rPr lang="en-US" sz="1600" dirty="0" smtClean="0"/>
              <a:t>–</a:t>
            </a:r>
            <a:r>
              <a:rPr lang="ru-RU" sz="1600" dirty="0" smtClean="0"/>
              <a:t>коэффициент соотношения </a:t>
            </a:r>
            <a:r>
              <a:rPr lang="ru-RU" sz="1600" dirty="0"/>
              <a:t>прибыли к бюджету </a:t>
            </a:r>
            <a:r>
              <a:rPr lang="ru-RU" sz="1600" dirty="0" smtClean="0"/>
              <a:t>(пороговое значение </a:t>
            </a:r>
            <a:r>
              <a:rPr lang="ru-RU" sz="1600" dirty="0"/>
              <a:t>2.6</a:t>
            </a:r>
            <a:r>
              <a:rPr lang="ru-RU" sz="1600" dirty="0" smtClean="0"/>
              <a:t>);</a:t>
            </a:r>
            <a:endParaRPr lang="ru-RU" sz="1600" dirty="0"/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AutoNum type="arabicParenR"/>
              <a:defRPr/>
            </a:pPr>
            <a:r>
              <a:rPr lang="en-US" sz="1600" dirty="0" err="1"/>
              <a:t>imdb_score</a:t>
            </a:r>
            <a:r>
              <a:rPr lang="ru-RU" sz="1600" dirty="0"/>
              <a:t> – </a:t>
            </a:r>
            <a:r>
              <a:rPr lang="ru-RU" sz="1600" dirty="0" smtClean="0"/>
              <a:t>оценка </a:t>
            </a:r>
            <a:r>
              <a:rPr lang="ru-RU" sz="1600" dirty="0"/>
              <a:t>зрителей </a:t>
            </a:r>
            <a:r>
              <a:rPr lang="ru-RU" sz="1600" dirty="0" smtClean="0"/>
              <a:t>(</a:t>
            </a:r>
            <a:r>
              <a:rPr lang="ru-RU" sz="1600" dirty="0"/>
              <a:t>пороговое значение </a:t>
            </a:r>
            <a:r>
              <a:rPr lang="ru-RU" sz="1600" dirty="0" smtClean="0"/>
              <a:t>5.5);</a:t>
            </a:r>
            <a:endParaRPr lang="ru-RU" sz="1600" dirty="0"/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AutoNum type="arabicParenR"/>
              <a:defRPr/>
            </a:pPr>
            <a:r>
              <a:rPr lang="en-US" sz="1600" dirty="0" err="1"/>
              <a:t>film_class</a:t>
            </a:r>
            <a:r>
              <a:rPr lang="ru-RU" sz="1600" dirty="0"/>
              <a:t> - бинарный параметр отражающий </a:t>
            </a:r>
            <a:r>
              <a:rPr lang="en-US" sz="1600" dirty="0"/>
              <a:t>“</a:t>
            </a:r>
            <a:r>
              <a:rPr lang="ru-RU" sz="1600" dirty="0"/>
              <a:t>удачность</a:t>
            </a:r>
            <a:r>
              <a:rPr lang="en-US" sz="1600" dirty="0"/>
              <a:t>”</a:t>
            </a:r>
            <a:r>
              <a:rPr lang="ru-RU" sz="1600" dirty="0"/>
              <a:t> фильма, принимающий 1 в случае, когда первые два параметра </a:t>
            </a:r>
            <a:r>
              <a:rPr lang="ru-RU" sz="1600" dirty="0" smtClean="0"/>
              <a:t>выше обозначенных порогов, </a:t>
            </a:r>
            <a:r>
              <a:rPr lang="ru-RU" sz="1600" dirty="0"/>
              <a:t>и принимающий 0 в случае если пороги </a:t>
            </a:r>
            <a:r>
              <a:rPr lang="ru-RU" sz="1600" dirty="0" smtClean="0"/>
              <a:t>ниже;</a:t>
            </a:r>
            <a:endParaRPr lang="ru-RU" sz="1600" dirty="0"/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AutoNum type="arabicParenR"/>
              <a:defRPr/>
            </a:pPr>
            <a:r>
              <a:rPr lang="en-US" sz="1600" dirty="0" err="1"/>
              <a:t>good_film_sum</a:t>
            </a:r>
            <a:r>
              <a:rPr lang="ru-RU" sz="1600" dirty="0"/>
              <a:t> – </a:t>
            </a:r>
            <a:r>
              <a:rPr lang="ru-RU" sz="1600" dirty="0" smtClean="0"/>
              <a:t>количество </a:t>
            </a:r>
            <a:r>
              <a:rPr lang="en-US" sz="1600" dirty="0" smtClean="0"/>
              <a:t>“</a:t>
            </a:r>
            <a:r>
              <a:rPr lang="ru-RU" sz="1600" dirty="0" smtClean="0"/>
              <a:t>удачных</a:t>
            </a:r>
            <a:r>
              <a:rPr lang="en-US" sz="1600" dirty="0" smtClean="0"/>
              <a:t>”</a:t>
            </a:r>
            <a:r>
              <a:rPr lang="ru-RU" sz="1600" dirty="0" smtClean="0"/>
              <a:t> </a:t>
            </a:r>
            <a:r>
              <a:rPr lang="ru-RU" sz="1600" dirty="0"/>
              <a:t>фильмов в год, рассчитывается по параметру </a:t>
            </a:r>
            <a:r>
              <a:rPr lang="en-US" sz="1600" dirty="0" err="1" smtClean="0"/>
              <a:t>film_class</a:t>
            </a:r>
            <a:r>
              <a:rPr lang="ru-RU" sz="1600" dirty="0" smtClean="0"/>
              <a:t>;</a:t>
            </a:r>
            <a:endParaRPr lang="ru-RU" sz="1600" dirty="0"/>
          </a:p>
          <a:p>
            <a:pPr marL="13335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40" y="2703443"/>
            <a:ext cx="7704762" cy="21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1182</Words>
  <Application>Microsoft Office PowerPoint</Application>
  <PresentationFormat>Экран (16:9)</PresentationFormat>
  <Paragraphs>115</Paragraphs>
  <Slides>19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Roboto</vt:lpstr>
      <vt:lpstr>Arial</vt:lpstr>
      <vt:lpstr>Courier New</vt:lpstr>
      <vt:lpstr>Светлая тема</vt:lpstr>
      <vt:lpstr>Онлайн образование</vt:lpstr>
      <vt:lpstr>Защита проекта Тема:      Анализ изменения трендов в киноиндустрии методами ML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cp:lastModifiedBy>Rost</cp:lastModifiedBy>
  <cp:revision>60</cp:revision>
  <dcterms:modified xsi:type="dcterms:W3CDTF">2022-09-15T20:19:35Z</dcterms:modified>
</cp:coreProperties>
</file>