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96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  <p:embeddedFont>
      <p:font typeface="Corbel" panose="020B0503020204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9078E4-5106-4B0D-87FB-6ADCB63AE101}">
  <a:tblStyle styleId="{879078E4-5106-4B0D-87FB-6ADCB63AE1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92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71486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91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3231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535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57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429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889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056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400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384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2439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78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3348021"/>
            <a:ext cx="6858000" cy="1231118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2770782"/>
            <a:ext cx="6858000" cy="565519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29205907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75370"/>
            <a:ext cx="7886700" cy="61451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740569"/>
            <a:ext cx="7886700" cy="253480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89887"/>
            <a:ext cx="7885509" cy="511854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4023759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367049"/>
            <a:ext cx="7885509" cy="112637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233018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273844"/>
            <a:ext cx="6977064" cy="2244678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3376297"/>
            <a:ext cx="7884318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9" name="TextBox 8"/>
          <p:cNvSpPr txBox="1"/>
          <p:nvPr/>
        </p:nvSpPr>
        <p:spPr>
          <a:xfrm>
            <a:off x="833283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43488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745226"/>
            <a:ext cx="7886700" cy="188387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637936"/>
            <a:ext cx="7885509" cy="855483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470953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414462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1928812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414462"/>
            <a:ext cx="2202181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1928812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414462"/>
            <a:ext cx="2199085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1928812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73330068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3223127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1692266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3655324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3223127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692266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3655323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3223127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1692266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3655322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79235081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68847556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99971511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Белый слайд + заголовок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628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Тема вебинара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47594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1824146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Заголовок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0926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91851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Разделительный слайд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593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3348021"/>
            <a:ext cx="6858000" cy="1231118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2770256"/>
            <a:ext cx="6858000" cy="565519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2519600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369219"/>
            <a:ext cx="3768912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369219"/>
            <a:ext cx="377547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11843257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260872"/>
            <a:ext cx="3768912" cy="617934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1878806"/>
            <a:ext cx="3768912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260872"/>
            <a:ext cx="3776661" cy="61793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1878806"/>
            <a:ext cx="377666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27237089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505442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75879774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933036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76717237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369219"/>
            <a:ext cx="7675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AAD347D-5ACD-4C99-B74B-A9C85AD731AF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7930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  <p:sldLayoutId id="2147483981" r:id="rId14"/>
    <p:sldLayoutId id="2147483982" r:id="rId15"/>
    <p:sldLayoutId id="2147483983" r:id="rId16"/>
    <p:sldLayoutId id="2147483984" r:id="rId17"/>
    <p:sldLayoutId id="2147483985" r:id="rId18"/>
    <p:sldLayoutId id="2147483986" r:id="rId19"/>
    <p:sldLayoutId id="2147483987" r:id="rId20"/>
    <p:sldLayoutId id="2147483988" r:id="rId21"/>
    <p:sldLayoutId id="2147483989" r:id="rId2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ctrTitle"/>
          </p:nvPr>
        </p:nvSpPr>
        <p:spPr>
          <a:xfrm>
            <a:off x="595466" y="1200656"/>
            <a:ext cx="6858000" cy="1231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4400" dirty="0">
                <a:solidFill>
                  <a:schemeClr val="tx1">
                    <a:lumMod val="85000"/>
                  </a:schemeClr>
                </a:solidFill>
              </a:rPr>
              <a:t>Machine Learning. Professional </a:t>
            </a:r>
            <a:endParaRPr sz="4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158913" y="4369507"/>
            <a:ext cx="6858000" cy="5655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chemeClr val="tx1">
                    <a:lumMod val="85000"/>
                  </a:schemeClr>
                </a:solidFill>
              </a:rPr>
              <a:t>Выводы и планы по развитию</a:t>
            </a:r>
            <a:endParaRPr sz="3000" dirty="0">
              <a:solidFill>
                <a:schemeClr val="tx1">
                  <a:lumMod val="8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2181729322"/>
              </p:ext>
            </p:extLst>
          </p:nvPr>
        </p:nvGraphicFramePr>
        <p:xfrm>
          <a:off x="952500" y="1544194"/>
          <a:ext cx="7239000" cy="2888566"/>
        </p:xfrm>
        <a:graphic>
          <a:graphicData uri="http://schemas.openxmlformats.org/drawingml/2006/table">
            <a:tbl>
              <a:tblPr>
                <a:noFill/>
                <a:tableStyleId>{879078E4-5106-4B0D-87FB-6ADCB63AE101}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 поставленной задачей удалось справиться не смотря на</a:t>
                      </a:r>
                      <a:r>
                        <a:rPr lang="ru-RU" baseline="0" dirty="0" smtClean="0"/>
                        <a:t> большое количество проблем</a:t>
                      </a:r>
                      <a:endParaRPr lang="ru-RU" dirty="0"/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Одним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из сложнейших моментов было решить, как именно использовать данные от системы  анализа рядов в системе рекомендации.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Можно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сказать, что все модели и ансамбли построены в простой версии и все их можно улучшить, а в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ансамблирование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так же можно добавить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ML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модель.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Так же в проекте можно улучшить часть по анализу качества моделей,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однако, это требует значительных вычислительных мощностей.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планах – изучение технологии </a:t>
                      </a: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Rreinforcement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learning,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Deep learning,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участие в соревнованиях на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kaggle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освежить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SQL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поиск стажировки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/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работы.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525043" y="396394"/>
            <a:ext cx="7990282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 dirty="0">
                <a:solidFill>
                  <a:schemeClr val="tx1">
                    <a:lumMod val="85000"/>
                  </a:schemeClr>
                </a:solidFill>
              </a:rPr>
              <a:t>Спасибо за внимание!</a:t>
            </a:r>
            <a:r>
              <a:rPr lang="ru" sz="5000" b="0" dirty="0">
                <a:solidFill>
                  <a:schemeClr val="tx1">
                    <a:lumMod val="85000"/>
                  </a:schemeClr>
                </a:solidFill>
              </a:rPr>
              <a:t/>
            </a:r>
            <a:br>
              <a:rPr lang="ru" sz="5000" b="0" dirty="0">
                <a:solidFill>
                  <a:schemeClr val="tx1">
                    <a:lumMod val="85000"/>
                  </a:schemeClr>
                </a:solidFill>
              </a:rPr>
            </a:br>
            <a:endParaRPr sz="1400" b="0" dirty="0">
              <a:solidFill>
                <a:schemeClr val="tx1">
                  <a:lumMod val="8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 dirty="0"/>
          </a:p>
        </p:txBody>
      </p:sp>
      <p:sp>
        <p:nvSpPr>
          <p:cNvPr id="4" name="Google Shape;69;p16"/>
          <p:cNvSpPr txBox="1">
            <a:spLocks/>
          </p:cNvSpPr>
          <p:nvPr/>
        </p:nvSpPr>
        <p:spPr>
          <a:xfrm>
            <a:off x="153014" y="4487194"/>
            <a:ext cx="6858000" cy="5655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Tx/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otus.ru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 rotWithShape="1">
          <a:blip r:embed="rId3">
            <a:alphaModFix/>
          </a:blip>
          <a:srcRect l="7748" t="7245" r="7748" b="1622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299972" y="224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dirty="0"/>
              <a:t>Защита проекта</a:t>
            </a:r>
            <a:endParaRPr sz="2400" dirty="0"/>
          </a:p>
          <a:p>
            <a:pPr lvl="0">
              <a:buSzPts val="1100"/>
            </a:pPr>
            <a:r>
              <a:rPr lang="ru" sz="2400" dirty="0"/>
              <a:t>Тема: </a:t>
            </a:r>
            <a:r>
              <a:rPr lang="ru" sz="2800" dirty="0" smtClean="0"/>
              <a:t/>
            </a:r>
            <a:br>
              <a:rPr lang="ru" sz="2800" dirty="0" smtClean="0"/>
            </a:br>
            <a:r>
              <a:rPr lang="en-US" sz="2400" dirty="0" smtClean="0"/>
              <a:t>“</a:t>
            </a:r>
            <a:r>
              <a:rPr lang="ru-RU" sz="2400" dirty="0"/>
              <a:t>Совмещени</a:t>
            </a:r>
            <a:r>
              <a:rPr lang="ru-RU" sz="2400" dirty="0">
                <a:solidFill>
                  <a:schemeClr val="tx1"/>
                </a:solidFill>
              </a:rPr>
              <a:t>е </a:t>
            </a:r>
            <a:r>
              <a:rPr lang="ru-RU" sz="2400" dirty="0"/>
              <a:t>ансамбля рекомендательных систем и прогнозирования продаж на основе анализа временных рядов для интернет-магазина</a:t>
            </a:r>
            <a:r>
              <a:rPr lang="ru-RU" sz="2400" dirty="0" smtClean="0"/>
              <a:t>.</a:t>
            </a:r>
            <a:r>
              <a:rPr lang="en-US" sz="2400" dirty="0" smtClean="0"/>
              <a:t>”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2728593" y="39166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err="1" smtClean="0">
                <a:solidFill>
                  <a:schemeClr val="tx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Подгорский</a:t>
            </a:r>
            <a:r>
              <a:rPr lang="ru-RU" b="1" dirty="0" smtClean="0">
                <a:solidFill>
                  <a:schemeClr val="tx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Ростислав Леонидович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74" y="2880529"/>
            <a:ext cx="1571960" cy="1571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План защиты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  <a:endParaRPr sz="13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735045465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{879078E4-5106-4B0D-87FB-6ADCB63AE101}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Освоить концепт гибридной системы </a:t>
                      </a:r>
                      <a:endParaRPr sz="1300" dirty="0">
                        <a:solidFill>
                          <a:schemeClr val="tx1">
                            <a:lumMod val="85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Совместить рекомендательную</a:t>
                      </a:r>
                      <a:r>
                        <a:rPr lang="ru-RU" sz="13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систему и анализ временных рядов</a:t>
                      </a:r>
                      <a:endParaRPr lang="ru-RU" sz="1300" dirty="0" smtClean="0">
                        <a:solidFill>
                          <a:schemeClr val="tx1">
                            <a:lumMod val="85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Освоить построение ансамблей моделей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8" name="Google Shape;92;p19"/>
          <p:cNvSpPr/>
          <p:nvPr/>
        </p:nvSpPr>
        <p:spPr>
          <a:xfrm>
            <a:off x="503356" y="32652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ru-RU" sz="3200" dirty="0" smtClean="0"/>
              <a:t> </a:t>
            </a:r>
            <a:endParaRPr dirty="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3472683201"/>
              </p:ext>
            </p:extLst>
          </p:nvPr>
        </p:nvGraphicFramePr>
        <p:xfrm>
          <a:off x="952500" y="1544196"/>
          <a:ext cx="7239000" cy="2044078"/>
        </p:xfrm>
        <a:graphic>
          <a:graphicData uri="http://schemas.openxmlformats.org/drawingml/2006/table">
            <a:tbl>
              <a:tblPr>
                <a:noFill/>
                <a:tableStyleId>{879078E4-5106-4B0D-87FB-6ADCB63AE101}</a:tableStyleId>
              </a:tblPr>
              <a:tblGrid>
                <a:gridCol w="489425"/>
                <a:gridCol w="6749575"/>
              </a:tblGrid>
              <a:tr h="4448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Провести анализ</a:t>
                      </a:r>
                      <a:r>
                        <a:rPr lang="ru-RU" sz="13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временных рядов</a:t>
                      </a:r>
                      <a:endParaRPr lang="ru-RU" sz="1300" dirty="0" smtClean="0">
                        <a:solidFill>
                          <a:schemeClr val="tx1">
                            <a:lumMod val="85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448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Сделать рекомендательную</a:t>
                      </a:r>
                      <a:r>
                        <a:rPr lang="ru-RU" sz="13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систему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448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Собрать</a:t>
                      </a:r>
                      <a:r>
                        <a:rPr lang="ru-RU" sz="13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ансамбль моделей отдельно для временных рядов и для отдельно </a:t>
                      </a:r>
                      <a:r>
                        <a:rPr lang="ru-RU" sz="130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рекомендательной</a:t>
                      </a:r>
                      <a:r>
                        <a:rPr lang="ru-RU" sz="13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системы</a:t>
                      </a:r>
                      <a:endParaRPr sz="1300" dirty="0">
                        <a:solidFill>
                          <a:schemeClr val="tx1">
                            <a:lumMod val="85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448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Добавить</a:t>
                      </a:r>
                      <a:r>
                        <a:rPr lang="ru-RU" sz="13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результаты системы анализа временных рядов к </a:t>
                      </a:r>
                      <a:r>
                        <a:rPr lang="ru-RU" sz="130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рекомендательной</a:t>
                      </a:r>
                      <a:r>
                        <a:rPr lang="ru-RU" sz="13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системе и получить рекомендации с учётом дополнительного параметра.</a:t>
                      </a:r>
                      <a:endParaRPr sz="1300" dirty="0">
                        <a:solidFill>
                          <a:schemeClr val="tx1">
                            <a:lumMod val="85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" name="Google Shape;93;p19"/>
          <p:cNvSpPr/>
          <p:nvPr/>
        </p:nvSpPr>
        <p:spPr>
          <a:xfrm>
            <a:off x="500550" y="33072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3042483020"/>
              </p:ext>
            </p:extLst>
          </p:nvPr>
        </p:nvGraphicFramePr>
        <p:xfrm>
          <a:off x="952500" y="1544194"/>
          <a:ext cx="7239000" cy="1625054"/>
        </p:xfrm>
        <a:graphic>
          <a:graphicData uri="http://schemas.openxmlformats.org/drawingml/2006/table">
            <a:tbl>
              <a:tblPr>
                <a:noFill/>
                <a:tableStyleId>{879078E4-5106-4B0D-87FB-6ADCB63AE101}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ru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Общие</a:t>
                      </a:r>
                      <a:r>
                        <a:rPr lang="ru-RU" sz="13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библиотеки</a:t>
                      </a:r>
                      <a:r>
                        <a:rPr lang="en-US" sz="13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 </a:t>
                      </a:r>
                      <a:r>
                        <a:rPr lang="en-US" sz="1300" dirty="0" err="1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Numpy</a:t>
                      </a:r>
                      <a:r>
                        <a:rPr lang="en-US" sz="13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Pandas, </a:t>
                      </a:r>
                      <a:r>
                        <a:rPr lang="en-US" sz="1300" baseline="0" dirty="0" err="1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Matplotlib</a:t>
                      </a:r>
                      <a:r>
                        <a:rPr lang="en-US" sz="13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-US" sz="1300" baseline="0" dirty="0" err="1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Sklearn</a:t>
                      </a:r>
                      <a:endParaRPr sz="1300" dirty="0">
                        <a:solidFill>
                          <a:schemeClr val="tx1">
                            <a:lumMod val="85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Технологии для </a:t>
                      </a:r>
                      <a:r>
                        <a:rPr lang="ru-RU" sz="130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анализа</a:t>
                      </a:r>
                      <a:r>
                        <a:rPr lang="ru-RU" sz="13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рядов</a:t>
                      </a:r>
                      <a:r>
                        <a:rPr lang="en-US" sz="130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 </a:t>
                      </a:r>
                      <a:r>
                        <a:rPr lang="en-US" sz="1300" dirty="0" err="1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Keras</a:t>
                      </a:r>
                      <a:r>
                        <a:rPr lang="en-US" sz="130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LSTM </a:t>
                      </a:r>
                      <a:r>
                        <a:rPr lang="ru-RU" sz="130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и </a:t>
                      </a:r>
                      <a:r>
                        <a:rPr lang="en-US" sz="130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Prophet</a:t>
                      </a:r>
                      <a:endParaRPr sz="1300" dirty="0">
                        <a:solidFill>
                          <a:schemeClr val="tx1">
                            <a:lumMod val="85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ru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Технологии для </a:t>
                      </a:r>
                      <a:r>
                        <a:rPr lang="ru-RU" sz="130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рекомендательной</a:t>
                      </a:r>
                      <a:r>
                        <a:rPr lang="ru-RU" sz="13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системы</a:t>
                      </a:r>
                      <a:r>
                        <a:rPr lang="en-US" sz="13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 Surprise, </a:t>
                      </a:r>
                      <a:r>
                        <a:rPr lang="en-US" sz="1300" baseline="0" dirty="0" err="1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LightFM</a:t>
                      </a:r>
                      <a:r>
                        <a:rPr lang="en-US" sz="13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-US" sz="1300" baseline="0" dirty="0" err="1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scipy</a:t>
                      </a:r>
                      <a:endParaRPr lang="ru-RU" sz="1300" dirty="0" smtClean="0">
                        <a:solidFill>
                          <a:schemeClr val="tx1">
                            <a:lumMod val="85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-US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r>
                        <a:rPr lang="ru-RU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lang="en-US" sz="1300" b="1" dirty="0" smtClean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То, что не заработало</a:t>
                      </a:r>
                      <a:r>
                        <a:rPr lang="en-US" sz="130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 </a:t>
                      </a:r>
                      <a:r>
                        <a:rPr lang="ru-RU" sz="130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</a:t>
                      </a:r>
                      <a:r>
                        <a:rPr lang="ru-RU" sz="13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удалось применить </a:t>
                      </a:r>
                      <a:r>
                        <a:rPr lang="en-US" sz="1300" baseline="0" dirty="0" err="1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tensorflow</a:t>
                      </a:r>
                      <a:r>
                        <a:rPr lang="en-US" sz="13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recommenders, </a:t>
                      </a:r>
                      <a:r>
                        <a:rPr lang="en-US" sz="1300" baseline="0" dirty="0" err="1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implisit</a:t>
                      </a:r>
                      <a:r>
                        <a:rPr lang="en-US" sz="13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aseline="0" dirty="0" err="1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LightFM</a:t>
                      </a:r>
                      <a:r>
                        <a:rPr lang="en-US" sz="13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смог корректно работать только на площадке </a:t>
                      </a:r>
                      <a:r>
                        <a:rPr lang="en-US" sz="1300" baseline="0" dirty="0" err="1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Kaggle</a:t>
                      </a:r>
                      <a:endParaRPr lang="ru-RU" sz="1300" dirty="0" smtClean="0">
                        <a:solidFill>
                          <a:schemeClr val="tx1">
                            <a:lumMod val="85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" name="Google Shape;94;p19"/>
          <p:cNvSpPr/>
          <p:nvPr/>
        </p:nvSpPr>
        <p:spPr>
          <a:xfrm>
            <a:off x="500550" y="33072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/>
        </p:nvSpPr>
        <p:spPr>
          <a:xfrm>
            <a:off x="412058" y="576129"/>
            <a:ext cx="8414344" cy="430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" dirty="0" smtClean="0">
                <a:solidFill>
                  <a:schemeClr val="tx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Удалось сделать ансамбль моделей анализа временных рядов и получить от этой системы результат в видк множителя для рекомендательной системы.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" dirty="0" smtClean="0">
              <a:solidFill>
                <a:schemeClr val="tx1">
                  <a:lumMod val="8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>
              <a:lnSpc>
                <a:spcPct val="90000"/>
              </a:lnSpc>
              <a:buSzPts val="1400"/>
            </a:pPr>
            <a:endParaRPr lang="en-US" dirty="0">
              <a:solidFill>
                <a:schemeClr val="tx1">
                  <a:lumMod val="8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>
              <a:lnSpc>
                <a:spcPct val="90000"/>
              </a:lnSpc>
              <a:buSzPts val="1400"/>
            </a:pPr>
            <a:endParaRPr lang="en-US" dirty="0" smtClean="0">
              <a:solidFill>
                <a:schemeClr val="tx1">
                  <a:lumMod val="8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>
              <a:lnSpc>
                <a:spcPct val="90000"/>
              </a:lnSpc>
              <a:buSzPts val="1400"/>
            </a:pPr>
            <a:endParaRPr lang="ru-RU" dirty="0">
              <a:solidFill>
                <a:schemeClr val="tx1">
                  <a:lumMod val="8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 smtClean="0">
              <a:solidFill>
                <a:schemeClr val="tx1">
                  <a:lumMod val="8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solidFill>
                <a:schemeClr val="tx1">
                  <a:lumMod val="8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 smtClean="0">
              <a:solidFill>
                <a:schemeClr val="tx1">
                  <a:lumMod val="8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" dirty="0">
              <a:solidFill>
                <a:schemeClr val="tx1">
                  <a:lumMod val="8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" dirty="0" smtClean="0">
                <a:solidFill>
                  <a:schemeClr val="tx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Получилось собрать ансамбль рекомендательных моделей и учесть при создании рекомендаций данные из системы анализа временных рядов.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" dirty="0">
              <a:solidFill>
                <a:schemeClr val="tx1">
                  <a:lumMod val="8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tx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dirty="0">
              <a:solidFill>
                <a:schemeClr val="tx1">
                  <a:lumMod val="8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95;p19"/>
          <p:cNvSpPr/>
          <p:nvPr/>
        </p:nvSpPr>
        <p:spPr>
          <a:xfrm>
            <a:off x="412058" y="15374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  <a:endParaRPr sz="13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3" t="-424" r="303" b="45905"/>
          <a:stretch/>
        </p:blipFill>
        <p:spPr>
          <a:xfrm>
            <a:off x="6331929" y="933407"/>
            <a:ext cx="1949701" cy="151898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94" y="1094433"/>
            <a:ext cx="5398693" cy="135795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94" y="3038531"/>
            <a:ext cx="7498935" cy="8952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32"/>
          <a:stretch/>
        </p:blipFill>
        <p:spPr>
          <a:xfrm>
            <a:off x="699194" y="3979955"/>
            <a:ext cx="7498935" cy="849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6;p19"/>
          <p:cNvSpPr/>
          <p:nvPr/>
        </p:nvSpPr>
        <p:spPr>
          <a:xfrm>
            <a:off x="500550" y="33072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Google Shape;16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181" y="117836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93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39035" y="1280697"/>
            <a:ext cx="447547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6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81715" y="117837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93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23137" y="1280697"/>
            <a:ext cx="447547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48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91385" y="1178371"/>
            <a:ext cx="620721" cy="6207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247260"/>
              </p:ext>
            </p:extLst>
          </p:nvPr>
        </p:nvGraphicFramePr>
        <p:xfrm>
          <a:off x="408209" y="1936743"/>
          <a:ext cx="1250663" cy="480060"/>
        </p:xfrm>
        <a:graphic>
          <a:graphicData uri="http://schemas.openxmlformats.org/drawingml/2006/table">
            <a:tbl>
              <a:tblPr firstRow="1" bandRow="1">
                <a:tableStyleId>{879078E4-5106-4B0D-87FB-6ADCB63AE101}</a:tableStyleId>
              </a:tblPr>
              <a:tblGrid>
                <a:gridCol w="12506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Оригинальный</a:t>
                      </a:r>
                    </a:p>
                    <a:p>
                      <a:pPr algn="ctr"/>
                      <a:r>
                        <a:rPr lang="ru-RU" sz="1200" dirty="0" err="1" smtClean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датасет</a:t>
                      </a:r>
                      <a:r>
                        <a:rPr lang="ru-RU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 </a:t>
                      </a:r>
                      <a:endParaRPr lang="ru-RU" dirty="0">
                        <a:solidFill>
                          <a:schemeClr val="tx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213795"/>
              </p:ext>
            </p:extLst>
          </p:nvPr>
        </p:nvGraphicFramePr>
        <p:xfrm>
          <a:off x="3831468" y="1936743"/>
          <a:ext cx="1250663" cy="640080"/>
        </p:xfrm>
        <a:graphic>
          <a:graphicData uri="http://schemas.openxmlformats.org/drawingml/2006/table">
            <a:tbl>
              <a:tblPr firstRow="1" bandRow="1">
                <a:tableStyleId>{879078E4-5106-4B0D-87FB-6ADCB63AE101}</a:tableStyleId>
              </a:tblPr>
              <a:tblGrid>
                <a:gridCol w="12506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Ноутбук с временными </a:t>
                      </a:r>
                    </a:p>
                    <a:p>
                      <a:pPr algn="ctr"/>
                      <a:r>
                        <a:rPr lang="ru-RU" sz="120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рядами</a:t>
                      </a:r>
                      <a:endParaRPr lang="ru-RU" dirty="0">
                        <a:solidFill>
                          <a:schemeClr val="tx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147182"/>
              </p:ext>
            </p:extLst>
          </p:nvPr>
        </p:nvGraphicFramePr>
        <p:xfrm>
          <a:off x="5470684" y="1936743"/>
          <a:ext cx="1250663" cy="662940"/>
        </p:xfrm>
        <a:graphic>
          <a:graphicData uri="http://schemas.openxmlformats.org/drawingml/2006/table">
            <a:tbl>
              <a:tblPr firstRow="1" bandRow="1">
                <a:tableStyleId>{879078E4-5106-4B0D-87FB-6ADCB63AE101}</a:tableStyleId>
              </a:tblPr>
              <a:tblGrid>
                <a:gridCol w="12506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 smtClean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Датасет</a:t>
                      </a:r>
                      <a:r>
                        <a:rPr lang="ru-RU" sz="120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 с товарами и множителями</a:t>
                      </a:r>
                      <a:r>
                        <a:rPr lang="ru-RU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 </a:t>
                      </a:r>
                      <a:endParaRPr lang="ru-RU" dirty="0">
                        <a:solidFill>
                          <a:schemeClr val="tx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4" name="Google Shape;293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633340">
            <a:off x="3377657" y="2811501"/>
            <a:ext cx="447547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248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91385" y="3289789"/>
            <a:ext cx="620721" cy="6207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910216"/>
              </p:ext>
            </p:extLst>
          </p:nvPr>
        </p:nvGraphicFramePr>
        <p:xfrm>
          <a:off x="3631878" y="4104130"/>
          <a:ext cx="1539733" cy="822960"/>
        </p:xfrm>
        <a:graphic>
          <a:graphicData uri="http://schemas.openxmlformats.org/drawingml/2006/table">
            <a:tbl>
              <a:tblPr firstRow="1" bandRow="1">
                <a:tableStyleId>{879078E4-5106-4B0D-87FB-6ADCB63AE101}</a:tableStyleId>
              </a:tblPr>
              <a:tblGrid>
                <a:gridCol w="15397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Ноутбук с рекомендательной системой на </a:t>
                      </a:r>
                      <a:r>
                        <a:rPr lang="en-US" sz="1200" dirty="0" err="1" smtClean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Kaggle</a:t>
                      </a:r>
                      <a:endParaRPr lang="en-US" sz="1200" dirty="0" smtClean="0">
                        <a:solidFill>
                          <a:schemeClr val="tx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9" name="Google Shape;293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7911788">
            <a:off x="4968084" y="2811927"/>
            <a:ext cx="447547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6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3511" y="1178370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93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4933" y="1296591"/>
            <a:ext cx="447547" cy="4160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58026"/>
              </p:ext>
            </p:extLst>
          </p:nvPr>
        </p:nvGraphicFramePr>
        <p:xfrm>
          <a:off x="2098063" y="1961990"/>
          <a:ext cx="1250663" cy="662940"/>
        </p:xfrm>
        <a:graphic>
          <a:graphicData uri="http://schemas.openxmlformats.org/drawingml/2006/table">
            <a:tbl>
              <a:tblPr firstRow="1" bandRow="1">
                <a:tableStyleId>{879078E4-5106-4B0D-87FB-6ADCB63AE101}</a:tableStyleId>
              </a:tblPr>
              <a:tblGrid>
                <a:gridCol w="12506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 smtClean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Датасет</a:t>
                      </a: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ru-RU" sz="120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из 350 популярных</a:t>
                      </a:r>
                      <a:r>
                        <a:rPr lang="ru-RU" sz="12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 товаров</a:t>
                      </a:r>
                      <a:r>
                        <a:rPr lang="ru-RU" sz="120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 </a:t>
                      </a:r>
                      <a:endParaRPr lang="ru-RU" dirty="0">
                        <a:solidFill>
                          <a:schemeClr val="tx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294</TotalTime>
  <Words>347</Words>
  <Application>Microsoft Office PowerPoint</Application>
  <PresentationFormat>Экран (16:9)</PresentationFormat>
  <Paragraphs>77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Roboto</vt:lpstr>
      <vt:lpstr>Corbel</vt:lpstr>
      <vt:lpstr>Глубина</vt:lpstr>
      <vt:lpstr>Machine Learning. Professional </vt:lpstr>
      <vt:lpstr>Меня хорошо видно &amp;&amp; слышно?</vt:lpstr>
      <vt:lpstr>Защита проекта Тема:  “Совмещение ансамбля рекомендательных систем и прогнозирования продаж на основе анализа временных рядов для интернет-магазина.”  </vt:lpstr>
      <vt:lpstr>План защиты </vt:lpstr>
      <vt:lpstr>Презентация PowerPoint</vt:lpstr>
      <vt:lpstr> </vt:lpstr>
      <vt:lpstr> </vt:lpstr>
      <vt:lpstr>Презентация PowerPoint</vt:lpstr>
      <vt:lpstr>Презентация PowerPoint</vt:lpstr>
      <vt:lpstr>Выводы и планы по развитию   </vt:lpstr>
      <vt:lpstr>Спасибо за внимание!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Learning. Professional </dc:title>
  <cp:lastModifiedBy>User Not Dead</cp:lastModifiedBy>
  <cp:revision>18</cp:revision>
  <dcterms:modified xsi:type="dcterms:W3CDTF">2023-03-30T13:28:32Z</dcterms:modified>
</cp:coreProperties>
</file>