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sldIdLst>
    <p:sldId id="256" r:id="rId2"/>
    <p:sldId id="271" r:id="rId3"/>
    <p:sldId id="272" r:id="rId4"/>
    <p:sldId id="258" r:id="rId5"/>
    <p:sldId id="257" r:id="rId6"/>
    <p:sldId id="273" r:id="rId7"/>
    <p:sldId id="274"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9989C-D9EB-40E6-807D-41FB98C0227D}" type="datetimeFigureOut">
              <a:rPr lang="en-US" smtClean="0"/>
              <a:t>08-Jun-17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5CDB9D-9B9B-402F-8D72-B85D8C4B8122}" type="slidenum">
              <a:rPr lang="en-US" smtClean="0"/>
              <a:t>‹#›</a:t>
            </a:fld>
            <a:endParaRPr lang="en-US"/>
          </a:p>
        </p:txBody>
      </p:sp>
    </p:spTree>
    <p:extLst>
      <p:ext uri="{BB962C8B-B14F-4D97-AF65-F5344CB8AC3E}">
        <p14:creationId xmlns:p14="http://schemas.microsoft.com/office/powerpoint/2010/main" val="305961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CDB9D-9B9B-402F-8D72-B85D8C4B8122}" type="slidenum">
              <a:rPr lang="en-US" smtClean="0"/>
              <a:t>9</a:t>
            </a:fld>
            <a:endParaRPr lang="en-US"/>
          </a:p>
        </p:txBody>
      </p:sp>
    </p:spTree>
    <p:extLst>
      <p:ext uri="{BB962C8B-B14F-4D97-AF65-F5344CB8AC3E}">
        <p14:creationId xmlns:p14="http://schemas.microsoft.com/office/powerpoint/2010/main" val="114761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08-Jun-17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8BD707-D9CF-40AE-B4C6-C98DA3205C09}" type="datetimeFigureOut">
              <a:rPr lang="en-US" smtClean="0"/>
              <a:pPr/>
              <a:t>08-Jun-17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pencv.org/2.4/doc/tutorials/core/table_of_content_core/table_of_content_core.html#table-of-content-core" TargetMode="External"/><Relationship Id="rId2" Type="http://schemas.openxmlformats.org/officeDocument/2006/relationships/hyperlink" Target="https://www.github.com/ashutosk/opencvprojects/opencvfiles" TargetMode="External"/><Relationship Id="rId1" Type="http://schemas.openxmlformats.org/officeDocument/2006/relationships/slideLayout" Target="../slideLayouts/slideLayout2.xml"/><Relationship Id="rId5" Type="http://schemas.openxmlformats.org/officeDocument/2006/relationships/hyperlink" Target="https://www.youtube.com/watch?v=715uLCHt4jE&amp;list=PLmyoWnoyCKo8epWKGHAm4m_SyzoYhslk5" TargetMode="External"/><Relationship Id="rId4" Type="http://schemas.openxmlformats.org/officeDocument/2006/relationships/hyperlink" Target="http://ufdc.ufl.edu/UFE0046766/0000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90600" y="716340"/>
            <a:ext cx="6029226" cy="1107996"/>
          </a:xfrm>
          <a:prstGeom prst="rect">
            <a:avLst/>
          </a:prstGeom>
          <a:noFill/>
        </p:spPr>
        <p:txBody>
          <a:bodyPr wrap="square" rtlCol="0">
            <a:spAutoFit/>
          </a:bodyPr>
          <a:lstStyle/>
          <a:p>
            <a:r>
              <a:rPr lang="en-US" sz="6600" b="1" dirty="0" smtClean="0">
                <a:solidFill>
                  <a:schemeClr val="bg1">
                    <a:lumMod val="95000"/>
                  </a:schemeClr>
                </a:solidFill>
                <a:latin typeface="Footlight MT Light" panose="0204060206030A020304" pitchFamily="18" charset="0"/>
                <a:cs typeface="Arial" panose="020B0604020202020204" pitchFamily="34" charset="0"/>
              </a:rPr>
              <a:t>Stereo Visio</a:t>
            </a:r>
            <a:r>
              <a:rPr lang="en-US" sz="6600" b="1" dirty="0">
                <a:solidFill>
                  <a:schemeClr val="bg1">
                    <a:lumMod val="95000"/>
                  </a:schemeClr>
                </a:solidFill>
                <a:latin typeface="Footlight MT Light" panose="0204060206030A020304" pitchFamily="18" charset="0"/>
                <a:cs typeface="Arial" panose="020B0604020202020204" pitchFamily="34" charset="0"/>
              </a:rPr>
              <a:t>n</a:t>
            </a:r>
            <a:endParaRPr lang="en-US" sz="6600" b="1" dirty="0" smtClean="0">
              <a:solidFill>
                <a:schemeClr val="bg1">
                  <a:lumMod val="95000"/>
                </a:schemeClr>
              </a:solidFill>
              <a:latin typeface="Footlight MT Light" panose="0204060206030A020304" pitchFamily="18" charset="0"/>
              <a:cs typeface="Arial" panose="020B0604020202020204" pitchFamily="34" charset="0"/>
            </a:endParaRPr>
          </a:p>
        </p:txBody>
      </p:sp>
      <p:sp>
        <p:nvSpPr>
          <p:cNvPr id="7" name="TextBox 6"/>
          <p:cNvSpPr txBox="1"/>
          <p:nvPr/>
        </p:nvSpPr>
        <p:spPr>
          <a:xfrm>
            <a:off x="914400" y="3276600"/>
            <a:ext cx="6257827" cy="2677656"/>
          </a:xfrm>
          <a:prstGeom prst="rect">
            <a:avLst/>
          </a:prstGeom>
          <a:noFill/>
        </p:spPr>
        <p:txBody>
          <a:bodyPr wrap="square" rtlCol="0">
            <a:spAutoFit/>
          </a:bodyPr>
          <a:lstStyle/>
          <a:p>
            <a:pPr algn="just"/>
            <a:r>
              <a:rPr lang="en-US" sz="2400" dirty="0" smtClean="0">
                <a:latin typeface="Footlight MT Light" panose="0204060206030A020304" pitchFamily="18" charset="0"/>
              </a:rPr>
              <a:t>A system that helps blind people move  with the help of two cameras that detects the objects and informs him about the distance through headphones. </a:t>
            </a:r>
          </a:p>
          <a:p>
            <a:pPr algn="just"/>
            <a:endParaRPr lang="en-US" sz="2400" dirty="0">
              <a:latin typeface="Footlight MT Light" panose="0204060206030A020304" pitchFamily="18" charset="0"/>
            </a:endParaRPr>
          </a:p>
          <a:p>
            <a:pPr algn="just"/>
            <a:r>
              <a:rPr lang="en-US" sz="2400" dirty="0" smtClean="0">
                <a:latin typeface="Footlight MT Light" panose="0204060206030A020304" pitchFamily="18" charset="0"/>
              </a:rPr>
              <a:t>All this processing is done on an on-board computer.</a:t>
            </a:r>
            <a:endParaRPr lang="en-US" sz="2400" dirty="0">
              <a:latin typeface="Footlight MT Light" panose="0204060206030A020304" pitchFamily="18" charset="0"/>
            </a:endParaRPr>
          </a:p>
        </p:txBody>
      </p:sp>
    </p:spTree>
    <p:extLst>
      <p:ext uri="{BB962C8B-B14F-4D97-AF65-F5344CB8AC3E}">
        <p14:creationId xmlns:p14="http://schemas.microsoft.com/office/powerpoint/2010/main" val="2042474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5800" y="690027"/>
            <a:ext cx="4852034" cy="1138773"/>
          </a:xfrm>
          <a:prstGeom prst="rect">
            <a:avLst/>
          </a:prstGeom>
          <a:noFill/>
        </p:spPr>
        <p:txBody>
          <a:bodyPr wrap="none" rtlCol="0">
            <a:spAutoFit/>
          </a:bodyPr>
          <a:lstStyle/>
          <a:p>
            <a:r>
              <a:rPr lang="en-US" sz="3400" b="1" dirty="0" smtClean="0">
                <a:solidFill>
                  <a:srgbClr val="C00000"/>
                </a:solidFill>
                <a:latin typeface="Footlight MT Light" panose="0204060206030A020304" pitchFamily="18" charset="0"/>
              </a:rPr>
              <a:t>Generating Disparity Map</a:t>
            </a:r>
            <a:endParaRPr lang="en-US" sz="3400" b="1" dirty="0">
              <a:solidFill>
                <a:srgbClr val="C00000"/>
              </a:solidFill>
              <a:latin typeface="Footlight MT Light" panose="0204060206030A020304" pitchFamily="18" charset="0"/>
            </a:endParaRPr>
          </a:p>
          <a:p>
            <a:endParaRPr lang="en-US" sz="3400" b="1" dirty="0">
              <a:solidFill>
                <a:srgbClr val="C00000"/>
              </a:solidFill>
            </a:endParaRPr>
          </a:p>
        </p:txBody>
      </p:sp>
      <p:sp>
        <p:nvSpPr>
          <p:cNvPr id="10" name="Rectangle 9"/>
          <p:cNvSpPr/>
          <p:nvPr/>
        </p:nvSpPr>
        <p:spPr>
          <a:xfrm flipV="1">
            <a:off x="762000" y="1524000"/>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667000"/>
            <a:ext cx="3867149" cy="217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38200" y="2667000"/>
            <a:ext cx="2133600" cy="2246769"/>
          </a:xfrm>
          <a:prstGeom prst="rect">
            <a:avLst/>
          </a:prstGeom>
          <a:noFill/>
        </p:spPr>
        <p:txBody>
          <a:bodyPr wrap="square" rtlCol="0">
            <a:spAutoFit/>
          </a:bodyPr>
          <a:lstStyle/>
          <a:p>
            <a:r>
              <a:rPr lang="en-US" sz="2000" dirty="0" smtClean="0"/>
              <a:t>The pixels are given different grey values form 0 to 255 depending on their distance from the two cameras.</a:t>
            </a:r>
            <a:endParaRPr lang="en-US" sz="2000" dirty="0"/>
          </a:p>
        </p:txBody>
      </p:sp>
    </p:spTree>
    <p:extLst>
      <p:ext uri="{BB962C8B-B14F-4D97-AF65-F5344CB8AC3E}">
        <p14:creationId xmlns:p14="http://schemas.microsoft.com/office/powerpoint/2010/main" val="14576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7166" y="679847"/>
            <a:ext cx="3315651" cy="615553"/>
          </a:xfrm>
          <a:prstGeom prst="rect">
            <a:avLst/>
          </a:prstGeom>
          <a:noFill/>
        </p:spPr>
        <p:txBody>
          <a:bodyPr wrap="non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Feature</a:t>
            </a:r>
            <a:r>
              <a:rPr lang="en-US" sz="3400" b="1" dirty="0" smtClean="0">
                <a:solidFill>
                  <a:srgbClr val="C00000"/>
                </a:solidFill>
                <a:latin typeface="Footlight MT Light" panose="0204060206030A020304" pitchFamily="18" charset="0"/>
                <a:cs typeface="Arial" panose="020B0604020202020204" pitchFamily="34" charset="0"/>
              </a:rPr>
              <a:t> </a:t>
            </a:r>
            <a:r>
              <a:rPr lang="en-US" sz="3400" b="1" dirty="0" smtClean="0">
                <a:solidFill>
                  <a:srgbClr val="C00000"/>
                </a:solidFill>
                <a:latin typeface="Footlight MT Light" panose="0204060206030A020304" pitchFamily="18" charset="0"/>
                <a:cs typeface="Arial" panose="020B0604020202020204" pitchFamily="34" charset="0"/>
              </a:rPr>
              <a:t>Matching</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flipV="1">
            <a:off x="762000" y="1524000"/>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MY DELL\Pictures\19047684_757882304373940_1994645554_n.png"/>
          <p:cNvPicPr>
            <a:picLocks noChangeAspect="1" noChangeArrowheads="1"/>
          </p:cNvPicPr>
          <p:nvPr/>
        </p:nvPicPr>
        <p:blipFill rotWithShape="1">
          <a:blip r:embed="rId2">
            <a:extLst>
              <a:ext uri="{28A0092B-C50C-407E-A947-70E740481C1C}">
                <a14:useLocalDpi xmlns:a14="http://schemas.microsoft.com/office/drawing/2010/main" val="0"/>
              </a:ext>
            </a:extLst>
          </a:blip>
          <a:srcRect t="34547" b="34746"/>
          <a:stretch/>
        </p:blipFill>
        <p:spPr bwMode="auto">
          <a:xfrm>
            <a:off x="3810000" y="2667000"/>
            <a:ext cx="3345007" cy="18260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2782" y="2667000"/>
            <a:ext cx="2667000" cy="1754326"/>
          </a:xfrm>
          <a:prstGeom prst="rect">
            <a:avLst/>
          </a:prstGeom>
          <a:noFill/>
        </p:spPr>
        <p:txBody>
          <a:bodyPr wrap="square" rtlCol="0">
            <a:spAutoFit/>
          </a:bodyPr>
          <a:lstStyle/>
          <a:p>
            <a:r>
              <a:rPr lang="en-US" dirty="0" smtClean="0"/>
              <a:t>Using a test image and a reference image, the </a:t>
            </a:r>
            <a:r>
              <a:rPr lang="en-US" dirty="0" err="1" smtClean="0"/>
              <a:t>keypoints</a:t>
            </a:r>
            <a:r>
              <a:rPr lang="en-US" dirty="0" smtClean="0"/>
              <a:t> are matched from test image to reference image for object detection.</a:t>
            </a:r>
            <a:endParaRPr lang="en-US" dirty="0"/>
          </a:p>
        </p:txBody>
      </p:sp>
    </p:spTree>
    <p:extLst>
      <p:ext uri="{BB962C8B-B14F-4D97-AF65-F5344CB8AC3E}">
        <p14:creationId xmlns:p14="http://schemas.microsoft.com/office/powerpoint/2010/main" val="432276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269" y="679847"/>
            <a:ext cx="3695242" cy="615553"/>
          </a:xfrm>
          <a:prstGeom prst="rect">
            <a:avLst/>
          </a:prstGeom>
          <a:noFill/>
        </p:spPr>
        <p:txBody>
          <a:bodyPr wrap="non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Camera Calibration</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762000" y="1523998"/>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MY DELL\Pictures\19047755_757882301040607_1243551790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454" y="1905000"/>
            <a:ext cx="3038422"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MY DELL\Downloads\19022751_757884637707040_6241079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454" y="4114800"/>
            <a:ext cx="3081867"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6633" y="2914471"/>
            <a:ext cx="3347454" cy="1938992"/>
          </a:xfrm>
          <a:prstGeom prst="rect">
            <a:avLst/>
          </a:prstGeom>
          <a:noFill/>
        </p:spPr>
        <p:txBody>
          <a:bodyPr wrap="square" rtlCol="0">
            <a:spAutoFit/>
          </a:bodyPr>
          <a:lstStyle/>
          <a:p>
            <a:r>
              <a:rPr lang="en-US" sz="2400" dirty="0" smtClean="0"/>
              <a:t>The picture taken from cameras has small amount of error. To remove this error, camera calibration is done</a:t>
            </a:r>
            <a:endParaRPr lang="en-US" sz="2400" dirty="0"/>
          </a:p>
        </p:txBody>
      </p:sp>
    </p:spTree>
    <p:extLst>
      <p:ext uri="{BB962C8B-B14F-4D97-AF65-F5344CB8AC3E}">
        <p14:creationId xmlns:p14="http://schemas.microsoft.com/office/powerpoint/2010/main" val="384724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609600"/>
            <a:ext cx="6705599" cy="1138773"/>
          </a:xfrm>
          <a:prstGeom prst="rect">
            <a:avLst/>
          </a:prstGeom>
          <a:noFill/>
        </p:spPr>
        <p:txBody>
          <a:bodyPr wrap="squar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Calculating the number of steps using IMU</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flipV="1">
            <a:off x="762000" y="19354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MY DELL\Downloads\19024752_757884634373707_1029648327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2900" y="2362200"/>
            <a:ext cx="2899833" cy="163115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Y DELL\Downloads\19048526_757884647707039_1733882148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2899" y="4267200"/>
            <a:ext cx="2899833" cy="16311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2000" y="2971800"/>
            <a:ext cx="2819400" cy="1938992"/>
          </a:xfrm>
          <a:prstGeom prst="rect">
            <a:avLst/>
          </a:prstGeom>
          <a:noFill/>
        </p:spPr>
        <p:txBody>
          <a:bodyPr wrap="square" rtlCol="0">
            <a:spAutoFit/>
          </a:bodyPr>
          <a:lstStyle/>
          <a:p>
            <a:r>
              <a:rPr lang="en-US" sz="2400" dirty="0" smtClean="0"/>
              <a:t>With the help of acceleration of the legs of person, the number of steps are calculated.</a:t>
            </a:r>
            <a:endParaRPr lang="en-US" sz="2400" dirty="0"/>
          </a:p>
        </p:txBody>
      </p:sp>
    </p:spTree>
    <p:extLst>
      <p:ext uri="{BB962C8B-B14F-4D97-AF65-F5344CB8AC3E}">
        <p14:creationId xmlns:p14="http://schemas.microsoft.com/office/powerpoint/2010/main" val="3454229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01269" y="679847"/>
            <a:ext cx="4028219" cy="615553"/>
          </a:xfrm>
          <a:prstGeom prst="rect">
            <a:avLst/>
          </a:prstGeom>
          <a:noFill/>
        </p:spPr>
        <p:txBody>
          <a:bodyPr wrap="non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Links and References</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4" name="Rectangle 3"/>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V="1">
            <a:off x="762000" y="1523998"/>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1905000"/>
            <a:ext cx="647700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err="1" smtClean="0">
                <a:latin typeface="Footlight MT Light" panose="0204060206030A020304" pitchFamily="18" charset="0"/>
              </a:rPr>
              <a:t>Github</a:t>
            </a:r>
            <a:r>
              <a:rPr lang="en-US" dirty="0" smtClean="0">
                <a:latin typeface="Footlight MT Light" panose="0204060206030A020304" pitchFamily="18" charset="0"/>
              </a:rPr>
              <a:t>:</a:t>
            </a:r>
          </a:p>
          <a:p>
            <a:r>
              <a:rPr lang="en-US" dirty="0" smtClean="0">
                <a:latin typeface="Footlight MT Light" panose="0204060206030A020304" pitchFamily="18" charset="0"/>
                <a:hlinkClick r:id="rId2"/>
              </a:rPr>
              <a:t>https://www.github.com/ashutosk/opencvprojects/opencvfiles</a:t>
            </a:r>
            <a:endParaRPr lang="en-US" dirty="0" smtClean="0">
              <a:latin typeface="Footlight MT Light" panose="0204060206030A020304" pitchFamily="18" charset="0"/>
            </a:endParaRPr>
          </a:p>
          <a:p>
            <a:endParaRPr lang="en-US" dirty="0">
              <a:latin typeface="Footlight MT Light" panose="0204060206030A020304" pitchFamily="18" charset="0"/>
            </a:endParaRPr>
          </a:p>
          <a:p>
            <a:r>
              <a:rPr lang="en-US" dirty="0" smtClean="0">
                <a:latin typeface="Footlight MT Light" panose="0204060206030A020304" pitchFamily="18" charset="0"/>
              </a:rPr>
              <a:t>Readings:</a:t>
            </a:r>
          </a:p>
          <a:p>
            <a:pPr marL="285750" indent="-285750">
              <a:buFont typeface="Wingdings" panose="05000000000000000000" pitchFamily="2" charset="2"/>
              <a:buChar char="§"/>
            </a:pPr>
            <a:r>
              <a:rPr lang="en-US" dirty="0" err="1" smtClean="0">
                <a:latin typeface="Footlight MT Light" panose="0204060206030A020304" pitchFamily="18" charset="0"/>
              </a:rPr>
              <a:t>OpenCV</a:t>
            </a:r>
            <a:endParaRPr lang="en-US" dirty="0" smtClean="0">
              <a:latin typeface="Footlight MT Light" panose="0204060206030A020304" pitchFamily="18" charset="0"/>
            </a:endParaRPr>
          </a:p>
          <a:p>
            <a:r>
              <a:rPr lang="en-US" dirty="0" smtClean="0">
                <a:latin typeface="Footlight MT Light" panose="0204060206030A020304" pitchFamily="18" charset="0"/>
                <a:hlinkClick r:id="rId3"/>
              </a:rPr>
              <a:t>http</a:t>
            </a:r>
            <a:r>
              <a:rPr lang="en-US" dirty="0">
                <a:latin typeface="Footlight MT Light" panose="0204060206030A020304" pitchFamily="18" charset="0"/>
                <a:hlinkClick r:id="rId3"/>
              </a:rPr>
              <a:t>://</a:t>
            </a:r>
            <a:r>
              <a:rPr lang="en-US" dirty="0" smtClean="0">
                <a:latin typeface="Footlight MT Light" panose="0204060206030A020304" pitchFamily="18" charset="0"/>
                <a:hlinkClick r:id="rId3"/>
              </a:rPr>
              <a:t>docs.opencv.org/2.4/doc/tutorials/core/table_of_content_core/table_of_content_core.html#table-of-content-core</a:t>
            </a:r>
            <a:endParaRPr lang="en-US" dirty="0" smtClean="0">
              <a:latin typeface="Footlight MT Light" panose="0204060206030A020304" pitchFamily="18" charset="0"/>
            </a:endParaRPr>
          </a:p>
          <a:p>
            <a:pPr marL="285750" indent="-285750">
              <a:buFont typeface="Wingdings" panose="05000000000000000000" pitchFamily="2" charset="2"/>
              <a:buChar char="§"/>
            </a:pPr>
            <a:endParaRPr lang="en-US" dirty="0" smtClean="0">
              <a:latin typeface="Footlight MT Light" panose="0204060206030A020304" pitchFamily="18" charset="0"/>
            </a:endParaRPr>
          </a:p>
          <a:p>
            <a:pPr marL="285750" indent="-285750">
              <a:buFont typeface="Wingdings" panose="05000000000000000000" pitchFamily="2" charset="2"/>
              <a:buChar char="§"/>
            </a:pPr>
            <a:r>
              <a:rPr lang="en-US" dirty="0" smtClean="0">
                <a:latin typeface="Footlight MT Light" panose="0204060206030A020304" pitchFamily="18" charset="0"/>
              </a:rPr>
              <a:t>Depth Calculation</a:t>
            </a:r>
          </a:p>
          <a:p>
            <a:r>
              <a:rPr lang="en-US" dirty="0">
                <a:latin typeface="Footlight MT Light" panose="0204060206030A020304" pitchFamily="18" charset="0"/>
                <a:hlinkClick r:id="rId4"/>
              </a:rPr>
              <a:t>http://</a:t>
            </a:r>
            <a:r>
              <a:rPr lang="en-US" dirty="0" smtClean="0">
                <a:latin typeface="Footlight MT Light" panose="0204060206030A020304" pitchFamily="18" charset="0"/>
                <a:hlinkClick r:id="rId4"/>
              </a:rPr>
              <a:t>ufdc.ufl.edu/UFE0046766/00001</a:t>
            </a:r>
            <a:endParaRPr lang="en-US" dirty="0" smtClean="0">
              <a:latin typeface="Footlight MT Light" panose="0204060206030A020304" pitchFamily="18" charset="0"/>
            </a:endParaRPr>
          </a:p>
          <a:p>
            <a:endParaRPr lang="en-US" dirty="0">
              <a:latin typeface="Footlight MT Light" panose="0204060206030A020304" pitchFamily="18" charset="0"/>
            </a:endParaRPr>
          </a:p>
          <a:p>
            <a:pPr marL="285750" indent="-285750">
              <a:buFont typeface="Wingdings" panose="05000000000000000000" pitchFamily="2" charset="2"/>
              <a:buChar char="§"/>
            </a:pPr>
            <a:r>
              <a:rPr lang="en-US" dirty="0" smtClean="0">
                <a:latin typeface="Footlight MT Light" panose="0204060206030A020304" pitchFamily="18" charset="0"/>
              </a:rPr>
              <a:t>Stereo Vision Tutorials</a:t>
            </a:r>
          </a:p>
          <a:p>
            <a:r>
              <a:rPr lang="en-US" dirty="0">
                <a:latin typeface="Footlight MT Light" panose="0204060206030A020304" pitchFamily="18" charset="0"/>
                <a:hlinkClick r:id="rId5"/>
              </a:rPr>
              <a:t>https://</a:t>
            </a:r>
            <a:r>
              <a:rPr lang="en-US" dirty="0" smtClean="0">
                <a:latin typeface="Footlight MT Light" panose="0204060206030A020304" pitchFamily="18" charset="0"/>
                <a:hlinkClick r:id="rId5"/>
              </a:rPr>
              <a:t>www.youtube.com/watch?v=715uLCHt4jE&amp;list=PLmyoWnoyCKo8epWKGHAm4m_SyzoYhslk5</a:t>
            </a:r>
            <a:endParaRPr lang="en-US" dirty="0" smtClean="0">
              <a:latin typeface="Footlight MT Light" panose="0204060206030A020304" pitchFamily="18" charset="0"/>
            </a:endParaRPr>
          </a:p>
          <a:p>
            <a:endParaRPr lang="en-US" dirty="0" smtClean="0">
              <a:latin typeface="Footlight MT Light" panose="0204060206030A020304" pitchFamily="18" charset="0"/>
            </a:endParaRPr>
          </a:p>
          <a:p>
            <a:endParaRPr lang="en-US" dirty="0">
              <a:latin typeface="Footlight MT Light" panose="0204060206030A020304" pitchFamily="18" charset="0"/>
            </a:endParaRPr>
          </a:p>
          <a:p>
            <a:endParaRPr lang="en-US" dirty="0">
              <a:latin typeface="Footlight MT Light" panose="0204060206030A020304" pitchFamily="18" charset="0"/>
            </a:endParaRPr>
          </a:p>
        </p:txBody>
      </p:sp>
    </p:spTree>
    <p:extLst>
      <p:ext uri="{BB962C8B-B14F-4D97-AF65-F5344CB8AC3E}">
        <p14:creationId xmlns:p14="http://schemas.microsoft.com/office/powerpoint/2010/main" val="1052259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090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8621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5633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057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58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1509"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29162" y="769203"/>
            <a:ext cx="1742785" cy="646331"/>
          </a:xfrm>
          <a:prstGeom prst="rect">
            <a:avLst/>
          </a:prstGeom>
          <a:noFill/>
        </p:spPr>
        <p:txBody>
          <a:bodyPr wrap="none" rtlCol="0">
            <a:spAutoFit/>
          </a:bodyPr>
          <a:lstStyle/>
          <a:p>
            <a:r>
              <a:rPr lang="en-US" sz="3600" b="1" dirty="0" smtClean="0">
                <a:solidFill>
                  <a:srgbClr val="C00000"/>
                </a:solidFill>
                <a:latin typeface="Footlight MT Light" panose="0204060206030A020304" pitchFamily="18" charset="0"/>
                <a:cs typeface="Arial" panose="020B0604020202020204" pitchFamily="34" charset="0"/>
              </a:rPr>
              <a:t>Abstract</a:t>
            </a:r>
            <a:endParaRPr lang="en-US" sz="3600" b="1" dirty="0">
              <a:solidFill>
                <a:srgbClr val="C00000"/>
              </a:solidFill>
              <a:latin typeface="Footlight MT Light" panose="0204060206030A020304" pitchFamily="18" charset="0"/>
              <a:cs typeface="Arial" panose="020B0604020202020204" pitchFamily="34" charset="0"/>
            </a:endParaRPr>
          </a:p>
        </p:txBody>
      </p:sp>
      <p:sp>
        <p:nvSpPr>
          <p:cNvPr id="6" name="Rectangle 5"/>
          <p:cNvSpPr/>
          <p:nvPr/>
        </p:nvSpPr>
        <p:spPr>
          <a:xfrm flipV="1">
            <a:off x="789709" y="16306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0" y="2245816"/>
            <a:ext cx="6400800" cy="3477875"/>
          </a:xfrm>
          <a:prstGeom prst="rect">
            <a:avLst/>
          </a:prstGeom>
          <a:noFill/>
        </p:spPr>
        <p:txBody>
          <a:bodyPr wrap="square" rtlCol="0">
            <a:spAutoFit/>
          </a:bodyPr>
          <a:lstStyle/>
          <a:p>
            <a:r>
              <a:rPr lang="en-US" sz="2000" dirty="0" smtClean="0">
                <a:latin typeface="Footlight MT Light" panose="0204060206030A020304" pitchFamily="18" charset="0"/>
              </a:rPr>
              <a:t>Our aim in the project is to compute the depth of an object using its 2-D images generated from the stereo cameras, i.e., left and right image. For computing depth, we have used the method of </a:t>
            </a:r>
            <a:r>
              <a:rPr lang="en-US" sz="2000" dirty="0" err="1" smtClean="0">
                <a:latin typeface="Footlight MT Light" panose="0204060206030A020304" pitchFamily="18" charset="0"/>
              </a:rPr>
              <a:t>triangularisation</a:t>
            </a:r>
            <a:r>
              <a:rPr lang="en-US" sz="2000" dirty="0" smtClean="0">
                <a:latin typeface="Footlight MT Light" panose="0204060206030A020304" pitchFamily="18" charset="0"/>
              </a:rPr>
              <a:t>. This depth information will be conveyed to the person using a headphone.</a:t>
            </a:r>
          </a:p>
          <a:p>
            <a:endParaRPr lang="en-US" sz="2000" dirty="0">
              <a:latin typeface="Footlight MT Light" panose="0204060206030A020304" pitchFamily="18" charset="0"/>
            </a:endParaRPr>
          </a:p>
          <a:p>
            <a:r>
              <a:rPr lang="en-US" sz="2000" dirty="0" smtClean="0">
                <a:latin typeface="Footlight MT Light" panose="0204060206030A020304" pitchFamily="18" charset="0"/>
              </a:rPr>
              <a:t>Using IMU, we will calculate the number of steps taken by the person and sync this information using GPS(Global Positioning System). This will help us in tracking the person’s location.</a:t>
            </a:r>
            <a:endParaRPr lang="en-US" sz="2000" dirty="0">
              <a:latin typeface="Footlight MT Light" panose="0204060206030A020304" pitchFamily="18" charset="0"/>
            </a:endParaRPr>
          </a:p>
        </p:txBody>
      </p:sp>
    </p:spTree>
    <p:extLst>
      <p:ext uri="{BB962C8B-B14F-4D97-AF65-F5344CB8AC3E}">
        <p14:creationId xmlns:p14="http://schemas.microsoft.com/office/powerpoint/2010/main" val="106139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1509"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V="1">
            <a:off x="789709" y="16306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9162" y="769203"/>
            <a:ext cx="2570768" cy="646331"/>
          </a:xfrm>
          <a:prstGeom prst="rect">
            <a:avLst/>
          </a:prstGeom>
          <a:noFill/>
        </p:spPr>
        <p:txBody>
          <a:bodyPr wrap="none" rtlCol="0">
            <a:spAutoFit/>
          </a:bodyPr>
          <a:lstStyle/>
          <a:p>
            <a:r>
              <a:rPr lang="en-US" sz="3600" b="1" dirty="0" smtClean="0">
                <a:solidFill>
                  <a:srgbClr val="C00000"/>
                </a:solidFill>
                <a:latin typeface="Footlight MT Light" panose="0204060206030A020304" pitchFamily="18" charset="0"/>
                <a:cs typeface="Arial" panose="020B0604020202020204" pitchFamily="34" charset="0"/>
              </a:rPr>
              <a:t>Introduction</a:t>
            </a:r>
            <a:endParaRPr lang="en-US" sz="3600" b="1" dirty="0">
              <a:solidFill>
                <a:srgbClr val="C00000"/>
              </a:solidFill>
              <a:latin typeface="Footlight MT Light" panose="0204060206030A020304" pitchFamily="18" charset="0"/>
              <a:cs typeface="Arial" panose="020B0604020202020204" pitchFamily="34" charset="0"/>
            </a:endParaRPr>
          </a:p>
        </p:txBody>
      </p:sp>
      <p:sp>
        <p:nvSpPr>
          <p:cNvPr id="7" name="TextBox 6"/>
          <p:cNvSpPr txBox="1"/>
          <p:nvPr/>
        </p:nvSpPr>
        <p:spPr>
          <a:xfrm>
            <a:off x="762000" y="2005548"/>
            <a:ext cx="6400800" cy="3785652"/>
          </a:xfrm>
          <a:prstGeom prst="rect">
            <a:avLst/>
          </a:prstGeom>
          <a:noFill/>
        </p:spPr>
        <p:txBody>
          <a:bodyPr wrap="square" rtlCol="0">
            <a:spAutoFit/>
          </a:bodyPr>
          <a:lstStyle/>
          <a:p>
            <a:r>
              <a:rPr lang="en-US" sz="2000" b="1" dirty="0">
                <a:latin typeface="Footlight MT Light" panose="0204060206030A020304" pitchFamily="18" charset="0"/>
              </a:rPr>
              <a:t>Computer stereo vision</a:t>
            </a:r>
            <a:r>
              <a:rPr lang="en-US" sz="2000" dirty="0">
                <a:latin typeface="Footlight MT Light" panose="0204060206030A020304" pitchFamily="18" charset="0"/>
              </a:rPr>
              <a:t> is the extraction of 3D information from digital images, such as obtained by a </a:t>
            </a:r>
            <a:r>
              <a:rPr lang="en-US" sz="2000" dirty="0" smtClean="0">
                <a:latin typeface="Footlight MT Light" panose="0204060206030A020304" pitchFamily="18" charset="0"/>
              </a:rPr>
              <a:t>stereo camera. </a:t>
            </a:r>
            <a:r>
              <a:rPr lang="en-US" sz="2000" dirty="0">
                <a:latin typeface="Footlight MT Light" panose="0204060206030A020304" pitchFamily="18" charset="0"/>
              </a:rPr>
              <a:t>By comparing information about a scene from two vantage points, 3D information can be extracted by examination of the relative positions of objects in the two </a:t>
            </a:r>
            <a:r>
              <a:rPr lang="en-US" sz="2000" dirty="0" smtClean="0">
                <a:latin typeface="Footlight MT Light" panose="0204060206030A020304" pitchFamily="18" charset="0"/>
              </a:rPr>
              <a:t>images.</a:t>
            </a:r>
          </a:p>
          <a:p>
            <a:endParaRPr lang="en-US" sz="2000" dirty="0">
              <a:latin typeface="Footlight MT Light" panose="0204060206030A020304" pitchFamily="18" charset="0"/>
            </a:endParaRPr>
          </a:p>
          <a:p>
            <a:r>
              <a:rPr lang="en-US" sz="2000" dirty="0">
                <a:latin typeface="Footlight MT Light" panose="0204060206030A020304" pitchFamily="18" charset="0"/>
              </a:rPr>
              <a:t>By comparing these two images, the relative depth information can be obtained in the form of a </a:t>
            </a:r>
            <a:r>
              <a:rPr lang="en-US" sz="2000" dirty="0" smtClean="0">
                <a:latin typeface="Footlight MT Light" panose="0204060206030A020304" pitchFamily="18" charset="0"/>
              </a:rPr>
              <a:t>disparity map, </a:t>
            </a:r>
            <a:r>
              <a:rPr lang="en-US" sz="2000" dirty="0">
                <a:latin typeface="Footlight MT Light" panose="0204060206030A020304" pitchFamily="18" charset="0"/>
              </a:rPr>
              <a:t>which encodes the difference in horizontal coordinates of corresponding image points. The values in this disparity map are inversely proportional to the scene depth at the corresponding pixel location.</a:t>
            </a:r>
            <a:endParaRPr lang="en-US" sz="2000" dirty="0">
              <a:latin typeface="Footlight MT Light" panose="0204060206030A020304" pitchFamily="18" charset="0"/>
            </a:endParaRPr>
          </a:p>
        </p:txBody>
      </p:sp>
    </p:spTree>
    <p:extLst>
      <p:ext uri="{BB962C8B-B14F-4D97-AF65-F5344CB8AC3E}">
        <p14:creationId xmlns:p14="http://schemas.microsoft.com/office/powerpoint/2010/main" val="281606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70813" y="679847"/>
            <a:ext cx="5348987" cy="615553"/>
          </a:xfrm>
          <a:prstGeom prst="rect">
            <a:avLst/>
          </a:prstGeom>
          <a:noFill/>
          <a:ln>
            <a:noFill/>
          </a:ln>
        </p:spPr>
        <p:txBody>
          <a:bodyPr wrap="squar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Working</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29" name="Rectangle 28"/>
          <p:cNvSpPr/>
          <p:nvPr/>
        </p:nvSpPr>
        <p:spPr>
          <a:xfrm>
            <a:off x="5936418" y="4656686"/>
            <a:ext cx="1282186" cy="7356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Footlight MT Light" panose="0204060206030A020304" pitchFamily="18" charset="0"/>
              </a:rPr>
              <a:t>Getting the position  using  GPS and IMU</a:t>
            </a:r>
            <a:endParaRPr lang="en-US" sz="1400" dirty="0">
              <a:latin typeface="Footlight MT Light" panose="0204060206030A020304" pitchFamily="18" charset="0"/>
            </a:endParaRPr>
          </a:p>
        </p:txBody>
      </p:sp>
      <p:sp>
        <p:nvSpPr>
          <p:cNvPr id="31" name="Rectangle 30"/>
          <p:cNvSpPr/>
          <p:nvPr/>
        </p:nvSpPr>
        <p:spPr>
          <a:xfrm>
            <a:off x="803563" y="3261946"/>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Footlight MT Light" panose="0204060206030A020304" pitchFamily="18" charset="0"/>
              </a:rPr>
              <a:t>Finding the depth from disparity map.</a:t>
            </a:r>
            <a:endParaRPr lang="en-US" sz="1400" dirty="0">
              <a:latin typeface="Footlight MT Light" panose="0204060206030A020304" pitchFamily="18" charset="0"/>
            </a:endParaRPr>
          </a:p>
        </p:txBody>
      </p:sp>
      <p:sp>
        <p:nvSpPr>
          <p:cNvPr id="33" name="Rectangle 32"/>
          <p:cNvSpPr/>
          <p:nvPr/>
        </p:nvSpPr>
        <p:spPr>
          <a:xfrm>
            <a:off x="821490" y="4648200"/>
            <a:ext cx="1340322" cy="66891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Footlight MT Light" panose="0204060206030A020304" pitchFamily="18" charset="0"/>
              </a:rPr>
              <a:t>Generate sound to indicate the distance</a:t>
            </a:r>
            <a:endParaRPr lang="en-US" sz="1400" dirty="0">
              <a:latin typeface="Footlight MT Light" panose="0204060206030A020304" pitchFamily="18" charset="0"/>
            </a:endParaRPr>
          </a:p>
        </p:txBody>
      </p:sp>
      <p:sp>
        <p:nvSpPr>
          <p:cNvPr id="34" name="Right Arrow 33"/>
          <p:cNvSpPr/>
          <p:nvPr/>
        </p:nvSpPr>
        <p:spPr>
          <a:xfrm>
            <a:off x="2475896" y="2072111"/>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35" name="Right Arrow 34"/>
          <p:cNvSpPr/>
          <p:nvPr/>
        </p:nvSpPr>
        <p:spPr>
          <a:xfrm>
            <a:off x="5037954" y="2072111"/>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36" name="Right Arrow 35"/>
          <p:cNvSpPr/>
          <p:nvPr/>
        </p:nvSpPr>
        <p:spPr>
          <a:xfrm rot="10800000">
            <a:off x="2472177" y="3467206"/>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37" name="Right Arrow 36"/>
          <p:cNvSpPr/>
          <p:nvPr/>
        </p:nvSpPr>
        <p:spPr>
          <a:xfrm rot="10800000">
            <a:off x="5037953" y="3467206"/>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38" name="Right Arrow 37"/>
          <p:cNvSpPr/>
          <p:nvPr/>
        </p:nvSpPr>
        <p:spPr>
          <a:xfrm rot="5400000">
            <a:off x="1294931" y="4266731"/>
            <a:ext cx="306449" cy="151689"/>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39" name="Right Arrow 38"/>
          <p:cNvSpPr/>
          <p:nvPr/>
        </p:nvSpPr>
        <p:spPr>
          <a:xfrm>
            <a:off x="2523354" y="4824142"/>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40" name="Right Arrow 39"/>
          <p:cNvSpPr/>
          <p:nvPr/>
        </p:nvSpPr>
        <p:spPr>
          <a:xfrm rot="5400000">
            <a:off x="6400331" y="2820580"/>
            <a:ext cx="306449" cy="151689"/>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41" name="Right Arrow 40"/>
          <p:cNvSpPr/>
          <p:nvPr/>
        </p:nvSpPr>
        <p:spPr>
          <a:xfrm rot="5400000">
            <a:off x="6389574" y="5574536"/>
            <a:ext cx="306449" cy="13017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43" name="Rectangle 42"/>
          <p:cNvSpPr/>
          <p:nvPr/>
        </p:nvSpPr>
        <p:spPr>
          <a:xfrm>
            <a:off x="761999" y="1809441"/>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Reading images from the cameras</a:t>
            </a:r>
          </a:p>
        </p:txBody>
      </p:sp>
      <p:sp>
        <p:nvSpPr>
          <p:cNvPr id="45" name="Rectangle 44"/>
          <p:cNvSpPr/>
          <p:nvPr/>
        </p:nvSpPr>
        <p:spPr>
          <a:xfrm>
            <a:off x="3425228" y="1836666"/>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Computing disparity</a:t>
            </a:r>
          </a:p>
        </p:txBody>
      </p:sp>
      <p:sp>
        <p:nvSpPr>
          <p:cNvPr id="46" name="Rectangle 45"/>
          <p:cNvSpPr/>
          <p:nvPr/>
        </p:nvSpPr>
        <p:spPr>
          <a:xfrm>
            <a:off x="5942352" y="1809441"/>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Making disparity map</a:t>
            </a:r>
          </a:p>
        </p:txBody>
      </p:sp>
      <p:sp>
        <p:nvSpPr>
          <p:cNvPr id="47" name="Rectangle 46"/>
          <p:cNvSpPr/>
          <p:nvPr/>
        </p:nvSpPr>
        <p:spPr>
          <a:xfrm>
            <a:off x="5942352" y="3280230"/>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Stereo matching</a:t>
            </a:r>
          </a:p>
        </p:txBody>
      </p:sp>
      <p:sp>
        <p:nvSpPr>
          <p:cNvPr id="48" name="Rectangle 47"/>
          <p:cNvSpPr/>
          <p:nvPr/>
        </p:nvSpPr>
        <p:spPr>
          <a:xfrm>
            <a:off x="3419636" y="3254219"/>
            <a:ext cx="1296647" cy="7004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Object Detection</a:t>
            </a:r>
          </a:p>
        </p:txBody>
      </p:sp>
      <p:sp>
        <p:nvSpPr>
          <p:cNvPr id="49" name="Rectangle 48"/>
          <p:cNvSpPr/>
          <p:nvPr/>
        </p:nvSpPr>
        <p:spPr>
          <a:xfrm>
            <a:off x="5956474" y="5943600"/>
            <a:ext cx="1282186" cy="6594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Tracking location</a:t>
            </a:r>
          </a:p>
        </p:txBody>
      </p:sp>
      <p:sp>
        <p:nvSpPr>
          <p:cNvPr id="50" name="Rectangle 49"/>
          <p:cNvSpPr/>
          <p:nvPr/>
        </p:nvSpPr>
        <p:spPr>
          <a:xfrm>
            <a:off x="3448341" y="4656686"/>
            <a:ext cx="1282186" cy="7356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latin typeface="Footlight MT Light" panose="0204060206030A020304" pitchFamily="18" charset="0"/>
              </a:rPr>
              <a:t>Calculating number of </a:t>
            </a:r>
            <a:r>
              <a:rPr lang="en-US" sz="1400" dirty="0" smtClean="0">
                <a:latin typeface="Footlight MT Light" panose="0204060206030A020304" pitchFamily="18" charset="0"/>
              </a:rPr>
              <a:t>steps</a:t>
            </a:r>
            <a:endParaRPr lang="en-US" sz="1400" dirty="0">
              <a:latin typeface="Footlight MT Light" panose="0204060206030A020304" pitchFamily="18" charset="0"/>
            </a:endParaRPr>
          </a:p>
        </p:txBody>
      </p:sp>
      <p:sp>
        <p:nvSpPr>
          <p:cNvPr id="52" name="Right Arrow 51"/>
          <p:cNvSpPr/>
          <p:nvPr/>
        </p:nvSpPr>
        <p:spPr>
          <a:xfrm>
            <a:off x="5077397" y="4858975"/>
            <a:ext cx="265455" cy="17511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latin typeface="Footlight MT Light" panose="0204060206030A020304" pitchFamily="18" charset="0"/>
            </a:endParaRPr>
          </a:p>
        </p:txBody>
      </p:sp>
      <p:sp>
        <p:nvSpPr>
          <p:cNvPr id="55" name="Rectangle 54"/>
          <p:cNvSpPr/>
          <p:nvPr/>
        </p:nvSpPr>
        <p:spPr>
          <a:xfrm flipV="1">
            <a:off x="762000" y="1447800"/>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121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29162" y="769203"/>
            <a:ext cx="3185487" cy="646331"/>
          </a:xfrm>
          <a:prstGeom prst="rect">
            <a:avLst/>
          </a:prstGeom>
          <a:noFill/>
        </p:spPr>
        <p:txBody>
          <a:bodyPr wrap="none" rtlCol="0">
            <a:spAutoFit/>
          </a:bodyPr>
          <a:lstStyle/>
          <a:p>
            <a:r>
              <a:rPr lang="en-US" sz="3600" b="1" dirty="0" smtClean="0">
                <a:solidFill>
                  <a:srgbClr val="C00000"/>
                </a:solidFill>
                <a:latin typeface="Footlight MT Light" panose="0204060206030A020304" pitchFamily="18" charset="0"/>
                <a:cs typeface="Arial" panose="020B0604020202020204" pitchFamily="34" charset="0"/>
              </a:rPr>
              <a:t>Implementation</a:t>
            </a:r>
            <a:endParaRPr lang="en-US" sz="3600" b="1" dirty="0">
              <a:solidFill>
                <a:srgbClr val="C00000"/>
              </a:solidFill>
              <a:latin typeface="Footlight MT Light" panose="0204060206030A020304" pitchFamily="18" charset="0"/>
              <a:cs typeface="Arial" panose="020B0604020202020204" pitchFamily="34" charset="0"/>
            </a:endParaRPr>
          </a:p>
        </p:txBody>
      </p:sp>
      <p:sp>
        <p:nvSpPr>
          <p:cNvPr id="10" name="Rectangle 9"/>
          <p:cNvSpPr/>
          <p:nvPr/>
        </p:nvSpPr>
        <p:spPr>
          <a:xfrm flipV="1">
            <a:off x="762000" y="16306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0" y="1981200"/>
            <a:ext cx="6324600" cy="523220"/>
          </a:xfrm>
          <a:prstGeom prst="rect">
            <a:avLst/>
          </a:prstGeom>
          <a:noFill/>
        </p:spPr>
        <p:txBody>
          <a:bodyPr wrap="square" rtlCol="0">
            <a:spAutoFit/>
          </a:bodyPr>
          <a:lstStyle/>
          <a:p>
            <a:r>
              <a:rPr lang="en-US" sz="2800" dirty="0" smtClean="0">
                <a:latin typeface="Footlight MT Light" panose="0204060206030A020304" pitchFamily="18" charset="0"/>
              </a:rPr>
              <a:t>Hardware and Software</a:t>
            </a:r>
            <a:endParaRPr lang="en-US" sz="2800" dirty="0">
              <a:latin typeface="Footlight MT Light" panose="0204060206030A020304" pitchFamily="18" charset="0"/>
            </a:endParaRPr>
          </a:p>
        </p:txBody>
      </p:sp>
      <p:sp>
        <p:nvSpPr>
          <p:cNvPr id="3" name="TextBox 2"/>
          <p:cNvSpPr txBox="1"/>
          <p:nvPr/>
        </p:nvSpPr>
        <p:spPr>
          <a:xfrm>
            <a:off x="828548" y="2819400"/>
            <a:ext cx="6486651"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IMU(Inertial Measurement Unit): Used to calculate no. of steps.</a:t>
            </a:r>
          </a:p>
          <a:p>
            <a:pPr marL="285750" indent="-285750">
              <a:buFont typeface="Wingdings" panose="05000000000000000000" pitchFamily="2" charset="2"/>
              <a:buChar char="§"/>
            </a:pPr>
            <a:r>
              <a:rPr lang="en-US" dirty="0" smtClean="0"/>
              <a:t>Bluetooth: Used to send data from IMU to computer</a:t>
            </a:r>
          </a:p>
          <a:p>
            <a:pPr marL="285750" indent="-285750">
              <a:buFont typeface="Wingdings" panose="05000000000000000000" pitchFamily="2" charset="2"/>
              <a:buChar char="§"/>
            </a:pPr>
            <a:r>
              <a:rPr lang="en-US" dirty="0" smtClean="0"/>
              <a:t>Arduino UNO: To communicate between modules and computer.</a:t>
            </a:r>
          </a:p>
          <a:p>
            <a:pPr marL="285750" indent="-285750">
              <a:buFont typeface="Wingdings" panose="05000000000000000000" pitchFamily="2" charset="2"/>
              <a:buChar char="§"/>
            </a:pPr>
            <a:r>
              <a:rPr lang="en-US" dirty="0" smtClean="0"/>
              <a:t>GPS module: To find and track locations.</a:t>
            </a:r>
          </a:p>
          <a:p>
            <a:pPr marL="285750" indent="-285750">
              <a:buFont typeface="Wingdings" panose="05000000000000000000" pitchFamily="2" charset="2"/>
              <a:buChar char="§"/>
            </a:pPr>
            <a:r>
              <a:rPr lang="en-US" dirty="0" smtClean="0"/>
              <a:t>Cameras: For taking pictures.</a:t>
            </a:r>
          </a:p>
          <a:p>
            <a:pPr marL="285750" indent="-285750">
              <a:buFont typeface="Wingdings" panose="05000000000000000000" pitchFamily="2" charset="2"/>
              <a:buChar char="§"/>
            </a:pPr>
            <a:r>
              <a:rPr lang="en-US" dirty="0" smtClean="0"/>
              <a:t>Headphones: For communicating with the blind.</a:t>
            </a:r>
          </a:p>
          <a:p>
            <a:pPr marL="285750" indent="-285750">
              <a:buFont typeface="Wingdings" panose="05000000000000000000" pitchFamily="2" charset="2"/>
              <a:buChar char="§"/>
            </a:pPr>
            <a:r>
              <a:rPr lang="en-US" dirty="0" smtClean="0"/>
              <a:t>On-board Computer: For processing the data.</a:t>
            </a:r>
          </a:p>
          <a:p>
            <a:pPr marL="285750" indent="-285750">
              <a:buFont typeface="Wingdings" panose="05000000000000000000" pitchFamily="2" charset="2"/>
              <a:buChar char="§"/>
            </a:pPr>
            <a:r>
              <a:rPr lang="en-US" dirty="0" err="1" smtClean="0"/>
              <a:t>OpenCV</a:t>
            </a:r>
            <a:r>
              <a:rPr lang="en-US" dirty="0" smtClean="0"/>
              <a:t>: For image processing.</a:t>
            </a:r>
          </a:p>
          <a:p>
            <a:pPr marL="285750" indent="-285750">
              <a:buFont typeface="Wingdings" panose="05000000000000000000" pitchFamily="2" charset="2"/>
              <a:buChar char="§"/>
            </a:pPr>
            <a:r>
              <a:rPr lang="en-US" dirty="0" smtClean="0"/>
              <a:t>Say: For Text to speech conversion.</a:t>
            </a:r>
            <a:endParaRPr lang="en-US" dirty="0"/>
          </a:p>
        </p:txBody>
      </p:sp>
    </p:spTree>
    <p:extLst>
      <p:ext uri="{BB962C8B-B14F-4D97-AF65-F5344CB8AC3E}">
        <p14:creationId xmlns:p14="http://schemas.microsoft.com/office/powerpoint/2010/main" val="2213947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1509"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V="1">
            <a:off x="789709" y="16306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9162" y="769203"/>
            <a:ext cx="2924775" cy="646331"/>
          </a:xfrm>
          <a:prstGeom prst="rect">
            <a:avLst/>
          </a:prstGeom>
          <a:noFill/>
        </p:spPr>
        <p:txBody>
          <a:bodyPr wrap="none" rtlCol="0">
            <a:spAutoFit/>
          </a:bodyPr>
          <a:lstStyle/>
          <a:p>
            <a:r>
              <a:rPr lang="en-US" sz="3600" b="1" dirty="0" smtClean="0">
                <a:solidFill>
                  <a:srgbClr val="C00000"/>
                </a:solidFill>
                <a:latin typeface="Footlight MT Light" panose="0204060206030A020304" pitchFamily="18" charset="0"/>
                <a:cs typeface="Arial" panose="020B0604020202020204" pitchFamily="34" charset="0"/>
              </a:rPr>
              <a:t>Our Approach</a:t>
            </a:r>
            <a:endParaRPr lang="en-US" sz="3600" b="1" dirty="0">
              <a:solidFill>
                <a:srgbClr val="C00000"/>
              </a:solidFill>
              <a:latin typeface="Footlight MT Light" panose="0204060206030A020304" pitchFamily="18" charset="0"/>
              <a:cs typeface="Arial" panose="020B0604020202020204" pitchFamily="34" charset="0"/>
            </a:endParaRPr>
          </a:p>
        </p:txBody>
      </p:sp>
      <p:sp>
        <p:nvSpPr>
          <p:cNvPr id="9" name="TextBox 8"/>
          <p:cNvSpPr txBox="1"/>
          <p:nvPr/>
        </p:nvSpPr>
        <p:spPr>
          <a:xfrm>
            <a:off x="736089" y="2133600"/>
            <a:ext cx="6525491" cy="3785652"/>
          </a:xfrm>
          <a:prstGeom prst="rect">
            <a:avLst/>
          </a:prstGeom>
          <a:noFill/>
        </p:spPr>
        <p:txBody>
          <a:bodyPr wrap="square" rtlCol="0">
            <a:spAutoFit/>
          </a:bodyPr>
          <a:lstStyle/>
          <a:p>
            <a:r>
              <a:rPr lang="en-US" sz="2400" dirty="0" smtClean="0">
                <a:latin typeface="Footlight MT Light" panose="0204060206030A020304" pitchFamily="18" charset="0"/>
              </a:rPr>
              <a:t>Image Processing</a:t>
            </a:r>
          </a:p>
          <a:p>
            <a:endParaRPr lang="en-US" dirty="0"/>
          </a:p>
          <a:p>
            <a:r>
              <a:rPr lang="en-US" dirty="0" smtClean="0"/>
              <a:t>After thorough study of </a:t>
            </a:r>
            <a:r>
              <a:rPr lang="en-US" dirty="0" err="1" smtClean="0"/>
              <a:t>OpenCV</a:t>
            </a:r>
            <a:r>
              <a:rPr lang="en-US" dirty="0" smtClean="0"/>
              <a:t>-core module and image processing module, we started with the code reading two images simultaneously from two cameras. Then, we computed the disparity map. After this, we implemented this in real time to generate real time disparity maps.</a:t>
            </a:r>
          </a:p>
          <a:p>
            <a:endParaRPr lang="en-US" dirty="0"/>
          </a:p>
          <a:p>
            <a:r>
              <a:rPr lang="en-US" dirty="0" smtClean="0"/>
              <a:t>Now, we headed towards camera calibration. It is an important step in the project. We learnt about intrinsic and extrinsic camera parameters(like rotation and translation). After this, stereo calibration was done and the parameters generated(Q Matrix) was used to get x, y, z co-ordinates corresponding to each pixel. </a:t>
            </a:r>
          </a:p>
        </p:txBody>
      </p:sp>
    </p:spTree>
    <p:extLst>
      <p:ext uri="{BB962C8B-B14F-4D97-AF65-F5344CB8AC3E}">
        <p14:creationId xmlns:p14="http://schemas.microsoft.com/office/powerpoint/2010/main" val="17505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1509"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V="1">
            <a:off x="789709" y="16306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6089" y="1981200"/>
            <a:ext cx="6525491" cy="461665"/>
          </a:xfrm>
          <a:prstGeom prst="rect">
            <a:avLst/>
          </a:prstGeom>
          <a:noFill/>
        </p:spPr>
        <p:txBody>
          <a:bodyPr wrap="square" rtlCol="0">
            <a:spAutoFit/>
          </a:bodyPr>
          <a:lstStyle/>
          <a:p>
            <a:r>
              <a:rPr lang="en-US" sz="2400" dirty="0" smtClean="0">
                <a:latin typeface="Footlight MT Light" panose="0204060206030A020304" pitchFamily="18" charset="0"/>
              </a:rPr>
              <a:t>Text to Speech</a:t>
            </a:r>
          </a:p>
        </p:txBody>
      </p:sp>
      <p:sp>
        <p:nvSpPr>
          <p:cNvPr id="7" name="TextBox 6"/>
          <p:cNvSpPr txBox="1"/>
          <p:nvPr/>
        </p:nvSpPr>
        <p:spPr>
          <a:xfrm>
            <a:off x="713509" y="2590800"/>
            <a:ext cx="6601691" cy="2492990"/>
          </a:xfrm>
          <a:prstGeom prst="rect">
            <a:avLst/>
          </a:prstGeom>
          <a:noFill/>
        </p:spPr>
        <p:txBody>
          <a:bodyPr wrap="square" rtlCol="0">
            <a:spAutoFit/>
          </a:bodyPr>
          <a:lstStyle/>
          <a:p>
            <a:r>
              <a:rPr lang="en-US" dirty="0" smtClean="0">
                <a:latin typeface="Footlight MT Light" panose="0204060206030A020304" pitchFamily="18" charset="0"/>
              </a:rPr>
              <a:t> In our C++ code that was calculating the depth, we implemented the text to speech program. Using this, the depth generated was converted into speech.</a:t>
            </a:r>
          </a:p>
          <a:p>
            <a:endParaRPr lang="en-US" dirty="0">
              <a:latin typeface="Footlight MT Light" panose="0204060206030A020304" pitchFamily="18" charset="0"/>
            </a:endParaRPr>
          </a:p>
          <a:p>
            <a:r>
              <a:rPr lang="en-US" sz="2400" dirty="0" smtClean="0">
                <a:latin typeface="Footlight MT Light" panose="0204060206030A020304" pitchFamily="18" charset="0"/>
              </a:rPr>
              <a:t>Navigation</a:t>
            </a:r>
          </a:p>
          <a:p>
            <a:endParaRPr lang="en-US" sz="2400" dirty="0">
              <a:latin typeface="Footlight MT Light" panose="0204060206030A020304" pitchFamily="18" charset="0"/>
            </a:endParaRPr>
          </a:p>
          <a:p>
            <a:r>
              <a:rPr lang="en-US" dirty="0" smtClean="0">
                <a:latin typeface="Footlight MT Light" panose="0204060206030A020304" pitchFamily="18" charset="0"/>
              </a:rPr>
              <a:t>Using IMU(Inertial Measurement Unit), we calculated the numbers of steps with the help of acceleration of the person’s leg.</a:t>
            </a:r>
            <a:endParaRPr lang="en-US" sz="1600" dirty="0">
              <a:latin typeface="Footlight MT Light" panose="0204060206030A020304" pitchFamily="18" charset="0"/>
            </a:endParaRPr>
          </a:p>
        </p:txBody>
      </p:sp>
    </p:spTree>
    <p:extLst>
      <p:ext uri="{BB962C8B-B14F-4D97-AF65-F5344CB8AC3E}">
        <p14:creationId xmlns:p14="http://schemas.microsoft.com/office/powerpoint/2010/main" val="391273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685800"/>
            <a:ext cx="3878434" cy="615553"/>
          </a:xfrm>
          <a:prstGeom prst="rect">
            <a:avLst/>
          </a:prstGeom>
          <a:noFill/>
        </p:spPr>
        <p:txBody>
          <a:bodyPr wrap="none" rtlCol="0">
            <a:spAutoFit/>
          </a:bodyPr>
          <a:lstStyle/>
          <a:p>
            <a:r>
              <a:rPr lang="en-US" sz="3400" b="1" dirty="0">
                <a:solidFill>
                  <a:srgbClr val="C00000"/>
                </a:solidFill>
                <a:latin typeface="Footlight MT Light" panose="0204060206030A020304" pitchFamily="18" charset="0"/>
                <a:cs typeface="Arial" panose="020B0604020202020204" pitchFamily="34" charset="0"/>
              </a:rPr>
              <a:t>W</a:t>
            </a:r>
            <a:r>
              <a:rPr lang="en-US" sz="3400" b="1" dirty="0" smtClean="0">
                <a:solidFill>
                  <a:srgbClr val="C00000"/>
                </a:solidFill>
                <a:latin typeface="Footlight MT Light" panose="0204060206030A020304" pitchFamily="18" charset="0"/>
                <a:cs typeface="Arial" panose="020B0604020202020204" pitchFamily="34" charset="0"/>
              </a:rPr>
              <a:t>ork </a:t>
            </a:r>
            <a:r>
              <a:rPr lang="en-US" sz="3400" b="1" dirty="0">
                <a:solidFill>
                  <a:srgbClr val="C00000"/>
                </a:solidFill>
                <a:latin typeface="Footlight MT Light" panose="0204060206030A020304" pitchFamily="18" charset="0"/>
                <a:cs typeface="Arial" panose="020B0604020202020204" pitchFamily="34" charset="0"/>
              </a:rPr>
              <a:t>D</a:t>
            </a:r>
            <a:r>
              <a:rPr lang="en-US" sz="3400" b="1" dirty="0" smtClean="0">
                <a:solidFill>
                  <a:srgbClr val="C00000"/>
                </a:solidFill>
                <a:latin typeface="Footlight MT Light" panose="0204060206030A020304" pitchFamily="18" charset="0"/>
                <a:cs typeface="Arial" panose="020B0604020202020204" pitchFamily="34" charset="0"/>
              </a:rPr>
              <a:t>one </a:t>
            </a:r>
            <a:r>
              <a:rPr lang="en-US" sz="3400" b="1" dirty="0">
                <a:solidFill>
                  <a:srgbClr val="C00000"/>
                </a:solidFill>
                <a:latin typeface="Footlight MT Light" panose="0204060206030A020304" pitchFamily="18" charset="0"/>
                <a:cs typeface="Arial" panose="020B0604020202020204" pitchFamily="34" charset="0"/>
              </a:rPr>
              <a:t>T</a:t>
            </a:r>
            <a:r>
              <a:rPr lang="en-US" sz="3400" b="1" dirty="0" smtClean="0">
                <a:solidFill>
                  <a:srgbClr val="C00000"/>
                </a:solidFill>
                <a:latin typeface="Footlight MT Light" panose="0204060206030A020304" pitchFamily="18" charset="0"/>
                <a:cs typeface="Arial" panose="020B0604020202020204" pitchFamily="34" charset="0"/>
              </a:rPr>
              <a:t>ill </a:t>
            </a:r>
            <a:r>
              <a:rPr lang="en-US" sz="3400" b="1" dirty="0">
                <a:solidFill>
                  <a:srgbClr val="C00000"/>
                </a:solidFill>
                <a:latin typeface="Footlight MT Light" panose="0204060206030A020304" pitchFamily="18" charset="0"/>
                <a:cs typeface="Arial" panose="020B0604020202020204" pitchFamily="34" charset="0"/>
              </a:rPr>
              <a:t>N</a:t>
            </a:r>
            <a:r>
              <a:rPr lang="en-US" sz="3400" b="1" dirty="0" smtClean="0">
                <a:solidFill>
                  <a:srgbClr val="C00000"/>
                </a:solidFill>
                <a:latin typeface="Footlight MT Light" panose="0204060206030A020304" pitchFamily="18" charset="0"/>
                <a:cs typeface="Arial" panose="020B0604020202020204" pitchFamily="34" charset="0"/>
              </a:rPr>
              <a:t>ow</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9600" y="1905000"/>
            <a:ext cx="6781800" cy="4985980"/>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latin typeface="Footlight MT Light" panose="0204060206030A020304" pitchFamily="18" charset="0"/>
              </a:rPr>
              <a:t>Reading Images from two cameras simultaneously.</a:t>
            </a:r>
          </a:p>
          <a:p>
            <a:pPr marL="285750" indent="-285750">
              <a:buFont typeface="Wingdings" panose="05000000000000000000" pitchFamily="2" charset="2"/>
              <a:buChar char="§"/>
            </a:pPr>
            <a:endParaRPr lang="en-US" sz="2400" dirty="0" smtClean="0">
              <a:latin typeface="Footlight MT Light" panose="0204060206030A020304" pitchFamily="18" charset="0"/>
            </a:endParaRPr>
          </a:p>
          <a:p>
            <a:pPr marL="285750" indent="-285750">
              <a:buFont typeface="Wingdings" panose="05000000000000000000" pitchFamily="2" charset="2"/>
              <a:buChar char="§"/>
            </a:pPr>
            <a:r>
              <a:rPr lang="en-US" sz="2400" dirty="0" smtClean="0">
                <a:latin typeface="Footlight MT Light" panose="0204060206030A020304" pitchFamily="18" charset="0"/>
              </a:rPr>
              <a:t>Computing disparity.</a:t>
            </a:r>
          </a:p>
          <a:p>
            <a:pPr marL="285750" indent="-285750">
              <a:buFont typeface="Wingdings" panose="05000000000000000000" pitchFamily="2" charset="2"/>
              <a:buChar char="§"/>
            </a:pPr>
            <a:endParaRPr lang="en-US" sz="2400" dirty="0" smtClean="0">
              <a:latin typeface="Footlight MT Light" panose="0204060206030A020304" pitchFamily="18" charset="0"/>
            </a:endParaRPr>
          </a:p>
          <a:p>
            <a:pPr marL="285750" indent="-285750">
              <a:buFont typeface="Wingdings" panose="05000000000000000000" pitchFamily="2" charset="2"/>
              <a:buChar char="§"/>
            </a:pPr>
            <a:r>
              <a:rPr lang="en-US" sz="2400" dirty="0" smtClean="0">
                <a:latin typeface="Footlight MT Light" panose="0204060206030A020304" pitchFamily="18" charset="0"/>
              </a:rPr>
              <a:t>Generating real time disparity map.</a:t>
            </a:r>
          </a:p>
          <a:p>
            <a:pPr marL="285750" indent="-285750">
              <a:buFont typeface="Wingdings" panose="05000000000000000000" pitchFamily="2" charset="2"/>
              <a:buChar char="§"/>
            </a:pPr>
            <a:endParaRPr lang="en-US" sz="2400" dirty="0" smtClean="0">
              <a:latin typeface="Footlight MT Light" panose="0204060206030A020304" pitchFamily="18" charset="0"/>
            </a:endParaRPr>
          </a:p>
          <a:p>
            <a:pPr marL="285750" indent="-285750">
              <a:buFont typeface="Wingdings" panose="05000000000000000000" pitchFamily="2" charset="2"/>
              <a:buChar char="§"/>
            </a:pPr>
            <a:r>
              <a:rPr lang="en-US" sz="2400" dirty="0" smtClean="0">
                <a:latin typeface="Footlight MT Light" panose="0204060206030A020304" pitchFamily="18" charset="0"/>
              </a:rPr>
              <a:t>Feature matching</a:t>
            </a:r>
            <a:r>
              <a:rPr lang="en-US" sz="2400" dirty="0" smtClean="0">
                <a:latin typeface="Footlight MT Light" panose="0204060206030A020304" pitchFamily="18" charset="0"/>
              </a:rPr>
              <a:t>.</a:t>
            </a:r>
          </a:p>
          <a:p>
            <a:pPr marL="285750" indent="-285750">
              <a:buFont typeface="Wingdings" panose="05000000000000000000" pitchFamily="2" charset="2"/>
              <a:buChar char="§"/>
            </a:pPr>
            <a:endParaRPr lang="en-US" sz="2400" dirty="0" smtClean="0">
              <a:latin typeface="Footlight MT Light" panose="0204060206030A020304" pitchFamily="18" charset="0"/>
            </a:endParaRPr>
          </a:p>
          <a:p>
            <a:pPr marL="285750" indent="-285750">
              <a:buFont typeface="Wingdings" panose="05000000000000000000" pitchFamily="2" charset="2"/>
              <a:buChar char="§"/>
            </a:pPr>
            <a:r>
              <a:rPr lang="en-US" sz="2400" dirty="0" smtClean="0">
                <a:latin typeface="Footlight MT Light" panose="0204060206030A020304" pitchFamily="18" charset="0"/>
              </a:rPr>
              <a:t>Camera calibration.</a:t>
            </a:r>
          </a:p>
          <a:p>
            <a:pPr marL="285750" indent="-285750">
              <a:buFont typeface="Wingdings" panose="05000000000000000000" pitchFamily="2" charset="2"/>
              <a:buChar char="§"/>
            </a:pPr>
            <a:endParaRPr lang="en-US" sz="2400" dirty="0" smtClean="0">
              <a:latin typeface="Footlight MT Light" panose="0204060206030A020304" pitchFamily="18" charset="0"/>
            </a:endParaRPr>
          </a:p>
          <a:p>
            <a:pPr marL="285750" indent="-285750">
              <a:buFont typeface="Wingdings" panose="05000000000000000000" pitchFamily="2" charset="2"/>
              <a:buChar char="§"/>
            </a:pPr>
            <a:r>
              <a:rPr lang="en-US" sz="2400" dirty="0" smtClean="0">
                <a:latin typeface="Footlight MT Light" panose="0204060206030A020304" pitchFamily="18" charset="0"/>
              </a:rPr>
              <a:t>Calculating number of steps using IMU.</a:t>
            </a:r>
          </a:p>
          <a:p>
            <a:pPr marL="285750" indent="-285750">
              <a:buFont typeface="Wingdings" panose="05000000000000000000" pitchFamily="2" charset="2"/>
              <a:buChar char="§"/>
            </a:pPr>
            <a:endParaRPr lang="en-US" dirty="0" smtClean="0">
              <a:latin typeface="Footlight MT Light" panose="0204060206030A020304" pitchFamily="18" charset="0"/>
            </a:endParaRPr>
          </a:p>
          <a:p>
            <a:pPr marL="285750" indent="-285750">
              <a:buFont typeface="Wingdings" panose="05000000000000000000" pitchFamily="2" charset="2"/>
              <a:buChar char="§"/>
            </a:pPr>
            <a:endParaRPr lang="en-US" dirty="0" smtClean="0">
              <a:latin typeface="Footlight MT Light" panose="0204060206030A020304" pitchFamily="18" charset="0"/>
            </a:endParaRPr>
          </a:p>
          <a:p>
            <a:pPr marL="285750" indent="-285750">
              <a:buFont typeface="Wingdings" panose="05000000000000000000" pitchFamily="2" charset="2"/>
              <a:buChar char="§"/>
            </a:pPr>
            <a:endParaRPr lang="en-US" dirty="0">
              <a:latin typeface="Footlight MT Light" panose="0204060206030A020304" pitchFamily="18" charset="0"/>
            </a:endParaRPr>
          </a:p>
        </p:txBody>
      </p:sp>
      <p:sp>
        <p:nvSpPr>
          <p:cNvPr id="10" name="Rectangle 9"/>
          <p:cNvSpPr/>
          <p:nvPr/>
        </p:nvSpPr>
        <p:spPr>
          <a:xfrm flipV="1">
            <a:off x="762000" y="1524000"/>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159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4770" y="609600"/>
            <a:ext cx="5431230" cy="1138773"/>
          </a:xfrm>
          <a:prstGeom prst="rect">
            <a:avLst/>
          </a:prstGeom>
          <a:noFill/>
        </p:spPr>
        <p:txBody>
          <a:bodyPr wrap="none" rtlCol="0">
            <a:spAutoFit/>
          </a:bodyPr>
          <a:lstStyle/>
          <a:p>
            <a:r>
              <a:rPr lang="en-US" sz="3400" b="1" dirty="0" smtClean="0">
                <a:solidFill>
                  <a:srgbClr val="C00000"/>
                </a:solidFill>
                <a:latin typeface="Footlight MT Light" panose="0204060206030A020304" pitchFamily="18" charset="0"/>
                <a:cs typeface="Arial" panose="020B0604020202020204" pitchFamily="34" charset="0"/>
              </a:rPr>
              <a:t>Reading Images from </a:t>
            </a:r>
          </a:p>
          <a:p>
            <a:r>
              <a:rPr lang="en-US" sz="3400" b="1" dirty="0" smtClean="0">
                <a:solidFill>
                  <a:srgbClr val="C00000"/>
                </a:solidFill>
                <a:latin typeface="Footlight MT Light" panose="0204060206030A020304" pitchFamily="18" charset="0"/>
                <a:cs typeface="Arial" panose="020B0604020202020204" pitchFamily="34" charset="0"/>
              </a:rPr>
              <a:t>Two Cameras Simultaneously</a:t>
            </a:r>
            <a:endParaRPr lang="en-US" sz="3400" b="1" dirty="0">
              <a:solidFill>
                <a:srgbClr val="C00000"/>
              </a:solidFill>
              <a:latin typeface="Footlight MT Light" panose="0204060206030A020304" pitchFamily="18" charset="0"/>
              <a:cs typeface="Arial" panose="020B0604020202020204" pitchFamily="34" charset="0"/>
            </a:endParaRPr>
          </a:p>
        </p:txBody>
      </p:sp>
      <p:sp>
        <p:nvSpPr>
          <p:cNvPr id="7" name="Rectangle 6"/>
          <p:cNvSpPr/>
          <p:nvPr/>
        </p:nvSpPr>
        <p:spPr>
          <a:xfrm>
            <a:off x="7543800" y="0"/>
            <a:ext cx="164869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V="1">
            <a:off x="762000" y="1935481"/>
            <a:ext cx="67818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9" y="2763008"/>
            <a:ext cx="2864256" cy="1544621"/>
          </a:xfrm>
          <a:prstGeom prst="rect">
            <a:avLst/>
          </a:prstGeom>
        </p:spPr>
      </p:pic>
      <p:pic>
        <p:nvPicPr>
          <p:cNvPr id="1026" name="Picture 2" descr="C:\Users\MY DELL\Downloads\Screenshot from 2017-06-08 19-10-1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2763008"/>
            <a:ext cx="2826327" cy="158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778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540</TotalTime>
  <Words>578</Words>
  <Application>Microsoft Office PowerPoint</Application>
  <PresentationFormat>On-screen Show (4:3)</PresentationFormat>
  <Paragraphs>84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DELL</dc:creator>
  <cp:lastModifiedBy>MY DELL</cp:lastModifiedBy>
  <cp:revision>20</cp:revision>
  <dcterms:created xsi:type="dcterms:W3CDTF">2006-08-16T00:00:00Z</dcterms:created>
  <dcterms:modified xsi:type="dcterms:W3CDTF">2017-06-08T15:12:11Z</dcterms:modified>
</cp:coreProperties>
</file>