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0" r:id="rId7"/>
    <p:sldId id="282" r:id="rId8"/>
    <p:sldId id="303" r:id="rId9"/>
    <p:sldId id="302" r:id="rId10"/>
    <p:sldId id="295" r:id="rId11"/>
    <p:sldId id="297" r:id="rId12"/>
    <p:sldId id="305" r:id="rId13"/>
    <p:sldId id="306" r:id="rId14"/>
    <p:sldId id="304" r:id="rId15"/>
    <p:sldId id="307" r:id="rId16"/>
    <p:sldId id="308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8"/>
    <p:restoredTop sz="93811"/>
  </p:normalViewPr>
  <p:slideViewPr>
    <p:cSldViewPr snapToGrid="0" snapToObjects="1">
      <p:cViewPr varScale="1">
        <p:scale>
          <a:sx n="99" d="100"/>
          <a:sy n="9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0653D-7544-3B48-A73B-32EF93F043FC}" type="datetimeFigureOut">
              <a:rPr lang="en-SE" smtClean="0"/>
              <a:t>2024-09-09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F6C2-F8E1-6D4E-9488-97B47F24F7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659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=RqfaTIWc3LQ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/>
              <a:t>/p/ep114-7-must-know-strategies-to-scale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/p/ep110-top-5-strategies-to-reduce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/p/ep109-top-6-tools-to-turn-code-into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/p/how-uber-uses-integrated-</a:t>
            </a:r>
            <a:r>
              <a:rPr lang="en-US" dirty="0" err="1"/>
              <a:t>redis</a:t>
            </a:r>
            <a:r>
              <a:rPr lang="en-US" dirty="0"/>
              <a:t>-cache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/p/a-crash-course-in-</a:t>
            </a:r>
            <a:r>
              <a:rPr lang="en-US" dirty="0" err="1"/>
              <a:t>api</a:t>
            </a:r>
            <a:r>
              <a:rPr lang="en-US" dirty="0"/>
              <a:t>-versioning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/p/how-paypal-serves-350-billion-daily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/p/ep107-top-9-architectural-patterns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/p/ep105-the-12-factor-app</a:t>
            </a:r>
          </a:p>
          <a:p>
            <a:r>
              <a:rPr lang="en-US" dirty="0"/>
              <a:t>https://</a:t>
            </a:r>
            <a:r>
              <a:rPr lang="en-US" dirty="0" err="1"/>
              <a:t>blog.crushingtecheducation.com</a:t>
            </a:r>
            <a:r>
              <a:rPr lang="en-US" dirty="0"/>
              <a:t>/p/design-a-live-video-streaming-platform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/p/ep99-what-is-the-best-way-to-learn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/p/how-to-design-a-good-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blog.crushingtecheducation.com</a:t>
            </a:r>
            <a:r>
              <a:rPr lang="en-US" dirty="0"/>
              <a:t>/p/design-a-distributed-priority-queue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/p/ep102-encoding-vs-encryption-vs-tokenization</a:t>
            </a:r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/p/ep100-polling-vs-webhooks</a:t>
            </a:r>
          </a:p>
          <a:p>
            <a:r>
              <a:rPr lang="en-US" dirty="0"/>
              <a:t>https://</a:t>
            </a:r>
            <a:r>
              <a:rPr lang="en-US" dirty="0" err="1"/>
              <a:t>martinfowler.com</a:t>
            </a:r>
            <a:r>
              <a:rPr lang="en-US" dirty="0"/>
              <a:t>/articles/feature-</a:t>
            </a:r>
            <a:r>
              <a:rPr lang="en-US" dirty="0" err="1"/>
              <a:t>toggles.html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blog.bytebytego.com</a:t>
            </a:r>
            <a:r>
              <a:rPr lang="en-US" dirty="0"/>
              <a:t>/p/100x-scaling-how-figma-scaled-its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99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zaidesanton.substack.com</a:t>
            </a:r>
            <a:r>
              <a:rPr lang="en-US" dirty="0"/>
              <a:t>/p/how-refactoring-almost-ruined-my</a:t>
            </a:r>
          </a:p>
          <a:p>
            <a:r>
              <a:rPr lang="en-US" dirty="0"/>
              <a:t>https://</a:t>
            </a:r>
            <a:r>
              <a:rPr lang="en-US" dirty="0" err="1"/>
              <a:t>newsletter.pragmaticengineer.com</a:t>
            </a:r>
            <a:r>
              <a:rPr lang="en-US" dirty="0"/>
              <a:t>/p/</a:t>
            </a:r>
            <a:r>
              <a:rPr lang="en-US" dirty="0" err="1"/>
              <a:t>bluesky</a:t>
            </a:r>
            <a:r>
              <a:rPr lang="en-US" dirty="0"/>
              <a:t> – </a:t>
            </a:r>
            <a:r>
              <a:rPr lang="en-US" dirty="0" err="1"/>
              <a:t>qrchitecture</a:t>
            </a:r>
            <a:r>
              <a:rPr lang="en-US" dirty="0"/>
              <a:t> evolution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F6C2-F8E1-6D4E-9488-97B47F24F752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16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3AFD-C0FB-6D4E-86E4-E914D16C6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Programų sistemos projektavimas ir architektūra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8304-204A-3A4D-8547-0BD52034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SE" dirty="0"/>
              <a:t>Vasilij Savin</a:t>
            </a:r>
          </a:p>
          <a:p>
            <a:pPr algn="r"/>
            <a:r>
              <a:rPr lang="en-SE" dirty="0"/>
              <a:t>VU MIF ruduo 2022</a:t>
            </a:r>
          </a:p>
        </p:txBody>
      </p:sp>
    </p:spTree>
    <p:extLst>
      <p:ext uri="{BB962C8B-B14F-4D97-AF65-F5344CB8AC3E}">
        <p14:creationId xmlns:p14="http://schemas.microsoft.com/office/powerpoint/2010/main" val="425964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1D95-054D-AC40-BD80-A605E025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II užduoties vertinimo gairės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0493-E0BE-64F3-7383-44EDD4F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Norint gauti norimą pažymį reikės pademonstruoti veikiantį funkcionalumą prezentacijos metu imtinai</a:t>
            </a:r>
          </a:p>
          <a:p>
            <a:pPr marL="0" indent="0">
              <a:buNone/>
            </a:pPr>
            <a:r>
              <a:rPr lang="ru-RU" b="1" dirty="0"/>
              <a:t>10</a:t>
            </a:r>
            <a:r>
              <a:rPr lang="ru-RU" dirty="0"/>
              <a:t> – </a:t>
            </a:r>
            <a:r>
              <a:rPr lang="en-US" dirty="0"/>
              <a:t>Payment system integration (Stripe/Elavon)</a:t>
            </a:r>
          </a:p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 – Order Refunds</a:t>
            </a:r>
          </a:p>
          <a:p>
            <a:pPr marL="0" indent="0">
              <a:buNone/>
            </a:pPr>
            <a:r>
              <a:rPr lang="ru-RU" b="1" dirty="0"/>
              <a:t>8</a:t>
            </a:r>
            <a:r>
              <a:rPr lang="ru-RU" dirty="0"/>
              <a:t> – </a:t>
            </a:r>
            <a:r>
              <a:rPr lang="en-US" dirty="0"/>
              <a:t>Product variations, discounts and tips management</a:t>
            </a:r>
          </a:p>
          <a:p>
            <a:pPr marL="0" indent="0">
              <a:buNone/>
            </a:pPr>
            <a:r>
              <a:rPr lang="en-US" b="1" dirty="0"/>
              <a:t>7</a:t>
            </a:r>
            <a:r>
              <a:rPr lang="en-US" dirty="0"/>
              <a:t> – Merchant Business info management, proper system logging</a:t>
            </a:r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dirty="0"/>
              <a:t> – Tax calculation for orders, tax management</a:t>
            </a:r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 – Basic Order management flow (from creation to closure)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4108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EB0F-6955-F699-A70F-1089B26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Komandos formavimo dokumentas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2BF4-C81C-AEF0-A799-61D00ACE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E" dirty="0"/>
              <a:t>Kiekviena komanda turės pateikti dokumentą kur bus aprašyti komandiniai susitarimai</a:t>
            </a:r>
          </a:p>
          <a:p>
            <a:r>
              <a:rPr lang="en-SE" dirty="0"/>
              <a:t>Komandos pavadinimas ir lyderis</a:t>
            </a:r>
          </a:p>
          <a:p>
            <a:pPr lvl="1"/>
            <a:r>
              <a:rPr lang="en-SE" dirty="0"/>
              <a:t>Aprašyti kaip jus kaip komanda pasirinkote tokį komandos lyderį ir kodėl būtent tokį būdą pasirinkote</a:t>
            </a:r>
          </a:p>
          <a:p>
            <a:pPr lvl="1"/>
            <a:r>
              <a:rPr lang="en-SE" dirty="0"/>
              <a:t>Kokius įgaliojimus turės jūsų lyderis</a:t>
            </a:r>
          </a:p>
          <a:p>
            <a:r>
              <a:rPr lang="en-SE" dirty="0"/>
              <a:t>Komandos ambicijos – norimas pažymis</a:t>
            </a:r>
          </a:p>
          <a:p>
            <a:r>
              <a:rPr lang="en-SE" dirty="0"/>
              <a:t>Sprendimų priėmimo principai ir taisyklės</a:t>
            </a:r>
          </a:p>
          <a:p>
            <a:r>
              <a:rPr lang="en-SE" dirty="0"/>
              <a:t>Kaip bus dalinami darbai – taisyklės ir principai</a:t>
            </a:r>
          </a:p>
          <a:p>
            <a:r>
              <a:rPr lang="en-SE" dirty="0"/>
              <a:t>Capacity constraints (kas kada ir kodėl negali dirbti/dalyvauti komandos susitikimuose)</a:t>
            </a:r>
          </a:p>
          <a:p>
            <a:r>
              <a:rPr lang="en-SE" dirty="0"/>
              <a:t>Grupės susitikimo laikai ir planuojamas darbas kartu</a:t>
            </a:r>
          </a:p>
          <a:p>
            <a:r>
              <a:rPr lang="en-SE" dirty="0"/>
              <a:t>Progreso stebėjimo būdai (daily standup, trello, etc)</a:t>
            </a:r>
          </a:p>
          <a:p>
            <a:r>
              <a:rPr lang="en-SE" dirty="0"/>
              <a:t>Kokias sankcijas komanda taikys taisyklių nesilaikymą, vėlavimą ar darbų nepadarymą</a:t>
            </a:r>
          </a:p>
        </p:txBody>
      </p:sp>
    </p:spTree>
    <p:extLst>
      <p:ext uri="{BB962C8B-B14F-4D97-AF65-F5344CB8AC3E}">
        <p14:creationId xmlns:p14="http://schemas.microsoft.com/office/powerpoint/2010/main" val="244680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26DF-1B00-44BC-D0B7-CB66ADDD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Sprendim</a:t>
            </a:r>
            <a:r>
              <a:rPr lang="lt-LT" dirty="0" err="1"/>
              <a:t>ų</a:t>
            </a:r>
            <a:r>
              <a:rPr lang="lt-LT" dirty="0"/>
              <a:t> priėmimo būdai</a:t>
            </a:r>
            <a:br>
              <a:rPr lang="lt-LT" dirty="0"/>
            </a:br>
            <a:r>
              <a:rPr lang="lt-LT" dirty="0" err="1"/>
              <a:t>Leader-team</a:t>
            </a:r>
            <a:endParaRPr lang="en-SE" dirty="0"/>
          </a:p>
        </p:txBody>
      </p:sp>
      <p:pic>
        <p:nvPicPr>
          <p:cNvPr id="5" name="Content Placeholder 4" descr="A group of cartoon faces&#10;&#10;Description automatically generated">
            <a:extLst>
              <a:ext uri="{FF2B5EF4-FFF2-40B4-BE49-F238E27FC236}">
                <a16:creationId xmlns:a16="http://schemas.microsoft.com/office/drawing/2014/main" id="{C21E2EB7-D88C-8996-9F86-7D71F7EE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5400" cy="2517181"/>
          </a:xfrm>
        </p:spPr>
      </p:pic>
    </p:spTree>
    <p:extLst>
      <p:ext uri="{BB962C8B-B14F-4D97-AF65-F5344CB8AC3E}">
        <p14:creationId xmlns:p14="http://schemas.microsoft.com/office/powerpoint/2010/main" val="39529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0722-6B3D-B345-442C-F7026F9C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Kiti sprendimo priėmimo būdai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BF2F-9E25-62FB-C748-C9B8E19A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Democratic voting (majority dominates minority)</a:t>
            </a:r>
          </a:p>
          <a:p>
            <a:r>
              <a:rPr lang="en-SE" dirty="0"/>
              <a:t>Apache voting process (+1, 0, -1) – veto power</a:t>
            </a:r>
          </a:p>
          <a:p>
            <a:endParaRPr lang="en-SE" dirty="0"/>
          </a:p>
          <a:p>
            <a:endParaRPr lang="en-SE" dirty="0"/>
          </a:p>
          <a:p>
            <a:pPr marL="0" indent="0" algn="ctr">
              <a:buNone/>
            </a:pPr>
            <a:r>
              <a:rPr lang="en-SE" dirty="0"/>
              <a:t>Svarbus principas</a:t>
            </a:r>
          </a:p>
          <a:p>
            <a:pPr marL="0" indent="0" algn="ctr">
              <a:buNone/>
            </a:pPr>
            <a:r>
              <a:rPr lang="en-SE" dirty="0"/>
              <a:t>“Disagree but commit”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2196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B98E-58BD-B904-D8BA-E32BFA4F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652" y="1078090"/>
            <a:ext cx="5322774" cy="831203"/>
          </a:xfrm>
        </p:spPr>
        <p:txBody>
          <a:bodyPr/>
          <a:lstStyle/>
          <a:p>
            <a:r>
              <a:rPr lang="en-SE" b="1" dirty="0"/>
              <a:t>Komandų formavimas</a:t>
            </a:r>
          </a:p>
        </p:txBody>
      </p:sp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419137D4-6553-0364-D2DC-6D677500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52" y="1783880"/>
            <a:ext cx="4807618" cy="46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DC99-A52F-B8F3-832A-03BA89F9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Didžiausias IT pramonės mitas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E713-A26B-3480-E667-1A16AD2D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3200" b="0" i="0" u="none" strike="noStrike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Man patinka, kai </a:t>
            </a:r>
            <a:r>
              <a:rPr lang="lt-LT" sz="320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F0502020204030204" pitchFamily="34" charset="0"/>
              </a:rPr>
              <a:t>būna tiksliai ir aiškiai aprašyti reikalavimai, dokumentacija ir standartai</a:t>
            </a:r>
            <a:r>
              <a:rPr lang="lt-LT" sz="3200" b="0" i="0" u="none" strike="noStrike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, kai būna aišku ko iš manęs tikimasi ir kaip geriausiai tobulėti ir judėti teisingo atsakymo link.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26592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0BB-5A65-758B-4CFF-A8003753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Meistriškumo lygiai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80B2-6062-42A2-1C2A-090E4A3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Junior (coder)</a:t>
            </a:r>
          </a:p>
          <a:p>
            <a:pPr lvl="1"/>
            <a:r>
              <a:rPr lang="en-SE" dirty="0"/>
              <a:t>Gali suprojektuoti atskirą klasę ar kelias funkcijas</a:t>
            </a:r>
          </a:p>
          <a:p>
            <a:pPr lvl="1"/>
            <a:r>
              <a:rPr lang="en-SE" dirty="0"/>
              <a:t>Reikia tikslios techninės užduoties</a:t>
            </a:r>
          </a:p>
          <a:p>
            <a:r>
              <a:rPr lang="en-SE" dirty="0"/>
              <a:t>Mid (autonominis vienetas)</a:t>
            </a:r>
          </a:p>
          <a:p>
            <a:pPr lvl="1"/>
            <a:r>
              <a:rPr lang="en-SE" dirty="0"/>
              <a:t>Gali suprojektuoti atskirą komponentą ir servisą</a:t>
            </a:r>
          </a:p>
          <a:p>
            <a:pPr lvl="1"/>
            <a:r>
              <a:rPr lang="en-SE" dirty="0"/>
              <a:t>Sugeba pats suformuluoti techninę užduotį ir ją įgyvendinti</a:t>
            </a:r>
          </a:p>
          <a:p>
            <a:r>
              <a:rPr lang="en-SE" dirty="0"/>
              <a:t>Senior (mentor/leader)</a:t>
            </a:r>
          </a:p>
          <a:p>
            <a:pPr lvl="1"/>
            <a:r>
              <a:rPr lang="en-SE" dirty="0"/>
              <a:t>Gali suprojektuoti posistemę ir integruoti ją į didesnę visumą</a:t>
            </a:r>
          </a:p>
          <a:p>
            <a:pPr lvl="1"/>
            <a:r>
              <a:rPr lang="en-SE" dirty="0"/>
              <a:t>Sugeba suformuluoti užduotį jaunesniems kolegoms ir prižiūrėti įgyvendinimą</a:t>
            </a:r>
          </a:p>
        </p:txBody>
      </p:sp>
    </p:spTree>
    <p:extLst>
      <p:ext uri="{BB962C8B-B14F-4D97-AF65-F5344CB8AC3E}">
        <p14:creationId xmlns:p14="http://schemas.microsoft.com/office/powerpoint/2010/main" val="292278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C85E-1857-3C49-B814-1009B395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Kurso aprašymas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4C1-C617-774F-9C80-26BBBA44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Kurso tikslas – suteikti praktinių žinių apie programinės įrangos projektavimą ir geras praktikas ir sistemos architektūrą</a:t>
            </a:r>
          </a:p>
          <a:p>
            <a:r>
              <a:rPr lang="lt-LT" dirty="0"/>
              <a:t>Kursas sudarytas iš praktinių užsiėmimų ir teorinių paskaitų</a:t>
            </a:r>
          </a:p>
          <a:p>
            <a:r>
              <a:rPr lang="lt-LT" dirty="0"/>
              <a:t>Praktiniai užsiėmimai bus intensyvus visą kursą, tai gali būti nelengvas kursas</a:t>
            </a:r>
          </a:p>
          <a:p>
            <a:r>
              <a:rPr lang="lt-LT" dirty="0"/>
              <a:t>Vertinimas bus išimtinai pagal laboratorinius darbus, jokio egzamino nėra numatyta.</a:t>
            </a:r>
          </a:p>
          <a:p>
            <a:r>
              <a:rPr lang="lt-LT" dirty="0"/>
              <a:t>Lankomumas nėra privalomas. Man svarbiausia rezultatai ir kad jus išmoktumėte medžiaga. Bet pasistengsiu, kad būtų įdomu ateiti į paskaitas</a:t>
            </a:r>
          </a:p>
          <a:p>
            <a:r>
              <a:rPr lang="lt-LT" dirty="0"/>
              <a:t>Visos skaidrės ir medžiaga bus publikuojamos</a:t>
            </a:r>
          </a:p>
        </p:txBody>
      </p:sp>
    </p:spTree>
    <p:extLst>
      <p:ext uri="{BB962C8B-B14F-4D97-AF65-F5344CB8AC3E}">
        <p14:creationId xmlns:p14="http://schemas.microsoft.com/office/powerpoint/2010/main" val="22596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200C-C613-2C41-A26D-D033F26A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Apie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6908-EA5E-854D-9B39-13650CB5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dirty="0"/>
              <a:t>15 metų patirties IT, kuriant PĮ, patyręs Agile Coach</a:t>
            </a:r>
          </a:p>
          <a:p>
            <a:r>
              <a:rPr lang="en-SE" dirty="0"/>
              <a:t>Esu labiau IT praktikas nei informatikos akademikas</a:t>
            </a:r>
          </a:p>
          <a:p>
            <a:r>
              <a:rPr lang="en-US" dirty="0" err="1"/>
              <a:t>Š</a:t>
            </a:r>
            <a:r>
              <a:rPr lang="en-SE" dirty="0"/>
              <a:t>iuo metu esu Tech Lead Manager US Bank padalinyje Vilniuje</a:t>
            </a:r>
          </a:p>
          <a:p>
            <a:r>
              <a:rPr lang="en-SE" dirty="0"/>
              <a:t>Programuoju su Java (Spring) ir kažkada Javascript (Angular)</a:t>
            </a:r>
          </a:p>
          <a:p>
            <a:pPr marL="0" indent="0">
              <a:buNone/>
            </a:pPr>
            <a:r>
              <a:rPr lang="en-SE" dirty="0"/>
              <a:t>Hobiai: kepimas, šachmatai, stalo žaidimai, rūšinė kava bei kokteiliai</a:t>
            </a:r>
          </a:p>
        </p:txBody>
      </p:sp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4B522DBF-A36C-9207-E978-9B554A1F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81" y="5016224"/>
            <a:ext cx="1251673" cy="12683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C8C4AFC-8D1A-AF03-2E8D-7F3BB1CA0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225" y="7166578"/>
            <a:ext cx="509693" cy="5096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6A33DE2-DDC2-A154-6E08-C786AEEAB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875" y="8319879"/>
            <a:ext cx="324137" cy="1385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A28F4DC-52F3-08B5-6270-773B66AE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296" y="4675240"/>
            <a:ext cx="2105395" cy="1950330"/>
          </a:xfrm>
          <a:prstGeom prst="rect">
            <a:avLst/>
          </a:prstGeom>
        </p:spPr>
      </p:pic>
      <p:pic>
        <p:nvPicPr>
          <p:cNvPr id="16" name="Picture 15" descr="A logo with text and a horse and a sword&#10;&#10;Description automatically generated">
            <a:extLst>
              <a:ext uri="{FF2B5EF4-FFF2-40B4-BE49-F238E27FC236}">
                <a16:creationId xmlns:a16="http://schemas.microsoft.com/office/drawing/2014/main" id="{56135FA5-1021-9DCA-F350-4021EB55C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933" y="4965526"/>
            <a:ext cx="1331378" cy="148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BB9A-CE9B-B044-A6B4-C3ADEEBA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Aukšto lygio kurso apžvalga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0401-2B73-3149-9F60-9F43D0C6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E" dirty="0"/>
              <a:t>Šitame kurse jus išmoksite projektuoti sistemas skirtinguose lygiuose, bei svarbius projektavimo principus ir šablonus</a:t>
            </a:r>
          </a:p>
          <a:p>
            <a:r>
              <a:rPr lang="en-SE" b="1" dirty="0"/>
              <a:t>Sistemos projektavimas</a:t>
            </a:r>
          </a:p>
          <a:p>
            <a:pPr lvl="1"/>
            <a:r>
              <a:rPr lang="en-SE" dirty="0"/>
              <a:t>Detalus techninis projektavimas</a:t>
            </a:r>
          </a:p>
          <a:p>
            <a:pPr lvl="1"/>
            <a:r>
              <a:rPr lang="en-SE" dirty="0"/>
              <a:t>REST API</a:t>
            </a:r>
          </a:p>
          <a:p>
            <a:pPr lvl="1"/>
            <a:r>
              <a:rPr lang="en-SE" dirty="0"/>
              <a:t>Duomenų modeliavimas didelėse sistemose</a:t>
            </a:r>
          </a:p>
          <a:p>
            <a:pPr lvl="1"/>
            <a:r>
              <a:rPr lang="en-SE" dirty="0"/>
              <a:t>Kaip projektuoti našias dideles sistemas</a:t>
            </a:r>
          </a:p>
          <a:p>
            <a:pPr lvl="1"/>
            <a:r>
              <a:rPr lang="en-SE" dirty="0"/>
              <a:t>Kaip rašyti švarų kodą</a:t>
            </a:r>
          </a:p>
          <a:p>
            <a:pPr lvl="1"/>
            <a:r>
              <a:rPr lang="en-SE" dirty="0"/>
              <a:t>Kaip integruoti išorines sistemas</a:t>
            </a:r>
          </a:p>
          <a:p>
            <a:r>
              <a:rPr lang="en-SE" b="1" dirty="0"/>
              <a:t>Komponentų projektavimas</a:t>
            </a:r>
          </a:p>
          <a:p>
            <a:pPr lvl="1"/>
            <a:r>
              <a:rPr lang="en-SE" dirty="0"/>
              <a:t>SOLID principai</a:t>
            </a:r>
          </a:p>
          <a:p>
            <a:pPr lvl="1"/>
            <a:r>
              <a:rPr lang="en-SE" dirty="0"/>
              <a:t>DRY principas</a:t>
            </a:r>
          </a:p>
          <a:p>
            <a:pPr lvl="1"/>
            <a:r>
              <a:rPr lang="en-SE" dirty="0"/>
              <a:t>Naudingi objektiškai orientuoti projektavimo šablonai</a:t>
            </a:r>
          </a:p>
        </p:txBody>
      </p:sp>
    </p:spTree>
    <p:extLst>
      <p:ext uri="{BB962C8B-B14F-4D97-AF65-F5344CB8AC3E}">
        <p14:creationId xmlns:p14="http://schemas.microsoft.com/office/powerpoint/2010/main" val="9747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E859-0771-FA57-6FD1-F882DD20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Kas nesikeičia </a:t>
            </a:r>
            <a:r>
              <a:rPr lang="ru-RU" dirty="0"/>
              <a:t>2024</a:t>
            </a:r>
            <a:r>
              <a:rPr lang="lt-LT" dirty="0"/>
              <a:t> metais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E889-8ECE-CB43-D7D5-BDA4AF4E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Komandos formavimas bus pagal pateiktas anketas</a:t>
            </a:r>
          </a:p>
          <a:p>
            <a:r>
              <a:rPr lang="en-SE" dirty="0"/>
              <a:t>Nebus galutinio egzamino, pažymis bus surenkamas semestro metu</a:t>
            </a:r>
          </a:p>
          <a:p>
            <a:r>
              <a:rPr lang="en-SE" dirty="0"/>
              <a:t>Visos užduotis bus vykdomos komandomis</a:t>
            </a:r>
          </a:p>
          <a:p>
            <a:r>
              <a:rPr lang="en-SE" dirty="0"/>
              <a:t>Vietoj pratybų bus online konsultacijos kur komandos turės pademonstruoti progresą ir galės užduoti klausimus (iki </a:t>
            </a:r>
            <a:r>
              <a:rPr lang="ru-RU" dirty="0"/>
              <a:t>15 </a:t>
            </a:r>
            <a:r>
              <a:rPr lang="lt-LT" dirty="0"/>
              <a:t>min trukmės)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2106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0E99-DFD6-66BC-0DF0-4CFDE24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Skirtumai nuo </a:t>
            </a:r>
            <a:r>
              <a:rPr lang="lt-LT" dirty="0"/>
              <a:t>kurso </a:t>
            </a:r>
            <a:r>
              <a:rPr lang="ru-RU" dirty="0"/>
              <a:t>2023 </a:t>
            </a:r>
            <a:r>
              <a:rPr lang="lt-LT" dirty="0"/>
              <a:t>metais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065-CE63-45A0-910C-1899613E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Nebelieka verslo reikalavimų specifikacijos</a:t>
            </a:r>
          </a:p>
          <a:p>
            <a:r>
              <a:rPr lang="en-SE" dirty="0"/>
              <a:t>Daugiau dėmesio sistemos įgyvendinimui/programavimui</a:t>
            </a:r>
          </a:p>
          <a:p>
            <a:r>
              <a:rPr lang="en-SE" dirty="0"/>
              <a:t>Nebelieka dienoraščio, atsiranda asmeninis esė</a:t>
            </a:r>
          </a:p>
          <a:p>
            <a:r>
              <a:rPr lang="en-SE" dirty="0"/>
              <a:t>Atsiranda komandos formavimo dokumentas</a:t>
            </a:r>
          </a:p>
          <a:p>
            <a:r>
              <a:rPr lang="en-SE" dirty="0"/>
              <a:t>Kalbos pasirinkimas bus binding sprendimas</a:t>
            </a:r>
          </a:p>
          <a:p>
            <a:r>
              <a:rPr lang="en-SE" dirty="0"/>
              <a:t>Visi atsiskaitymai turi pasibaigti iki Kalėdų</a:t>
            </a:r>
          </a:p>
          <a:p>
            <a:r>
              <a:rPr lang="en-SE" dirty="0"/>
              <a:t>Sistema bus full-stack, reikės sukurti bazinį frontendą funkcionalumams pademonstruoti</a:t>
            </a:r>
          </a:p>
        </p:txBody>
      </p:sp>
    </p:spTree>
    <p:extLst>
      <p:ext uri="{BB962C8B-B14F-4D97-AF65-F5344CB8AC3E}">
        <p14:creationId xmlns:p14="http://schemas.microsoft.com/office/powerpoint/2010/main" val="197633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ED7-B704-73A5-754E-254935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Projektuojama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4681-FDED-0F66-A18E-8A383D0F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Kurso metu mes suprojektuosime ir įgyvendinsime PoS (Point of Sale sistema) barams/restoranams ir grožio sektoriui.</a:t>
            </a:r>
          </a:p>
          <a:p>
            <a:pPr marL="0" indent="0">
              <a:buNone/>
            </a:pPr>
            <a:r>
              <a:rPr lang="en-SE" dirty="0"/>
              <a:t>Pagrindiniai Sistemos verslo reikalavimai</a:t>
            </a:r>
          </a:p>
          <a:p>
            <a:r>
              <a:rPr lang="en-SE" dirty="0"/>
              <a:t>Galima padaryti maisto ir gėrimų užsakymą</a:t>
            </a:r>
          </a:p>
          <a:p>
            <a:r>
              <a:rPr lang="en-SE" dirty="0"/>
              <a:t>Galima padaryti grožio paslaugų bei prekių užsakymą</a:t>
            </a:r>
          </a:p>
          <a:p>
            <a:r>
              <a:rPr lang="en-SE" dirty="0"/>
              <a:t>Galima sukurti ir pritaikyti nuolaidas užsakymams</a:t>
            </a:r>
          </a:p>
          <a:p>
            <a:r>
              <a:rPr lang="en-SE" dirty="0"/>
              <a:t>Sistema apskaičiuoja mokesčius ir arbatpinigius</a:t>
            </a:r>
          </a:p>
          <a:p>
            <a:r>
              <a:rPr lang="en-SE" dirty="0"/>
              <a:t>Galima padaryti apmokėjimus įvairiais būdais (grynais, kortele, dovanų kuponu, tt)</a:t>
            </a:r>
          </a:p>
        </p:txBody>
      </p:sp>
    </p:spTree>
    <p:extLst>
      <p:ext uri="{BB962C8B-B14F-4D97-AF65-F5344CB8AC3E}">
        <p14:creationId xmlns:p14="http://schemas.microsoft.com/office/powerpoint/2010/main" val="6835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0B0F-F4F3-E486-65E7-DF89562E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Laboratorinių darbų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6786-F752-7386-63AB-8C83D6A4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b="1" dirty="0"/>
              <a:t>Spalio </a:t>
            </a:r>
            <a:r>
              <a:rPr lang="ru-RU" b="1" dirty="0"/>
              <a:t>12 </a:t>
            </a:r>
            <a:r>
              <a:rPr lang="lt-LT" b="1" dirty="0"/>
              <a:t>d. </a:t>
            </a:r>
            <a:r>
              <a:rPr lang="ru-RU" b="1" dirty="0"/>
              <a:t>12:00</a:t>
            </a:r>
            <a:r>
              <a:rPr lang="lt-LT" b="1" dirty="0"/>
              <a:t> </a:t>
            </a:r>
            <a:r>
              <a:rPr lang="lt-LT" dirty="0"/>
              <a:t>- Pirmos užduoties (techninio projekto) pateikimo </a:t>
            </a:r>
            <a:r>
              <a:rPr lang="lt-LT" dirty="0" err="1"/>
              <a:t>deadlinas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Darbą turi pateikti komandos lyderis per </a:t>
            </a:r>
            <a:r>
              <a:rPr lang="lt-LT" dirty="0" err="1"/>
              <a:t>emailą</a:t>
            </a:r>
            <a:r>
              <a:rPr lang="lt-LT" dirty="0"/>
              <a:t> su [KOMANDOS PAVADINIMAS] antrašte lektoriui ir paskirtos komandos lyderiui</a:t>
            </a:r>
          </a:p>
          <a:p>
            <a:pPr marL="0" indent="0">
              <a:buNone/>
            </a:pPr>
            <a:r>
              <a:rPr lang="lt-LT" dirty="0"/>
              <a:t>Kiekvienas studentas privalės pateikti trumpą </a:t>
            </a:r>
            <a:r>
              <a:rPr lang="lt-LT" dirty="0" err="1"/>
              <a:t>esę</a:t>
            </a:r>
            <a:r>
              <a:rPr lang="lt-LT" dirty="0"/>
              <a:t> kaip sekėsi komandinis darbas ir ką jų komanda darys kitaip bedarydama II užduotį. Pateikimas bus per </a:t>
            </a:r>
            <a:r>
              <a:rPr lang="lt-LT" dirty="0" err="1"/>
              <a:t>emokymus</a:t>
            </a:r>
            <a:r>
              <a:rPr lang="lt-LT" dirty="0"/>
              <a:t> siekiant išlaikyti anonimiškumą komandos viduje.</a:t>
            </a:r>
          </a:p>
          <a:p>
            <a:pPr marL="0" indent="0">
              <a:buNone/>
            </a:pPr>
            <a:r>
              <a:rPr lang="en-SE" b="1" dirty="0"/>
              <a:t>Gruodžio 20 d.</a:t>
            </a:r>
            <a:r>
              <a:rPr lang="en-SE" dirty="0"/>
              <a:t> – Paskutinė diena atsiskaityti antrą užduotį. Kiekviena komanda turės apie </a:t>
            </a:r>
            <a:r>
              <a:rPr lang="ru-RU" dirty="0"/>
              <a:t>20 </a:t>
            </a:r>
            <a:r>
              <a:rPr lang="lt-LT" dirty="0"/>
              <a:t>minučių pristatyti savo darbą ir pademonstruoti sistemos veikimą</a:t>
            </a:r>
            <a:endParaRPr lang="en-SE" dirty="0"/>
          </a:p>
          <a:p>
            <a:pPr marL="0" indent="0">
              <a:buNone/>
            </a:pPr>
            <a:r>
              <a:rPr lang="lt-LT" dirty="0"/>
              <a:t>Kiekvienas studentas privalės pateikti trumpą </a:t>
            </a:r>
            <a:r>
              <a:rPr lang="lt-LT" dirty="0" err="1"/>
              <a:t>esę</a:t>
            </a:r>
            <a:r>
              <a:rPr lang="lt-LT" dirty="0"/>
              <a:t> kaip sekėsi komandinis darbas ir ką jie išmoko dirbdami kartu. Pateikimas bus per </a:t>
            </a:r>
            <a:r>
              <a:rPr lang="lt-LT" dirty="0" err="1"/>
              <a:t>emokymus</a:t>
            </a:r>
            <a:r>
              <a:rPr lang="lt-LT" dirty="0"/>
              <a:t> siekiant išlaikyti anonimiškumą komandos viduje.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3944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843A-6E49-4F13-6C43-07668333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Įvertinimo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913B-7884-D7E7-E5AB-DA846522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Pirma užduotis – </a:t>
            </a:r>
            <a:r>
              <a:rPr lang="ru-RU" dirty="0"/>
              <a:t>4 </a:t>
            </a:r>
            <a:r>
              <a:rPr lang="lt-LT" dirty="0"/>
              <a:t>balai (</a:t>
            </a:r>
            <a:r>
              <a:rPr lang="ru-RU" dirty="0"/>
              <a:t>40% </a:t>
            </a:r>
            <a:r>
              <a:rPr lang="lt-LT" dirty="0"/>
              <a:t>dėstytojas / </a:t>
            </a:r>
            <a:r>
              <a:rPr lang="ru-RU" dirty="0"/>
              <a:t>60% </a:t>
            </a:r>
            <a:r>
              <a:rPr lang="lt-LT" dirty="0"/>
              <a:t>kita studentų komanda</a:t>
            </a:r>
            <a:r>
              <a:rPr lang="ru-RU" dirty="0"/>
              <a:t>)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Antra užduotis – </a:t>
            </a:r>
            <a:r>
              <a:rPr lang="ru-RU" dirty="0"/>
              <a:t>7 </a:t>
            </a:r>
            <a:r>
              <a:rPr lang="lt-LT" dirty="0"/>
              <a:t>balai</a:t>
            </a:r>
          </a:p>
          <a:p>
            <a:pPr marL="0" indent="0">
              <a:buNone/>
            </a:pPr>
            <a:r>
              <a:rPr lang="lt-LT" dirty="0"/>
              <a:t>Komandinių </a:t>
            </a:r>
            <a:r>
              <a:rPr lang="lt-LT" dirty="0" err="1"/>
              <a:t>esė</a:t>
            </a:r>
            <a:r>
              <a:rPr lang="lt-LT" dirty="0"/>
              <a:t> nepateikimas mažins vertinimą kiekvienos užduoties vienu balu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12023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6152D5FEFA940B3A982690B6EAB75" ma:contentTypeVersion="0" ma:contentTypeDescription="Create a new document." ma:contentTypeScope="" ma:versionID="54bc95c271a1054aa1bdd91bd0cc2e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18D20-64A7-47C6-9413-BCC9FFF8D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2851ED-31C7-44A2-8F11-47A955E49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C5F094-7F33-40EE-B67F-FA31DDB5A0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10525</TotalTime>
  <Words>1020</Words>
  <Application>Microsoft Macintosh PowerPoint</Application>
  <PresentationFormat>Widescreen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Roboto</vt:lpstr>
      <vt:lpstr>Wingdings 3</vt:lpstr>
      <vt:lpstr>Wisp</vt:lpstr>
      <vt:lpstr>Programų sistemos projektavimas ir architektūra</vt:lpstr>
      <vt:lpstr>Kurso aprašymas</vt:lpstr>
      <vt:lpstr>Apie mane</vt:lpstr>
      <vt:lpstr>Aukšto lygio kurso apžvalga</vt:lpstr>
      <vt:lpstr>Kas nesikeičia 2024 metais</vt:lpstr>
      <vt:lpstr>Skirtumai nuo kurso 2023 metais</vt:lpstr>
      <vt:lpstr>Projektuojama Sistema</vt:lpstr>
      <vt:lpstr>Laboratorinių darbų timeline</vt:lpstr>
      <vt:lpstr>Įvertinimo sistema</vt:lpstr>
      <vt:lpstr>II užduoties vertinimo gairės</vt:lpstr>
      <vt:lpstr>Komandos formavimo dokumentas</vt:lpstr>
      <vt:lpstr>Sprendimų priėmimo būdai Leader-team</vt:lpstr>
      <vt:lpstr>Kiti sprendimo priėmimo būdai</vt:lpstr>
      <vt:lpstr>Komandų formavimas</vt:lpstr>
      <vt:lpstr>Didžiausias IT pramonės mitas</vt:lpstr>
      <vt:lpstr>Meistriškumo lygiai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Programavimo pagrindai su Javascript</dc:title>
  <dc:creator>Vasilij Savin</dc:creator>
  <cp:lastModifiedBy>Vasilij Savin</cp:lastModifiedBy>
  <cp:revision>84</cp:revision>
  <dcterms:created xsi:type="dcterms:W3CDTF">2020-09-20T18:18:40Z</dcterms:created>
  <dcterms:modified xsi:type="dcterms:W3CDTF">2024-09-09T10:41:31Z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0x010100DA66152D5FEFA940B3A982690B6EAB75</vt:lpwstr>
  </property>
</Properties>
</file>