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306" r:id="rId6"/>
    <p:sldId id="308" r:id="rId7"/>
    <p:sldId id="310" r:id="rId8"/>
    <p:sldId id="311" r:id="rId9"/>
    <p:sldId id="312" r:id="rId10"/>
    <p:sldId id="313" r:id="rId11"/>
    <p:sldId id="320" r:id="rId12"/>
    <p:sldId id="314" r:id="rId13"/>
    <p:sldId id="303" r:id="rId14"/>
    <p:sldId id="304" r:id="rId15"/>
    <p:sldId id="307" r:id="rId16"/>
    <p:sldId id="302" r:id="rId17"/>
    <p:sldId id="319" r:id="rId18"/>
    <p:sldId id="315" r:id="rId19"/>
    <p:sldId id="316" r:id="rId20"/>
    <p:sldId id="317" r:id="rId21"/>
    <p:sldId id="31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6"/>
    <p:restoredTop sz="93811"/>
  </p:normalViewPr>
  <p:slideViewPr>
    <p:cSldViewPr snapToGrid="0" snapToObjects="1">
      <p:cViewPr varScale="1">
        <p:scale>
          <a:sx n="99" d="100"/>
          <a:sy n="9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0653D-7544-3B48-A73B-32EF93F043FC}" type="datetimeFigureOut">
              <a:rPr lang="en-SE" smtClean="0"/>
              <a:t>2024-09-15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F6C2-F8E1-6D4E-9488-97B47F24F7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3659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=RqfaTIWc3LQ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/>
              <a:t>/p/ep114-7-must-know-strategies-to-scale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/p/ep110-top-5-strategies-to-reduce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/p/ep109-top-6-tools-to-turn-code-into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/p/how-uber-uses-integrated-</a:t>
            </a:r>
            <a:r>
              <a:rPr lang="en-US" dirty="0" err="1"/>
              <a:t>redis</a:t>
            </a:r>
            <a:r>
              <a:rPr lang="en-US" dirty="0"/>
              <a:t>-cache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/p/a-crash-course-in-</a:t>
            </a:r>
            <a:r>
              <a:rPr lang="en-US" dirty="0" err="1"/>
              <a:t>api</a:t>
            </a:r>
            <a:r>
              <a:rPr lang="en-US" dirty="0"/>
              <a:t>-versioning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/p/how-paypal-serves-350-billion-daily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/p/ep107-top-9-architectural-patterns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/p/ep105-the-12-factor-app</a:t>
            </a:r>
          </a:p>
          <a:p>
            <a:r>
              <a:rPr lang="en-US" dirty="0"/>
              <a:t>https://</a:t>
            </a:r>
            <a:r>
              <a:rPr lang="en-US" dirty="0" err="1"/>
              <a:t>blog.crushingtecheducation.com</a:t>
            </a:r>
            <a:r>
              <a:rPr lang="en-US" dirty="0"/>
              <a:t>/p/design-a-live-video-streaming-platform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/p/ep99-what-is-the-best-way-to-learn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/p/how-to-design-a-good-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blog.crushingtecheducation.com</a:t>
            </a:r>
            <a:r>
              <a:rPr lang="en-US" dirty="0"/>
              <a:t>/p/design-a-distributed-priority-queue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/p/ep102-encoding-vs-encryption-vs-tokenization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/p/ep100-polling-vs-webhooks</a:t>
            </a:r>
          </a:p>
          <a:p>
            <a:r>
              <a:rPr lang="en-US" dirty="0"/>
              <a:t>https://</a:t>
            </a:r>
            <a:r>
              <a:rPr lang="en-US" dirty="0" err="1"/>
              <a:t>martinfowler.com</a:t>
            </a:r>
            <a:r>
              <a:rPr lang="en-US" dirty="0"/>
              <a:t>/articles/feature-</a:t>
            </a:r>
            <a:r>
              <a:rPr lang="en-US" dirty="0" err="1"/>
              <a:t>toggles.html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/p/100x-scaling-how-figma-scaled-its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99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Things only get harder as your business and user base grows.</a:t>
            </a:r>
          </a:p>
          <a:p>
            <a:r>
              <a:rPr lang="en-SE" dirty="0"/>
              <a:t>T</a:t>
            </a:r>
            <a:r>
              <a:rPr lang="en-US" dirty="0"/>
              <a:t>h</a:t>
            </a:r>
            <a:r>
              <a:rPr lang="en-SE" dirty="0"/>
              <a:t>e more customers you have, the more painful it is to break API compatibility</a:t>
            </a:r>
          </a:p>
          <a:p>
            <a:r>
              <a:rPr lang="en-SE" dirty="0"/>
              <a:t>The longer your business runs, the more painful it is to do a data migration to a new DBMS or DB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122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A word on SOLID principles, for many years I was putting a lot of attention to follow them and spent considerable time going in more details for each of them.</a:t>
            </a:r>
          </a:p>
          <a:p>
            <a:r>
              <a:rPr lang="en-SE" dirty="0"/>
              <a:t>However not all of those principles aged well. I would say SRP (Single Responsibility) is probably one of the KEY principles that should be followed pretty religiously.</a:t>
            </a:r>
          </a:p>
          <a:p>
            <a:endParaRPr lang="en-SE" dirty="0"/>
          </a:p>
          <a:p>
            <a:r>
              <a:rPr lang="en-SE" dirty="0"/>
              <a:t>Rest are more niche as long as you keep the API contract from breaking, they mostly cover how not to break backwards compatibility and what to do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266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What is business flow?</a:t>
            </a:r>
          </a:p>
          <a:p>
            <a:r>
              <a:rPr lang="en-SE" dirty="0"/>
              <a:t>A set of operations that change state and culminate in successful business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3576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termly.io</a:t>
            </a:r>
            <a:r>
              <a:rPr lang="en-US" dirty="0"/>
              <a:t>/resources/articles/</a:t>
            </a:r>
            <a:r>
              <a:rPr lang="en-US" dirty="0" err="1"/>
              <a:t>gdpr</a:t>
            </a:r>
            <a:r>
              <a:rPr lang="en-US" dirty="0"/>
              <a:t>-in-the-us/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59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Source: </a:t>
            </a:r>
            <a:r>
              <a:rPr lang="en-US" dirty="0"/>
              <a:t>https://</a:t>
            </a:r>
            <a:r>
              <a:rPr lang="en-US" dirty="0" err="1"/>
              <a:t>gdpr-info.eu</a:t>
            </a:r>
            <a:r>
              <a:rPr lang="en-US" dirty="0"/>
              <a:t>/art-5-gdpr/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982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gdpr-info.eu</a:t>
            </a:r>
            <a:r>
              <a:rPr lang="en-US" dirty="0"/>
              <a:t>/art-9-gdpr/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984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3AFD-C0FB-6D4E-86E4-E914D16C6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dirty="0" err="1"/>
              <a:t>Software</a:t>
            </a:r>
            <a:r>
              <a:rPr lang="lt-LT" dirty="0"/>
              <a:t> Design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Architecture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8304-204A-3A4D-8547-0BD52034F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SE" dirty="0"/>
              <a:t>Vasilij Savin</a:t>
            </a:r>
          </a:p>
          <a:p>
            <a:pPr algn="r"/>
            <a:r>
              <a:rPr lang="en-SE" dirty="0"/>
              <a:t>VU MIF ruduo 2024</a:t>
            </a:r>
          </a:p>
        </p:txBody>
      </p:sp>
    </p:spTree>
    <p:extLst>
      <p:ext uri="{BB962C8B-B14F-4D97-AF65-F5344CB8AC3E}">
        <p14:creationId xmlns:p14="http://schemas.microsoft.com/office/powerpoint/2010/main" val="425964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background with text and symbols&#10;&#10;Description automatically generated with medium confidence">
            <a:extLst>
              <a:ext uri="{FF2B5EF4-FFF2-40B4-BE49-F238E27FC236}">
                <a16:creationId xmlns:a16="http://schemas.microsoft.com/office/drawing/2014/main" id="{F6E8D0A2-FD8D-8907-B84C-D60B61C62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336" y="1783813"/>
            <a:ext cx="7601553" cy="3975525"/>
          </a:xfrm>
        </p:spPr>
      </p:pic>
    </p:spTree>
    <p:extLst>
      <p:ext uri="{BB962C8B-B14F-4D97-AF65-F5344CB8AC3E}">
        <p14:creationId xmlns:p14="http://schemas.microsoft.com/office/powerpoint/2010/main" val="31888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any's data&#10;&#10;Description automatically generated">
            <a:extLst>
              <a:ext uri="{FF2B5EF4-FFF2-40B4-BE49-F238E27FC236}">
                <a16:creationId xmlns:a16="http://schemas.microsoft.com/office/drawing/2014/main" id="{50E7C550-E3BF-A698-880B-7F72780B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402" y="914400"/>
            <a:ext cx="7025972" cy="5546820"/>
          </a:xfrm>
        </p:spPr>
      </p:pic>
    </p:spTree>
    <p:extLst>
      <p:ext uri="{BB962C8B-B14F-4D97-AF65-F5344CB8AC3E}">
        <p14:creationId xmlns:p14="http://schemas.microsoft.com/office/powerpoint/2010/main" val="180185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FC08-5709-C658-C7A4-84A4E80C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My personal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0503-3746-4B8C-D38F-46AB58C8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Err on the SQL side unless you really know what you are doing</a:t>
            </a:r>
          </a:p>
          <a:p>
            <a:r>
              <a:rPr lang="en-SE" dirty="0"/>
              <a:t>SQL gives you robust model that has been proven for more than 40 years</a:t>
            </a:r>
          </a:p>
          <a:p>
            <a:r>
              <a:rPr lang="en-SE" dirty="0"/>
              <a:t>Querying and aggregating data is simple and easy</a:t>
            </a:r>
          </a:p>
          <a:p>
            <a:r>
              <a:rPr lang="en-SE" dirty="0"/>
              <a:t>Products are mature, stable and usually free for small-scale operations</a:t>
            </a:r>
          </a:p>
          <a:p>
            <a:r>
              <a:rPr lang="en-SE" dirty="0"/>
              <a:t>It is ‘relatively’ easier to migrate when you are forced to</a:t>
            </a:r>
          </a:p>
          <a:p>
            <a:r>
              <a:rPr lang="en-SE" dirty="0"/>
              <a:t>Performance is usually good enough until you hit really high level of usage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7507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DC2F-2807-A301-F759-22A43528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Steps in Domain 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AE82-2506-8113-8B1C-FDE490B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Define the purpose and business context of the model you are building</a:t>
            </a:r>
          </a:p>
          <a:p>
            <a:r>
              <a:rPr lang="en-SE" dirty="0"/>
              <a:t>Gather business requirements and constraints</a:t>
            </a:r>
          </a:p>
          <a:p>
            <a:r>
              <a:rPr lang="en-SE" dirty="0"/>
              <a:t>Design DB table structure</a:t>
            </a:r>
          </a:p>
          <a:p>
            <a:r>
              <a:rPr lang="en-SE" dirty="0"/>
              <a:t>Normalise the DB structure (eliminate duplicatation)</a:t>
            </a:r>
          </a:p>
        </p:txBody>
      </p:sp>
    </p:spTree>
    <p:extLst>
      <p:ext uri="{BB962C8B-B14F-4D97-AF65-F5344CB8AC3E}">
        <p14:creationId xmlns:p14="http://schemas.microsoft.com/office/powerpoint/2010/main" val="339930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3187-1CD7-0A10-9980-3C15872E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DB Design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D691-045D-2127-1809-6050D1A0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Always seek to identify business constraints and rules </a:t>
            </a:r>
          </a:p>
          <a:p>
            <a:pPr lvl="1"/>
            <a:r>
              <a:rPr lang="en-SE" dirty="0"/>
              <a:t>Can the field be null or negative?</a:t>
            </a:r>
          </a:p>
          <a:p>
            <a:r>
              <a:rPr lang="en-SE" dirty="0"/>
              <a:t>Avoid using calculatable fields in the DB</a:t>
            </a:r>
          </a:p>
          <a:p>
            <a:r>
              <a:rPr lang="en-SE" dirty="0"/>
              <a:t>Adopt insert-only DB update strategy</a:t>
            </a:r>
          </a:p>
          <a:p>
            <a:r>
              <a:rPr lang="en-SE" dirty="0"/>
              <a:t>Consider business case needs when normalising DB structure</a:t>
            </a:r>
          </a:p>
          <a:p>
            <a:pPr lvl="1"/>
            <a:r>
              <a:rPr lang="en-SE" dirty="0"/>
              <a:t>How many joins will you need to do to extract data you want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8483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625E-29DC-DD8A-0C8E-235FFF33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GDPR and Privacy by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ECBC5-B77B-9A37-6EFF-0746CF0A3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8496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AB67-605A-327D-DF25-77E35DC6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GDPR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20D1-9099-A50C-E384-4EEDDEBE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Lawfulness, fairness, transparency (requiring explicit consent)</a:t>
            </a:r>
          </a:p>
          <a:p>
            <a:r>
              <a:rPr lang="en-SE" dirty="0"/>
              <a:t>Purpose limitation (Specified, explicit legitimate business interests)</a:t>
            </a:r>
          </a:p>
          <a:p>
            <a:r>
              <a:rPr lang="en-SE" b="1" dirty="0"/>
              <a:t>Data minimisation </a:t>
            </a:r>
            <a:r>
              <a:rPr lang="en-SE" dirty="0"/>
              <a:t>(only required by legitimate interests data is collected)</a:t>
            </a:r>
          </a:p>
          <a:p>
            <a:r>
              <a:rPr lang="en-SE" dirty="0"/>
              <a:t>Accuracy (data kept up to date)</a:t>
            </a:r>
          </a:p>
          <a:p>
            <a:r>
              <a:rPr lang="en-SE" b="1" dirty="0"/>
              <a:t>Storage limitation </a:t>
            </a:r>
            <a:r>
              <a:rPr lang="en-SE" dirty="0"/>
              <a:t>(data expiration)</a:t>
            </a:r>
          </a:p>
          <a:p>
            <a:r>
              <a:rPr lang="en-SE" b="1" dirty="0"/>
              <a:t>Integrity, confidentiality </a:t>
            </a:r>
            <a:r>
              <a:rPr lang="en-SE" dirty="0"/>
              <a:t>(access controls and non-tampering)</a:t>
            </a:r>
          </a:p>
        </p:txBody>
      </p:sp>
    </p:spTree>
    <p:extLst>
      <p:ext uri="{BB962C8B-B14F-4D97-AF65-F5344CB8AC3E}">
        <p14:creationId xmlns:p14="http://schemas.microsoft.com/office/powerpoint/2010/main" val="306641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8D57-AD75-BF40-7AEF-B03B2CA1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Personal Identifiable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4484-83AD-CDA5-4FD5-EC718F47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E" dirty="0"/>
              <a:t>N</a:t>
            </a:r>
            <a:r>
              <a:rPr lang="en-US" dirty="0"/>
              <a:t>a</a:t>
            </a:r>
            <a:r>
              <a:rPr lang="en-SE" dirty="0"/>
              <a:t>me</a:t>
            </a:r>
          </a:p>
          <a:p>
            <a:r>
              <a:rPr lang="en-SE" dirty="0"/>
              <a:t>Email</a:t>
            </a:r>
          </a:p>
          <a:p>
            <a:r>
              <a:rPr lang="en-SE" dirty="0"/>
              <a:t>Biometrics (retina or fingerprint)</a:t>
            </a:r>
          </a:p>
          <a:p>
            <a:r>
              <a:rPr lang="en-SE" dirty="0"/>
              <a:t>Credit card data</a:t>
            </a:r>
          </a:p>
          <a:p>
            <a:r>
              <a:rPr lang="en-SE" dirty="0"/>
              <a:t>Driving license number, passport number, SSN</a:t>
            </a:r>
          </a:p>
          <a:p>
            <a:r>
              <a:rPr lang="en-SE" dirty="0"/>
              <a:t>Phone number</a:t>
            </a:r>
          </a:p>
          <a:p>
            <a:r>
              <a:rPr lang="en-SE" dirty="0"/>
              <a:t>Address</a:t>
            </a:r>
          </a:p>
          <a:p>
            <a:r>
              <a:rPr lang="en-SE" dirty="0"/>
              <a:t>Age or Date of Birth</a:t>
            </a:r>
          </a:p>
          <a:p>
            <a:r>
              <a:rPr lang="en-SE" dirty="0"/>
              <a:t>Gender</a:t>
            </a:r>
          </a:p>
          <a:p>
            <a:r>
              <a:rPr lang="en-SE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74001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7160-094F-841B-95B8-33D8F798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Special personal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9F72-5873-4547-D9A6-C538EE9F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Racial/ethnic origin</a:t>
            </a:r>
          </a:p>
          <a:p>
            <a:r>
              <a:rPr lang="en-SE" dirty="0"/>
              <a:t>Political opinions or affiliations</a:t>
            </a:r>
          </a:p>
          <a:p>
            <a:r>
              <a:rPr lang="en-SE" dirty="0"/>
              <a:t>Religious or philosophical beliefs</a:t>
            </a:r>
          </a:p>
          <a:p>
            <a:r>
              <a:rPr lang="en-US" dirty="0"/>
              <a:t>T</a:t>
            </a:r>
            <a:r>
              <a:rPr lang="en-SE" dirty="0"/>
              <a:t>rade union membership</a:t>
            </a:r>
          </a:p>
          <a:p>
            <a:r>
              <a:rPr lang="en-SE" dirty="0"/>
              <a:t>Genetic / medical information</a:t>
            </a:r>
          </a:p>
          <a:p>
            <a:r>
              <a:rPr lang="en-SE" dirty="0"/>
              <a:t>Sex life or orientation</a:t>
            </a:r>
          </a:p>
          <a:p>
            <a:r>
              <a:rPr lang="en-SE" dirty="0"/>
              <a:t>Criminal record (special conditions apply)</a:t>
            </a:r>
          </a:p>
        </p:txBody>
      </p:sp>
    </p:spTree>
    <p:extLst>
      <p:ext uri="{BB962C8B-B14F-4D97-AF65-F5344CB8AC3E}">
        <p14:creationId xmlns:p14="http://schemas.microsoft.com/office/powerpoint/2010/main" val="36886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8D22-DC08-84D5-F659-D741281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b="1" dirty="0"/>
              <a:t>Before we start data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5C2C9-B072-0A9C-5D4A-F6BC5E6FE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426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54E5-5C59-07C9-C746-FF7FDB42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General design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DE87B-499B-90E8-4705-357EFC72D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Things to keep in mind when designing a larger and complex system</a:t>
            </a:r>
          </a:p>
        </p:txBody>
      </p:sp>
    </p:spTree>
    <p:extLst>
      <p:ext uri="{BB962C8B-B14F-4D97-AF65-F5344CB8AC3E}">
        <p14:creationId xmlns:p14="http://schemas.microsoft.com/office/powerpoint/2010/main" val="33725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38B9-463F-0AF2-B15D-9A54F66A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Hardest things to change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295DE3-2306-1274-1DC0-2ED5F23369B1}"/>
              </a:ext>
            </a:extLst>
          </p:cNvPr>
          <p:cNvSpPr/>
          <p:nvPr/>
        </p:nvSpPr>
        <p:spPr>
          <a:xfrm>
            <a:off x="2434107" y="3981720"/>
            <a:ext cx="2150772" cy="914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External dependencies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54CE80-98DD-D37F-321E-5ADB79A01999}"/>
              </a:ext>
            </a:extLst>
          </p:cNvPr>
          <p:cNvSpPr/>
          <p:nvPr/>
        </p:nvSpPr>
        <p:spPr>
          <a:xfrm>
            <a:off x="8680359" y="4584340"/>
            <a:ext cx="243410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Data migration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3A6BF9E-CE4B-D4DE-EC1D-C841EBA22469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rot="16200000" flipH="1">
            <a:off x="9279607" y="3966533"/>
            <a:ext cx="895983" cy="3396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>
            <a:extLst>
              <a:ext uri="{FF2B5EF4-FFF2-40B4-BE49-F238E27FC236}">
                <a16:creationId xmlns:a16="http://schemas.microsoft.com/office/drawing/2014/main" id="{3BEC43AF-850E-3ECD-269B-985CAD93E27C}"/>
              </a:ext>
            </a:extLst>
          </p:cNvPr>
          <p:cNvSpPr/>
          <p:nvPr/>
        </p:nvSpPr>
        <p:spPr>
          <a:xfrm>
            <a:off x="9100583" y="2472205"/>
            <a:ext cx="914400" cy="121615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Data Model</a:t>
            </a:r>
          </a:p>
        </p:txBody>
      </p:sp>
      <p:sp>
        <p:nvSpPr>
          <p:cNvPr id="15" name="Left Arrow Callout 14">
            <a:extLst>
              <a:ext uri="{FF2B5EF4-FFF2-40B4-BE49-F238E27FC236}">
                <a16:creationId xmlns:a16="http://schemas.microsoft.com/office/drawing/2014/main" id="{8C3B946A-B4C4-4837-4DFC-2A962680B077}"/>
              </a:ext>
            </a:extLst>
          </p:cNvPr>
          <p:cNvSpPr/>
          <p:nvPr/>
        </p:nvSpPr>
        <p:spPr>
          <a:xfrm>
            <a:off x="4423893" y="2665390"/>
            <a:ext cx="2022444" cy="914400"/>
          </a:xfrm>
          <a:prstGeom prst="lef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API Contracts</a:t>
            </a:r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817B3B7B-01F8-A9F9-CC33-E9FE063F6459}"/>
              </a:ext>
            </a:extLst>
          </p:cNvPr>
          <p:cNvSpPr/>
          <p:nvPr/>
        </p:nvSpPr>
        <p:spPr>
          <a:xfrm>
            <a:off x="3052293" y="2665390"/>
            <a:ext cx="914400" cy="914400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Bevel 16">
            <a:extLst>
              <a:ext uri="{FF2B5EF4-FFF2-40B4-BE49-F238E27FC236}">
                <a16:creationId xmlns:a16="http://schemas.microsoft.com/office/drawing/2014/main" id="{91D6275C-EA15-D9E2-3BAA-6FC92A04B651}"/>
              </a:ext>
            </a:extLst>
          </p:cNvPr>
          <p:cNvSpPr/>
          <p:nvPr/>
        </p:nvSpPr>
        <p:spPr>
          <a:xfrm>
            <a:off x="6986787" y="2559073"/>
            <a:ext cx="1693572" cy="1042416"/>
          </a:xfrm>
          <a:prstGeom prst="beve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90339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2B10-3564-9E91-B819-9E066B3E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Tips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1AFF-659C-AD66-9FC6-5D256FD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Decide early on fat vs thin client, where will your business logic reside</a:t>
            </a:r>
          </a:p>
          <a:p>
            <a:r>
              <a:rPr lang="en-SE" dirty="0"/>
              <a:t>Decide on operation granularity</a:t>
            </a:r>
          </a:p>
          <a:p>
            <a:r>
              <a:rPr lang="en-SE" dirty="0"/>
              <a:t>Respect Law of Demeter (need-to-know principle)</a:t>
            </a:r>
          </a:p>
          <a:p>
            <a:r>
              <a:rPr lang="en-SE" dirty="0"/>
              <a:t>Keep in mind SOLID principles, especially SRP</a:t>
            </a:r>
          </a:p>
          <a:p>
            <a:r>
              <a:rPr lang="en-SE" dirty="0"/>
              <a:t>Always thing about API backwards compatibility</a:t>
            </a:r>
          </a:p>
          <a:p>
            <a:r>
              <a:rPr lang="en-SE" dirty="0"/>
              <a:t>It is a good practice to maintain Semantic Versioning for your system</a:t>
            </a:r>
          </a:p>
          <a:p>
            <a:endParaRPr lang="en-SE" dirty="0"/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3923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39AE-22AC-860A-FD3B-A87A89DC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Decide early on fat vs thin client, where will your business logic reside</a:t>
            </a:r>
            <a:br>
              <a:rPr lang="en-SE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5B5F-43A2-5966-A3AA-187971DF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Keep in mind release and business cycles. </a:t>
            </a:r>
          </a:p>
          <a:p>
            <a:pPr marL="0" indent="0">
              <a:buNone/>
            </a:pPr>
            <a:r>
              <a:rPr lang="en-SE" dirty="0"/>
              <a:t>How often does your </a:t>
            </a:r>
            <a:r>
              <a:rPr lang="en-SE" b="1" dirty="0"/>
              <a:t>business logic</a:t>
            </a:r>
            <a:r>
              <a:rPr lang="en-SE" dirty="0"/>
              <a:t> change?</a:t>
            </a:r>
          </a:p>
          <a:p>
            <a:pPr marL="0" indent="0">
              <a:buNone/>
            </a:pPr>
            <a:r>
              <a:rPr lang="en-SE" dirty="0"/>
              <a:t>How quickly do you </a:t>
            </a:r>
            <a:r>
              <a:rPr lang="en-SE" b="1" dirty="0"/>
              <a:t>need to respond </a:t>
            </a:r>
            <a:r>
              <a:rPr lang="en-SE" dirty="0"/>
              <a:t>to change?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Usually early on, backend is easier and faster to change. As time goes by, it becomes more and more calcified and harder to change to avoid breaking things.</a:t>
            </a:r>
          </a:p>
        </p:txBody>
      </p:sp>
    </p:spTree>
    <p:extLst>
      <p:ext uri="{BB962C8B-B14F-4D97-AF65-F5344CB8AC3E}">
        <p14:creationId xmlns:p14="http://schemas.microsoft.com/office/powerpoint/2010/main" val="244354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B2CA-AE2C-A5A9-DF55-DD8E728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Decide on operation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43F6-6B8E-5D57-6ADA-149D7255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M</a:t>
            </a:r>
            <a:r>
              <a:rPr lang="en-SE" sz="2400" dirty="0"/>
              <a:t>ore </a:t>
            </a:r>
            <a:r>
              <a:rPr lang="en-SE" sz="2400" b="1" dirty="0"/>
              <a:t>fine-grained</a:t>
            </a:r>
            <a:r>
              <a:rPr lang="en-SE" sz="2400" dirty="0"/>
              <a:t> operations expose data model to clients, increase coupling while keep API more generic (e.g. basic CRUD operations)</a:t>
            </a:r>
          </a:p>
          <a:p>
            <a:pPr marL="457200" lvl="1" indent="0">
              <a:buNone/>
            </a:pPr>
            <a:r>
              <a:rPr lang="en-SE" sz="2400" dirty="0"/>
              <a:t>More </a:t>
            </a:r>
            <a:r>
              <a:rPr lang="en-SE" sz="2400" b="1" dirty="0"/>
              <a:t>coarse-grained</a:t>
            </a:r>
            <a:r>
              <a:rPr lang="en-SE" sz="2400" dirty="0"/>
              <a:t> are better business-aligned but can reduce API reusability by making each API endpoint tailor-made to specific business case and have less expected side effects (e.g. sending SMS or email each time you call an operation)</a:t>
            </a:r>
          </a:p>
        </p:txBody>
      </p:sp>
    </p:spTree>
    <p:extLst>
      <p:ext uri="{BB962C8B-B14F-4D97-AF65-F5344CB8AC3E}">
        <p14:creationId xmlns:p14="http://schemas.microsoft.com/office/powerpoint/2010/main" val="284079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13A378-B8F9-7461-5C69-097B5B2DE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208" y="282274"/>
            <a:ext cx="5100033" cy="6298542"/>
          </a:xfrm>
        </p:spPr>
      </p:pic>
    </p:spTree>
    <p:extLst>
      <p:ext uri="{BB962C8B-B14F-4D97-AF65-F5344CB8AC3E}">
        <p14:creationId xmlns:p14="http://schemas.microsoft.com/office/powerpoint/2010/main" val="53118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3E1D-7D9D-1D02-C37D-2042BB1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Domain data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41875-47DF-E231-2950-6CCCAA642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40794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6152D5FEFA940B3A982690B6EAB75" ma:contentTypeVersion="0" ma:contentTypeDescription="Create a new document." ma:contentTypeScope="" ma:versionID="54bc95c271a1054aa1bdd91bd0cc2e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2851ED-31C7-44A2-8F11-47A955E499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C5F094-7F33-40EE-B67F-FA31DDB5A0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18D20-64A7-47C6-9413-BCC9FFF8D1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11542</TotalTime>
  <Words>925</Words>
  <Application>Microsoft Macintosh PowerPoint</Application>
  <PresentationFormat>Widescreen</PresentationFormat>
  <Paragraphs>111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Software Design and Architecture</vt:lpstr>
      <vt:lpstr>Before we start data modelling</vt:lpstr>
      <vt:lpstr>General design considerations</vt:lpstr>
      <vt:lpstr>Hardest things to change</vt:lpstr>
      <vt:lpstr>Tips and suggestions</vt:lpstr>
      <vt:lpstr>Decide early on fat vs thin client, where will your business logic reside </vt:lpstr>
      <vt:lpstr>Decide on operation granularity</vt:lpstr>
      <vt:lpstr>PowerPoint Presentation</vt:lpstr>
      <vt:lpstr>Domain data modelling</vt:lpstr>
      <vt:lpstr>PowerPoint Presentation</vt:lpstr>
      <vt:lpstr>PowerPoint Presentation</vt:lpstr>
      <vt:lpstr>My personal take</vt:lpstr>
      <vt:lpstr>Steps in Domain data modelling</vt:lpstr>
      <vt:lpstr>DB Design Recommendations</vt:lpstr>
      <vt:lpstr>GDPR and Privacy by Design</vt:lpstr>
      <vt:lpstr>GDPR principles</vt:lpstr>
      <vt:lpstr>Personal Identifiable Information</vt:lpstr>
      <vt:lpstr>Special personal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Programavimo pagrindai su Javascript</dc:title>
  <dc:creator>Vasilij Savin</dc:creator>
  <cp:lastModifiedBy>Vasilij Savin</cp:lastModifiedBy>
  <cp:revision>99</cp:revision>
  <dcterms:created xsi:type="dcterms:W3CDTF">2020-09-20T18:18:40Z</dcterms:created>
  <dcterms:modified xsi:type="dcterms:W3CDTF">2024-09-16T07:22:52Z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0x010100DA66152D5FEFA940B3A982690B6EAB75</vt:lpwstr>
  </property>
</Properties>
</file>