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54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bengine.or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hyperlink" Target="api/ouroboros_api(en).ch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683640" y="2781000"/>
            <a:ext cx="7769880" cy="302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000" b="1" strike="noStrike" spc="-1" dirty="0">
                <a:solidFill>
                  <a:srgbClr val="4F81BD"/>
                </a:solidFill>
                <a:latin typeface="微软雅黑"/>
                <a:ea typeface="微软雅黑"/>
              </a:rPr>
              <a:t>Ouroboros Technical Overview</a:t>
            </a:r>
            <a:br>
              <a:rPr dirty="0"/>
            </a:br>
            <a:br>
              <a:rPr dirty="0"/>
            </a:br>
            <a:r>
              <a:rPr lang="en-US" sz="2000" b="1" strike="noStrike" spc="-1" dirty="0">
                <a:solidFill>
                  <a:srgbClr val="4F81BD"/>
                </a:solidFill>
                <a:latin typeface="微软雅黑"/>
                <a:ea typeface="微软雅黑"/>
              </a:rPr>
              <a:t>MMORPG Game Server Engine</a:t>
            </a:r>
            <a:endParaRPr lang="en-US" sz="2000" b="0" strike="noStrike" spc="-1" dirty="0">
              <a:latin typeface="Arial"/>
            </a:endParaRPr>
          </a:p>
        </p:txBody>
      </p:sp>
      <p:pic>
        <p:nvPicPr>
          <p:cNvPr id="39" name="Picture 2"/>
          <p:cNvPicPr/>
          <p:nvPr/>
        </p:nvPicPr>
        <p:blipFill>
          <a:blip r:embed="rId2">
            <a:extLst>
              <a:ext uri="{28A0092B-C50C-407E-A947-70E740481C1C}">
                <a14:useLocalDpi xmlns:a14="http://schemas.microsoft.com/office/drawing/2010/main" val="0"/>
              </a:ext>
            </a:extLst>
          </a:blip>
          <a:stretch>
            <a:fillRect/>
          </a:stretch>
        </p:blipFill>
        <p:spPr>
          <a:xfrm>
            <a:off x="3885300" y="2097720"/>
            <a:ext cx="1366560" cy="1366560"/>
          </a:xfrm>
          <a:prstGeom prst="rect">
            <a:avLst/>
          </a:prstGeom>
          <a:ln>
            <a:noFill/>
          </a:ln>
        </p:spPr>
      </p:pic>
      <p:sp>
        <p:nvSpPr>
          <p:cNvPr id="40" name="CustomShape 2"/>
          <p:cNvSpPr/>
          <p:nvPr/>
        </p:nvSpPr>
        <p:spPr>
          <a:xfrm>
            <a:off x="6050160" y="6357696"/>
            <a:ext cx="3093840" cy="42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u="sng" strike="noStrike" spc="-1" dirty="0">
                <a:solidFill>
                  <a:srgbClr val="0000FF"/>
                </a:solidFill>
                <a:uFillTx/>
                <a:latin typeface="微软雅黑"/>
                <a:ea typeface="微软雅黑"/>
                <a:hlinkClick r:id="rId3"/>
              </a:rPr>
              <a:t>http://rottenvisions.</a:t>
            </a:r>
            <a:r>
              <a:rPr lang="en-US" sz="1800" b="0" u="sng" strike="noStrike" spc="-1" dirty="0">
                <a:solidFill>
                  <a:srgbClr val="0000FF"/>
                </a:solidFill>
                <a:uFillTx/>
                <a:latin typeface="微软雅黑"/>
                <a:ea typeface="微软雅黑"/>
              </a:rPr>
              <a:t>com</a:t>
            </a:r>
            <a:endParaRPr lang="en-US"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97"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Baseapp fault-tolerance processing</a:t>
            </a:r>
            <a:endParaRPr lang="en-US" sz="4400" b="0" strike="noStrike" spc="-1">
              <a:latin typeface="Arial"/>
            </a:endParaRPr>
          </a:p>
        </p:txBody>
      </p:sp>
      <p:sp>
        <p:nvSpPr>
          <p:cNvPr id="198" name="CustomShape 3"/>
          <p:cNvSpPr/>
          <p:nvPr/>
        </p:nvSpPr>
        <p:spPr>
          <a:xfrm>
            <a:off x="539640" y="297648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99" name="CustomShape 4"/>
          <p:cNvSpPr/>
          <p:nvPr/>
        </p:nvSpPr>
        <p:spPr>
          <a:xfrm>
            <a:off x="654480" y="319752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200" name="CustomShape 5"/>
          <p:cNvSpPr/>
          <p:nvPr/>
        </p:nvSpPr>
        <p:spPr>
          <a:xfrm>
            <a:off x="62244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01" name="CustomShape 6"/>
          <p:cNvSpPr/>
          <p:nvPr/>
        </p:nvSpPr>
        <p:spPr>
          <a:xfrm>
            <a:off x="95580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02" name="CustomShape 7"/>
          <p:cNvSpPr/>
          <p:nvPr/>
        </p:nvSpPr>
        <p:spPr>
          <a:xfrm>
            <a:off x="129096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03" name="CustomShape 8"/>
          <p:cNvSpPr/>
          <p:nvPr/>
        </p:nvSpPr>
        <p:spPr>
          <a:xfrm>
            <a:off x="162432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04" name="CustomShape 9"/>
          <p:cNvSpPr/>
          <p:nvPr/>
        </p:nvSpPr>
        <p:spPr>
          <a:xfrm>
            <a:off x="195948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05" name="CustomShape 10"/>
          <p:cNvSpPr/>
          <p:nvPr/>
        </p:nvSpPr>
        <p:spPr>
          <a:xfrm>
            <a:off x="2585520" y="297648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206" name="CustomShape 11"/>
          <p:cNvSpPr/>
          <p:nvPr/>
        </p:nvSpPr>
        <p:spPr>
          <a:xfrm>
            <a:off x="2700360" y="319752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207" name="CustomShape 12"/>
          <p:cNvSpPr/>
          <p:nvPr/>
        </p:nvSpPr>
        <p:spPr>
          <a:xfrm>
            <a:off x="266832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08" name="CustomShape 13"/>
          <p:cNvSpPr/>
          <p:nvPr/>
        </p:nvSpPr>
        <p:spPr>
          <a:xfrm>
            <a:off x="300168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09" name="CustomShape 14"/>
          <p:cNvSpPr/>
          <p:nvPr/>
        </p:nvSpPr>
        <p:spPr>
          <a:xfrm>
            <a:off x="333684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10" name="CustomShape 15"/>
          <p:cNvSpPr/>
          <p:nvPr/>
        </p:nvSpPr>
        <p:spPr>
          <a:xfrm>
            <a:off x="367020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11" name="CustomShape 16"/>
          <p:cNvSpPr/>
          <p:nvPr/>
        </p:nvSpPr>
        <p:spPr>
          <a:xfrm>
            <a:off x="400536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12" name="CustomShape 17"/>
          <p:cNvSpPr/>
          <p:nvPr/>
        </p:nvSpPr>
        <p:spPr>
          <a:xfrm>
            <a:off x="4590720" y="297648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213" name="CustomShape 18"/>
          <p:cNvSpPr/>
          <p:nvPr/>
        </p:nvSpPr>
        <p:spPr>
          <a:xfrm>
            <a:off x="4705560" y="319752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214" name="CustomShape 19"/>
          <p:cNvSpPr/>
          <p:nvPr/>
        </p:nvSpPr>
        <p:spPr>
          <a:xfrm>
            <a:off x="467352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15" name="CustomShape 20"/>
          <p:cNvSpPr/>
          <p:nvPr/>
        </p:nvSpPr>
        <p:spPr>
          <a:xfrm>
            <a:off x="500688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16" name="CustomShape 21"/>
          <p:cNvSpPr/>
          <p:nvPr/>
        </p:nvSpPr>
        <p:spPr>
          <a:xfrm>
            <a:off x="534204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17" name="CustomShape 22"/>
          <p:cNvSpPr/>
          <p:nvPr/>
        </p:nvSpPr>
        <p:spPr>
          <a:xfrm>
            <a:off x="567540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18" name="CustomShape 23"/>
          <p:cNvSpPr/>
          <p:nvPr/>
        </p:nvSpPr>
        <p:spPr>
          <a:xfrm>
            <a:off x="601056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19" name="CustomShape 24"/>
          <p:cNvSpPr/>
          <p:nvPr/>
        </p:nvSpPr>
        <p:spPr>
          <a:xfrm>
            <a:off x="2556000" y="4597200"/>
            <a:ext cx="1794600" cy="84348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sp>
      <p:sp>
        <p:nvSpPr>
          <p:cNvPr id="220" name="CustomShape 25"/>
          <p:cNvSpPr/>
          <p:nvPr/>
        </p:nvSpPr>
        <p:spPr>
          <a:xfrm>
            <a:off x="2700360" y="4817880"/>
            <a:ext cx="1163520" cy="362520"/>
          </a:xfrm>
          <a:prstGeom prst="rect">
            <a:avLst/>
          </a:prstGeom>
          <a:gradFill>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221" name="CustomShape 26"/>
          <p:cNvSpPr/>
          <p:nvPr/>
        </p:nvSpPr>
        <p:spPr>
          <a:xfrm>
            <a:off x="266832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22" name="CustomShape 27"/>
          <p:cNvSpPr/>
          <p:nvPr/>
        </p:nvSpPr>
        <p:spPr>
          <a:xfrm>
            <a:off x="300168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23" name="CustomShape 28"/>
          <p:cNvSpPr/>
          <p:nvPr/>
        </p:nvSpPr>
        <p:spPr>
          <a:xfrm>
            <a:off x="333684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24" name="CustomShape 29"/>
          <p:cNvSpPr/>
          <p:nvPr/>
        </p:nvSpPr>
        <p:spPr>
          <a:xfrm>
            <a:off x="367020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25" name="CustomShape 30"/>
          <p:cNvSpPr/>
          <p:nvPr/>
        </p:nvSpPr>
        <p:spPr>
          <a:xfrm>
            <a:off x="400536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26" name="CustomShape 31"/>
          <p:cNvSpPr/>
          <p:nvPr/>
        </p:nvSpPr>
        <p:spPr>
          <a:xfrm>
            <a:off x="195948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27" name="CustomShape 32"/>
          <p:cNvSpPr/>
          <p:nvPr/>
        </p:nvSpPr>
        <p:spPr>
          <a:xfrm>
            <a:off x="467352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28" name="CustomShape 33"/>
          <p:cNvSpPr/>
          <p:nvPr/>
        </p:nvSpPr>
        <p:spPr>
          <a:xfrm>
            <a:off x="300348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29" name="CustomShape 34"/>
          <p:cNvSpPr/>
          <p:nvPr/>
        </p:nvSpPr>
        <p:spPr>
          <a:xfrm>
            <a:off x="333684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30" name="CustomShape 35"/>
          <p:cNvSpPr/>
          <p:nvPr/>
        </p:nvSpPr>
        <p:spPr>
          <a:xfrm>
            <a:off x="367020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31" name="CustomShape 36"/>
          <p:cNvSpPr/>
          <p:nvPr/>
        </p:nvSpPr>
        <p:spPr>
          <a:xfrm>
            <a:off x="6679080" y="5332680"/>
            <a:ext cx="2210760" cy="72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EEECE1"/>
                </a:solidFill>
                <a:latin typeface="Calibri"/>
                <a:ea typeface="宋体"/>
              </a:rPr>
              <a:t>自己的Base 实体</a:t>
            </a:r>
            <a:endParaRPr lang="en-US" sz="1400" b="0" strike="noStrike" spc="-1">
              <a:latin typeface="Arial"/>
            </a:endParaRPr>
          </a:p>
          <a:p>
            <a:pPr>
              <a:lnSpc>
                <a:spcPct val="100000"/>
              </a:lnSpc>
            </a:pPr>
            <a:r>
              <a:rPr lang="en-US" sz="1400" b="0" strike="noStrike" spc="-1">
                <a:solidFill>
                  <a:srgbClr val="EEECE1"/>
                </a:solidFill>
                <a:latin typeface="Calibri"/>
                <a:ea typeface="宋体"/>
              </a:rPr>
              <a:t>其他Baseapp上的base 实体的备份</a:t>
            </a:r>
            <a:endParaRPr lang="en-US" sz="1400" b="0" strike="noStrike" spc="-1">
              <a:latin typeface="Arial"/>
            </a:endParaRPr>
          </a:p>
        </p:txBody>
      </p:sp>
      <p:sp>
        <p:nvSpPr>
          <p:cNvPr id="232" name="CustomShape 37"/>
          <p:cNvSpPr/>
          <p:nvPr/>
        </p:nvSpPr>
        <p:spPr>
          <a:xfrm>
            <a:off x="5577840" y="5222520"/>
            <a:ext cx="3186720" cy="88236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233" name="CustomShape 38"/>
          <p:cNvSpPr/>
          <p:nvPr/>
        </p:nvSpPr>
        <p:spPr>
          <a:xfrm>
            <a:off x="5693400" y="572328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34" name="CustomShape 39"/>
          <p:cNvSpPr/>
          <p:nvPr/>
        </p:nvSpPr>
        <p:spPr>
          <a:xfrm>
            <a:off x="5943600" y="5394960"/>
            <a:ext cx="2820960" cy="60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20"/>
              </a:spcBef>
            </a:pPr>
            <a:r>
              <a:rPr lang="en-US" sz="1400" b="0" strike="noStrike" spc="-1">
                <a:solidFill>
                  <a:srgbClr val="EEECE1"/>
                </a:solidFill>
                <a:latin typeface="Calibri"/>
                <a:ea typeface="宋体"/>
              </a:rPr>
              <a:t>Your own Base entity</a:t>
            </a:r>
            <a:endParaRPr lang="en-US" sz="1400" b="0" strike="noStrike" spc="-1">
              <a:latin typeface="Arial"/>
            </a:endParaRPr>
          </a:p>
          <a:p>
            <a:pPr>
              <a:lnSpc>
                <a:spcPct val="100000"/>
              </a:lnSpc>
              <a:spcBef>
                <a:spcPts val="720"/>
              </a:spcBef>
            </a:pPr>
            <a:r>
              <a:rPr lang="en-US" sz="1400" b="0" strike="noStrike" spc="-1">
                <a:solidFill>
                  <a:srgbClr val="EEECE1"/>
                </a:solidFill>
                <a:latin typeface="Calibri"/>
                <a:ea typeface="宋体"/>
              </a:rPr>
              <a:t>Backups on other Baseapps</a:t>
            </a:r>
            <a:endParaRPr lang="en-US" sz="1400" b="0" strike="noStrike" spc="-1">
              <a:latin typeface="Arial"/>
            </a:endParaRPr>
          </a:p>
        </p:txBody>
      </p:sp>
      <p:sp>
        <p:nvSpPr>
          <p:cNvPr id="235" name="CustomShape 40"/>
          <p:cNvSpPr/>
          <p:nvPr/>
        </p:nvSpPr>
        <p:spPr>
          <a:xfrm>
            <a:off x="5689800" y="5394960"/>
            <a:ext cx="251640" cy="22140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36" name="CustomShape 41"/>
          <p:cNvSpPr/>
          <p:nvPr/>
        </p:nvSpPr>
        <p:spPr>
          <a:xfrm>
            <a:off x="365760" y="1486440"/>
            <a:ext cx="8746200" cy="1437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Rapidly switch to other backup Baseapps after a disaster</a:t>
            </a: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3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Proximity</a:t>
            </a:r>
            <a:endParaRPr lang="en-US" sz="4900" b="0" strike="noStrike" spc="-1">
              <a:latin typeface="Arial"/>
            </a:endParaRPr>
          </a:p>
        </p:txBody>
      </p:sp>
      <p:sp>
        <p:nvSpPr>
          <p:cNvPr id="1840"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ourier New"/>
                <a:ea typeface="宋体"/>
              </a:rPr>
              <a:t>ProximityController implements an infinitely high, cube-shaped trap parallel to the axis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The Y-axis check should be performed in the trap notification f unction</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An Entity can have many Proximity traps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Add a Proximity trap:</a:t>
            </a:r>
            <a:br/>
            <a:r>
              <a:rPr lang="en-US" sz="3200" b="0" strike="noStrike" spc="-1">
                <a:solidFill>
                  <a:srgbClr val="00007D"/>
                </a:solidFill>
                <a:latin typeface="Courier New"/>
                <a:ea typeface="宋体"/>
              </a:rPr>
              <a:t>Entity.addProximity()</a:t>
            </a: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42"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Control other Entity</a:t>
            </a:r>
            <a:endParaRPr lang="en-US" sz="4900" b="0" strike="noStrike" spc="-1">
              <a:latin typeface="Arial"/>
            </a:endParaRPr>
          </a:p>
        </p:txBody>
      </p:sp>
      <p:sp>
        <p:nvSpPr>
          <p:cNvPr id="1843"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561"/>
              </a:spcBef>
              <a:buClr>
                <a:srgbClr val="FF9933"/>
              </a:buClr>
              <a:buSzPct val="80000"/>
              <a:buFont typeface="Wingdings" charset="2"/>
              <a:buChar char=""/>
            </a:pPr>
            <a:r>
              <a:rPr lang="en-US" sz="2800" b="0" strike="noStrike" spc="-1" dirty="0">
                <a:solidFill>
                  <a:srgbClr val="00007D"/>
                </a:solidFill>
                <a:latin typeface="Calibri"/>
                <a:ea typeface="宋体"/>
              </a:rPr>
              <a:t>Includes 2 parts:</a:t>
            </a:r>
            <a:endParaRPr lang="en-US" sz="2800" b="0" strike="noStrike" spc="-1" dirty="0">
              <a:latin typeface="Arial"/>
            </a:endParaRPr>
          </a:p>
          <a:p>
            <a:pPr marL="333360" lvl="1" indent="-148320">
              <a:lnSpc>
                <a:spcPct val="80000"/>
              </a:lnSpc>
              <a:spcBef>
                <a:spcPts val="479"/>
              </a:spcBef>
              <a:buClr>
                <a:srgbClr val="FF9933"/>
              </a:buClr>
              <a:buSzPct val="90000"/>
              <a:buFont typeface="Wingdings" charset="2"/>
              <a:buChar char=""/>
            </a:pPr>
            <a:r>
              <a:rPr lang="en-US" sz="2400" b="0" strike="noStrike" spc="-1" dirty="0">
                <a:solidFill>
                  <a:srgbClr val="00007D"/>
                </a:solidFill>
                <a:latin typeface="Calibri"/>
                <a:ea typeface="宋体"/>
              </a:rPr>
              <a:t>Client sends location updates to new Entity: </a:t>
            </a:r>
            <a:r>
              <a:rPr lang="en-US" sz="2400" b="0" strike="noStrike" spc="-1" dirty="0" err="1">
                <a:solidFill>
                  <a:srgbClr val="00007D"/>
                </a:solidFill>
                <a:latin typeface="Courier New"/>
                <a:ea typeface="宋体"/>
              </a:rPr>
              <a:t>Ouroboros.controlEntity</a:t>
            </a:r>
            <a:r>
              <a:rPr lang="en-US" sz="2400" b="0" strike="noStrike" spc="-1" dirty="0">
                <a:solidFill>
                  <a:srgbClr val="00007D"/>
                </a:solidFill>
                <a:latin typeface="Courier New"/>
                <a:ea typeface="宋体"/>
              </a:rPr>
              <a:t>()</a:t>
            </a:r>
            <a:r>
              <a:rPr lang="en-US" sz="2400" b="0" strike="noStrike" spc="-1" dirty="0">
                <a:solidFill>
                  <a:srgbClr val="00007D"/>
                </a:solidFill>
                <a:latin typeface="Calibri"/>
                <a:ea typeface="宋体"/>
              </a:rPr>
              <a:t> </a:t>
            </a:r>
            <a:endParaRPr lang="en-US" sz="2400" b="0" strike="noStrike" spc="-1" dirty="0">
              <a:latin typeface="Arial"/>
            </a:endParaRPr>
          </a:p>
          <a:p>
            <a:pPr marL="333360" lvl="1" indent="-148320">
              <a:lnSpc>
                <a:spcPct val="80000"/>
              </a:lnSpc>
              <a:spcBef>
                <a:spcPts val="479"/>
              </a:spcBef>
              <a:buClr>
                <a:srgbClr val="FF9933"/>
              </a:buClr>
              <a:buSzPct val="90000"/>
              <a:buFont typeface="Wingdings" charset="2"/>
              <a:buChar char=""/>
            </a:pPr>
            <a:r>
              <a:rPr lang="en-US" sz="2400" b="0" strike="noStrike" spc="-1" dirty="0">
                <a:solidFill>
                  <a:srgbClr val="00007D"/>
                </a:solidFill>
                <a:latin typeface="Calibri"/>
                <a:ea typeface="宋体"/>
              </a:rPr>
              <a:t>The server accepts Entity’s location update: </a:t>
            </a:r>
            <a:r>
              <a:rPr lang="en-US" sz="2400" b="0" strike="noStrike" spc="-1" dirty="0" err="1">
                <a:solidFill>
                  <a:srgbClr val="00007D"/>
                </a:solidFill>
                <a:latin typeface="Courier New"/>
                <a:ea typeface="宋体"/>
              </a:rPr>
              <a:t>Entity.controlledBy</a:t>
            </a:r>
            <a:endParaRPr lang="en-US" sz="2400" b="0" strike="noStrike" spc="-1" dirty="0">
              <a:latin typeface="Arial"/>
            </a:endParaRPr>
          </a:p>
          <a:p>
            <a:pPr marL="581040" lvl="2" indent="-168840">
              <a:lnSpc>
                <a:spcPct val="80000"/>
              </a:lnSpc>
              <a:spcBef>
                <a:spcPts val="400"/>
              </a:spcBef>
              <a:buClr>
                <a:srgbClr val="FF9933"/>
              </a:buClr>
              <a:buSzPct val="80000"/>
              <a:buFont typeface="Wingdings" charset="2"/>
              <a:buChar char=""/>
            </a:pPr>
            <a:r>
              <a:rPr lang="en-US" sz="2000" b="0" strike="noStrike" spc="-1" dirty="0">
                <a:solidFill>
                  <a:srgbClr val="00007D"/>
                </a:solidFill>
                <a:latin typeface="Calibri"/>
                <a:ea typeface="宋体"/>
              </a:rPr>
              <a:t>Set to the player’s Proxy </a:t>
            </a:r>
            <a:r>
              <a:rPr lang="en-US" sz="2000" b="0" strike="noStrike" spc="-1" dirty="0" err="1">
                <a:solidFill>
                  <a:srgbClr val="00007D"/>
                </a:solidFill>
                <a:latin typeface="Calibri"/>
                <a:ea typeface="宋体"/>
              </a:rPr>
              <a:t>EntityCall</a:t>
            </a:r>
            <a:r>
              <a:rPr lang="en-US" sz="2000" b="0" strike="noStrike" spc="-1" dirty="0">
                <a:solidFill>
                  <a:srgbClr val="00007D"/>
                </a:solidFill>
                <a:latin typeface="Calibri"/>
                <a:ea typeface="宋体"/>
              </a:rPr>
              <a:t> that controls this Entity</a:t>
            </a:r>
            <a:endParaRPr lang="en-US" sz="2000" b="0" strike="noStrike" spc="-1" dirty="0">
              <a:latin typeface="Arial"/>
            </a:endParaRPr>
          </a:p>
          <a:p>
            <a:pPr marL="181080" indent="-178560">
              <a:lnSpc>
                <a:spcPct val="80000"/>
              </a:lnSpc>
              <a:spcBef>
                <a:spcPts val="561"/>
              </a:spcBef>
              <a:buClr>
                <a:srgbClr val="FF9933"/>
              </a:buClr>
              <a:buSzPct val="80000"/>
              <a:buFont typeface="Wingdings" charset="2"/>
              <a:buChar char=""/>
            </a:pPr>
            <a:r>
              <a:rPr lang="en-US" sz="2800" b="0" strike="noStrike" spc="-1" dirty="0">
                <a:solidFill>
                  <a:srgbClr val="00007D"/>
                </a:solidFill>
                <a:latin typeface="Calibri"/>
                <a:ea typeface="宋体"/>
              </a:rPr>
              <a:t>This Entity cannot exceed the AOI of the controlling player (Proxy Entity)</a:t>
            </a:r>
            <a:endParaRPr lang="en-US" sz="2800" b="0" strike="noStrike" spc="-1" dirty="0">
              <a:latin typeface="Arial"/>
            </a:endParaRPr>
          </a:p>
          <a:p>
            <a:pPr marL="333360" lvl="1" indent="-148320">
              <a:lnSpc>
                <a:spcPct val="80000"/>
              </a:lnSpc>
              <a:spcBef>
                <a:spcPts val="479"/>
              </a:spcBef>
              <a:buClr>
                <a:srgbClr val="FF9933"/>
              </a:buClr>
              <a:buSzPct val="90000"/>
              <a:buFont typeface="Wingdings" charset="2"/>
              <a:buChar char=""/>
            </a:pPr>
            <a:r>
              <a:rPr lang="en-US" sz="2400" b="0" strike="noStrike" spc="-1" dirty="0">
                <a:solidFill>
                  <a:srgbClr val="00007D"/>
                </a:solidFill>
                <a:latin typeface="Calibri"/>
                <a:ea typeface="宋体"/>
              </a:rPr>
              <a:t>Therefore, basically only suitable for the player’s vehicle</a:t>
            </a:r>
            <a:endParaRPr lang="en-US" sz="2400" b="0" strike="noStrike" spc="-1" dirty="0">
              <a:latin typeface="Arial"/>
            </a:endParaRPr>
          </a:p>
          <a:p>
            <a:pPr marL="181080" indent="-178560">
              <a:lnSpc>
                <a:spcPct val="80000"/>
              </a:lnSpc>
              <a:spcBef>
                <a:spcPts val="561"/>
              </a:spcBef>
              <a:buClr>
                <a:srgbClr val="FF9933"/>
              </a:buClr>
              <a:buSzPct val="80000"/>
              <a:buFont typeface="Wingdings" charset="2"/>
              <a:buChar char=""/>
            </a:pPr>
            <a:r>
              <a:rPr lang="en-US" sz="2800" b="0" strike="noStrike" spc="-1" dirty="0">
                <a:solidFill>
                  <a:srgbClr val="00007D"/>
                </a:solidFill>
                <a:latin typeface="Calibri"/>
                <a:ea typeface="宋体"/>
              </a:rPr>
              <a:t>Or, you can transfer control from one player to another (both should have the Proxy base section)</a:t>
            </a:r>
            <a:endParaRPr lang="en-US" sz="2800" b="0" strike="noStrike" spc="-1" dirty="0">
              <a:latin typeface="Arial"/>
            </a:endParaRPr>
          </a:p>
          <a:p>
            <a:pPr marL="333360" lvl="1" indent="-148320">
              <a:lnSpc>
                <a:spcPct val="80000"/>
              </a:lnSpc>
              <a:spcBef>
                <a:spcPts val="479"/>
              </a:spcBef>
              <a:buClr>
                <a:srgbClr val="FF9933"/>
              </a:buClr>
              <a:buSzPct val="90000"/>
              <a:buFont typeface="Wingdings" charset="2"/>
              <a:buChar char=""/>
            </a:pPr>
            <a:r>
              <a:rPr lang="en-US" sz="2400" b="0" strike="noStrike" spc="-1" dirty="0" err="1">
                <a:solidFill>
                  <a:srgbClr val="00007D"/>
                </a:solidFill>
                <a:latin typeface="Courier New"/>
                <a:ea typeface="宋体"/>
              </a:rPr>
              <a:t>Proxy.giveClientTo</a:t>
            </a:r>
            <a:r>
              <a:rPr lang="en-US" sz="2400" b="0" strike="noStrike" spc="-1" dirty="0">
                <a:solidFill>
                  <a:srgbClr val="00007D"/>
                </a:solidFill>
                <a:latin typeface="Courier New"/>
                <a:ea typeface="宋体"/>
              </a:rPr>
              <a:t>()</a:t>
            </a:r>
            <a:endParaRPr lang="en-US" sz="2400" b="0" strike="noStrike" spc="-1" dirty="0">
              <a:latin typeface="Arial"/>
            </a:endParaRPr>
          </a:p>
          <a:p>
            <a:pPr marL="581040" lvl="2" indent="-168840">
              <a:lnSpc>
                <a:spcPct val="80000"/>
              </a:lnSpc>
              <a:spcBef>
                <a:spcPts val="400"/>
              </a:spcBef>
              <a:buClr>
                <a:srgbClr val="FF9933"/>
              </a:buClr>
              <a:buSzPct val="80000"/>
              <a:buFont typeface="Wingdings" charset="2"/>
              <a:buChar char=""/>
            </a:pPr>
            <a:r>
              <a:rPr lang="en-US" sz="2000" b="0" strike="noStrike" spc="-1" dirty="0" err="1">
                <a:solidFill>
                  <a:srgbClr val="00007D"/>
                </a:solidFill>
                <a:latin typeface="Courier New"/>
                <a:ea typeface="宋体"/>
              </a:rPr>
              <a:t>Entity.controlledBy</a:t>
            </a:r>
            <a:r>
              <a:rPr lang="en-US" sz="2000" b="1" strike="noStrike" spc="-1" dirty="0">
                <a:solidFill>
                  <a:srgbClr val="00007D"/>
                </a:solidFill>
                <a:latin typeface="Calibri"/>
                <a:ea typeface="宋体"/>
              </a:rPr>
              <a:t> </a:t>
            </a:r>
            <a:r>
              <a:rPr lang="en-US" sz="2000" b="0" strike="noStrike" spc="-1" dirty="0">
                <a:solidFill>
                  <a:srgbClr val="00007D"/>
                </a:solidFill>
                <a:latin typeface="Calibri"/>
                <a:ea typeface="宋体"/>
              </a:rPr>
              <a:t>will be automatically set for new players</a:t>
            </a:r>
            <a:endParaRPr lang="en-US" sz="2000" b="0" strike="noStrike" spc="-1" dirty="0">
              <a:latin typeface="Arial"/>
            </a:endParaRPr>
          </a:p>
          <a:p>
            <a:pPr marL="333360" lvl="1" indent="-148320">
              <a:lnSpc>
                <a:spcPct val="80000"/>
              </a:lnSpc>
              <a:spcBef>
                <a:spcPts val="479"/>
              </a:spcBef>
              <a:buClr>
                <a:srgbClr val="FF9933"/>
              </a:buClr>
              <a:buSzPct val="90000"/>
              <a:buFont typeface="Wingdings" charset="2"/>
              <a:buChar char=""/>
            </a:pPr>
            <a:r>
              <a:rPr lang="en-US" sz="2400" b="0" strike="noStrike" spc="-1" dirty="0">
                <a:solidFill>
                  <a:srgbClr val="00007D"/>
                </a:solidFill>
                <a:latin typeface="Calibri"/>
                <a:ea typeface="宋体"/>
              </a:rPr>
              <a:t>Split type – </a:t>
            </a:r>
            <a:r>
              <a:rPr lang="en-US" sz="2400" b="0" strike="noStrike" spc="-1" dirty="0" err="1">
                <a:solidFill>
                  <a:srgbClr val="00007D"/>
                </a:solidFill>
                <a:latin typeface="Calibri"/>
                <a:ea typeface="宋体"/>
              </a:rPr>
              <a:t>AoI</a:t>
            </a:r>
            <a:r>
              <a:rPr lang="en-US" sz="2400" b="0" strike="noStrike" spc="-1" dirty="0">
                <a:solidFill>
                  <a:srgbClr val="00007D"/>
                </a:solidFill>
                <a:latin typeface="Calibri"/>
                <a:ea typeface="宋体"/>
              </a:rPr>
              <a:t> is destroyed, rebuilt, Space is reloaded</a:t>
            </a:r>
            <a:endParaRPr lang="en-US"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845"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46" name="CustomShape 3"/>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1" strike="noStrike" spc="-1">
                <a:solidFill>
                  <a:srgbClr val="4F81BD"/>
                </a:solidFill>
                <a:latin typeface="Calibri"/>
                <a:ea typeface="DejaVu Sans"/>
              </a:rPr>
              <a:t>Chapter Six</a:t>
            </a:r>
            <a:endParaRPr lang="en-US" sz="4400" b="0" strike="noStrike" spc="-1">
              <a:latin typeface="Arial"/>
            </a:endParaRPr>
          </a:p>
        </p:txBody>
      </p:sp>
      <p:sp>
        <p:nvSpPr>
          <p:cNvPr id="1847" name="CustomShape 4"/>
          <p:cNvSpPr/>
          <p:nvPr/>
        </p:nvSpPr>
        <p:spPr>
          <a:xfrm>
            <a:off x="2447640" y="2846520"/>
            <a:ext cx="669420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1" strike="noStrike" spc="-1" dirty="0">
                <a:solidFill>
                  <a:srgbClr val="1F497D"/>
                </a:solidFill>
                <a:latin typeface="Verdana"/>
                <a:ea typeface="宋体"/>
              </a:rPr>
              <a:t>Ouroboros Server Settings</a:t>
            </a:r>
            <a:endParaRPr lang="en-US" sz="3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4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Server Configurations</a:t>
            </a:r>
            <a:endParaRPr lang="en-US" sz="4900" b="0" strike="noStrike" spc="-1">
              <a:latin typeface="Arial"/>
            </a:endParaRPr>
          </a:p>
        </p:txBody>
      </p:sp>
      <p:sp>
        <p:nvSpPr>
          <p:cNvPr id="1850" name="CustomShape 3"/>
          <p:cNvSpPr/>
          <p:nvPr/>
        </p:nvSpPr>
        <p:spPr>
          <a:xfrm>
            <a:off x="89280" y="1196640"/>
            <a:ext cx="9052200" cy="5658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561"/>
              </a:spcBef>
              <a:buClr>
                <a:srgbClr val="FF9933"/>
              </a:buClr>
              <a:buSzPct val="80000"/>
              <a:buFont typeface="Wingdings" charset="2"/>
              <a:buChar char=""/>
            </a:pPr>
            <a:r>
              <a:rPr lang="en-US" sz="2800" b="1" strike="noStrike" spc="-1" dirty="0">
                <a:solidFill>
                  <a:srgbClr val="00007D"/>
                </a:solidFill>
                <a:latin typeface="Courier New"/>
                <a:ea typeface="DejaVu Sans"/>
              </a:rPr>
              <a:t>ouroboros.xml</a:t>
            </a:r>
            <a:r>
              <a:rPr lang="en-US" sz="2800" b="0" strike="noStrike" spc="-1" dirty="0">
                <a:solidFill>
                  <a:srgbClr val="00007D"/>
                </a:solidFill>
                <a:latin typeface="Calibri"/>
                <a:ea typeface="DejaVu Sans"/>
              </a:rPr>
              <a:t> – Server</a:t>
            </a:r>
            <a:r>
              <a:rPr lang="en-US" sz="2800" b="0" strike="noStrike" spc="-1" dirty="0">
                <a:solidFill>
                  <a:srgbClr val="00007D"/>
                </a:solidFill>
                <a:latin typeface="Calibri"/>
                <a:ea typeface="宋体"/>
              </a:rPr>
              <a:t> configuration file</a:t>
            </a:r>
            <a:endParaRPr lang="en-US" sz="2800" b="0" strike="noStrike" spc="-1" dirty="0">
              <a:latin typeface="Arial"/>
            </a:endParaRPr>
          </a:p>
          <a:p>
            <a:pPr marL="352440" lvl="1" indent="-167400">
              <a:lnSpc>
                <a:spcPct val="9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Specify parameters for many server runtimes</a:t>
            </a:r>
            <a:endParaRPr lang="en-US" sz="2000" b="0" strike="noStrike" spc="-1" dirty="0">
              <a:latin typeface="Arial"/>
            </a:endParaRPr>
          </a:p>
          <a:p>
            <a:pPr marL="352440" lvl="1" indent="-167400">
              <a:lnSpc>
                <a:spcPct val="9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In the server resource path</a:t>
            </a:r>
            <a:endParaRPr lang="en-US" sz="2000" b="0" strike="noStrike" spc="-1" dirty="0">
              <a:latin typeface="Arial"/>
            </a:endParaRPr>
          </a:p>
          <a:p>
            <a:pPr marL="181080" indent="-178560">
              <a:lnSpc>
                <a:spcPct val="90000"/>
              </a:lnSpc>
              <a:spcBef>
                <a:spcPts val="1959"/>
              </a:spcBef>
              <a:buClr>
                <a:srgbClr val="FF9933"/>
              </a:buClr>
              <a:buSzPct val="80000"/>
              <a:buFont typeface="Wingdings" charset="2"/>
              <a:buChar char=""/>
            </a:pPr>
            <a:r>
              <a:rPr lang="en-US" sz="2800" b="0" strike="noStrike" spc="-1" dirty="0">
                <a:solidFill>
                  <a:srgbClr val="00007D"/>
                </a:solidFill>
                <a:latin typeface="Calibri"/>
                <a:ea typeface="宋体"/>
              </a:rPr>
              <a:t>Personality Personalization Scripts</a:t>
            </a:r>
            <a:endParaRPr lang="en-US" sz="2800" b="0" strike="noStrike" spc="-1" dirty="0">
              <a:latin typeface="Arial"/>
            </a:endParaRPr>
          </a:p>
          <a:p>
            <a:pPr marL="352440" lvl="1" indent="-167400">
              <a:lnSpc>
                <a:spcPct val="90000"/>
              </a:lnSpc>
              <a:spcBef>
                <a:spcPts val="1400"/>
              </a:spcBef>
              <a:buClr>
                <a:srgbClr val="FF9933"/>
              </a:buClr>
              <a:buSzPct val="90000"/>
              <a:buFont typeface="Wingdings" charset="2"/>
              <a:buChar char=""/>
            </a:pPr>
            <a:r>
              <a:rPr lang="en-US" sz="2000" b="0" strike="noStrike" spc="-1" dirty="0">
                <a:solidFill>
                  <a:srgbClr val="00007D"/>
                </a:solidFill>
                <a:latin typeface="Calibri"/>
                <a:ea typeface="宋体"/>
              </a:rPr>
              <a:t>Implement a global callback function</a:t>
            </a:r>
            <a:endParaRPr lang="en-US" sz="2000" b="0" strike="noStrike" spc="-1" dirty="0">
              <a:latin typeface="Arial"/>
            </a:endParaRPr>
          </a:p>
          <a:p>
            <a:pPr marL="352440" lvl="1" indent="-167400">
              <a:lnSpc>
                <a:spcPct val="9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Handling System-Level Message Events with Ouroboros Python Interface</a:t>
            </a:r>
            <a:endParaRPr lang="en-US" sz="2000" b="0" strike="noStrike" spc="-1" dirty="0">
              <a:latin typeface="Arial"/>
            </a:endParaRPr>
          </a:p>
          <a:p>
            <a:pPr marL="542880" lvl="2" indent="-178560">
              <a:lnSpc>
                <a:spcPct val="90000"/>
              </a:lnSpc>
              <a:spcBef>
                <a:spcPts val="601"/>
              </a:spcBef>
              <a:buClr>
                <a:srgbClr val="FF9933"/>
              </a:buClr>
              <a:buSzPct val="80000"/>
              <a:buFont typeface="Wingdings" charset="2"/>
              <a:buChar char=""/>
            </a:pPr>
            <a:r>
              <a:rPr lang="en-US" sz="2000" b="0" strike="noStrike" spc="-1" dirty="0">
                <a:solidFill>
                  <a:srgbClr val="00007D"/>
                </a:solidFill>
                <a:latin typeface="Calibri"/>
                <a:ea typeface="宋体"/>
              </a:rPr>
              <a:t>For example: start, resume, close</a:t>
            </a:r>
            <a:endParaRPr lang="en-US" sz="2000" b="0" strike="noStrike" spc="-1" dirty="0">
              <a:latin typeface="Arial"/>
            </a:endParaRPr>
          </a:p>
          <a:p>
            <a:pPr marL="352440" lvl="1" indent="-167400">
              <a:lnSpc>
                <a:spcPct val="9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Can be understood as an entry (starting the world after the server is started and the server is ready for the callback)</a:t>
            </a:r>
            <a:endParaRPr lang="en-US" sz="2000" b="0" strike="noStrike" spc="-1" dirty="0">
              <a:latin typeface="Arial"/>
            </a:endParaRPr>
          </a:p>
          <a:p>
            <a:pPr marL="352440" lvl="1" indent="-167400">
              <a:lnSpc>
                <a:spcPct val="90000"/>
              </a:lnSpc>
              <a:spcBef>
                <a:spcPts val="601"/>
              </a:spcBef>
              <a:buClr>
                <a:srgbClr val="FF9933"/>
              </a:buClr>
              <a:buSzPct val="90000"/>
              <a:buFont typeface="Wingdings" charset="2"/>
              <a:buChar char=""/>
            </a:pPr>
            <a:r>
              <a:rPr lang="en-US" sz="2000" b="0" strike="noStrike" spc="-1" dirty="0" err="1">
                <a:solidFill>
                  <a:srgbClr val="00007D"/>
                </a:solidFill>
                <a:latin typeface="Calibri"/>
                <a:ea typeface="宋体"/>
              </a:rPr>
              <a:t>Cellapp</a:t>
            </a:r>
            <a:r>
              <a:rPr lang="en-US" sz="2000" b="0" strike="noStrike" spc="-1" dirty="0">
                <a:solidFill>
                  <a:srgbClr val="00007D"/>
                </a:solidFill>
                <a:latin typeface="Calibri"/>
                <a:ea typeface="宋体"/>
              </a:rPr>
              <a:t> and </a:t>
            </a:r>
            <a:r>
              <a:rPr lang="en-US" sz="2000" b="0" strike="noStrike" spc="-1" dirty="0" err="1">
                <a:solidFill>
                  <a:srgbClr val="00007D"/>
                </a:solidFill>
                <a:latin typeface="Calibri"/>
                <a:ea typeface="宋体"/>
              </a:rPr>
              <a:t>Baseapp</a:t>
            </a:r>
            <a:r>
              <a:rPr lang="en-US" sz="2000" b="0" strike="noStrike" spc="-1" dirty="0">
                <a:solidFill>
                  <a:srgbClr val="00007D"/>
                </a:solidFill>
                <a:latin typeface="Calibri"/>
                <a:ea typeface="宋体"/>
              </a:rPr>
              <a:t> scripts are separated by default (cell/ouroboros.py, base/ouroboros.py)</a:t>
            </a:r>
            <a:endParaRPr lang="en-US" sz="2000" b="0" strike="noStrike" spc="-1" dirty="0">
              <a:latin typeface="Arial"/>
            </a:endParaRPr>
          </a:p>
          <a:p>
            <a:pPr marL="352440" lvl="1" indent="-167400">
              <a:lnSpc>
                <a:spcPct val="9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Personality script names are specified in the </a:t>
            </a:r>
            <a:r>
              <a:rPr lang="en-US" sz="2000" b="1" strike="noStrike" spc="-1" dirty="0">
                <a:solidFill>
                  <a:srgbClr val="00007D"/>
                </a:solidFill>
                <a:latin typeface="Courier New"/>
                <a:ea typeface="宋体"/>
              </a:rPr>
              <a:t>ouroboros.xml </a:t>
            </a:r>
            <a:r>
              <a:rPr lang="en-US" sz="2000" b="0" strike="noStrike" spc="-1" dirty="0">
                <a:solidFill>
                  <a:srgbClr val="00007D"/>
                </a:solidFill>
                <a:latin typeface="Courier New"/>
                <a:ea typeface="宋体"/>
              </a:rPr>
              <a:t>file. The default is ouroboros</a:t>
            </a:r>
            <a:endParaRPr lang="en-US" sz="2000" b="0" strike="noStrike" spc="-1" dirty="0">
              <a:latin typeface="Arial"/>
            </a:endParaRPr>
          </a:p>
          <a:p>
            <a:pPr marL="182520">
              <a:lnSpc>
                <a:spcPct val="90000"/>
              </a:lnSpc>
              <a:spcBef>
                <a:spcPts val="601"/>
              </a:spcBef>
            </a:pPr>
            <a:endParaRPr lang="en-US" sz="20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52"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Personality Personalization Script</a:t>
            </a:r>
            <a:endParaRPr lang="en-US" sz="4900" b="0" strike="noStrike" spc="-1">
              <a:latin typeface="Arial"/>
            </a:endParaRPr>
          </a:p>
        </p:txBody>
      </p:sp>
      <p:sp>
        <p:nvSpPr>
          <p:cNvPr id="1853" name="CustomShape 3"/>
          <p:cNvSpPr/>
          <p:nvPr/>
        </p:nvSpPr>
        <p:spPr>
          <a:xfrm>
            <a:off x="89280" y="1196640"/>
            <a:ext cx="9052200" cy="5658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400"/>
              </a:spcBef>
              <a:buClr>
                <a:srgbClr val="FF9933"/>
              </a:buClr>
              <a:buSzPct val="80000"/>
              <a:buFont typeface="Wingdings" charset="2"/>
              <a:buChar char=""/>
            </a:pPr>
            <a:r>
              <a:rPr lang="en-US" sz="2000" b="0" strike="noStrike" spc="-1" dirty="0" err="1">
                <a:solidFill>
                  <a:srgbClr val="00007D"/>
                </a:solidFill>
                <a:latin typeface="Calibri"/>
                <a:ea typeface="DejaVu Sans"/>
              </a:rPr>
              <a:t>Cellapp</a:t>
            </a:r>
            <a:r>
              <a:rPr lang="en-US" sz="2000" b="0" strike="noStrike" spc="-1" dirty="0">
                <a:solidFill>
                  <a:srgbClr val="00007D"/>
                </a:solidFill>
                <a:latin typeface="Calibri"/>
                <a:ea typeface="DejaVu Sans"/>
              </a:rPr>
              <a:t> Personality script can set the game on</a:t>
            </a:r>
            <a:r>
              <a:rPr lang="en-US" sz="2000" b="0" strike="noStrike" spc="-1" dirty="0">
                <a:solidFill>
                  <a:srgbClr val="00007D"/>
                </a:solidFill>
                <a:latin typeface="Calibri"/>
                <a:ea typeface="宋体"/>
              </a:rPr>
              <a:t> </a:t>
            </a:r>
            <a:r>
              <a:rPr lang="en-US" sz="2000" b="1" strike="noStrike" spc="-1" dirty="0" err="1">
                <a:solidFill>
                  <a:srgbClr val="00007D"/>
                </a:solidFill>
                <a:latin typeface="Courier New"/>
                <a:ea typeface="宋体"/>
              </a:rPr>
              <a:t>onCellAppReady</a:t>
            </a:r>
            <a:endParaRPr lang="en-US" sz="2000" b="0" strike="noStrike" spc="-1" dirty="0">
              <a:latin typeface="Arial"/>
            </a:endParaRPr>
          </a:p>
          <a:p>
            <a:pPr marL="352440" lvl="1" indent="-167400">
              <a:lnSpc>
                <a:spcPct val="8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Import Ouroboros to use Ouroboros functions</a:t>
            </a:r>
            <a:endParaRPr lang="en-US" sz="2000" b="0" strike="noStrike" spc="-1" dirty="0">
              <a:latin typeface="Arial"/>
            </a:endParaRPr>
          </a:p>
          <a:p>
            <a:pPr marL="352440" lvl="1" indent="-167400">
              <a:lnSpc>
                <a:spcPct val="80000"/>
              </a:lnSpc>
              <a:spcBef>
                <a:spcPts val="601"/>
              </a:spcBef>
              <a:buClr>
                <a:srgbClr val="FF9933"/>
              </a:buClr>
              <a:buSzPct val="90000"/>
              <a:buFont typeface="Wingdings" charset="2"/>
              <a:buChar char=""/>
            </a:pPr>
            <a:r>
              <a:rPr lang="en-US" sz="2000" b="1" u="sng" strike="noStrike" spc="-1" dirty="0" err="1">
                <a:solidFill>
                  <a:srgbClr val="00007D"/>
                </a:solidFill>
                <a:uFillTx/>
                <a:latin typeface="Courier New"/>
                <a:ea typeface="宋体"/>
              </a:rPr>
              <a:t>Ouroboros.addSpaceGeometryMapping</a:t>
            </a:r>
            <a:r>
              <a:rPr lang="en-US" sz="2000" b="1" u="sng" strike="noStrike" spc="-1" dirty="0">
                <a:solidFill>
                  <a:srgbClr val="00007D"/>
                </a:solidFill>
                <a:uFillTx/>
                <a:latin typeface="Courier New"/>
                <a:ea typeface="宋体"/>
              </a:rPr>
              <a:t>(</a:t>
            </a:r>
            <a:r>
              <a:rPr lang="en-US" sz="2000" b="1" u="sng" strike="noStrike" spc="-1" dirty="0" err="1">
                <a:solidFill>
                  <a:srgbClr val="00007D"/>
                </a:solidFill>
                <a:uFillTx/>
                <a:latin typeface="Courier New"/>
                <a:ea typeface="宋体"/>
              </a:rPr>
              <a:t>self.spaceID</a:t>
            </a:r>
            <a:r>
              <a:rPr lang="en-US" sz="2000" b="1" u="sng" strike="noStrike" spc="-1" dirty="0">
                <a:solidFill>
                  <a:srgbClr val="00007D"/>
                </a:solidFill>
                <a:uFillTx/>
                <a:latin typeface="Courier New"/>
                <a:ea typeface="宋体"/>
              </a:rPr>
              <a:t>, None, "spaces/demo")</a:t>
            </a:r>
            <a:endParaRPr lang="en-US" sz="2000" b="0" strike="noStrike" spc="-1" dirty="0">
              <a:latin typeface="Arial"/>
            </a:endParaRPr>
          </a:p>
          <a:p>
            <a:pPr marL="542880" lvl="2" indent="-186480">
              <a:lnSpc>
                <a:spcPct val="80000"/>
              </a:lnSpc>
              <a:spcBef>
                <a:spcPts val="400"/>
              </a:spcBef>
              <a:buClr>
                <a:srgbClr val="FF9933"/>
              </a:buClr>
              <a:buSzPct val="80000"/>
              <a:buFont typeface="Wingdings" charset="2"/>
              <a:buChar char=""/>
            </a:pPr>
            <a:r>
              <a:rPr lang="en-US" sz="2000" b="0" strike="noStrike" spc="-1" dirty="0">
                <a:solidFill>
                  <a:srgbClr val="00007D"/>
                </a:solidFill>
                <a:latin typeface="Calibri"/>
                <a:ea typeface="宋体"/>
              </a:rPr>
              <a:t>Reference API documentation</a:t>
            </a:r>
            <a:endParaRPr lang="en-US" sz="2000" b="0" strike="noStrike" spc="-1" dirty="0">
              <a:latin typeface="Arial"/>
            </a:endParaRPr>
          </a:p>
          <a:p>
            <a:pPr marL="181080" indent="-178560">
              <a:lnSpc>
                <a:spcPct val="80000"/>
              </a:lnSpc>
              <a:spcBef>
                <a:spcPts val="1199"/>
              </a:spcBef>
              <a:buClr>
                <a:srgbClr val="FF9933"/>
              </a:buClr>
              <a:buSzPct val="80000"/>
              <a:buFont typeface="Wingdings" charset="2"/>
              <a:buChar char=""/>
            </a:pPr>
            <a:r>
              <a:rPr lang="en-US" sz="2000" b="0" strike="noStrike" spc="-1" dirty="0" err="1">
                <a:solidFill>
                  <a:srgbClr val="00007D"/>
                </a:solidFill>
                <a:latin typeface="Calibri"/>
                <a:ea typeface="宋体"/>
              </a:rPr>
              <a:t>Baseapp</a:t>
            </a:r>
            <a:r>
              <a:rPr lang="en-US" sz="2000" b="0" strike="noStrike" spc="-1" dirty="0">
                <a:solidFill>
                  <a:srgbClr val="00007D"/>
                </a:solidFill>
                <a:latin typeface="Calibri"/>
                <a:ea typeface="宋体"/>
              </a:rPr>
              <a:t> Personality script can set the game on </a:t>
            </a:r>
            <a:r>
              <a:rPr lang="en-US" sz="2000" b="1" strike="noStrike" spc="-1" dirty="0" err="1">
                <a:solidFill>
                  <a:srgbClr val="00007D"/>
                </a:solidFill>
                <a:latin typeface="Courier New"/>
                <a:ea typeface="宋体"/>
              </a:rPr>
              <a:t>onBaseAppReady</a:t>
            </a:r>
            <a:endParaRPr lang="en-US" sz="2000" b="0" strike="noStrike" spc="-1" dirty="0">
              <a:latin typeface="Arial"/>
            </a:endParaRPr>
          </a:p>
          <a:p>
            <a:pPr marL="352440" lvl="1" indent="-167400">
              <a:lnSpc>
                <a:spcPct val="8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If you want to create a global base, you can create it at this time</a:t>
            </a:r>
            <a:endParaRPr lang="en-US" sz="2000" b="0" strike="noStrike" spc="-1" dirty="0">
              <a:latin typeface="Arial"/>
            </a:endParaRPr>
          </a:p>
          <a:p>
            <a:pPr marL="352440" lvl="1" indent="-167400">
              <a:lnSpc>
                <a:spcPct val="8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Should create a new space here</a:t>
            </a:r>
            <a:endParaRPr lang="en-US" sz="2000" b="0" strike="noStrike" spc="-1" dirty="0">
              <a:latin typeface="Arial"/>
            </a:endParaRPr>
          </a:p>
          <a:p>
            <a:pPr marL="181080" indent="-178560">
              <a:lnSpc>
                <a:spcPct val="80000"/>
              </a:lnSpc>
              <a:spcBef>
                <a:spcPts val="1199"/>
              </a:spcBef>
              <a:buClr>
                <a:srgbClr val="FF9933"/>
              </a:buClr>
              <a:buSzPct val="80000"/>
              <a:buFont typeface="Wingdings" charset="2"/>
              <a:buChar char=""/>
            </a:pPr>
            <a:r>
              <a:rPr lang="en-US" sz="2000" b="0" strike="noStrike" spc="-1" dirty="0">
                <a:solidFill>
                  <a:srgbClr val="00007D"/>
                </a:solidFill>
                <a:latin typeface="Calibri"/>
                <a:ea typeface="宋体"/>
              </a:rPr>
              <a:t>Both of the above scripts must perform cleanup:</a:t>
            </a:r>
            <a:endParaRPr lang="en-US" sz="2000" b="0" strike="noStrike" spc="-1" dirty="0">
              <a:latin typeface="Arial"/>
            </a:endParaRPr>
          </a:p>
          <a:p>
            <a:pPr marL="352440" lvl="1" indent="-167400">
              <a:lnSpc>
                <a:spcPct val="80000"/>
              </a:lnSpc>
              <a:spcBef>
                <a:spcPts val="601"/>
              </a:spcBef>
              <a:buClr>
                <a:srgbClr val="FF9933"/>
              </a:buClr>
              <a:buSzPct val="90000"/>
              <a:buFont typeface="Wingdings" charset="2"/>
              <a:buChar char=""/>
            </a:pPr>
            <a:r>
              <a:rPr lang="en-US" sz="2000" b="0" strike="noStrike" spc="-1" dirty="0">
                <a:solidFill>
                  <a:srgbClr val="00007D"/>
                </a:solidFill>
                <a:latin typeface="Courier New"/>
                <a:ea typeface="宋体"/>
              </a:rPr>
              <a:t>When </a:t>
            </a:r>
            <a:r>
              <a:rPr lang="en-US" sz="2000" b="1" strike="noStrike" spc="-1" dirty="0" err="1">
                <a:solidFill>
                  <a:srgbClr val="00007D"/>
                </a:solidFill>
                <a:latin typeface="Courier New"/>
                <a:ea typeface="宋体"/>
              </a:rPr>
              <a:t>onBaseAppShuttingDown</a:t>
            </a:r>
            <a:r>
              <a:rPr lang="en-US" sz="2000" b="1" strike="noStrike" spc="-1" dirty="0">
                <a:solidFill>
                  <a:srgbClr val="00007D"/>
                </a:solidFill>
                <a:latin typeface="Courier New"/>
                <a:ea typeface="宋体"/>
              </a:rPr>
              <a:t> or</a:t>
            </a:r>
            <a:r>
              <a:rPr lang="en-US" sz="2000" b="0" strike="noStrike" spc="-1" dirty="0">
                <a:solidFill>
                  <a:srgbClr val="00007D"/>
                </a:solidFill>
                <a:latin typeface="Calibri"/>
                <a:ea typeface="宋体"/>
              </a:rPr>
              <a:t> </a:t>
            </a:r>
            <a:r>
              <a:rPr lang="en-US" sz="2000" b="1" strike="noStrike" spc="-1" dirty="0" err="1">
                <a:solidFill>
                  <a:srgbClr val="00007D"/>
                </a:solidFill>
                <a:latin typeface="Courier New"/>
                <a:ea typeface="宋体"/>
              </a:rPr>
              <a:t>onCellAppShuttingDown</a:t>
            </a:r>
            <a:r>
              <a:rPr lang="en-US" sz="2000" b="0" strike="noStrike" spc="-1" dirty="0">
                <a:solidFill>
                  <a:srgbClr val="00007D"/>
                </a:solidFill>
                <a:latin typeface="Courier New"/>
                <a:ea typeface="宋体"/>
              </a:rPr>
              <a:t> message near the end</a:t>
            </a:r>
            <a:endParaRPr lang="en-US" sz="2000" b="0" strike="noStrike" spc="-1" dirty="0">
              <a:latin typeface="Arial"/>
            </a:endParaRPr>
          </a:p>
          <a:p>
            <a:pPr marL="352440" lvl="1" indent="-167400">
              <a:lnSpc>
                <a:spcPct val="80000"/>
              </a:lnSpc>
              <a:spcBef>
                <a:spcPts val="601"/>
              </a:spcBef>
              <a:buClr>
                <a:srgbClr val="FF9933"/>
              </a:buClr>
              <a:buSzPct val="90000"/>
              <a:buFont typeface="Wingdings" charset="2"/>
              <a:buChar char=""/>
            </a:pPr>
            <a:r>
              <a:rPr lang="en-US" sz="2000" b="0" strike="noStrike" spc="-1" dirty="0" err="1">
                <a:solidFill>
                  <a:srgbClr val="00007D"/>
                </a:solidFill>
                <a:latin typeface="Calibri"/>
                <a:ea typeface="宋体"/>
              </a:rPr>
              <a:t>Baseapps</a:t>
            </a:r>
            <a:r>
              <a:rPr lang="en-US" sz="2000" b="0" strike="noStrike" spc="-1" dirty="0">
                <a:solidFill>
                  <a:srgbClr val="00007D"/>
                </a:solidFill>
                <a:latin typeface="Calibri"/>
                <a:ea typeface="宋体"/>
              </a:rPr>
              <a:t> also received </a:t>
            </a:r>
            <a:r>
              <a:rPr lang="en-US" sz="2000" b="1" strike="noStrike" spc="-1" dirty="0" err="1">
                <a:solidFill>
                  <a:srgbClr val="00007D"/>
                </a:solidFill>
                <a:latin typeface="Courier New"/>
                <a:ea typeface="宋体"/>
              </a:rPr>
              <a:t>onBaseAppShutDown</a:t>
            </a:r>
            <a:r>
              <a:rPr lang="en-US" sz="2000" b="0" strike="noStrike" spc="-1" dirty="0">
                <a:solidFill>
                  <a:srgbClr val="00007D"/>
                </a:solidFill>
                <a:latin typeface="Courier New"/>
                <a:ea typeface="宋体"/>
              </a:rPr>
              <a:t> message near the end</a:t>
            </a:r>
            <a:endParaRPr lang="en-US" sz="2000" b="0" strike="noStrike" spc="-1" dirty="0">
              <a:latin typeface="Arial"/>
            </a:endParaRPr>
          </a:p>
          <a:p>
            <a:pPr marL="181080" indent="-178560">
              <a:lnSpc>
                <a:spcPct val="80000"/>
              </a:lnSpc>
              <a:spcBef>
                <a:spcPts val="1199"/>
              </a:spcBef>
              <a:buClr>
                <a:srgbClr val="FF9933"/>
              </a:buClr>
              <a:buSzPct val="80000"/>
              <a:buFont typeface="Wingdings" charset="2"/>
              <a:buChar char=""/>
            </a:pPr>
            <a:r>
              <a:rPr lang="en-US" sz="2000" b="0" strike="noStrike" spc="-1" dirty="0">
                <a:solidFill>
                  <a:srgbClr val="00007D"/>
                </a:solidFill>
                <a:latin typeface="Calibri"/>
                <a:ea typeface="宋体"/>
              </a:rPr>
              <a:t>Personality script can perform other tasks as needed</a:t>
            </a:r>
            <a:endParaRPr lang="en-US" sz="2000" b="0" strike="noStrike" spc="-1" dirty="0">
              <a:latin typeface="Arial"/>
            </a:endParaRPr>
          </a:p>
          <a:p>
            <a:pPr marL="352440" lvl="1" indent="-167400">
              <a:lnSpc>
                <a:spcPct val="8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Is a place to put a global game script, but don’t put everything inside</a:t>
            </a:r>
            <a:endParaRPr lang="en-US" sz="2000" b="0" strike="noStrike" spc="-1" dirty="0">
              <a:latin typeface="Arial"/>
            </a:endParaRPr>
          </a:p>
          <a:p>
            <a:pPr marL="352440" lvl="1" indent="-167400">
              <a:lnSpc>
                <a:spcPct val="80000"/>
              </a:lnSpc>
              <a:spcBef>
                <a:spcPts val="601"/>
              </a:spcBef>
              <a:buClr>
                <a:srgbClr val="FF9933"/>
              </a:buClr>
              <a:buSzPct val="90000"/>
              <a:buFont typeface="Wingdings" charset="2"/>
              <a:buChar char=""/>
            </a:pPr>
            <a:r>
              <a:rPr lang="en-US" sz="2000" b="0" strike="noStrike" spc="-1" dirty="0">
                <a:solidFill>
                  <a:srgbClr val="00007D"/>
                </a:solidFill>
                <a:latin typeface="Calibri"/>
                <a:ea typeface="宋体"/>
              </a:rPr>
              <a:t>Separate script files for each logical part</a:t>
            </a:r>
            <a:endParaRPr lang="en-US" sz="20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855"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56" name="CustomShape 3"/>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1" strike="noStrike" spc="-1">
                <a:solidFill>
                  <a:srgbClr val="4F81BD"/>
                </a:solidFill>
                <a:latin typeface="Calibri"/>
                <a:ea typeface="DejaVu Sans"/>
              </a:rPr>
              <a:t>Chapter Seven</a:t>
            </a:r>
            <a:endParaRPr lang="en-US" sz="4400" b="0" strike="noStrike" spc="-1">
              <a:latin typeface="Arial"/>
            </a:endParaRPr>
          </a:p>
        </p:txBody>
      </p:sp>
      <p:sp>
        <p:nvSpPr>
          <p:cNvPr id="1857" name="CustomShape 4"/>
          <p:cNvSpPr/>
          <p:nvPr/>
        </p:nvSpPr>
        <p:spPr>
          <a:xfrm>
            <a:off x="1441800" y="3049200"/>
            <a:ext cx="6694200" cy="69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1" strike="noStrike" spc="-1">
                <a:solidFill>
                  <a:srgbClr val="1F497D"/>
                </a:solidFill>
                <a:latin typeface="Verdana"/>
                <a:ea typeface="宋体"/>
              </a:rPr>
              <a:t>Server Debugging</a:t>
            </a:r>
            <a:endParaRPr lang="en-US" sz="4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5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C++ breakpoint debugging</a:t>
            </a:r>
            <a:endParaRPr lang="en-US" sz="4900" b="0" strike="noStrike" spc="-1">
              <a:latin typeface="Arial"/>
            </a:endParaRPr>
          </a:p>
        </p:txBody>
      </p:sp>
      <p:sp>
        <p:nvSpPr>
          <p:cNvPr id="1860" name="CustomShape 3"/>
          <p:cNvSpPr/>
          <p:nvPr/>
        </p:nvSpPr>
        <p:spPr>
          <a:xfrm>
            <a:off x="89280" y="980640"/>
            <a:ext cx="9052200" cy="5874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641"/>
              </a:spcBef>
              <a:buClr>
                <a:srgbClr val="FF9933"/>
              </a:buClr>
              <a:buSzPct val="80000"/>
              <a:buFont typeface="Wingdings" charset="2"/>
              <a:buChar char=""/>
            </a:pPr>
            <a:r>
              <a:rPr lang="en-US" sz="3200" b="0" strike="noStrike" spc="-1">
                <a:solidFill>
                  <a:srgbClr val="00007D"/>
                </a:solidFill>
                <a:latin typeface="Calibri"/>
                <a:ea typeface="DejaVu Sans"/>
              </a:rPr>
              <a:t>Use Log tracking as much as possible during execution</a:t>
            </a:r>
            <a:endParaRPr lang="en-US" sz="3200" b="0" strike="noStrike" spc="-1">
              <a:latin typeface="Arial"/>
            </a:endParaRPr>
          </a:p>
          <a:p>
            <a:pPr marL="181080" indent="-178560">
              <a:lnSpc>
                <a:spcPct val="8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Server process breakpoints Please attach to the process after starting the service group</a:t>
            </a:r>
            <a:endParaRPr lang="en-US" sz="3200" b="0" strike="noStrike" spc="-1">
              <a:latin typeface="Arial"/>
            </a:endParaRPr>
          </a:p>
          <a:p>
            <a:pPr>
              <a:lnSpc>
                <a:spcPct val="80000"/>
              </a:lnSpc>
              <a:spcBef>
                <a:spcPts val="400"/>
              </a:spcBef>
            </a:pPr>
            <a:r>
              <a:rPr lang="en-US" sz="2000" b="0" strike="noStrike" spc="-1">
                <a:solidFill>
                  <a:srgbClr val="00007D"/>
                </a:solidFill>
                <a:latin typeface="Calibri"/>
                <a:ea typeface="宋体"/>
              </a:rPr>
              <a:t>         Special circumstances please set the environment variables, start the dependent process after the start using the IDE to start the process debugging alone</a:t>
            </a: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62"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20000"/>
          </a:bodyPr>
          <a:lstStyle/>
          <a:p>
            <a:pPr>
              <a:lnSpc>
                <a:spcPct val="100000"/>
              </a:lnSpc>
            </a:pPr>
            <a:r>
              <a:rPr lang="en-US" sz="4900" b="1" strike="noStrike" spc="-1">
                <a:solidFill>
                  <a:srgbClr val="4F81BD"/>
                </a:solidFill>
                <a:latin typeface="Calibri"/>
                <a:ea typeface="DejaVu Sans"/>
              </a:rPr>
              <a:t>Tool and Server interactive debugging</a:t>
            </a:r>
            <a:endParaRPr lang="en-US" sz="4900" b="0" strike="noStrike" spc="-1">
              <a:latin typeface="Arial"/>
            </a:endParaRPr>
          </a:p>
        </p:txBody>
      </p:sp>
      <p:sp>
        <p:nvSpPr>
          <p:cNvPr id="1863" name="CustomShape 3"/>
          <p:cNvSpPr/>
          <p:nvPr/>
        </p:nvSpPr>
        <p:spPr>
          <a:xfrm>
            <a:off x="89280" y="980640"/>
            <a:ext cx="9052200" cy="5874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Use the </a:t>
            </a:r>
            <a:r>
              <a:rPr lang="en-US" sz="2400" b="0" strike="noStrike" spc="-1" dirty="0" err="1">
                <a:solidFill>
                  <a:srgbClr val="00007D"/>
                </a:solidFill>
                <a:latin typeface="Calibri"/>
                <a:ea typeface="宋体"/>
              </a:rPr>
              <a:t>GUIConsole</a:t>
            </a:r>
            <a:r>
              <a:rPr lang="en-US" sz="2400" b="0" strike="noStrike" spc="-1" dirty="0">
                <a:solidFill>
                  <a:srgbClr val="00007D"/>
                </a:solidFill>
                <a:latin typeface="Calibri"/>
                <a:ea typeface="宋体"/>
              </a:rPr>
              <a:t>-Debug page to interact with </a:t>
            </a:r>
            <a:r>
              <a:rPr lang="en-US" sz="2400" b="0" strike="noStrike" spc="-1" dirty="0" err="1">
                <a:solidFill>
                  <a:srgbClr val="00007D"/>
                </a:solidFill>
                <a:latin typeface="Calibri"/>
                <a:ea typeface="宋体"/>
              </a:rPr>
              <a:t>Cellapp</a:t>
            </a:r>
            <a:r>
              <a:rPr lang="en-US" sz="2400" b="0" strike="noStrike" spc="-1" dirty="0">
                <a:solidFill>
                  <a:srgbClr val="00007D"/>
                </a:solidFill>
                <a:latin typeface="Calibri"/>
                <a:ea typeface="宋体"/>
              </a:rPr>
              <a:t> or </a:t>
            </a:r>
            <a:r>
              <a:rPr lang="en-US" sz="2400" b="0" strike="noStrike" spc="-1" dirty="0" err="1">
                <a:solidFill>
                  <a:srgbClr val="00007D"/>
                </a:solidFill>
                <a:latin typeface="Calibri"/>
                <a:ea typeface="宋体"/>
              </a:rPr>
              <a:t>Baseapp</a:t>
            </a:r>
            <a:r>
              <a:rPr lang="en-US" sz="2400" b="0" strike="noStrike" spc="-1" dirty="0">
                <a:solidFill>
                  <a:srgbClr val="00007D"/>
                </a:solidFill>
                <a:latin typeface="Calibri"/>
                <a:ea typeface="宋体"/>
              </a:rPr>
              <a:t> Python scripts in memory</a:t>
            </a:r>
            <a:endParaRPr lang="en-US" sz="2400" b="0" strike="noStrike" spc="-1" dirty="0">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Use ouroboros/ouro/tools/server/pycluster/cluster_controller.py or commands to telnet to server-side Python script interaction with </a:t>
            </a:r>
            <a:r>
              <a:rPr lang="en-US" sz="2400" b="0" strike="noStrike" spc="-1" dirty="0" err="1">
                <a:solidFill>
                  <a:srgbClr val="00007D"/>
                </a:solidFill>
                <a:latin typeface="Calibri"/>
                <a:ea typeface="宋体"/>
              </a:rPr>
              <a:t>Cellapp</a:t>
            </a:r>
            <a:r>
              <a:rPr lang="en-US" sz="2400" b="0" strike="noStrike" spc="-1" dirty="0">
                <a:solidFill>
                  <a:srgbClr val="00007D"/>
                </a:solidFill>
                <a:latin typeface="Calibri"/>
                <a:ea typeface="宋体"/>
              </a:rPr>
              <a:t> or </a:t>
            </a:r>
            <a:r>
              <a:rPr lang="en-US" sz="2400" b="0" strike="noStrike" spc="-1" dirty="0" err="1">
                <a:solidFill>
                  <a:srgbClr val="00007D"/>
                </a:solidFill>
                <a:latin typeface="Calibri"/>
                <a:ea typeface="宋体"/>
              </a:rPr>
              <a:t>Baseapp</a:t>
            </a:r>
            <a:endParaRPr lang="en-US" sz="2400" b="0" strike="noStrike" spc="-1" dirty="0">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Interact with the Ouroboros Python interface</a:t>
            </a:r>
            <a:endParaRPr lang="en-US" sz="2400" b="0" strike="noStrike" spc="-1" dirty="0">
              <a:latin typeface="Arial"/>
            </a:endParaRPr>
          </a:p>
          <a:p>
            <a:pPr marL="352440" lvl="1" indent="-167400">
              <a:lnSpc>
                <a:spcPct val="80000"/>
              </a:lnSpc>
              <a:spcBef>
                <a:spcPts val="320"/>
              </a:spcBef>
              <a:buClr>
                <a:srgbClr val="FF9933"/>
              </a:buClr>
              <a:buSzPct val="90000"/>
              <a:buFont typeface="Wingdings" charset="2"/>
              <a:buChar char=""/>
            </a:pPr>
            <a:r>
              <a:rPr lang="en-US" sz="1600" b="1" strike="noStrike" spc="-1" dirty="0" err="1">
                <a:solidFill>
                  <a:srgbClr val="00007D"/>
                </a:solidFill>
                <a:latin typeface="Courier New"/>
                <a:ea typeface="宋体"/>
              </a:rPr>
              <a:t>Example：on</a:t>
            </a:r>
            <a:r>
              <a:rPr lang="en-US" sz="1600" b="1" strike="noStrike" spc="-1" dirty="0">
                <a:solidFill>
                  <a:srgbClr val="00007D"/>
                </a:solidFill>
                <a:latin typeface="Courier New"/>
                <a:ea typeface="宋体"/>
              </a:rPr>
              <a:t> </a:t>
            </a:r>
            <a:r>
              <a:rPr lang="en-US" sz="1600" b="1" strike="noStrike" spc="-1" dirty="0" err="1">
                <a:solidFill>
                  <a:srgbClr val="00007D"/>
                </a:solidFill>
                <a:latin typeface="Courier New"/>
                <a:ea typeface="宋体"/>
              </a:rPr>
              <a:t>Baseapp</a:t>
            </a:r>
            <a:endParaRPr lang="en-US" sz="1600" b="0" strike="noStrike" spc="-1" dirty="0">
              <a:latin typeface="Arial"/>
            </a:endParaRPr>
          </a:p>
          <a:p>
            <a:pPr marL="352440" lvl="1" indent="-167400">
              <a:lnSpc>
                <a:spcPct val="80000"/>
              </a:lnSpc>
              <a:spcBef>
                <a:spcPts val="360"/>
              </a:spcBef>
              <a:buClr>
                <a:srgbClr val="FF9933"/>
              </a:buClr>
              <a:buSzPct val="90000"/>
              <a:buFont typeface="Wingdings" charset="2"/>
              <a:buChar char=""/>
            </a:pPr>
            <a:r>
              <a:rPr lang="en-US" sz="1800" b="1" strike="noStrike" spc="-1" dirty="0">
                <a:solidFill>
                  <a:srgbClr val="00007D"/>
                </a:solidFill>
                <a:latin typeface="Courier New"/>
                <a:ea typeface="宋体"/>
              </a:rPr>
              <a:t>&gt;&gt;&gt; e = </a:t>
            </a:r>
            <a:r>
              <a:rPr lang="en-US" sz="1800" b="1" strike="noStrike" spc="-1" dirty="0" err="1">
                <a:solidFill>
                  <a:srgbClr val="00007D"/>
                </a:solidFill>
                <a:latin typeface="Courier New"/>
                <a:ea typeface="宋体"/>
              </a:rPr>
              <a:t>Ouroboros.createBase</a:t>
            </a:r>
            <a:r>
              <a:rPr lang="en-US" sz="1800" b="1" strike="noStrike" spc="-1" dirty="0">
                <a:solidFill>
                  <a:srgbClr val="00007D"/>
                </a:solidFill>
                <a:latin typeface="Courier New"/>
                <a:ea typeface="宋体"/>
              </a:rPr>
              <a:t>( “</a:t>
            </a:r>
            <a:r>
              <a:rPr lang="en-US" sz="1800" b="1" strike="noStrike" spc="-1" dirty="0" err="1">
                <a:solidFill>
                  <a:srgbClr val="00007D"/>
                </a:solidFill>
                <a:latin typeface="Courier New"/>
                <a:ea typeface="宋体"/>
              </a:rPr>
              <a:t>SpawnPoint</a:t>
            </a:r>
            <a:r>
              <a:rPr lang="en-US" sz="1800" b="1" strike="noStrike" spc="-1" dirty="0">
                <a:solidFill>
                  <a:srgbClr val="00007D"/>
                </a:solidFill>
                <a:latin typeface="Courier New"/>
                <a:ea typeface="宋体"/>
              </a:rPr>
              <a:t>", position = (2, 3, 5) )</a:t>
            </a:r>
            <a:endParaRPr lang="en-US" sz="1800" b="0" strike="noStrike" spc="-1" dirty="0">
              <a:latin typeface="Arial"/>
            </a:endParaRPr>
          </a:p>
          <a:p>
            <a:pPr marL="352440" lvl="1" indent="-167400">
              <a:lnSpc>
                <a:spcPct val="80000"/>
              </a:lnSpc>
              <a:spcBef>
                <a:spcPts val="281"/>
              </a:spcBef>
              <a:buClr>
                <a:srgbClr val="FF9933"/>
              </a:buClr>
              <a:buSzPct val="90000"/>
              <a:buFont typeface="Wingdings" charset="2"/>
              <a:buChar char=""/>
            </a:pPr>
            <a:r>
              <a:rPr lang="en-US" sz="1400" b="1" u="sng" strike="noStrike" spc="-1" dirty="0">
                <a:solidFill>
                  <a:srgbClr val="00007D"/>
                </a:solidFill>
                <a:uFillTx/>
                <a:latin typeface="Courier New"/>
                <a:ea typeface="宋体"/>
              </a:rPr>
              <a:t>&gt;&gt;&gt; e.id</a:t>
            </a:r>
            <a:endParaRPr lang="en-US" sz="1400" b="0" strike="noStrike" spc="-1" dirty="0">
              <a:latin typeface="Arial"/>
            </a:endParaRPr>
          </a:p>
          <a:p>
            <a:pPr marL="352440" lvl="1" indent="-167400">
              <a:lnSpc>
                <a:spcPct val="80000"/>
              </a:lnSpc>
              <a:spcBef>
                <a:spcPts val="349"/>
              </a:spcBef>
              <a:buClr>
                <a:srgbClr val="FF9933"/>
              </a:buClr>
              <a:buSzPct val="90000"/>
              <a:buFont typeface="Wingdings" charset="2"/>
              <a:buChar char=""/>
            </a:pPr>
            <a:r>
              <a:rPr lang="en-US" sz="1400" b="1" u="sng" strike="noStrike" spc="-1" dirty="0">
                <a:solidFill>
                  <a:srgbClr val="00007D"/>
                </a:solidFill>
                <a:uFillTx/>
                <a:latin typeface="Courier New"/>
                <a:ea typeface="宋体"/>
              </a:rPr>
              <a:t>1234</a:t>
            </a:r>
            <a:endParaRPr lang="en-US" sz="1400" b="0" strike="noStrike" spc="-1" dirty="0">
              <a:latin typeface="Arial"/>
            </a:endParaRPr>
          </a:p>
          <a:p>
            <a:pPr>
              <a:lnSpc>
                <a:spcPct val="80000"/>
              </a:lnSpc>
              <a:spcBef>
                <a:spcPts val="349"/>
              </a:spcBef>
            </a:pPr>
            <a:endParaRPr lang="en-US" sz="1400" b="0" strike="noStrike" spc="-1" dirty="0">
              <a:latin typeface="Arial"/>
            </a:endParaRPr>
          </a:p>
          <a:p>
            <a:pPr marL="352440" lvl="1" indent="-167400">
              <a:lnSpc>
                <a:spcPct val="80000"/>
              </a:lnSpc>
              <a:spcBef>
                <a:spcPts val="349"/>
              </a:spcBef>
              <a:buClr>
                <a:srgbClr val="FF9933"/>
              </a:buClr>
              <a:buSzPct val="90000"/>
              <a:buFont typeface="Wingdings" charset="2"/>
              <a:buChar char=""/>
            </a:pPr>
            <a:r>
              <a:rPr lang="en-US" sz="1600" b="1" strike="noStrike" spc="-1" dirty="0" err="1">
                <a:solidFill>
                  <a:srgbClr val="00007D"/>
                </a:solidFill>
                <a:latin typeface="Courier New"/>
                <a:ea typeface="宋体"/>
              </a:rPr>
              <a:t>Example：on</a:t>
            </a:r>
            <a:r>
              <a:rPr lang="en-US" sz="1600" b="1" strike="noStrike" spc="-1" dirty="0">
                <a:solidFill>
                  <a:srgbClr val="00007D"/>
                </a:solidFill>
                <a:latin typeface="Courier New"/>
                <a:ea typeface="宋体"/>
              </a:rPr>
              <a:t> </a:t>
            </a:r>
            <a:r>
              <a:rPr lang="en-US" sz="1600" b="0" u="sng" strike="noStrike" spc="-1" dirty="0" err="1">
                <a:solidFill>
                  <a:srgbClr val="00007D"/>
                </a:solidFill>
                <a:uFillTx/>
                <a:latin typeface="Calibri"/>
                <a:ea typeface="宋体"/>
              </a:rPr>
              <a:t>Cellapp</a:t>
            </a:r>
            <a:r>
              <a:rPr lang="en-US" sz="1600" b="0" u="sng" strike="noStrike" spc="-1" dirty="0">
                <a:solidFill>
                  <a:srgbClr val="00007D"/>
                </a:solidFill>
                <a:uFillTx/>
                <a:latin typeface="Calibri"/>
                <a:ea typeface="宋体"/>
              </a:rPr>
              <a:t>:</a:t>
            </a:r>
            <a:endParaRPr lang="en-US" sz="1600" b="0" strike="noStrike" spc="-1" dirty="0">
              <a:latin typeface="Arial"/>
            </a:endParaRPr>
          </a:p>
          <a:p>
            <a:pPr marL="466560" lvl="2" indent="-110160">
              <a:lnSpc>
                <a:spcPct val="80000"/>
              </a:lnSpc>
              <a:spcBef>
                <a:spcPts val="349"/>
              </a:spcBef>
              <a:buClr>
                <a:srgbClr val="FF9933"/>
              </a:buClr>
              <a:buSzPct val="80000"/>
              <a:buFont typeface="Wingdings" charset="2"/>
              <a:buChar char=""/>
            </a:pPr>
            <a:r>
              <a:rPr lang="en-US" sz="1400" b="1" u="sng" strike="noStrike" spc="-1" dirty="0">
                <a:solidFill>
                  <a:srgbClr val="00007D"/>
                </a:solidFill>
                <a:uFillTx/>
                <a:latin typeface="Courier New"/>
                <a:ea typeface="宋体"/>
              </a:rPr>
              <a:t>&gt;&gt;&gt; e = </a:t>
            </a:r>
            <a:r>
              <a:rPr lang="en-US" sz="1400" b="1" u="sng" strike="noStrike" spc="-1" dirty="0" err="1">
                <a:solidFill>
                  <a:srgbClr val="00007D"/>
                </a:solidFill>
                <a:uFillTx/>
                <a:latin typeface="Courier New"/>
                <a:ea typeface="宋体"/>
              </a:rPr>
              <a:t>Ouroboros.entities</a:t>
            </a:r>
            <a:r>
              <a:rPr lang="en-US" sz="1400" b="1" u="sng" strike="noStrike" spc="-1" dirty="0">
                <a:solidFill>
                  <a:srgbClr val="00007D"/>
                </a:solidFill>
                <a:uFillTx/>
                <a:latin typeface="Courier New"/>
                <a:ea typeface="宋体"/>
              </a:rPr>
              <a:t>[Entity ID]</a:t>
            </a:r>
            <a:endParaRPr lang="en-US" sz="1400" b="0" strike="noStrike" spc="-1" dirty="0">
              <a:latin typeface="Arial"/>
            </a:endParaRPr>
          </a:p>
          <a:p>
            <a:pPr marL="466560" lvl="2" indent="-110160">
              <a:lnSpc>
                <a:spcPct val="80000"/>
              </a:lnSpc>
              <a:spcBef>
                <a:spcPts val="349"/>
              </a:spcBef>
              <a:buClr>
                <a:srgbClr val="FF9933"/>
              </a:buClr>
              <a:buSzPct val="80000"/>
              <a:buFont typeface="Wingdings" charset="2"/>
              <a:buChar char=""/>
            </a:pPr>
            <a:r>
              <a:rPr lang="en-US" sz="1400" b="1" u="sng" strike="noStrike" spc="-1" dirty="0">
                <a:solidFill>
                  <a:srgbClr val="00007D"/>
                </a:solidFill>
                <a:uFillTx/>
                <a:latin typeface="Courier New"/>
                <a:ea typeface="宋体"/>
              </a:rPr>
              <a:t>&gt;&gt;&gt; </a:t>
            </a:r>
            <a:r>
              <a:rPr lang="en-US" sz="1400" b="1" u="sng" strike="noStrike" spc="-1" dirty="0" err="1">
                <a:solidFill>
                  <a:srgbClr val="00007D"/>
                </a:solidFill>
                <a:uFillTx/>
                <a:latin typeface="Courier New"/>
                <a:ea typeface="宋体"/>
              </a:rPr>
              <a:t>e.position</a:t>
            </a:r>
            <a:endParaRPr lang="en-US" sz="1400" b="0" strike="noStrike" spc="-1" dirty="0">
              <a:latin typeface="Arial"/>
            </a:endParaRPr>
          </a:p>
          <a:p>
            <a:pPr marL="466560" lvl="2" indent="-110160">
              <a:lnSpc>
                <a:spcPct val="80000"/>
              </a:lnSpc>
              <a:spcBef>
                <a:spcPts val="349"/>
              </a:spcBef>
              <a:buClr>
                <a:srgbClr val="FF9933"/>
              </a:buClr>
              <a:buSzPct val="80000"/>
              <a:buFont typeface="Wingdings" charset="2"/>
              <a:buChar char=""/>
            </a:pPr>
            <a:r>
              <a:rPr lang="en-US" sz="1400" b="0" strike="noStrike" spc="-1" dirty="0">
                <a:solidFill>
                  <a:srgbClr val="00007D"/>
                </a:solidFill>
                <a:latin typeface="Calibri"/>
                <a:ea typeface="宋体"/>
              </a:rPr>
              <a:t>(1.000000, 2.000000, 3.000000)</a:t>
            </a:r>
            <a:endParaRPr lang="en-US" sz="1400" b="0" strike="noStrike" spc="-1" dirty="0">
              <a:latin typeface="Arial"/>
            </a:endParaRPr>
          </a:p>
          <a:p>
            <a:pPr marL="581040" lvl="3" indent="-110160">
              <a:lnSpc>
                <a:spcPct val="80000"/>
              </a:lnSpc>
              <a:spcBef>
                <a:spcPts val="241"/>
              </a:spcBef>
              <a:buClr>
                <a:srgbClr val="FF9933"/>
              </a:buClr>
              <a:buSzPct val="90000"/>
              <a:buFont typeface="Wingdings" charset="2"/>
              <a:buChar char=""/>
            </a:pPr>
            <a:r>
              <a:rPr lang="en-US" sz="1200" b="0" strike="noStrike" spc="-1" dirty="0">
                <a:solidFill>
                  <a:srgbClr val="00007D"/>
                </a:solidFill>
                <a:latin typeface="Calibri"/>
                <a:ea typeface="宋体"/>
              </a:rPr>
              <a:t>Note that y is the vertical height in Ouroboros</a:t>
            </a:r>
            <a:endParaRPr lang="en-US" sz="1200" b="0" strike="noStrike" spc="-1" dirty="0">
              <a:latin typeface="Arial"/>
            </a:endParaRPr>
          </a:p>
          <a:p>
            <a:pPr marL="466560" lvl="2" indent="-110160">
              <a:lnSpc>
                <a:spcPct val="80000"/>
              </a:lnSpc>
              <a:spcBef>
                <a:spcPts val="281"/>
              </a:spcBef>
              <a:buClr>
                <a:srgbClr val="FF9933"/>
              </a:buClr>
              <a:buSzPct val="80000"/>
              <a:buFont typeface="Wingdings" charset="2"/>
              <a:buChar char=""/>
            </a:pPr>
            <a:r>
              <a:rPr lang="en-US" sz="1400" b="1" u="sng" strike="noStrike" spc="-1" dirty="0" err="1">
                <a:solidFill>
                  <a:srgbClr val="00007D"/>
                </a:solidFill>
                <a:uFillTx/>
                <a:latin typeface="Courier New"/>
                <a:ea typeface="宋体"/>
              </a:rPr>
              <a:t>dir</a:t>
            </a:r>
            <a:r>
              <a:rPr lang="en-US" sz="1400" b="1" u="sng" strike="noStrike" spc="-1" dirty="0">
                <a:solidFill>
                  <a:srgbClr val="00007D"/>
                </a:solidFill>
                <a:uFillTx/>
                <a:latin typeface="Courier New"/>
                <a:ea typeface="宋体"/>
              </a:rPr>
              <a:t>(e)</a:t>
            </a:r>
            <a:endParaRPr lang="en-US" sz="1400" b="0" strike="noStrike" spc="-1" dirty="0">
              <a:latin typeface="Arial"/>
            </a:endParaRPr>
          </a:p>
          <a:p>
            <a:pPr marL="581040" lvl="3" indent="-110160">
              <a:lnSpc>
                <a:spcPct val="80000"/>
              </a:lnSpc>
              <a:spcBef>
                <a:spcPts val="241"/>
              </a:spcBef>
              <a:buClr>
                <a:srgbClr val="FF9933"/>
              </a:buClr>
              <a:buSzPct val="90000"/>
              <a:buFont typeface="Wingdings" charset="2"/>
              <a:buChar char=""/>
            </a:pPr>
            <a:r>
              <a:rPr lang="en-US" sz="1200" b="0" strike="noStrike" spc="-1" dirty="0">
                <a:solidFill>
                  <a:srgbClr val="00007D"/>
                </a:solidFill>
                <a:latin typeface="Calibri"/>
                <a:ea typeface="宋体"/>
              </a:rPr>
              <a:t>You can view many built-in properties and methods. There are also entity-specific properties and methods in the entity definition</a:t>
            </a:r>
            <a:endParaRPr lang="en-US" sz="1200" b="0" strike="noStrike" spc="-1" dirty="0">
              <a:latin typeface="Arial"/>
            </a:endParaRPr>
          </a:p>
          <a:p>
            <a:pPr marL="466560" lvl="2" indent="-110160">
              <a:lnSpc>
                <a:spcPct val="80000"/>
              </a:lnSpc>
              <a:spcBef>
                <a:spcPts val="281"/>
              </a:spcBef>
              <a:buClr>
                <a:srgbClr val="FF9933"/>
              </a:buClr>
              <a:buSzPct val="80000"/>
              <a:buFont typeface="Wingdings" charset="2"/>
              <a:buChar char=""/>
            </a:pPr>
            <a:r>
              <a:rPr lang="en-US" sz="1400" b="1" u="sng" strike="noStrike" spc="-1" dirty="0" err="1">
                <a:solidFill>
                  <a:srgbClr val="00007D"/>
                </a:solidFill>
                <a:uFillTx/>
                <a:latin typeface="Courier New"/>
                <a:ea typeface="宋体"/>
              </a:rPr>
              <a:t>e.destroy</a:t>
            </a:r>
            <a:r>
              <a:rPr lang="en-US" sz="1400" b="1" u="sng" strike="noStrike" spc="-1" dirty="0">
                <a:solidFill>
                  <a:srgbClr val="00007D"/>
                </a:solidFill>
                <a:uFillTx/>
                <a:latin typeface="Courier New"/>
                <a:ea typeface="宋体"/>
              </a:rPr>
              <a:t>()</a:t>
            </a:r>
            <a:endParaRPr lang="en-US" sz="1400" b="0" strike="noStrike" spc="-1" dirty="0">
              <a:latin typeface="Arial"/>
            </a:endParaRPr>
          </a:p>
          <a:p>
            <a:pPr marL="581040" lvl="3" indent="-110160">
              <a:lnSpc>
                <a:spcPct val="80000"/>
              </a:lnSpc>
              <a:spcBef>
                <a:spcPts val="241"/>
              </a:spcBef>
              <a:buClr>
                <a:srgbClr val="FF9933"/>
              </a:buClr>
              <a:buSzPct val="90000"/>
              <a:buFont typeface="Wingdings" charset="2"/>
              <a:buChar char=""/>
            </a:pPr>
            <a:r>
              <a:rPr lang="en-US" sz="1200" b="0" strike="noStrike" spc="-1" dirty="0">
                <a:solidFill>
                  <a:srgbClr val="00007D"/>
                </a:solidFill>
                <a:latin typeface="Calibri"/>
                <a:ea typeface="宋体"/>
              </a:rPr>
              <a:t>Make Entity base able to destroy itself</a:t>
            </a:r>
            <a:endParaRPr lang="en-US" sz="1200" b="0" strike="noStrike" spc="-1" dirty="0">
              <a:latin typeface="Arial"/>
            </a:endParaRPr>
          </a:p>
          <a:p>
            <a:pPr marL="468360">
              <a:lnSpc>
                <a:spcPct val="80000"/>
              </a:lnSpc>
              <a:spcBef>
                <a:spcPts val="241"/>
              </a:spcBef>
            </a:pPr>
            <a:endParaRPr lang="en-US" sz="1200" b="0" strike="noStrike" spc="-1" dirty="0">
              <a:latin typeface="Arial"/>
            </a:endParaRPr>
          </a:p>
          <a:p>
            <a:pPr marL="468360">
              <a:lnSpc>
                <a:spcPct val="80000"/>
              </a:lnSpc>
              <a:spcBef>
                <a:spcPts val="241"/>
              </a:spcBef>
            </a:pPr>
            <a:r>
              <a:rPr lang="en-US" sz="1200" b="0" strike="noStrike" spc="-1" dirty="0">
                <a:solidFill>
                  <a:srgbClr val="FF0000"/>
                </a:solidFill>
                <a:latin typeface="Calibri"/>
                <a:ea typeface="宋体"/>
              </a:rPr>
              <a:t>More references: http://www.ouroboros.org/docs/documentations/onlinedebugging.html</a:t>
            </a:r>
            <a:endParaRPr lang="en-US" sz="1200" b="0" strike="noStrike" spc="-1" dirty="0">
              <a:latin typeface="Arial"/>
            </a:endParaRPr>
          </a:p>
          <a:p>
            <a:pPr marL="468360">
              <a:lnSpc>
                <a:spcPct val="80000"/>
              </a:lnSpc>
              <a:spcBef>
                <a:spcPts val="641"/>
              </a:spcBef>
            </a:pPr>
            <a:endParaRPr lang="en-US" sz="12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865"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66" name="CustomShape 3"/>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1" strike="noStrike" spc="-1">
                <a:solidFill>
                  <a:srgbClr val="4F81BD"/>
                </a:solidFill>
                <a:latin typeface="Calibri"/>
                <a:ea typeface="DejaVu Sans"/>
              </a:rPr>
              <a:t>Chapter Eight</a:t>
            </a:r>
            <a:endParaRPr lang="en-US" sz="4400" b="0" strike="noStrike" spc="-1">
              <a:latin typeface="Arial"/>
            </a:endParaRPr>
          </a:p>
        </p:txBody>
      </p:sp>
      <p:sp>
        <p:nvSpPr>
          <p:cNvPr id="1867" name="CustomShape 4"/>
          <p:cNvSpPr/>
          <p:nvPr/>
        </p:nvSpPr>
        <p:spPr>
          <a:xfrm>
            <a:off x="2651760" y="2743200"/>
            <a:ext cx="6694200" cy="13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1" strike="noStrike" spc="-1">
                <a:solidFill>
                  <a:srgbClr val="1F497D"/>
                </a:solidFill>
                <a:latin typeface="Verdana"/>
                <a:ea typeface="宋体"/>
              </a:rPr>
              <a:t>Profiling and</a:t>
            </a:r>
            <a:endParaRPr lang="en-US" sz="4000" b="0" strike="noStrike" spc="-1">
              <a:latin typeface="Arial"/>
            </a:endParaRPr>
          </a:p>
          <a:p>
            <a:pPr>
              <a:lnSpc>
                <a:spcPct val="100000"/>
              </a:lnSpc>
            </a:pPr>
            <a:r>
              <a:rPr lang="en-US" sz="4000" b="1" strike="noStrike" spc="-1">
                <a:solidFill>
                  <a:srgbClr val="1F497D"/>
                </a:solidFill>
                <a:latin typeface="Verdana"/>
                <a:ea typeface="宋体"/>
              </a:rPr>
              <a:t>Stress Testing</a:t>
            </a:r>
            <a:endParaRPr lang="en-US" sz="4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6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Robot Stress Test</a:t>
            </a:r>
            <a:endParaRPr lang="en-US" sz="4900" b="0" strike="noStrike" spc="-1">
              <a:latin typeface="Arial"/>
            </a:endParaRPr>
          </a:p>
        </p:txBody>
      </p:sp>
      <p:sp>
        <p:nvSpPr>
          <p:cNvPr id="1870"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550"/>
              </a:spcBef>
              <a:buClr>
                <a:srgbClr val="FF9933"/>
              </a:buClr>
              <a:buSzPct val="80000"/>
              <a:buFont typeface="Wingdings" charset="2"/>
              <a:buChar char=""/>
            </a:pPr>
            <a:r>
              <a:rPr lang="en-US" sz="2800" b="0" strike="noStrike" spc="-1">
                <a:solidFill>
                  <a:srgbClr val="00007D"/>
                </a:solidFill>
                <a:latin typeface="Calibri"/>
                <a:ea typeface="宋体"/>
              </a:rPr>
              <a:t>Simulate a large number of players</a:t>
            </a:r>
            <a:endParaRPr lang="en-US" sz="2800" b="0" strike="noStrike" spc="-1">
              <a:latin typeface="Arial"/>
            </a:endParaRPr>
          </a:p>
          <a:p>
            <a:pPr marL="181080" indent="-178560">
              <a:lnSpc>
                <a:spcPct val="80000"/>
              </a:lnSpc>
              <a:spcBef>
                <a:spcPts val="550"/>
              </a:spcBef>
              <a:buClr>
                <a:srgbClr val="FF9933"/>
              </a:buClr>
              <a:buSzPct val="80000"/>
              <a:buFont typeface="Wingdings" charset="2"/>
              <a:buChar char=""/>
            </a:pPr>
            <a:r>
              <a:rPr lang="en-US" sz="2800" b="0" strike="noStrike" spc="-1">
                <a:solidFill>
                  <a:srgbClr val="00007D"/>
                </a:solidFill>
                <a:latin typeface="Calibri"/>
                <a:ea typeface="宋体"/>
              </a:rPr>
              <a:t>It is highly recommended that stress testing be conducted before large-scale player testing</a:t>
            </a:r>
            <a:endParaRPr lang="en-US" sz="2800" b="0" strike="noStrike" spc="-1">
              <a:latin typeface="Arial"/>
            </a:endParaRPr>
          </a:p>
          <a:p>
            <a:pPr marL="181080" indent="-178560">
              <a:lnSpc>
                <a:spcPct val="80000"/>
              </a:lnSpc>
              <a:spcBef>
                <a:spcPts val="550"/>
              </a:spcBef>
              <a:buClr>
                <a:srgbClr val="FF9933"/>
              </a:buClr>
              <a:buSzPct val="80000"/>
              <a:buFont typeface="Wingdings" charset="2"/>
              <a:buChar char=""/>
            </a:pPr>
            <a:r>
              <a:rPr lang="en-US" sz="2800" b="0" strike="noStrike" spc="-1">
                <a:solidFill>
                  <a:srgbClr val="00007D"/>
                </a:solidFill>
                <a:latin typeface="Calibri"/>
                <a:ea typeface="宋体"/>
              </a:rPr>
              <a:t>Do not have terrain loading</a:t>
            </a:r>
            <a:endParaRPr lang="en-US" sz="2800" b="0" strike="noStrike" spc="-1">
              <a:latin typeface="Arial"/>
            </a:endParaRPr>
          </a:p>
          <a:p>
            <a:pPr marL="181080" indent="-178560">
              <a:lnSpc>
                <a:spcPct val="80000"/>
              </a:lnSpc>
              <a:spcBef>
                <a:spcPts val="550"/>
              </a:spcBef>
              <a:buClr>
                <a:srgbClr val="FF9933"/>
              </a:buClr>
              <a:buSzPct val="80000"/>
              <a:buFont typeface="Wingdings" charset="2"/>
              <a:buChar char=""/>
            </a:pPr>
            <a:r>
              <a:rPr lang="en-US" sz="2800" b="0" strike="noStrike" spc="-1">
                <a:solidFill>
                  <a:srgbClr val="00007D"/>
                </a:solidFill>
                <a:latin typeface="Calibri"/>
                <a:ea typeface="宋体"/>
              </a:rPr>
              <a:t>Do not have a navigation system</a:t>
            </a:r>
            <a:endParaRPr lang="en-US" sz="2800" b="0" strike="noStrike" spc="-1">
              <a:latin typeface="Arial"/>
            </a:endParaRPr>
          </a:p>
          <a:p>
            <a:pPr marL="181080" indent="-178560">
              <a:lnSpc>
                <a:spcPct val="80000"/>
              </a:lnSpc>
              <a:spcBef>
                <a:spcPts val="550"/>
              </a:spcBef>
              <a:buClr>
                <a:srgbClr val="FF9933"/>
              </a:buClr>
              <a:buSzPct val="80000"/>
              <a:buFont typeface="Wingdings" charset="2"/>
              <a:buChar char=""/>
            </a:pPr>
            <a:r>
              <a:rPr lang="en-US" sz="2800" b="0" strike="noStrike" spc="-1">
                <a:solidFill>
                  <a:srgbClr val="00007D"/>
                </a:solidFill>
                <a:latin typeface="Calibri"/>
                <a:ea typeface="宋体"/>
              </a:rPr>
              <a:t>Space-related games should not be clustered into a small area</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238"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Baseapp fault-tolerance processing</a:t>
            </a:r>
            <a:endParaRPr lang="en-US" sz="4400" b="0" strike="noStrike" spc="-1">
              <a:latin typeface="Arial"/>
            </a:endParaRPr>
          </a:p>
        </p:txBody>
      </p:sp>
      <p:sp>
        <p:nvSpPr>
          <p:cNvPr id="239" name="CustomShape 3"/>
          <p:cNvSpPr/>
          <p:nvPr/>
        </p:nvSpPr>
        <p:spPr>
          <a:xfrm>
            <a:off x="215640" y="1413000"/>
            <a:ext cx="8746200" cy="3309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Clients connected to crashes’ Baseapp</a:t>
            </a:r>
            <a:endParaRPr lang="en-US" sz="3200" b="0" strike="noStrike" spc="-1">
              <a:latin typeface="Arial"/>
            </a:endParaRPr>
          </a:p>
          <a:p>
            <a:pPr>
              <a:lnSpc>
                <a:spcPct val="100000"/>
              </a:lnSpc>
              <a:spcBef>
                <a:spcPts val="641"/>
              </a:spcBef>
            </a:pPr>
            <a:r>
              <a:rPr lang="en-US" sz="3200" b="0" strike="noStrike" spc="-1">
                <a:solidFill>
                  <a:srgbClr val="00007D"/>
                </a:solidFill>
                <a:latin typeface="Calibri"/>
                <a:ea typeface="宋体"/>
              </a:rPr>
              <a:t>      </a:t>
            </a:r>
            <a:r>
              <a:rPr lang="en-US" sz="2000" b="0" strike="noStrike" spc="-1">
                <a:solidFill>
                  <a:srgbClr val="00007D"/>
                </a:solidFill>
                <a:latin typeface="Calibri"/>
                <a:ea typeface="宋体"/>
              </a:rPr>
              <a:t>All data is stored</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When reconnected, they will continue to connect with their original Entity (if there is no timeout)</a:t>
            </a:r>
            <a:endParaRPr lang="en-US" sz="2000" b="0" strike="noStrike" spc="-1">
              <a:latin typeface="Arial"/>
            </a:endParaRPr>
          </a:p>
          <a:p>
            <a:pPr>
              <a:lnSpc>
                <a:spcPct val="100000"/>
              </a:lnSpc>
              <a:spcBef>
                <a:spcPts val="561"/>
              </a:spcBef>
            </a:pPr>
            <a:endParaRPr lang="en-US" sz="2000" b="0" strike="noStrike" spc="-1">
              <a:latin typeface="Arial"/>
            </a:endParaRPr>
          </a:p>
          <a:p>
            <a:pPr>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72"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Add bots</a:t>
            </a:r>
            <a:endParaRPr lang="en-US" sz="4900" b="0" strike="noStrike" spc="-1">
              <a:latin typeface="Arial"/>
            </a:endParaRPr>
          </a:p>
        </p:txBody>
      </p:sp>
      <p:sp>
        <p:nvSpPr>
          <p:cNvPr id="1873"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499"/>
              </a:spcBef>
              <a:buClr>
                <a:srgbClr val="FF9933"/>
              </a:buClr>
              <a:buSzPct val="80000"/>
              <a:buFont typeface="Wingdings" charset="2"/>
              <a:buChar char=""/>
            </a:pPr>
            <a:r>
              <a:rPr lang="en-US" sz="2800" b="0" strike="noStrike" spc="-1" dirty="0">
                <a:solidFill>
                  <a:srgbClr val="00007D"/>
                </a:solidFill>
                <a:latin typeface="Calibri"/>
                <a:ea typeface="宋体"/>
              </a:rPr>
              <a:t>Run bot process and use </a:t>
            </a:r>
            <a:r>
              <a:rPr lang="en-US" sz="2800" b="0" strike="noStrike" spc="-1" dirty="0" err="1">
                <a:solidFill>
                  <a:srgbClr val="00007D"/>
                </a:solidFill>
                <a:latin typeface="Calibri"/>
                <a:ea typeface="宋体"/>
              </a:rPr>
              <a:t>GUIConsole</a:t>
            </a:r>
            <a:r>
              <a:rPr lang="en-US" sz="2800" b="0" strike="noStrike" spc="-1" dirty="0">
                <a:solidFill>
                  <a:srgbClr val="00007D"/>
                </a:solidFill>
                <a:latin typeface="Calibri"/>
                <a:ea typeface="宋体"/>
              </a:rPr>
              <a:t> to add bots</a:t>
            </a:r>
            <a:endParaRPr lang="en-US" sz="2800" b="0" strike="noStrike" spc="-1" dirty="0">
              <a:latin typeface="Arial"/>
            </a:endParaRPr>
          </a:p>
          <a:p>
            <a:pPr marL="181080" indent="-178560">
              <a:lnSpc>
                <a:spcPct val="80000"/>
              </a:lnSpc>
              <a:spcBef>
                <a:spcPts val="550"/>
              </a:spcBef>
              <a:buClr>
                <a:srgbClr val="FF9933"/>
              </a:buClr>
              <a:buSzPct val="80000"/>
              <a:buFont typeface="Wingdings" charset="2"/>
              <a:buChar char=""/>
            </a:pPr>
            <a:r>
              <a:rPr lang="en-US" sz="2800" b="0" strike="noStrike" spc="-1" dirty="0">
                <a:solidFill>
                  <a:srgbClr val="00007D"/>
                </a:solidFill>
                <a:latin typeface="Calibri"/>
                <a:ea typeface="宋体"/>
              </a:rPr>
              <a:t>Or set the initial number of bots </a:t>
            </a:r>
            <a:r>
              <a:rPr lang="en-US" sz="2800" b="1" strike="noStrike" spc="-1" dirty="0">
                <a:solidFill>
                  <a:srgbClr val="00007D"/>
                </a:solidFill>
                <a:latin typeface="Courier New"/>
                <a:ea typeface="宋体"/>
              </a:rPr>
              <a:t>ouroboros/</a:t>
            </a:r>
            <a:r>
              <a:rPr lang="en-US" sz="2800" b="1" strike="noStrike" spc="-1" dirty="0" err="1">
                <a:solidFill>
                  <a:srgbClr val="00007D"/>
                </a:solidFill>
                <a:latin typeface="Courier New"/>
                <a:ea typeface="宋体"/>
              </a:rPr>
              <a:t>ouro</a:t>
            </a:r>
            <a:r>
              <a:rPr lang="en-US" sz="2800" b="1" strike="noStrike" spc="-1" dirty="0">
                <a:solidFill>
                  <a:srgbClr val="00007D"/>
                </a:solidFill>
                <a:latin typeface="Courier New"/>
                <a:ea typeface="宋体"/>
              </a:rPr>
              <a:t>/res/server/ouroboros_defs.xml/bots</a:t>
            </a:r>
            <a:endParaRPr lang="en-US" sz="2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75"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Bot script</a:t>
            </a:r>
            <a:endParaRPr lang="en-US" sz="4900" b="0" strike="noStrike" spc="-1">
              <a:latin typeface="Arial"/>
            </a:endParaRPr>
          </a:p>
        </p:txBody>
      </p:sp>
      <p:sp>
        <p:nvSpPr>
          <p:cNvPr id="1876"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550"/>
              </a:spcBef>
              <a:buClr>
                <a:srgbClr val="FF9933"/>
              </a:buClr>
              <a:buSzPct val="80000"/>
              <a:buFont typeface="Wingdings" charset="2"/>
              <a:buChar char=""/>
            </a:pPr>
            <a:r>
              <a:rPr lang="en-US" sz="3100" b="0" strike="noStrike" spc="-1">
                <a:solidFill>
                  <a:srgbClr val="00007D"/>
                </a:solidFill>
                <a:latin typeface="Calibri"/>
                <a:ea typeface="宋体"/>
              </a:rPr>
              <a:t>Each type of Entity requires a Python script under </a:t>
            </a:r>
            <a:r>
              <a:rPr lang="en-US" sz="3100" b="1" strike="noStrike" spc="-1">
                <a:solidFill>
                  <a:srgbClr val="00007D"/>
                </a:solidFill>
                <a:latin typeface="Courier New"/>
                <a:ea typeface="宋体"/>
              </a:rPr>
              <a:t>&lt;assets&gt;/scripts/bot</a:t>
            </a:r>
            <a:endParaRPr lang="en-US" sz="3100" b="0" strike="noStrike" spc="-1">
              <a:latin typeface="Arial"/>
            </a:endParaRPr>
          </a:p>
          <a:p>
            <a:pPr marL="333360" lvl="1" indent="-148320">
              <a:lnSpc>
                <a:spcPct val="80000"/>
              </a:lnSpc>
              <a:spcBef>
                <a:spcPts val="499"/>
              </a:spcBef>
              <a:buClr>
                <a:srgbClr val="FF9933"/>
              </a:buClr>
              <a:buSzPct val="90000"/>
              <a:buFont typeface="Wingdings" charset="2"/>
              <a:buChar char=""/>
            </a:pPr>
            <a:r>
              <a:rPr lang="en-US" sz="2800" b="0" strike="noStrike" spc="-1">
                <a:solidFill>
                  <a:srgbClr val="00007D"/>
                </a:solidFill>
                <a:latin typeface="Calibri"/>
                <a:ea typeface="宋体"/>
              </a:rPr>
              <a:t>Bot script should implement Client part of the Entity</a:t>
            </a:r>
            <a:endParaRPr lang="en-US" sz="2800" b="0" strike="noStrike" spc="-1">
              <a:latin typeface="Arial"/>
            </a:endParaRPr>
          </a:p>
          <a:p>
            <a:pPr marL="581040" lvl="2" indent="-168840">
              <a:lnSpc>
                <a:spcPct val="80000"/>
              </a:lnSpc>
              <a:spcBef>
                <a:spcPts val="451"/>
              </a:spcBef>
              <a:buClr>
                <a:srgbClr val="FF9933"/>
              </a:buClr>
              <a:buSzPct val="80000"/>
              <a:buFont typeface="Wingdings" charset="2"/>
              <a:buChar char=""/>
            </a:pPr>
            <a:r>
              <a:rPr lang="en-US" sz="2400" b="0" strike="noStrike" spc="-1">
                <a:solidFill>
                  <a:srgbClr val="00007D"/>
                </a:solidFill>
                <a:latin typeface="Calibri"/>
                <a:ea typeface="宋体"/>
              </a:rPr>
              <a:t>However, because the bots script does not have many UI and 3D parts used in the Client, simply copying the Client script will not work.</a:t>
            </a:r>
            <a:endParaRPr lang="en-US" sz="2400" b="0" strike="noStrike" spc="-1">
              <a:latin typeface="Arial"/>
            </a:endParaRPr>
          </a:p>
          <a:p>
            <a:pPr marL="333360" lvl="1" indent="-148320">
              <a:lnSpc>
                <a:spcPct val="81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For most Entity types, implementing an empty class will work</a:t>
            </a:r>
            <a:endParaRPr lang="en-US" sz="2800" b="0" strike="noStrike" spc="-1">
              <a:latin typeface="Arial"/>
            </a:endParaRPr>
          </a:p>
          <a:p>
            <a:pPr marL="333360" lvl="1" indent="-148320">
              <a:lnSpc>
                <a:spcPct val="81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For Account and Player entities, you need to write a login script and simulate the player’s script</a:t>
            </a:r>
            <a:endParaRPr lang="en-US" sz="2800" b="0" strike="noStrike" spc="-1">
              <a:latin typeface="Arial"/>
            </a:endParaRPr>
          </a:p>
          <a:p>
            <a:pPr marL="333360" lvl="1" indent="-148320">
              <a:lnSpc>
                <a:spcPct val="81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Write A.I. to simulate a player</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7"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78"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Profiling tool</a:t>
            </a:r>
            <a:endParaRPr lang="en-US" sz="4900" b="0" strike="noStrike" spc="-1">
              <a:latin typeface="Arial"/>
            </a:endParaRPr>
          </a:p>
        </p:txBody>
      </p:sp>
      <p:sp>
        <p:nvSpPr>
          <p:cNvPr id="1879"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561"/>
              </a:spcBef>
              <a:buClr>
                <a:srgbClr val="FF9933"/>
              </a:buClr>
              <a:buSzPct val="80000"/>
              <a:buFont typeface="Wingdings" charset="2"/>
              <a:buChar char=""/>
            </a:pPr>
            <a:r>
              <a:rPr lang="en-US" sz="2400" b="0" strike="noStrike" spc="-1" dirty="0">
                <a:solidFill>
                  <a:srgbClr val="00007D"/>
                </a:solidFill>
                <a:latin typeface="Calibri"/>
                <a:ea typeface="DejaVu Sans"/>
              </a:rPr>
              <a:t>The </a:t>
            </a:r>
            <a:r>
              <a:rPr lang="en-US" sz="2400" b="0" strike="noStrike" spc="-1" dirty="0" err="1">
                <a:solidFill>
                  <a:srgbClr val="00007D"/>
                </a:solidFill>
                <a:latin typeface="Calibri"/>
                <a:ea typeface="DejaVu Sans"/>
              </a:rPr>
              <a:t>GUIConsole</a:t>
            </a:r>
            <a:r>
              <a:rPr lang="en-US" sz="2400" b="0" strike="noStrike" spc="-1" dirty="0">
                <a:solidFill>
                  <a:srgbClr val="00007D"/>
                </a:solidFill>
                <a:latin typeface="Calibri"/>
                <a:ea typeface="DejaVu Sans"/>
              </a:rPr>
              <a:t> profile page has a number of indices that can be used to profile aspects of a running server group (Windows only)</a:t>
            </a:r>
            <a:endParaRPr lang="en-US" sz="2400" b="0" strike="noStrike" spc="-1" dirty="0">
              <a:latin typeface="Arial"/>
            </a:endParaRPr>
          </a:p>
          <a:p>
            <a:pPr marL="181080" indent="-178560">
              <a:lnSpc>
                <a:spcPct val="100000"/>
              </a:lnSpc>
              <a:spcBef>
                <a:spcPts val="561"/>
              </a:spcBef>
              <a:buClr>
                <a:srgbClr val="FF9933"/>
              </a:buClr>
              <a:buSzPct val="80000"/>
              <a:buFont typeface="Wingdings" charset="2"/>
              <a:buChar char=""/>
            </a:pPr>
            <a:r>
              <a:rPr lang="en-US" sz="2400" b="0" strike="noStrike" spc="-1" dirty="0">
                <a:solidFill>
                  <a:srgbClr val="00007D"/>
                </a:solidFill>
                <a:latin typeface="Calibri"/>
                <a:ea typeface="宋体"/>
              </a:rPr>
              <a:t>Use ouroboros/ouro/tools/server/pycluster/cluster_controller.py to also use the command profile on the command line</a:t>
            </a:r>
            <a:endParaRPr lang="en-US" sz="2400" b="0" strike="noStrike" spc="-1" dirty="0">
              <a:latin typeface="Arial"/>
            </a:endParaRPr>
          </a:p>
          <a:p>
            <a:pPr marL="181080" indent="-178560">
              <a:lnSpc>
                <a:spcPct val="100000"/>
              </a:lnSpc>
              <a:spcBef>
                <a:spcPts val="561"/>
              </a:spcBef>
              <a:buClr>
                <a:srgbClr val="FF9933"/>
              </a:buClr>
              <a:buSzPct val="80000"/>
              <a:buFont typeface="Wingdings" charset="2"/>
              <a:buChar char=""/>
            </a:pPr>
            <a:r>
              <a:rPr lang="en-US" sz="2400" b="0" strike="noStrike" spc="-1" dirty="0">
                <a:solidFill>
                  <a:srgbClr val="00007D"/>
                </a:solidFill>
                <a:latin typeface="Calibri"/>
                <a:ea typeface="宋体"/>
              </a:rPr>
              <a:t>Graphs can show you the load of each server process</a:t>
            </a:r>
            <a:endParaRPr lang="en-US" sz="2400" b="0" strike="noStrike" spc="-1" dirty="0">
              <a:latin typeface="Arial"/>
            </a:endParaRPr>
          </a:p>
          <a:p>
            <a:pPr marL="181080" indent="-178560">
              <a:lnSpc>
                <a:spcPct val="100000"/>
              </a:lnSpc>
              <a:spcBef>
                <a:spcPts val="561"/>
              </a:spcBef>
              <a:buClr>
                <a:srgbClr val="FF9933"/>
              </a:buClr>
              <a:buSzPct val="80000"/>
              <a:buFont typeface="Wingdings" charset="2"/>
              <a:buChar char=""/>
            </a:pPr>
            <a:r>
              <a:rPr lang="en-US" sz="2400" b="0" strike="noStrike" spc="-1" dirty="0">
                <a:solidFill>
                  <a:srgbClr val="00007D"/>
                </a:solidFill>
                <a:latin typeface="Calibri"/>
                <a:ea typeface="宋体"/>
              </a:rPr>
              <a:t>Please note that profiling should be done as soon as possible. Note that your internal bandwidth will not be taken up by complex method calls</a:t>
            </a:r>
            <a:endParaRPr lang="en-US" sz="2400" b="0" strike="noStrike" spc="-1" dirty="0">
              <a:latin typeface="Arial"/>
            </a:endParaRPr>
          </a:p>
          <a:p>
            <a:pPr marL="333360" lvl="1" indent="-148320">
              <a:lnSpc>
                <a:spcPct val="100000"/>
              </a:lnSpc>
              <a:spcBef>
                <a:spcPts val="479"/>
              </a:spcBef>
              <a:buClr>
                <a:srgbClr val="FF9933"/>
              </a:buClr>
              <a:buSzPct val="90000"/>
              <a:buFont typeface="Wingdings" charset="2"/>
              <a:buChar char=""/>
            </a:pPr>
            <a:r>
              <a:rPr lang="en-US" sz="2000" b="0" strike="noStrike" spc="-1" dirty="0">
                <a:solidFill>
                  <a:srgbClr val="00007D"/>
                </a:solidFill>
                <a:latin typeface="Calibri"/>
                <a:ea typeface="宋体"/>
              </a:rPr>
              <a:t>It is also recommended to use separate network hardware for monitoring tools so that it can accurately determine when the network is saturated</a:t>
            </a:r>
            <a:endParaRPr lang="en-US" sz="2000" b="0" strike="noStrike" spc="-1" dirty="0">
              <a:latin typeface="Arial"/>
            </a:endParaRPr>
          </a:p>
          <a:p>
            <a:pPr marL="181080" indent="-178560">
              <a:lnSpc>
                <a:spcPct val="100000"/>
              </a:lnSpc>
              <a:spcBef>
                <a:spcPts val="561"/>
              </a:spcBef>
              <a:buClr>
                <a:srgbClr val="FF9933"/>
              </a:buClr>
              <a:buSzPct val="80000"/>
              <a:buFont typeface="Wingdings" charset="2"/>
              <a:buChar char=""/>
            </a:pPr>
            <a:r>
              <a:rPr lang="en-US" sz="2400" b="0" strike="noStrike" spc="-1" dirty="0">
                <a:solidFill>
                  <a:srgbClr val="00007D"/>
                </a:solidFill>
                <a:latin typeface="Calibri"/>
                <a:ea typeface="宋体"/>
              </a:rPr>
              <a:t>Use profiling data to locate the parts that need to be optimized</a:t>
            </a:r>
            <a:endParaRPr lang="en-US"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81"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Profiling commands</a:t>
            </a:r>
            <a:endParaRPr lang="en-US" sz="4900" b="0" strike="noStrike" spc="-1">
              <a:latin typeface="Arial"/>
            </a:endParaRPr>
          </a:p>
        </p:txBody>
      </p:sp>
      <p:sp>
        <p:nvSpPr>
          <p:cNvPr id="1882"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DejaVu Sans"/>
              </a:rPr>
              <a:t>Eventprofile </a:t>
            </a:r>
            <a:r>
              <a:rPr lang="en-US" sz="2800" b="0" strike="noStrike" spc="-1">
                <a:solidFill>
                  <a:srgbClr val="00007D"/>
                </a:solidFill>
                <a:latin typeface="Calibri"/>
                <a:ea typeface="宋体"/>
              </a:rPr>
              <a:t>– Digests the most expensive method calls and status updates</a:t>
            </a:r>
            <a:endParaRPr lang="en-US" sz="2800" b="0" strike="noStrike" spc="-1">
              <a:latin typeface="Arial"/>
            </a:endParaRPr>
          </a:p>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networkprofile – Diagnoses the largest occupied bandwidth usage</a:t>
            </a:r>
            <a:endParaRPr lang="en-US" sz="2800" b="0" strike="noStrike" spc="-1">
              <a:latin typeface="Arial"/>
            </a:endParaRPr>
          </a:p>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pyprofile – Diagnoses python function calls that consume the most CPU time</a:t>
            </a:r>
            <a:endParaRPr lang="en-US" sz="2800" b="0" strike="noStrike" spc="-1">
              <a:latin typeface="Arial"/>
            </a:endParaRPr>
          </a:p>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cprofile – Diagnoses C++ function calls for the engine to find the function calls that consume the most CPU time</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3"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84"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More references</a:t>
            </a:r>
            <a:endParaRPr lang="en-US" sz="4900" b="0" strike="noStrike" spc="-1">
              <a:latin typeface="Arial"/>
            </a:endParaRPr>
          </a:p>
        </p:txBody>
      </p:sp>
      <p:sp>
        <p:nvSpPr>
          <p:cNvPr id="1885"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561"/>
              </a:spcBef>
              <a:buClr>
                <a:srgbClr val="FF9933"/>
              </a:buClr>
              <a:buSzPct val="80000"/>
              <a:buFont typeface="Wingdings" charset="2"/>
              <a:buChar char=""/>
            </a:pPr>
            <a:r>
              <a:rPr lang="en-US" sz="2800" b="0" strike="noStrike" spc="-1" dirty="0">
                <a:solidFill>
                  <a:srgbClr val="00007D"/>
                </a:solidFill>
                <a:latin typeface="Calibri"/>
                <a:ea typeface="DejaVu Sans"/>
              </a:rPr>
              <a:t>https://github.com/rottenvisions/ouroboros</a:t>
            </a:r>
            <a:endParaRPr lang="en-US" sz="2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241"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Baseapp Manager (BaseappMgr)</a:t>
            </a:r>
            <a:endParaRPr lang="en-US" sz="4400" b="0" strike="noStrike" spc="-1">
              <a:latin typeface="Arial"/>
            </a:endParaRPr>
          </a:p>
        </p:txBody>
      </p:sp>
      <p:sp>
        <p:nvSpPr>
          <p:cNvPr id="242" name="CustomShape 3"/>
          <p:cNvSpPr/>
          <p:nvPr/>
        </p:nvSpPr>
        <p:spPr>
          <a:xfrm>
            <a:off x="215640" y="1413000"/>
            <a:ext cx="8746200" cy="3309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Responsible for load balancing between Baseapps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Monitor all Baseapps for fault tolerance between Baseapps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Primarily for player login assignments and create Entity</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 server group has 1 BaseappMgr instance</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561"/>
              </a:spcBef>
            </a:pPr>
            <a:endParaRPr lang="en-US" sz="3200" b="0" strike="noStrike" spc="-1">
              <a:latin typeface="Arial"/>
            </a:endParaRPr>
          </a:p>
          <a:p>
            <a:pPr>
              <a:lnSpc>
                <a:spcPct val="100000"/>
              </a:lnSpc>
              <a:spcBef>
                <a:spcPts val="641"/>
              </a:spcBef>
            </a:pP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244"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Cellapp Process</a:t>
            </a:r>
            <a:endParaRPr lang="en-US" sz="4400" b="0" strike="noStrike" spc="-1">
              <a:latin typeface="Arial"/>
            </a:endParaRPr>
          </a:p>
        </p:txBody>
      </p:sp>
      <p:sp>
        <p:nvSpPr>
          <p:cNvPr id="245" name="CustomShape 3"/>
          <p:cNvSpPr/>
          <p:nvPr/>
        </p:nvSpPr>
        <p:spPr>
          <a:xfrm>
            <a:off x="215640" y="141300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Spatial and positional data processing</a:t>
            </a:r>
            <a:endParaRPr lang="en-US" sz="3200" b="0" strike="noStrike" spc="-1">
              <a:latin typeface="Arial"/>
            </a:endParaRPr>
          </a:p>
          <a:p>
            <a:pPr>
              <a:lnSpc>
                <a:spcPct val="100000"/>
              </a:lnSpc>
              <a:spcBef>
                <a:spcPts val="641"/>
              </a:spcBef>
            </a:pPr>
            <a:r>
              <a:rPr lang="en-US" sz="3200" b="0" strike="noStrike" spc="-1">
                <a:solidFill>
                  <a:srgbClr val="00007D"/>
                </a:solidFill>
                <a:latin typeface="Calibri"/>
                <a:ea typeface="宋体"/>
              </a:rPr>
              <a:t>         </a:t>
            </a:r>
            <a:r>
              <a:rPr lang="en-US" sz="2000" b="0" strike="noStrike" spc="-1">
                <a:solidFill>
                  <a:srgbClr val="00007D"/>
                </a:solidFill>
                <a:latin typeface="Calibri"/>
                <a:ea typeface="宋体"/>
              </a:rPr>
              <a:t>Space to handle player interaction (space, room, scene)</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Handles entities in Spaces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Handles regions within cells</a:t>
            </a:r>
            <a:endParaRPr lang="en-US" sz="3200" b="0" strike="noStrike" spc="-1">
              <a:latin typeface="Arial"/>
            </a:endParaRPr>
          </a:p>
          <a:p>
            <a:pPr>
              <a:lnSpc>
                <a:spcPct val="100000"/>
              </a:lnSpc>
              <a:spcBef>
                <a:spcPts val="561"/>
              </a:spcBef>
            </a:pPr>
            <a:r>
              <a:rPr lang="en-US" sz="2800" b="0" strike="noStrike" spc="-1">
                <a:solidFill>
                  <a:srgbClr val="00007D"/>
                </a:solidFill>
                <a:latin typeface="Calibri"/>
                <a:ea typeface="宋体"/>
              </a:rPr>
              <a:t>            </a:t>
            </a:r>
            <a:r>
              <a:rPr lang="en-US" sz="2000" b="0" strike="noStrike" spc="-1">
                <a:solidFill>
                  <a:srgbClr val="00007D"/>
                </a:solidFill>
                <a:latin typeface="Calibri"/>
                <a:ea typeface="宋体"/>
              </a:rPr>
              <a:t>A Cellapp will have only one Cell on a single space (usually the process occupies one CPU/core and multiple cells do not make sense)</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 Cellapp may handle multiple Spaces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Usually one CPU/core handles a Cellapp</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561"/>
              </a:spcBef>
            </a:pPr>
            <a:endParaRPr lang="en-US" sz="3200" b="0" strike="noStrike" spc="-1">
              <a:latin typeface="Arial"/>
            </a:endParaRPr>
          </a:p>
          <a:p>
            <a:pPr>
              <a:lnSpc>
                <a:spcPct val="100000"/>
              </a:lnSpc>
              <a:spcBef>
                <a:spcPts val="641"/>
              </a:spcBef>
            </a:pP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5179320" y="4790160"/>
            <a:ext cx="3669840" cy="1792800"/>
          </a:xfrm>
          <a:prstGeom prst="rect">
            <a:avLst/>
          </a:prstGeom>
          <a:solidFill>
            <a:srgbClr val="8EB4E3"/>
          </a:solidFill>
          <a:ln w="9360">
            <a:solidFill>
              <a:srgbClr val="4A7EBB"/>
            </a:solidFill>
            <a:round/>
          </a:ln>
          <a:effectLst>
            <a:outerShdw>
              <a:srgbClr val="000000">
                <a:alpha val="20000"/>
              </a:srgbClr>
            </a:outerShdw>
          </a:effectLst>
        </p:spPr>
        <p:style>
          <a:lnRef idx="0">
            <a:scrgbClr r="0" g="0" b="0"/>
          </a:lnRef>
          <a:fillRef idx="0">
            <a:scrgbClr r="0" g="0" b="0"/>
          </a:fillRef>
          <a:effectRef idx="0">
            <a:scrgbClr r="0" g="0" b="0"/>
          </a:effectRef>
          <a:fontRef idx="minor"/>
        </p:style>
      </p:sp>
      <p:sp>
        <p:nvSpPr>
          <p:cNvPr id="247" name="CustomShape 2"/>
          <p:cNvSpPr/>
          <p:nvPr/>
        </p:nvSpPr>
        <p:spPr>
          <a:xfrm>
            <a:off x="5497560" y="5078520"/>
            <a:ext cx="903600" cy="717480"/>
          </a:xfrm>
          <a:prstGeom prst="rect">
            <a:avLst/>
          </a:prstGeom>
          <a:solidFill>
            <a:srgbClr val="FFFFFF"/>
          </a:solidFill>
          <a:ln w="25560">
            <a:solidFill>
              <a:srgbClr val="4F81BD"/>
            </a:solidFill>
            <a:round/>
          </a:ln>
        </p:spPr>
        <p:style>
          <a:lnRef idx="0">
            <a:scrgbClr r="0" g="0" b="0"/>
          </a:lnRef>
          <a:fillRef idx="0">
            <a:scrgbClr r="0" g="0" b="0"/>
          </a:fillRef>
          <a:effectRef idx="0">
            <a:scrgbClr r="0" g="0" b="0"/>
          </a:effectRef>
          <a:fontRef idx="minor"/>
        </p:style>
      </p:sp>
      <p:sp>
        <p:nvSpPr>
          <p:cNvPr id="248" name="CustomShape 3"/>
          <p:cNvSpPr/>
          <p:nvPr/>
        </p:nvSpPr>
        <p:spPr>
          <a:xfrm>
            <a:off x="5497560" y="5798520"/>
            <a:ext cx="903600" cy="645480"/>
          </a:xfrm>
          <a:prstGeom prst="rect">
            <a:avLst/>
          </a:prstGeom>
          <a:solidFill>
            <a:srgbClr val="FFFFFF"/>
          </a:solidFill>
          <a:ln w="25560">
            <a:solidFill>
              <a:srgbClr val="4F81BD"/>
            </a:solidFill>
            <a:round/>
          </a:ln>
        </p:spPr>
        <p:style>
          <a:lnRef idx="0">
            <a:scrgbClr r="0" g="0" b="0"/>
          </a:lnRef>
          <a:fillRef idx="0">
            <a:scrgbClr r="0" g="0" b="0"/>
          </a:fillRef>
          <a:effectRef idx="0">
            <a:scrgbClr r="0" g="0" b="0"/>
          </a:effectRef>
          <a:fontRef idx="minor"/>
        </p:style>
      </p:sp>
      <p:sp>
        <p:nvSpPr>
          <p:cNvPr id="249" name="CustomShape 4"/>
          <p:cNvSpPr/>
          <p:nvPr/>
        </p:nvSpPr>
        <p:spPr>
          <a:xfrm>
            <a:off x="6403680" y="5078520"/>
            <a:ext cx="1149480" cy="717480"/>
          </a:xfrm>
          <a:prstGeom prst="rect">
            <a:avLst/>
          </a:prstGeom>
          <a:solidFill>
            <a:srgbClr val="FFFFFF"/>
          </a:solidFill>
          <a:ln w="25560">
            <a:solidFill>
              <a:srgbClr val="4F81BD"/>
            </a:solidFill>
            <a:round/>
          </a:ln>
        </p:spPr>
        <p:style>
          <a:lnRef idx="0">
            <a:scrgbClr r="0" g="0" b="0"/>
          </a:lnRef>
          <a:fillRef idx="0">
            <a:scrgbClr r="0" g="0" b="0"/>
          </a:fillRef>
          <a:effectRef idx="0">
            <a:scrgbClr r="0" g="0" b="0"/>
          </a:effectRef>
          <a:fontRef idx="minor"/>
        </p:style>
      </p:sp>
      <p:sp>
        <p:nvSpPr>
          <p:cNvPr id="250" name="CustomShape 5"/>
          <p:cNvSpPr/>
          <p:nvPr/>
        </p:nvSpPr>
        <p:spPr>
          <a:xfrm>
            <a:off x="6403680" y="5798520"/>
            <a:ext cx="609480" cy="645480"/>
          </a:xfrm>
          <a:prstGeom prst="rect">
            <a:avLst/>
          </a:prstGeom>
          <a:solidFill>
            <a:srgbClr val="FFFFFF"/>
          </a:solidFill>
          <a:ln w="25560">
            <a:solidFill>
              <a:srgbClr val="4F81BD"/>
            </a:solidFill>
            <a:round/>
          </a:ln>
        </p:spPr>
        <p:style>
          <a:lnRef idx="0">
            <a:scrgbClr r="0" g="0" b="0"/>
          </a:lnRef>
          <a:fillRef idx="0">
            <a:scrgbClr r="0" g="0" b="0"/>
          </a:fillRef>
          <a:effectRef idx="0">
            <a:scrgbClr r="0" g="0" b="0"/>
          </a:effectRef>
          <a:fontRef idx="minor"/>
        </p:style>
      </p:sp>
      <p:sp>
        <p:nvSpPr>
          <p:cNvPr id="251" name="CustomShape 6"/>
          <p:cNvSpPr/>
          <p:nvPr/>
        </p:nvSpPr>
        <p:spPr>
          <a:xfrm>
            <a:off x="6988320" y="5798520"/>
            <a:ext cx="564840" cy="645480"/>
          </a:xfrm>
          <a:prstGeom prst="rect">
            <a:avLst/>
          </a:prstGeom>
          <a:solidFill>
            <a:srgbClr val="FFFFFF"/>
          </a:solidFill>
          <a:ln w="25560">
            <a:solidFill>
              <a:srgbClr val="4F81BD"/>
            </a:solidFill>
            <a:round/>
          </a:ln>
        </p:spPr>
        <p:style>
          <a:lnRef idx="0">
            <a:scrgbClr r="0" g="0" b="0"/>
          </a:lnRef>
          <a:fillRef idx="0">
            <a:scrgbClr r="0" g="0" b="0"/>
          </a:fillRef>
          <a:effectRef idx="0">
            <a:scrgbClr r="0" g="0" b="0"/>
          </a:effectRef>
          <a:fontRef idx="minor"/>
        </p:style>
      </p:sp>
      <p:sp>
        <p:nvSpPr>
          <p:cNvPr id="252" name="CustomShape 7"/>
          <p:cNvSpPr/>
          <p:nvPr/>
        </p:nvSpPr>
        <p:spPr>
          <a:xfrm>
            <a:off x="7555680" y="5078520"/>
            <a:ext cx="1149480" cy="1365480"/>
          </a:xfrm>
          <a:prstGeom prst="rect">
            <a:avLst/>
          </a:prstGeom>
          <a:solidFill>
            <a:srgbClr val="FFFFFF"/>
          </a:solidFill>
          <a:ln w="25560">
            <a:solidFill>
              <a:srgbClr val="4F81BD"/>
            </a:solidFill>
            <a:round/>
          </a:ln>
        </p:spPr>
        <p:style>
          <a:lnRef idx="0">
            <a:scrgbClr r="0" g="0" b="0"/>
          </a:lnRef>
          <a:fillRef idx="0">
            <a:scrgbClr r="0" g="0" b="0"/>
          </a:fillRef>
          <a:effectRef idx="0">
            <a:scrgbClr r="0" g="0" b="0"/>
          </a:effectRef>
          <a:fontRef idx="minor"/>
        </p:style>
      </p:sp>
      <p:sp>
        <p:nvSpPr>
          <p:cNvPr id="253" name="CustomShape 8"/>
          <p:cNvSpPr/>
          <p:nvPr/>
        </p:nvSpPr>
        <p:spPr>
          <a:xfrm>
            <a:off x="5664240" y="525384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Cell1</a:t>
            </a:r>
            <a:endParaRPr lang="en-US" sz="1800" b="0" strike="noStrike" spc="-1">
              <a:latin typeface="Arial"/>
            </a:endParaRPr>
          </a:p>
        </p:txBody>
      </p:sp>
      <p:sp>
        <p:nvSpPr>
          <p:cNvPr id="254" name="CustomShape 9"/>
          <p:cNvSpPr/>
          <p:nvPr/>
        </p:nvSpPr>
        <p:spPr>
          <a:xfrm>
            <a:off x="5683320" y="594252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Cell2</a:t>
            </a:r>
            <a:endParaRPr lang="en-US" sz="1800" b="0" strike="noStrike" spc="-1">
              <a:latin typeface="Arial"/>
            </a:endParaRPr>
          </a:p>
        </p:txBody>
      </p:sp>
      <p:sp>
        <p:nvSpPr>
          <p:cNvPr id="255" name="CustomShape 10"/>
          <p:cNvSpPr/>
          <p:nvPr/>
        </p:nvSpPr>
        <p:spPr>
          <a:xfrm>
            <a:off x="6691680" y="528516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Cell3</a:t>
            </a:r>
            <a:endParaRPr lang="en-US" sz="1800" b="0" strike="noStrike" spc="-1">
              <a:latin typeface="Arial"/>
            </a:endParaRPr>
          </a:p>
        </p:txBody>
      </p:sp>
      <p:sp>
        <p:nvSpPr>
          <p:cNvPr id="256" name="CustomShape 11"/>
          <p:cNvSpPr/>
          <p:nvPr/>
        </p:nvSpPr>
        <p:spPr>
          <a:xfrm>
            <a:off x="6403680" y="593316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Cell4</a:t>
            </a:r>
            <a:endParaRPr lang="en-US" sz="1800" b="0" strike="noStrike" spc="-1">
              <a:latin typeface="Arial"/>
            </a:endParaRPr>
          </a:p>
        </p:txBody>
      </p:sp>
      <p:sp>
        <p:nvSpPr>
          <p:cNvPr id="257" name="CustomShape 12"/>
          <p:cNvSpPr/>
          <p:nvPr/>
        </p:nvSpPr>
        <p:spPr>
          <a:xfrm>
            <a:off x="6979680" y="593316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Cell5</a:t>
            </a:r>
            <a:endParaRPr lang="en-US" sz="1800" b="0" strike="noStrike" spc="-1">
              <a:latin typeface="Arial"/>
            </a:endParaRPr>
          </a:p>
        </p:txBody>
      </p:sp>
      <p:sp>
        <p:nvSpPr>
          <p:cNvPr id="258" name="CustomShape 13"/>
          <p:cNvSpPr/>
          <p:nvPr/>
        </p:nvSpPr>
        <p:spPr>
          <a:xfrm>
            <a:off x="7807680" y="560844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Cell6</a:t>
            </a:r>
            <a:endParaRPr lang="en-US" sz="1800" b="0" strike="noStrike" spc="-1">
              <a:latin typeface="Arial"/>
            </a:endParaRPr>
          </a:p>
        </p:txBody>
      </p:sp>
      <p:sp>
        <p:nvSpPr>
          <p:cNvPr id="259" name="CustomShape 14"/>
          <p:cNvSpPr/>
          <p:nvPr/>
        </p:nvSpPr>
        <p:spPr>
          <a:xfrm>
            <a:off x="5120640" y="4790160"/>
            <a:ext cx="4033080" cy="30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632523"/>
                </a:solidFill>
                <a:latin typeface="Calibri"/>
                <a:ea typeface="DejaVu Sans"/>
              </a:rPr>
              <a:t>A Space is split into multiple cells</a:t>
            </a:r>
            <a:endParaRPr lang="en-US" sz="1400" b="0" strike="noStrike" spc="-1">
              <a:latin typeface="Arial"/>
            </a:endParaRPr>
          </a:p>
        </p:txBody>
      </p:sp>
      <p:sp>
        <p:nvSpPr>
          <p:cNvPr id="260" name="CustomShape 15"/>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261" name="CustomShape 16"/>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Cells &amp; Spaces</a:t>
            </a:r>
            <a:endParaRPr lang="en-US" sz="4400" b="0" strike="noStrike" spc="-1">
              <a:latin typeface="Arial"/>
            </a:endParaRPr>
          </a:p>
        </p:txBody>
      </p:sp>
      <p:sp>
        <p:nvSpPr>
          <p:cNvPr id="262" name="CustomShape 17"/>
          <p:cNvSpPr/>
          <p:nvPr/>
        </p:nvSpPr>
        <p:spPr>
          <a:xfrm>
            <a:off x="18324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DejaVu Sans"/>
              </a:rPr>
              <a:t>Currently, Space is not supported for splitting into multiple cells and shared by </a:t>
            </a:r>
            <a:r>
              <a:rPr lang="en-US" sz="3200" b="0" strike="noStrike" spc="-1" dirty="0" err="1">
                <a:solidFill>
                  <a:srgbClr val="00007D"/>
                </a:solidFill>
                <a:latin typeface="Calibri"/>
                <a:ea typeface="DejaVu Sans"/>
              </a:rPr>
              <a:t>Cellapps</a:t>
            </a:r>
            <a:r>
              <a:rPr lang="en-US" sz="3200" b="0" strike="noStrike" spc="-1" dirty="0">
                <a:solidFill>
                  <a:srgbClr val="00007D"/>
                </a:solidFill>
                <a:latin typeface="Calibri"/>
                <a:ea typeface="DejaVu Sans"/>
              </a:rPr>
              <a:t>, so this page can be ignored.</a:t>
            </a:r>
            <a:endParaRPr lang="en-US" sz="3200" b="0" strike="noStrike" spc="-1" dirty="0">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Spaces load balance with Cells</a:t>
            </a:r>
            <a:endParaRPr lang="en-US" sz="3200" b="0" strike="noStrike" spc="-1" dirty="0">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Each space contains at least one Cell</a:t>
            </a:r>
            <a:endParaRPr lang="en-US" sz="3200" b="0" strike="noStrike" spc="-1" dirty="0">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One area of each Cell processing space</a:t>
            </a:r>
            <a:endParaRPr lang="en-US" sz="3200" b="0" strike="noStrike" spc="-1" dirty="0">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Cells boundary moves according to Cell’s load</a:t>
            </a:r>
            <a:endParaRPr lang="en-US" sz="3200" b="0" strike="noStrike" spc="-1" dirty="0">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Cells does not affect the                                      gaming experience of the                                     client</a:t>
            </a:r>
            <a:endParaRPr lang="en-US" sz="32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264"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Cellapp main sources of load</a:t>
            </a:r>
            <a:endParaRPr lang="en-US" sz="4400" b="0" strike="noStrike" spc="-1">
              <a:latin typeface="Arial"/>
            </a:endParaRPr>
          </a:p>
        </p:txBody>
      </p:sp>
      <p:sp>
        <p:nvSpPr>
          <p:cNvPr id="265" name="CustomShape 3"/>
          <p:cNvSpPr/>
          <p:nvPr/>
        </p:nvSpPr>
        <p:spPr>
          <a:xfrm>
            <a:off x="18324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The total number of managed Entities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The frequency of Entity communication</a:t>
            </a:r>
            <a:endParaRPr lang="en-US" sz="3200" b="0" strike="noStrike" spc="-1">
              <a:latin typeface="Arial"/>
            </a:endParaRPr>
          </a:p>
          <a:p>
            <a:pPr>
              <a:lnSpc>
                <a:spcPct val="100000"/>
              </a:lnSpc>
              <a:spcBef>
                <a:spcPts val="400"/>
              </a:spcBef>
            </a:pPr>
            <a:r>
              <a:rPr lang="en-US" sz="2000" b="0" strike="noStrike" spc="-1">
                <a:solidFill>
                  <a:srgbClr val="00007D"/>
                </a:solidFill>
                <a:latin typeface="Calibri"/>
                <a:ea typeface="宋体"/>
              </a:rPr>
              <a:t>         User invoked methods</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System automatically updating attributes</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Densely concentrated Entities</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Entity script</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Entity data size</a:t>
            </a:r>
            <a:endParaRPr lang="en-US" sz="3200" b="0" strike="noStrike" spc="-1">
              <a:latin typeface="Arial"/>
            </a:endParaRPr>
          </a:p>
          <a:p>
            <a:pPr>
              <a:lnSpc>
                <a:spcPct val="100000"/>
              </a:lnSpc>
              <a:spcBef>
                <a:spcPts val="641"/>
              </a:spcBef>
            </a:pP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267"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and Cell</a:t>
            </a:r>
            <a:endParaRPr lang="en-US" sz="4400" b="0" strike="noStrike" spc="-1">
              <a:latin typeface="Arial"/>
            </a:endParaRPr>
          </a:p>
        </p:txBody>
      </p:sp>
      <p:sp>
        <p:nvSpPr>
          <p:cNvPr id="268" name="CustomShape 3"/>
          <p:cNvSpPr/>
          <p:nvPr/>
        </p:nvSpPr>
        <p:spPr>
          <a:xfrm>
            <a:off x="18324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At least one Entity per space</a:t>
            </a:r>
            <a:endParaRPr lang="en-US" sz="3200" b="0" strike="noStrike" spc="-1">
              <a:latin typeface="Arial"/>
            </a:endParaRPr>
          </a:p>
          <a:p>
            <a:pPr>
              <a:lnSpc>
                <a:spcPct val="100000"/>
              </a:lnSpc>
              <a:spcBef>
                <a:spcPts val="641"/>
              </a:spcBef>
            </a:pPr>
            <a:r>
              <a:rPr lang="en-US" sz="3200" b="0" strike="noStrike" spc="-1">
                <a:solidFill>
                  <a:srgbClr val="00007D"/>
                </a:solidFill>
                <a:latin typeface="Calibri"/>
                <a:ea typeface="宋体"/>
              </a:rPr>
              <a:t>        </a:t>
            </a:r>
            <a:r>
              <a:rPr lang="en-US" sz="2000" b="0" strike="noStrike" spc="-1">
                <a:solidFill>
                  <a:srgbClr val="00007D"/>
                </a:solidFill>
                <a:latin typeface="Calibri"/>
                <a:ea typeface="宋体"/>
              </a:rPr>
              <a:t>Usually the first entity is a Space entity, which acts as a handle to the space to control it</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Each player Entity on Cellapp has a Witness object</a:t>
            </a:r>
            <a:endParaRPr lang="en-US" sz="3200" b="0" strike="noStrike" spc="-1">
              <a:latin typeface="Arial"/>
            </a:endParaRPr>
          </a:p>
          <a:p>
            <a:pPr>
              <a:lnSpc>
                <a:spcPct val="100000"/>
              </a:lnSpc>
              <a:spcBef>
                <a:spcPts val="641"/>
              </a:spcBef>
            </a:pPr>
            <a:r>
              <a:rPr lang="en-US" sz="3200" b="0" strike="noStrike" spc="-1">
                <a:solidFill>
                  <a:srgbClr val="00007D"/>
                </a:solidFill>
                <a:latin typeface="Calibri"/>
                <a:ea typeface="宋体"/>
              </a:rPr>
              <a:t>        </a:t>
            </a:r>
            <a:r>
              <a:rPr lang="en-US" sz="2000" b="0" strike="noStrike" spc="-1">
                <a:solidFill>
                  <a:srgbClr val="00007D"/>
                </a:solidFill>
                <a:latin typeface="Calibri"/>
                <a:ea typeface="宋体"/>
              </a:rPr>
              <a:t>Witness monitors surrounding Entity and synchronizes event messages to the client</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Entity Area of Interest (AOI) range default is 500m</a:t>
            </a:r>
            <a:endParaRPr lang="en-US" sz="3200" b="0" strike="noStrike" spc="-1">
              <a:latin typeface="Arial"/>
            </a:endParaRPr>
          </a:p>
          <a:p>
            <a:pPr>
              <a:lnSpc>
                <a:spcPct val="100000"/>
              </a:lnSpc>
              <a:spcBef>
                <a:spcPts val="561"/>
              </a:spcBef>
            </a:pPr>
            <a:r>
              <a:rPr lang="en-US" sz="2800" b="0" strike="noStrike" spc="-1">
                <a:solidFill>
                  <a:srgbClr val="00007D"/>
                </a:solidFill>
                <a:latin typeface="Calibri"/>
                <a:ea typeface="宋体"/>
              </a:rPr>
              <a:t>         </a:t>
            </a:r>
            <a:r>
              <a:rPr lang="en-US" sz="2000" b="0" strike="noStrike" spc="-1">
                <a:solidFill>
                  <a:srgbClr val="00007D"/>
                </a:solidFill>
                <a:latin typeface="Calibri"/>
                <a:ea typeface="宋体"/>
              </a:rPr>
              <a:t>It is customizable and depends on many factors</a:t>
            </a:r>
            <a:endParaRPr lang="en-US" sz="2000" b="0" strike="noStrike" spc="-1">
              <a:latin typeface="Arial"/>
            </a:endParaRPr>
          </a:p>
          <a:p>
            <a:pPr>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270"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lnSpcReduction="20000"/>
          </a:bodyPr>
          <a:lstStyle/>
          <a:p>
            <a:pPr>
              <a:lnSpc>
                <a:spcPct val="100000"/>
              </a:lnSpc>
            </a:pPr>
            <a:r>
              <a:rPr lang="en-US" sz="4400" b="0" strike="noStrike" spc="-1">
                <a:solidFill>
                  <a:srgbClr val="4F81BD"/>
                </a:solidFill>
                <a:latin typeface="Calibri"/>
                <a:ea typeface="宋体"/>
              </a:rPr>
              <a:t>Entity and Cell </a:t>
            </a:r>
            <a:r>
              <a:rPr lang="en-US" sz="2200" b="0" strike="noStrike" spc="-1">
                <a:solidFill>
                  <a:srgbClr val="4F81BD"/>
                </a:solidFill>
                <a:latin typeface="Calibri"/>
                <a:ea typeface="宋体"/>
              </a:rPr>
              <a:t>(Cross-Cell content on this page is not yet implemented)</a:t>
            </a:r>
            <a:endParaRPr lang="en-US" sz="2200" b="0" strike="noStrike" spc="-1">
              <a:latin typeface="Arial"/>
            </a:endParaRPr>
          </a:p>
        </p:txBody>
      </p:sp>
      <p:sp>
        <p:nvSpPr>
          <p:cNvPr id="271" name="CustomShape 3"/>
          <p:cNvSpPr/>
          <p:nvPr/>
        </p:nvSpPr>
        <p:spPr>
          <a:xfrm>
            <a:off x="18324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Entity crossing Cell border is seamless</a:t>
            </a:r>
            <a:endParaRPr lang="en-US" sz="3200" b="0" strike="noStrike" spc="-1">
              <a:latin typeface="Arial"/>
            </a:endParaRPr>
          </a:p>
          <a:p>
            <a:pPr>
              <a:lnSpc>
                <a:spcPct val="100000"/>
              </a:lnSpc>
              <a:spcBef>
                <a:spcPts val="641"/>
              </a:spcBef>
            </a:pPr>
            <a:r>
              <a:rPr lang="en-US" sz="3200" b="0" strike="noStrike" spc="-1">
                <a:solidFill>
                  <a:srgbClr val="00007D"/>
                </a:solidFill>
                <a:latin typeface="Calibri"/>
                <a:ea typeface="宋体"/>
              </a:rPr>
              <a:t>          </a:t>
            </a:r>
            <a:r>
              <a:rPr lang="en-US" sz="2000" b="0" strike="noStrike" spc="-1">
                <a:solidFill>
                  <a:srgbClr val="00007D"/>
                </a:solidFill>
                <a:latin typeface="Calibri"/>
                <a:ea typeface="宋体"/>
              </a:rPr>
              <a:t>Client does not feel crossing of the border occur</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Each Cell maintains a list of Entities</a:t>
            </a:r>
            <a:endParaRPr lang="en-US" sz="32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Ghost entities</a:t>
            </a:r>
            <a:endParaRPr lang="en-US" sz="20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Radius 500m, configurable</a:t>
            </a:r>
            <a:endParaRPr lang="en-US" sz="20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Greater than or equal to AOI</a:t>
            </a:r>
            <a:endParaRPr lang="en-US" sz="2000" b="0" strike="noStrike" spc="-1">
              <a:latin typeface="Arial"/>
            </a:endParaRPr>
          </a:p>
        </p:txBody>
      </p:sp>
      <p:sp>
        <p:nvSpPr>
          <p:cNvPr id="272" name="CustomShape 4"/>
          <p:cNvSpPr/>
          <p:nvPr/>
        </p:nvSpPr>
        <p:spPr>
          <a:xfrm>
            <a:off x="5328720" y="3995640"/>
            <a:ext cx="1797840" cy="2229840"/>
          </a:xfrm>
          <a:prstGeom prst="flowChartProcess">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273" name="CustomShape 5"/>
          <p:cNvSpPr/>
          <p:nvPr/>
        </p:nvSpPr>
        <p:spPr>
          <a:xfrm>
            <a:off x="6048720" y="3995640"/>
            <a:ext cx="1077480" cy="2229840"/>
          </a:xfrm>
          <a:prstGeom prst="flowChartProcess">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274" name="CustomShape 6"/>
          <p:cNvSpPr/>
          <p:nvPr/>
        </p:nvSpPr>
        <p:spPr>
          <a:xfrm>
            <a:off x="7128720" y="3995640"/>
            <a:ext cx="1797840" cy="2229840"/>
          </a:xfrm>
          <a:prstGeom prst="flowChartProcess">
            <a:avLst/>
          </a:prstGeom>
          <a:solidFill>
            <a:srgbClr val="8064A2"/>
          </a:solidFill>
          <a:ln w="25560">
            <a:solidFill>
              <a:srgbClr val="5E4977"/>
            </a:solidFill>
            <a:round/>
          </a:ln>
        </p:spPr>
        <p:style>
          <a:lnRef idx="0">
            <a:scrgbClr r="0" g="0" b="0"/>
          </a:lnRef>
          <a:fillRef idx="0">
            <a:scrgbClr r="0" g="0" b="0"/>
          </a:fillRef>
          <a:effectRef idx="0">
            <a:scrgbClr r="0" g="0" b="0"/>
          </a:effectRef>
          <a:fontRef idx="minor"/>
        </p:style>
      </p:sp>
      <p:sp>
        <p:nvSpPr>
          <p:cNvPr id="275" name="CustomShape 7"/>
          <p:cNvSpPr/>
          <p:nvPr/>
        </p:nvSpPr>
        <p:spPr>
          <a:xfrm>
            <a:off x="7128720" y="3995640"/>
            <a:ext cx="1077480" cy="2229840"/>
          </a:xfrm>
          <a:prstGeom prst="flowChartProcess">
            <a:avLst/>
          </a:prstGeom>
          <a:solidFill>
            <a:srgbClr val="8064A2"/>
          </a:solidFill>
          <a:ln w="25560">
            <a:solidFill>
              <a:srgbClr val="5E4977"/>
            </a:solidFill>
            <a:round/>
          </a:ln>
        </p:spPr>
        <p:style>
          <a:lnRef idx="0">
            <a:scrgbClr r="0" g="0" b="0"/>
          </a:lnRef>
          <a:fillRef idx="0">
            <a:scrgbClr r="0" g="0" b="0"/>
          </a:fillRef>
          <a:effectRef idx="0">
            <a:scrgbClr r="0" g="0" b="0"/>
          </a:effectRef>
          <a:fontRef idx="minor"/>
        </p:style>
      </p:sp>
      <p:sp>
        <p:nvSpPr>
          <p:cNvPr id="276" name="CustomShape 8"/>
          <p:cNvSpPr/>
          <p:nvPr/>
        </p:nvSpPr>
        <p:spPr>
          <a:xfrm>
            <a:off x="6617880" y="518688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77" name="CustomShape 9"/>
          <p:cNvSpPr/>
          <p:nvPr/>
        </p:nvSpPr>
        <p:spPr>
          <a:xfrm>
            <a:off x="6948360" y="540288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78" name="CustomShape 10"/>
          <p:cNvSpPr/>
          <p:nvPr/>
        </p:nvSpPr>
        <p:spPr>
          <a:xfrm>
            <a:off x="5760720" y="350100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Cell1</a:t>
            </a:r>
            <a:endParaRPr lang="en-US" sz="1800" b="0" strike="noStrike" spc="-1">
              <a:latin typeface="Arial"/>
            </a:endParaRPr>
          </a:p>
        </p:txBody>
      </p:sp>
      <p:sp>
        <p:nvSpPr>
          <p:cNvPr id="279" name="CustomShape 11"/>
          <p:cNvSpPr/>
          <p:nvPr/>
        </p:nvSpPr>
        <p:spPr>
          <a:xfrm>
            <a:off x="7857720" y="350100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Cell2</a:t>
            </a:r>
            <a:endParaRPr lang="en-US" sz="1800" b="0" strike="noStrike" spc="-1">
              <a:latin typeface="Arial"/>
            </a:endParaRPr>
          </a:p>
        </p:txBody>
      </p:sp>
      <p:sp>
        <p:nvSpPr>
          <p:cNvPr id="280" name="CustomShape 12"/>
          <p:cNvSpPr/>
          <p:nvPr/>
        </p:nvSpPr>
        <p:spPr>
          <a:xfrm>
            <a:off x="6547680" y="5886720"/>
            <a:ext cx="1089720" cy="25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Calibri"/>
                <a:ea typeface="DejaVu Sans"/>
              </a:rPr>
              <a:t>500m radius</a:t>
            </a:r>
            <a:endParaRPr lang="en-US" sz="1100" b="0" strike="noStrike" spc="-1">
              <a:latin typeface="Arial"/>
            </a:endParaRPr>
          </a:p>
        </p:txBody>
      </p:sp>
      <p:sp>
        <p:nvSpPr>
          <p:cNvPr id="281" name="CustomShape 13"/>
          <p:cNvSpPr/>
          <p:nvPr/>
        </p:nvSpPr>
        <p:spPr>
          <a:xfrm>
            <a:off x="7693560" y="658764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82" name="CustomShape 14"/>
          <p:cNvSpPr/>
          <p:nvPr/>
        </p:nvSpPr>
        <p:spPr>
          <a:xfrm>
            <a:off x="7704720" y="632952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83" name="CustomShape 15"/>
          <p:cNvSpPr/>
          <p:nvPr/>
        </p:nvSpPr>
        <p:spPr>
          <a:xfrm>
            <a:off x="7819200" y="6254280"/>
            <a:ext cx="1185120" cy="25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Calibri"/>
                <a:ea typeface="DejaVu Sans"/>
              </a:rPr>
              <a:t> Real Entity</a:t>
            </a:r>
            <a:endParaRPr lang="en-US" sz="1100" b="0" strike="noStrike" spc="-1">
              <a:latin typeface="Arial"/>
            </a:endParaRPr>
          </a:p>
        </p:txBody>
      </p:sp>
      <p:sp>
        <p:nvSpPr>
          <p:cNvPr id="284" name="CustomShape 16"/>
          <p:cNvSpPr/>
          <p:nvPr/>
        </p:nvSpPr>
        <p:spPr>
          <a:xfrm>
            <a:off x="7848720" y="6515640"/>
            <a:ext cx="1185120" cy="25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Calibri"/>
                <a:ea typeface="DejaVu Sans"/>
              </a:rPr>
              <a:t>Ghost Entity</a:t>
            </a:r>
            <a:endParaRPr lang="en-US" sz="1100" b="0" strike="noStrike" spc="-1">
              <a:latin typeface="Arial"/>
            </a:endParaRPr>
          </a:p>
        </p:txBody>
      </p:sp>
      <p:sp>
        <p:nvSpPr>
          <p:cNvPr id="285" name="CustomShape 17"/>
          <p:cNvSpPr/>
          <p:nvPr/>
        </p:nvSpPr>
        <p:spPr>
          <a:xfrm>
            <a:off x="6905880" y="494100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86" name="CustomShape 18"/>
          <p:cNvSpPr/>
          <p:nvPr/>
        </p:nvSpPr>
        <p:spPr>
          <a:xfrm>
            <a:off x="6548040" y="5007240"/>
            <a:ext cx="911880" cy="867600"/>
          </a:xfrm>
          <a:prstGeom prst="flowChartProcess">
            <a:avLst/>
          </a:prstGeom>
          <a:noFill/>
          <a:ln w="25560">
            <a:solidFill>
              <a:srgbClr val="3A5F8B"/>
            </a:solidFill>
            <a:round/>
          </a:ln>
        </p:spPr>
        <p:style>
          <a:lnRef idx="0">
            <a:scrgbClr r="0" g="0" b="0"/>
          </a:lnRef>
          <a:fillRef idx="0">
            <a:scrgbClr r="0" g="0" b="0"/>
          </a:fillRef>
          <a:effectRef idx="0">
            <a:scrgbClr r="0" g="0" b="0"/>
          </a:effectRef>
          <a:fontRef idx="minor"/>
        </p:style>
      </p:sp>
      <p:sp>
        <p:nvSpPr>
          <p:cNvPr id="287" name="CustomShape 19"/>
          <p:cNvSpPr/>
          <p:nvPr/>
        </p:nvSpPr>
        <p:spPr>
          <a:xfrm flipH="1">
            <a:off x="7040160" y="5460120"/>
            <a:ext cx="14040" cy="3780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88" name="CustomShape 20"/>
          <p:cNvSpPr/>
          <p:nvPr/>
        </p:nvSpPr>
        <p:spPr>
          <a:xfrm>
            <a:off x="7005240" y="5517360"/>
            <a:ext cx="360" cy="35748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89" name="CustomShape 21"/>
          <p:cNvSpPr/>
          <p:nvPr/>
        </p:nvSpPr>
        <p:spPr>
          <a:xfrm>
            <a:off x="6257880" y="461088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90" name="CustomShape 22"/>
          <p:cNvSpPr/>
          <p:nvPr/>
        </p:nvSpPr>
        <p:spPr>
          <a:xfrm>
            <a:off x="6072120" y="4005000"/>
            <a:ext cx="1089720" cy="58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Calibri"/>
                <a:ea typeface="DejaVu Sans"/>
              </a:rPr>
              <a:t>500m boundary region</a:t>
            </a:r>
            <a:endParaRPr lang="en-US" sz="1100" b="0" strike="noStrike" spc="-1">
              <a:latin typeface="Arial"/>
            </a:endParaRPr>
          </a:p>
        </p:txBody>
      </p:sp>
      <p:sp>
        <p:nvSpPr>
          <p:cNvPr id="291" name="CustomShape 23"/>
          <p:cNvSpPr/>
          <p:nvPr/>
        </p:nvSpPr>
        <p:spPr>
          <a:xfrm>
            <a:off x="7164360" y="4005000"/>
            <a:ext cx="1089720" cy="58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Calibri"/>
                <a:ea typeface="DejaVu Sans"/>
              </a:rPr>
              <a:t>500m boundary region</a:t>
            </a:r>
            <a:endParaRPr lang="en-US"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293"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Real and Ghost</a:t>
            </a:r>
            <a:endParaRPr lang="en-US" sz="4400" b="0" strike="noStrike" spc="-1">
              <a:latin typeface="Arial"/>
            </a:endParaRPr>
          </a:p>
        </p:txBody>
      </p:sp>
      <p:sp>
        <p:nvSpPr>
          <p:cNvPr id="294" name="CustomShape 3"/>
          <p:cNvSpPr/>
          <p:nvPr/>
        </p:nvSpPr>
        <p:spPr>
          <a:xfrm>
            <a:off x="18324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Real Entity is the authoritative Entity</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 Ghost Entity is a copy with partial data from the neighboring Cell’s corresponding Entity</a:t>
            </a:r>
            <a:endParaRPr lang="en-US" sz="3200" b="0" strike="noStrike" spc="-1">
              <a:latin typeface="Arial"/>
            </a:endParaRPr>
          </a:p>
        </p:txBody>
      </p:sp>
      <p:sp>
        <p:nvSpPr>
          <p:cNvPr id="295" name="CustomShape 4"/>
          <p:cNvSpPr/>
          <p:nvPr/>
        </p:nvSpPr>
        <p:spPr>
          <a:xfrm>
            <a:off x="4247640" y="3877560"/>
            <a:ext cx="1797840" cy="2229840"/>
          </a:xfrm>
          <a:prstGeom prst="flowChartProcess">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296" name="CustomShape 5"/>
          <p:cNvSpPr/>
          <p:nvPr/>
        </p:nvSpPr>
        <p:spPr>
          <a:xfrm>
            <a:off x="4967640" y="3877560"/>
            <a:ext cx="1077480" cy="2229840"/>
          </a:xfrm>
          <a:prstGeom prst="flowChartProcess">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297" name="CustomShape 6"/>
          <p:cNvSpPr/>
          <p:nvPr/>
        </p:nvSpPr>
        <p:spPr>
          <a:xfrm>
            <a:off x="6048000" y="3877560"/>
            <a:ext cx="1797840" cy="2229840"/>
          </a:xfrm>
          <a:prstGeom prst="flowChartProcess">
            <a:avLst/>
          </a:prstGeom>
          <a:solidFill>
            <a:srgbClr val="8064A2"/>
          </a:solidFill>
          <a:ln w="25560">
            <a:solidFill>
              <a:srgbClr val="5E4977"/>
            </a:solidFill>
            <a:round/>
          </a:ln>
        </p:spPr>
        <p:style>
          <a:lnRef idx="0">
            <a:scrgbClr r="0" g="0" b="0"/>
          </a:lnRef>
          <a:fillRef idx="0">
            <a:scrgbClr r="0" g="0" b="0"/>
          </a:fillRef>
          <a:effectRef idx="0">
            <a:scrgbClr r="0" g="0" b="0"/>
          </a:effectRef>
          <a:fontRef idx="minor"/>
        </p:style>
      </p:sp>
      <p:sp>
        <p:nvSpPr>
          <p:cNvPr id="298" name="CustomShape 7"/>
          <p:cNvSpPr/>
          <p:nvPr/>
        </p:nvSpPr>
        <p:spPr>
          <a:xfrm>
            <a:off x="6048000" y="3877560"/>
            <a:ext cx="1077480" cy="2229840"/>
          </a:xfrm>
          <a:prstGeom prst="flowChartProcess">
            <a:avLst/>
          </a:prstGeom>
          <a:solidFill>
            <a:srgbClr val="8064A2"/>
          </a:solidFill>
          <a:ln w="25560">
            <a:solidFill>
              <a:srgbClr val="5E4977"/>
            </a:solidFill>
            <a:round/>
          </a:ln>
        </p:spPr>
        <p:style>
          <a:lnRef idx="0">
            <a:scrgbClr r="0" g="0" b="0"/>
          </a:lnRef>
          <a:fillRef idx="0">
            <a:scrgbClr r="0" g="0" b="0"/>
          </a:fillRef>
          <a:effectRef idx="0">
            <a:scrgbClr r="0" g="0" b="0"/>
          </a:effectRef>
          <a:fontRef idx="minor"/>
        </p:style>
      </p:sp>
      <p:sp>
        <p:nvSpPr>
          <p:cNvPr id="299" name="CustomShape 8"/>
          <p:cNvSpPr/>
          <p:nvPr/>
        </p:nvSpPr>
        <p:spPr>
          <a:xfrm>
            <a:off x="5501520" y="486252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300" name="CustomShape 9"/>
          <p:cNvSpPr/>
          <p:nvPr/>
        </p:nvSpPr>
        <p:spPr>
          <a:xfrm>
            <a:off x="5328000" y="526140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301" name="CustomShape 10"/>
          <p:cNvSpPr/>
          <p:nvPr/>
        </p:nvSpPr>
        <p:spPr>
          <a:xfrm>
            <a:off x="5760000" y="582516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302" name="CustomShape 11"/>
          <p:cNvSpPr/>
          <p:nvPr/>
        </p:nvSpPr>
        <p:spPr>
          <a:xfrm>
            <a:off x="6408000" y="529056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03" name="CustomShape 12"/>
          <p:cNvSpPr/>
          <p:nvPr/>
        </p:nvSpPr>
        <p:spPr>
          <a:xfrm>
            <a:off x="6840000" y="582516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04" name="CustomShape 13"/>
          <p:cNvSpPr/>
          <p:nvPr/>
        </p:nvSpPr>
        <p:spPr>
          <a:xfrm>
            <a:off x="4679640" y="338328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Cell1</a:t>
            </a:r>
            <a:endParaRPr lang="en-US" sz="1800" b="0" strike="noStrike" spc="-1">
              <a:latin typeface="Arial"/>
            </a:endParaRPr>
          </a:p>
        </p:txBody>
      </p:sp>
      <p:sp>
        <p:nvSpPr>
          <p:cNvPr id="305" name="CustomShape 14"/>
          <p:cNvSpPr/>
          <p:nvPr/>
        </p:nvSpPr>
        <p:spPr>
          <a:xfrm>
            <a:off x="6776640" y="3383280"/>
            <a:ext cx="6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Cell2</a:t>
            </a:r>
            <a:endParaRPr lang="en-US" sz="1800" b="0" strike="noStrike" spc="-1">
              <a:latin typeface="Arial"/>
            </a:endParaRPr>
          </a:p>
        </p:txBody>
      </p:sp>
      <p:sp>
        <p:nvSpPr>
          <p:cNvPr id="306" name="CustomShape 15"/>
          <p:cNvSpPr/>
          <p:nvPr/>
        </p:nvSpPr>
        <p:spPr>
          <a:xfrm>
            <a:off x="5014440" y="3877560"/>
            <a:ext cx="1089720" cy="58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Calibri"/>
                <a:ea typeface="DejaVu Sans"/>
              </a:rPr>
              <a:t>500m boundary region</a:t>
            </a:r>
            <a:endParaRPr lang="en-US" sz="1100" b="0" strike="noStrike" spc="-1">
              <a:latin typeface="Arial"/>
            </a:endParaRPr>
          </a:p>
        </p:txBody>
      </p:sp>
      <p:sp>
        <p:nvSpPr>
          <p:cNvPr id="307" name="CustomShape 16"/>
          <p:cNvSpPr/>
          <p:nvPr/>
        </p:nvSpPr>
        <p:spPr>
          <a:xfrm>
            <a:off x="6047640" y="3877560"/>
            <a:ext cx="1374480" cy="75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Calibri"/>
                <a:ea typeface="DejaVu Sans"/>
              </a:rPr>
              <a:t>500m boundary region</a:t>
            </a:r>
            <a:endParaRPr lang="en-US" sz="1100" b="0" strike="noStrike" spc="-1">
              <a:latin typeface="Arial"/>
            </a:endParaRPr>
          </a:p>
          <a:p>
            <a:pPr>
              <a:lnSpc>
                <a:spcPct val="100000"/>
              </a:lnSpc>
            </a:pPr>
            <a:endParaRPr lang="en-US" sz="1100" b="0" strike="noStrike" spc="-1">
              <a:latin typeface="Arial"/>
            </a:endParaRPr>
          </a:p>
          <a:p>
            <a:pPr>
              <a:lnSpc>
                <a:spcPct val="100000"/>
              </a:lnSpc>
            </a:pPr>
            <a:r>
              <a:rPr lang="en-US" sz="1100" b="0" strike="noStrike" spc="-1">
                <a:solidFill>
                  <a:srgbClr val="000000"/>
                </a:solidFill>
                <a:latin typeface="Calibri"/>
                <a:ea typeface="DejaVu Sans"/>
              </a:rPr>
              <a:t>    </a:t>
            </a:r>
            <a:endParaRPr lang="en-US" sz="1100" b="0" strike="noStrike" spc="-1">
              <a:latin typeface="Arial"/>
            </a:endParaRPr>
          </a:p>
        </p:txBody>
      </p:sp>
      <p:sp>
        <p:nvSpPr>
          <p:cNvPr id="308" name="CustomShape 17"/>
          <p:cNvSpPr/>
          <p:nvPr/>
        </p:nvSpPr>
        <p:spPr>
          <a:xfrm>
            <a:off x="4607640" y="534744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309" name="CustomShape 18"/>
          <p:cNvSpPr/>
          <p:nvPr/>
        </p:nvSpPr>
        <p:spPr>
          <a:xfrm>
            <a:off x="7589880" y="452592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310" name="CustomShape 19"/>
          <p:cNvSpPr/>
          <p:nvPr/>
        </p:nvSpPr>
        <p:spPr>
          <a:xfrm>
            <a:off x="6589440" y="4859280"/>
            <a:ext cx="111960" cy="101160"/>
          </a:xfrm>
          <a:prstGeom prst="flowChartConnector">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11" name="CustomShape 20"/>
          <p:cNvSpPr/>
          <p:nvPr/>
        </p:nvSpPr>
        <p:spPr>
          <a:xfrm>
            <a:off x="6625080" y="646992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12" name="CustomShape 21"/>
          <p:cNvSpPr/>
          <p:nvPr/>
        </p:nvSpPr>
        <p:spPr>
          <a:xfrm>
            <a:off x="6624000" y="621180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313" name="CustomShape 22"/>
          <p:cNvSpPr/>
          <p:nvPr/>
        </p:nvSpPr>
        <p:spPr>
          <a:xfrm>
            <a:off x="6738120" y="6136200"/>
            <a:ext cx="1185120" cy="25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Calibri"/>
                <a:ea typeface="DejaVu Sans"/>
              </a:rPr>
              <a:t> Real Entity</a:t>
            </a:r>
            <a:endParaRPr lang="en-US" sz="1100" b="0" strike="noStrike" spc="-1">
              <a:latin typeface="Arial"/>
            </a:endParaRPr>
          </a:p>
        </p:txBody>
      </p:sp>
      <p:sp>
        <p:nvSpPr>
          <p:cNvPr id="314" name="CustomShape 23"/>
          <p:cNvSpPr/>
          <p:nvPr/>
        </p:nvSpPr>
        <p:spPr>
          <a:xfrm>
            <a:off x="6768000" y="6397920"/>
            <a:ext cx="1185120" cy="25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Calibri"/>
                <a:ea typeface="DejaVu Sans"/>
              </a:rPr>
              <a:t>Ghost Entity</a:t>
            </a:r>
            <a:endParaRPr lang="en-US" sz="1100" b="0" strike="noStrike" spc="-1">
              <a:latin typeface="Arial"/>
            </a:endParaRPr>
          </a:p>
        </p:txBody>
      </p:sp>
      <p:sp>
        <p:nvSpPr>
          <p:cNvPr id="315" name="CustomShape 24"/>
          <p:cNvSpPr/>
          <p:nvPr/>
        </p:nvSpPr>
        <p:spPr>
          <a:xfrm>
            <a:off x="6192000" y="4601160"/>
            <a:ext cx="111960" cy="111960"/>
          </a:xfrm>
          <a:prstGeom prst="flowChartConnector">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316" name="CustomShape 25"/>
          <p:cNvSpPr/>
          <p:nvPr/>
        </p:nvSpPr>
        <p:spPr>
          <a:xfrm>
            <a:off x="5111640" y="4601160"/>
            <a:ext cx="111960" cy="111960"/>
          </a:xfrm>
          <a:prstGeom prst="flowChartConnector">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17" name="CustomShape 26"/>
          <p:cNvSpPr/>
          <p:nvPr/>
        </p:nvSpPr>
        <p:spPr>
          <a:xfrm flipH="1">
            <a:off x="5223960" y="4658040"/>
            <a:ext cx="963360" cy="360"/>
          </a:xfrm>
          <a:custGeom>
            <a:avLst/>
            <a:gdLst/>
            <a:ahLst/>
            <a:cxnLst/>
            <a:rect l="l" t="t" r="r" b="b"/>
            <a:pathLst>
              <a:path w="21600" h="21600">
                <a:moveTo>
                  <a:pt x="0" y="0"/>
                </a:moveTo>
                <a:lnTo>
                  <a:pt x="21600" y="21600"/>
                </a:lnTo>
              </a:path>
            </a:pathLst>
          </a:custGeom>
          <a:noFill/>
          <a:ln w="25560">
            <a:solidFill>
              <a:srgbClr val="9BBB59"/>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18" name="CustomShape 27"/>
          <p:cNvSpPr/>
          <p:nvPr/>
        </p:nvSpPr>
        <p:spPr>
          <a:xfrm>
            <a:off x="5615640" y="4911120"/>
            <a:ext cx="971280" cy="360"/>
          </a:xfrm>
          <a:custGeom>
            <a:avLst/>
            <a:gdLst/>
            <a:ahLst/>
            <a:cxnLst/>
            <a:rect l="l" t="t" r="r" b="b"/>
            <a:pathLst>
              <a:path w="21600" h="21600">
                <a:moveTo>
                  <a:pt x="0" y="0"/>
                </a:moveTo>
                <a:lnTo>
                  <a:pt x="21600" y="21600"/>
                </a:lnTo>
              </a:path>
            </a:pathLst>
          </a:custGeom>
          <a:noFill/>
          <a:ln w="25560">
            <a:solidFill>
              <a:srgbClr val="9BBB59"/>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19" name="CustomShape 28"/>
          <p:cNvSpPr/>
          <p:nvPr/>
        </p:nvSpPr>
        <p:spPr>
          <a:xfrm>
            <a:off x="5442120" y="5347440"/>
            <a:ext cx="963360" cy="360"/>
          </a:xfrm>
          <a:custGeom>
            <a:avLst/>
            <a:gdLst/>
            <a:ahLst/>
            <a:cxnLst/>
            <a:rect l="l" t="t" r="r" b="b"/>
            <a:pathLst>
              <a:path w="21600" h="21600">
                <a:moveTo>
                  <a:pt x="0" y="0"/>
                </a:moveTo>
                <a:lnTo>
                  <a:pt x="21600" y="21600"/>
                </a:lnTo>
              </a:path>
            </a:pathLst>
          </a:custGeom>
          <a:noFill/>
          <a:ln w="25560">
            <a:solidFill>
              <a:srgbClr val="9BBB59"/>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20" name="CustomShape 29"/>
          <p:cNvSpPr/>
          <p:nvPr/>
        </p:nvSpPr>
        <p:spPr>
          <a:xfrm>
            <a:off x="5874120" y="5882400"/>
            <a:ext cx="963360" cy="360"/>
          </a:xfrm>
          <a:custGeom>
            <a:avLst/>
            <a:gdLst/>
            <a:ahLst/>
            <a:cxnLst/>
            <a:rect l="l" t="t" r="r" b="b"/>
            <a:pathLst>
              <a:path w="21600" h="21600">
                <a:moveTo>
                  <a:pt x="0" y="0"/>
                </a:moveTo>
                <a:lnTo>
                  <a:pt x="21600" y="21600"/>
                </a:lnTo>
              </a:path>
            </a:pathLst>
          </a:custGeom>
          <a:noFill/>
          <a:ln w="25560">
            <a:solidFill>
              <a:srgbClr val="9BBB59"/>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22"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Ghost Entity</a:t>
            </a:r>
            <a:endParaRPr lang="en-US" sz="4400" b="0" strike="noStrike" spc="-1">
              <a:latin typeface="Arial"/>
            </a:endParaRPr>
          </a:p>
        </p:txBody>
      </p:sp>
      <p:sp>
        <p:nvSpPr>
          <p:cNvPr id="323" name="CustomShape 3"/>
          <p:cNvSpPr/>
          <p:nvPr/>
        </p:nvSpPr>
        <p:spPr>
          <a:xfrm>
            <a:off x="18324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Solves Entity interaction issues across Cell boundaries</a:t>
            </a:r>
            <a:endParaRPr lang="en-US" sz="3200" b="0" strike="noStrike" spc="-1">
              <a:latin typeface="Arial"/>
            </a:endParaRPr>
          </a:p>
          <a:p>
            <a:pPr marL="181080" lvl="1" indent="-178560">
              <a:lnSpc>
                <a:spcPct val="9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Method call</a:t>
            </a:r>
            <a:endParaRPr lang="en-US" sz="2800" b="0" strike="noStrike" spc="-1">
              <a:latin typeface="Arial"/>
            </a:endParaRPr>
          </a:p>
          <a:p>
            <a:pPr>
              <a:lnSpc>
                <a:spcPct val="90000"/>
              </a:lnSpc>
              <a:spcBef>
                <a:spcPts val="479"/>
              </a:spcBef>
            </a:pPr>
            <a:r>
              <a:rPr lang="en-US" sz="2400" b="0" strike="noStrike" spc="-1">
                <a:solidFill>
                  <a:srgbClr val="00007D"/>
                </a:solidFill>
                <a:latin typeface="Calibri"/>
                <a:ea typeface="宋体"/>
              </a:rPr>
              <a:t>           Forward it to Real Entity</a:t>
            </a:r>
            <a:endParaRPr lang="en-US" sz="24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Attributes </a:t>
            </a:r>
            <a:endParaRPr lang="en-US" sz="3200" b="0" strike="noStrike" spc="-1">
              <a:latin typeface="Arial"/>
            </a:endParaRPr>
          </a:p>
          <a:p>
            <a:pPr>
              <a:lnSpc>
                <a:spcPct val="90000"/>
              </a:lnSpc>
              <a:spcBef>
                <a:spcPts val="400"/>
              </a:spcBef>
            </a:pPr>
            <a:r>
              <a:rPr lang="en-US" sz="2000" b="0" strike="noStrike" spc="-1">
                <a:solidFill>
                  <a:srgbClr val="00007D"/>
                </a:solidFill>
                <a:latin typeface="Calibri"/>
                <a:ea typeface="宋体"/>
              </a:rPr>
              <a:t>        An attribute can be real only. For example, if it will never exist on ghost.</a:t>
            </a:r>
            <a:endParaRPr lang="en-US" sz="2000" b="0" strike="noStrike" spc="-1">
              <a:latin typeface="Arial"/>
            </a:endParaRPr>
          </a:p>
          <a:p>
            <a:pPr>
              <a:lnSpc>
                <a:spcPct val="90000"/>
              </a:lnSpc>
              <a:spcBef>
                <a:spcPts val="400"/>
              </a:spcBef>
            </a:pPr>
            <a:r>
              <a:rPr lang="en-US" sz="2000" b="0" strike="noStrike" spc="-1">
                <a:solidFill>
                  <a:srgbClr val="00007D"/>
                </a:solidFill>
                <a:latin typeface="Calibri"/>
                <a:ea typeface="宋体"/>
              </a:rPr>
              <a:t>        If an attribute is visible to the client, the attribute must be ghostable. Example: current weapon, level, name</a:t>
            </a:r>
            <a:endParaRPr lang="en-US" sz="20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Ghost’s attributes are read-only</a:t>
            </a:r>
            <a:endParaRPr lang="en-US" sz="3200" b="0" strike="noStrike" spc="-1">
              <a:latin typeface="Arial"/>
            </a:endParaRPr>
          </a:p>
          <a:p>
            <a:pPr>
              <a:lnSpc>
                <a:spcPct val="90000"/>
              </a:lnSpc>
              <a:spcBef>
                <a:spcPts val="400"/>
              </a:spcBef>
            </a:pPr>
            <a:r>
              <a:rPr lang="en-US" sz="2000" b="0" strike="noStrike" spc="-1">
                <a:solidFill>
                  <a:srgbClr val="00007D"/>
                </a:solidFill>
                <a:latin typeface="Calibri"/>
                <a:ea typeface="宋体"/>
              </a:rPr>
              <a:t>         To change property values you can only update their corresponding Real Entity via a method call</a:t>
            </a:r>
            <a:endParaRPr lang="en-US" sz="2000" b="0" strike="noStrike" spc="-1">
              <a:latin typeface="Arial"/>
            </a:endParaRPr>
          </a:p>
          <a:p>
            <a:pPr>
              <a:lnSpc>
                <a:spcPct val="90000"/>
              </a:lnSpc>
              <a:spcBef>
                <a:spcPts val="400"/>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42" name="CustomShape 2"/>
          <p:cNvSpPr/>
          <p:nvPr/>
        </p:nvSpPr>
        <p:spPr>
          <a:xfrm>
            <a:off x="179640" y="132120"/>
            <a:ext cx="34761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b="1" strike="noStrike" spc="-1">
                <a:solidFill>
                  <a:srgbClr val="4F81BD"/>
                </a:solidFill>
                <a:latin typeface="Calibri"/>
                <a:ea typeface="DejaVu Sans"/>
              </a:rPr>
              <a:t>Overview</a:t>
            </a:r>
            <a:endParaRPr lang="en-US" sz="4400" b="0" strike="noStrike" spc="-1">
              <a:latin typeface="Arial"/>
            </a:endParaRPr>
          </a:p>
        </p:txBody>
      </p:sp>
      <p:sp>
        <p:nvSpPr>
          <p:cNvPr id="43" name="CustomShape 3"/>
          <p:cNvSpPr/>
          <p:nvPr/>
        </p:nvSpPr>
        <p:spPr>
          <a:xfrm>
            <a:off x="304920" y="1268640"/>
            <a:ext cx="7556760" cy="50392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1440"/>
              </a:spcBef>
              <a:buClr>
                <a:srgbClr val="FF9933"/>
              </a:buClr>
              <a:buSzPct val="80000"/>
              <a:buFont typeface="Wingdings" charset="2"/>
              <a:buChar char=""/>
            </a:pPr>
            <a:r>
              <a:rPr lang="en-US" sz="3200" b="0" strike="noStrike" spc="-1" dirty="0">
                <a:solidFill>
                  <a:srgbClr val="1F497D"/>
                </a:solidFill>
                <a:latin typeface="Verdana"/>
                <a:ea typeface="宋体"/>
              </a:rPr>
              <a:t>Ouroboros Server Overview</a:t>
            </a:r>
            <a:endParaRPr lang="en-US" sz="3200" b="0" strike="noStrike" spc="-1" dirty="0">
              <a:latin typeface="Arial"/>
            </a:endParaRPr>
          </a:p>
          <a:p>
            <a:pPr marL="181080" indent="-178560">
              <a:lnSpc>
                <a:spcPct val="90000"/>
              </a:lnSpc>
              <a:spcBef>
                <a:spcPts val="1440"/>
              </a:spcBef>
              <a:buClr>
                <a:srgbClr val="FF9933"/>
              </a:buClr>
              <a:buSzPct val="80000"/>
              <a:buFont typeface="Wingdings" charset="2"/>
              <a:buChar char=""/>
            </a:pPr>
            <a:r>
              <a:rPr lang="en-US" sz="3200" b="0" strike="noStrike" spc="-1" dirty="0">
                <a:solidFill>
                  <a:srgbClr val="1F497D"/>
                </a:solidFill>
                <a:latin typeface="Verdana"/>
                <a:ea typeface="宋体"/>
              </a:rPr>
              <a:t>Implementing an Entity</a:t>
            </a:r>
            <a:endParaRPr lang="en-US" sz="3200" b="0" strike="noStrike" spc="-1" dirty="0">
              <a:latin typeface="Arial"/>
            </a:endParaRPr>
          </a:p>
          <a:p>
            <a:pPr marL="181080" indent="-178560">
              <a:lnSpc>
                <a:spcPct val="90000"/>
              </a:lnSpc>
              <a:spcBef>
                <a:spcPts val="1440"/>
              </a:spcBef>
              <a:buClr>
                <a:srgbClr val="FF9933"/>
              </a:buClr>
              <a:buSzPct val="80000"/>
              <a:buFont typeface="Wingdings" charset="2"/>
              <a:buChar char=""/>
            </a:pPr>
            <a:r>
              <a:rPr lang="en-US" sz="3200" b="0" strike="noStrike" spc="-1" dirty="0">
                <a:solidFill>
                  <a:srgbClr val="1F497D"/>
                </a:solidFill>
                <a:latin typeface="Verdana"/>
                <a:ea typeface="宋体"/>
              </a:rPr>
              <a:t>Entity </a:t>
            </a:r>
            <a:r>
              <a:rPr lang="en-US" sz="3200" b="0" strike="noStrike" spc="-1" dirty="0" err="1">
                <a:solidFill>
                  <a:srgbClr val="1F497D"/>
                </a:solidFill>
                <a:latin typeface="Verdana"/>
                <a:ea typeface="宋体"/>
              </a:rPr>
              <a:t>Communcation</a:t>
            </a:r>
            <a:endParaRPr lang="en-US" sz="3200" b="0" strike="noStrike" spc="-1" dirty="0">
              <a:latin typeface="Arial"/>
            </a:endParaRPr>
          </a:p>
          <a:p>
            <a:pPr marL="181080" indent="-178560">
              <a:lnSpc>
                <a:spcPct val="90000"/>
              </a:lnSpc>
              <a:spcBef>
                <a:spcPts val="1440"/>
              </a:spcBef>
              <a:buClr>
                <a:srgbClr val="FF9933"/>
              </a:buClr>
              <a:buSzPct val="80000"/>
              <a:buFont typeface="Wingdings" charset="2"/>
              <a:buChar char=""/>
            </a:pPr>
            <a:r>
              <a:rPr lang="en-US" sz="3200" b="0" strike="noStrike" spc="-1" dirty="0">
                <a:solidFill>
                  <a:srgbClr val="1F497D"/>
                </a:solidFill>
                <a:latin typeface="Verdana"/>
                <a:ea typeface="宋体"/>
              </a:rPr>
              <a:t>Entity Core Components</a:t>
            </a:r>
            <a:endParaRPr lang="en-US" sz="3200" b="0" strike="noStrike" spc="-1" dirty="0">
              <a:latin typeface="Arial"/>
            </a:endParaRPr>
          </a:p>
          <a:p>
            <a:pPr marL="181080" indent="-178560">
              <a:lnSpc>
                <a:spcPct val="90000"/>
              </a:lnSpc>
              <a:spcBef>
                <a:spcPts val="1440"/>
              </a:spcBef>
              <a:buClr>
                <a:srgbClr val="FF9933"/>
              </a:buClr>
              <a:buSzPct val="80000"/>
              <a:buFont typeface="Wingdings" charset="2"/>
              <a:buChar char=""/>
            </a:pPr>
            <a:r>
              <a:rPr lang="en-US" sz="3200" b="0" strike="noStrike" spc="-1" dirty="0">
                <a:solidFill>
                  <a:srgbClr val="1F497D"/>
                </a:solidFill>
                <a:latin typeface="Verdana"/>
                <a:ea typeface="宋体"/>
              </a:rPr>
              <a:t>Cell Feature Set</a:t>
            </a:r>
            <a:endParaRPr lang="en-US" sz="3200" b="0" strike="noStrike" spc="-1" dirty="0">
              <a:latin typeface="Arial"/>
            </a:endParaRPr>
          </a:p>
          <a:p>
            <a:pPr marL="181080" indent="-178560">
              <a:lnSpc>
                <a:spcPct val="90000"/>
              </a:lnSpc>
              <a:spcBef>
                <a:spcPts val="1440"/>
              </a:spcBef>
              <a:buClr>
                <a:srgbClr val="FF9933"/>
              </a:buClr>
              <a:buSzPct val="80000"/>
              <a:buFont typeface="Wingdings" charset="2"/>
              <a:buChar char=""/>
            </a:pPr>
            <a:r>
              <a:rPr lang="en-US" sz="3200" b="0" strike="noStrike" spc="-1" dirty="0">
                <a:solidFill>
                  <a:srgbClr val="1F497D"/>
                </a:solidFill>
                <a:latin typeface="Verdana"/>
                <a:ea typeface="宋体"/>
              </a:rPr>
              <a:t>Server Setup and Maintenance</a:t>
            </a:r>
            <a:endParaRPr lang="en-US" sz="3200" b="0" strike="noStrike" spc="-1" dirty="0">
              <a:latin typeface="Arial"/>
            </a:endParaRPr>
          </a:p>
          <a:p>
            <a:pPr marL="181080" indent="-178560">
              <a:lnSpc>
                <a:spcPct val="90000"/>
              </a:lnSpc>
              <a:spcBef>
                <a:spcPts val="1440"/>
              </a:spcBef>
              <a:buClr>
                <a:srgbClr val="FF9933"/>
              </a:buClr>
              <a:buSzPct val="80000"/>
              <a:buFont typeface="Wingdings" charset="2"/>
              <a:buChar char=""/>
            </a:pPr>
            <a:r>
              <a:rPr lang="en-US" sz="3200" b="0" strike="noStrike" spc="-1" dirty="0">
                <a:solidFill>
                  <a:srgbClr val="1F497D"/>
                </a:solidFill>
                <a:latin typeface="Verdana"/>
                <a:ea typeface="宋体"/>
              </a:rPr>
              <a:t>Server Debugging</a:t>
            </a:r>
            <a:endParaRPr lang="en-US" sz="3200" b="0" strike="noStrike" spc="-1" dirty="0">
              <a:latin typeface="Arial"/>
            </a:endParaRPr>
          </a:p>
          <a:p>
            <a:pPr marL="181080" indent="-178560">
              <a:lnSpc>
                <a:spcPct val="90000"/>
              </a:lnSpc>
              <a:spcBef>
                <a:spcPts val="1440"/>
              </a:spcBef>
              <a:buClr>
                <a:srgbClr val="FF9933"/>
              </a:buClr>
              <a:buSzPct val="80000"/>
              <a:buFont typeface="Wingdings" charset="2"/>
              <a:buChar char=""/>
            </a:pPr>
            <a:r>
              <a:rPr lang="en-US" sz="3200" b="0" strike="noStrike" spc="-1" dirty="0">
                <a:solidFill>
                  <a:srgbClr val="1F497D"/>
                </a:solidFill>
                <a:latin typeface="Verdana"/>
                <a:ea typeface="宋体"/>
              </a:rPr>
              <a:t>Server profiling and Stress Tests</a:t>
            </a:r>
            <a:endParaRPr lang="en-US" sz="32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25"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data update</a:t>
            </a:r>
            <a:endParaRPr lang="en-US" sz="4400" b="0" strike="noStrike" spc="-1">
              <a:latin typeface="Arial"/>
            </a:endParaRPr>
          </a:p>
        </p:txBody>
      </p:sp>
      <p:sp>
        <p:nvSpPr>
          <p:cNvPr id="326" name="CustomShape 3"/>
          <p:cNvSpPr/>
          <p:nvPr/>
        </p:nvSpPr>
        <p:spPr>
          <a:xfrm>
            <a:off x="182880" y="956160"/>
            <a:ext cx="893772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000" b="0" strike="noStrike" spc="-1">
                <a:solidFill>
                  <a:srgbClr val="00007D"/>
                </a:solidFill>
                <a:latin typeface="Calibri"/>
                <a:ea typeface="宋体"/>
              </a:rPr>
              <a:t>Clients implement LOD to speed up rendering</a:t>
            </a:r>
            <a:endParaRPr lang="en-US" sz="3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000" b="0" strike="noStrike" spc="-1">
                <a:solidFill>
                  <a:srgbClr val="00007D"/>
                </a:solidFill>
                <a:latin typeface="Calibri"/>
                <a:ea typeface="宋体"/>
              </a:rPr>
              <a:t>Cellapp implements LOD to reduce:</a:t>
            </a:r>
            <a:endParaRPr lang="en-US" sz="3000" b="0" strike="noStrike" spc="-1">
              <a:latin typeface="Arial"/>
            </a:endParaRPr>
          </a:p>
          <a:p>
            <a:pPr>
              <a:lnSpc>
                <a:spcPct val="100000"/>
              </a:lnSpc>
              <a:spcBef>
                <a:spcPts val="400"/>
              </a:spcBef>
            </a:pPr>
            <a:r>
              <a:rPr lang="en-US" sz="2000" b="0" strike="noStrike" spc="-1">
                <a:solidFill>
                  <a:srgbClr val="00007D"/>
                </a:solidFill>
                <a:latin typeface="Calibri"/>
                <a:ea typeface="宋体"/>
              </a:rPr>
              <a:t>           Bandwidth consumption</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CPU consumption per Entity</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000" b="0" strike="noStrike" spc="-1">
                <a:solidFill>
                  <a:srgbClr val="00007D"/>
                </a:solidFill>
                <a:latin typeface="Calibri"/>
                <a:ea typeface="宋体"/>
              </a:rPr>
              <a:t>The role of LOD on Cellapp is similar to that on the client side</a:t>
            </a:r>
            <a:endParaRPr lang="en-US" sz="3000" b="0" strike="noStrike" spc="-1">
              <a:latin typeface="Arial"/>
            </a:endParaRPr>
          </a:p>
          <a:p>
            <a:pPr>
              <a:lnSpc>
                <a:spcPct val="100000"/>
              </a:lnSpc>
              <a:spcBef>
                <a:spcPts val="400"/>
              </a:spcBef>
            </a:pPr>
            <a:r>
              <a:rPr lang="en-US" sz="2000" b="0" strike="noStrike" spc="-1">
                <a:solidFill>
                  <a:srgbClr val="00007D"/>
                </a:solidFill>
                <a:latin typeface="Calibri"/>
                <a:ea typeface="宋体"/>
              </a:rPr>
              <a:t>           The level of detail is relative to the player’s entity distance</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000" b="0" strike="noStrike" spc="-1">
                <a:solidFill>
                  <a:srgbClr val="00007D"/>
                </a:solidFill>
                <a:latin typeface="Calibri"/>
                <a:ea typeface="宋体"/>
              </a:rPr>
              <a:t>Client side Entity methods can implement LOD</a:t>
            </a:r>
            <a:endParaRPr lang="en-US" sz="3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000" b="0" strike="noStrike" spc="-1">
                <a:solidFill>
                  <a:srgbClr val="00007D"/>
                </a:solidFill>
                <a:latin typeface="Calibri"/>
                <a:ea typeface="宋体"/>
              </a:rPr>
              <a:t>Entity attribute LOD avoids unnecessary communication to the client</a:t>
            </a:r>
            <a:endParaRPr lang="en-US" sz="3000" b="0" strike="noStrike" spc="-1">
              <a:latin typeface="Arial"/>
            </a:endParaRPr>
          </a:p>
          <a:p>
            <a:pPr>
              <a:lnSpc>
                <a:spcPct val="100000"/>
              </a:lnSpc>
              <a:spcBef>
                <a:spcPts val="400"/>
              </a:spcBef>
            </a:pPr>
            <a:r>
              <a:rPr lang="en-US" sz="2000" b="0" strike="noStrike" spc="-1">
                <a:solidFill>
                  <a:srgbClr val="00007D"/>
                </a:solidFill>
                <a:latin typeface="Calibri"/>
                <a:ea typeface="宋体"/>
              </a:rPr>
              <a:t>          Current Health Points (invisible for very long distances)</a:t>
            </a:r>
            <a:endParaRPr lang="en-US" sz="2000" b="0" strike="noStrike" spc="-1">
              <a:latin typeface="Arial"/>
            </a:endParaRPr>
          </a:p>
          <a:p>
            <a:pPr>
              <a:lnSpc>
                <a:spcPct val="100000"/>
              </a:lnSpc>
              <a:spcBef>
                <a:spcPts val="641"/>
              </a:spcBef>
            </a:pPr>
            <a:endParaRPr lang="en-US" sz="2000" b="0" strike="noStrike" spc="-1">
              <a:latin typeface="Arial"/>
            </a:endParaRPr>
          </a:p>
          <a:p>
            <a:pPr>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28"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CellappMgr</a:t>
            </a:r>
            <a:endParaRPr lang="en-US" sz="4400" b="0" strike="noStrike" spc="-1">
              <a:latin typeface="Arial"/>
            </a:endParaRPr>
          </a:p>
        </p:txBody>
      </p:sp>
      <p:sp>
        <p:nvSpPr>
          <p:cNvPr id="329"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CellappMgr knows:</a:t>
            </a:r>
            <a:endParaRPr lang="en-US" sz="3200" b="0" strike="noStrike" spc="-1">
              <a:latin typeface="Arial"/>
            </a:endParaRPr>
          </a:p>
          <a:p>
            <a:pPr>
              <a:lnSpc>
                <a:spcPct val="90000"/>
              </a:lnSpc>
              <a:spcBef>
                <a:spcPts val="400"/>
              </a:spcBef>
            </a:pPr>
            <a:r>
              <a:rPr lang="en-US" sz="2000" b="0" strike="noStrike" spc="-1">
                <a:solidFill>
                  <a:srgbClr val="00007D"/>
                </a:solidFill>
                <a:latin typeface="Calibri"/>
                <a:ea typeface="宋体"/>
              </a:rPr>
              <a:t>         All Cellapps (and their loads)</a:t>
            </a:r>
            <a:endParaRPr lang="en-US" sz="2000" b="0" strike="noStrike" spc="-1">
              <a:latin typeface="Arial"/>
            </a:endParaRPr>
          </a:p>
          <a:p>
            <a:pPr>
              <a:lnSpc>
                <a:spcPct val="90000"/>
              </a:lnSpc>
              <a:spcBef>
                <a:spcPts val="400"/>
              </a:spcBef>
            </a:pPr>
            <a:r>
              <a:rPr lang="en-US" sz="2000" b="0" strike="noStrike" spc="-1">
                <a:solidFill>
                  <a:srgbClr val="00007D"/>
                </a:solidFill>
                <a:latin typeface="Calibri"/>
                <a:ea typeface="宋体"/>
              </a:rPr>
              <a:t>         All Cell borders</a:t>
            </a:r>
            <a:endParaRPr lang="en-US" sz="2000" b="0" strike="noStrike" spc="-1">
              <a:latin typeface="Arial"/>
            </a:endParaRPr>
          </a:p>
          <a:p>
            <a:pPr>
              <a:lnSpc>
                <a:spcPct val="90000"/>
              </a:lnSpc>
              <a:spcBef>
                <a:spcPts val="400"/>
              </a:spcBef>
            </a:pPr>
            <a:r>
              <a:rPr lang="en-US" sz="2000" b="0" strike="noStrike" spc="-1">
                <a:solidFill>
                  <a:srgbClr val="00007D"/>
                </a:solidFill>
                <a:latin typeface="Calibri"/>
                <a:ea typeface="宋体"/>
              </a:rPr>
              <a:t>         All Spaces</a:t>
            </a:r>
            <a:endParaRPr lang="en-US" sz="20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Manages Cellapp load Balancing</a:t>
            </a:r>
            <a:endParaRPr lang="en-US" sz="3200" b="0" strike="noStrike" spc="-1">
              <a:latin typeface="Arial"/>
            </a:endParaRPr>
          </a:p>
          <a:p>
            <a:pPr marL="181080" indent="-178560">
              <a:lnSpc>
                <a:spcPct val="90000"/>
              </a:lnSpc>
              <a:spcBef>
                <a:spcPts val="641"/>
              </a:spcBef>
              <a:buClr>
                <a:srgbClr val="FF9933"/>
              </a:buClr>
              <a:buSzPct val="80000"/>
              <a:buFont typeface="Wingdings" charset="2"/>
              <a:buChar char=""/>
            </a:pPr>
            <a:r>
              <a:rPr lang="en-US" sz="2000" b="0" strike="noStrike" spc="-1">
                <a:solidFill>
                  <a:srgbClr val="00007D"/>
                </a:solidFill>
                <a:latin typeface="Calibri"/>
                <a:ea typeface="宋体"/>
              </a:rPr>
              <a:t>         Tells Cellapps where their Cell borders should be</a:t>
            </a:r>
            <a:endParaRPr lang="en-US" sz="20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Adds new Entities to the correct Cell</a:t>
            </a:r>
            <a:endParaRPr lang="en-US" sz="32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One server group has one CellappMgr instance</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31"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Database Manager (DBMgr)</a:t>
            </a:r>
            <a:endParaRPr lang="en-US" sz="4400" b="0" strike="noStrike" spc="-1">
              <a:latin typeface="Arial"/>
            </a:endParaRPr>
          </a:p>
        </p:txBody>
      </p:sp>
      <p:sp>
        <p:nvSpPr>
          <p:cNvPr id="332" name="CustomShape 3"/>
          <p:cNvSpPr/>
          <p:nvPr/>
        </p:nvSpPr>
        <p:spPr>
          <a:xfrm>
            <a:off x="168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Database storage for managing Entity data</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Responsible for the communication of Entity information between the database and the rest of the server</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Supported database types:</a:t>
            </a:r>
            <a:endParaRPr lang="en-US" sz="3200" b="0" strike="noStrike" spc="-1">
              <a:latin typeface="Arial"/>
            </a:endParaRPr>
          </a:p>
          <a:p>
            <a:pPr>
              <a:lnSpc>
                <a:spcPct val="100000"/>
              </a:lnSpc>
              <a:spcBef>
                <a:spcPts val="400"/>
              </a:spcBef>
            </a:pPr>
            <a:r>
              <a:rPr lang="en-US" sz="2000" b="0" strike="noStrike" spc="-1">
                <a:solidFill>
                  <a:srgbClr val="00007D"/>
                </a:solidFill>
                <a:latin typeface="Calibri"/>
                <a:ea typeface="宋体"/>
              </a:rPr>
              <a:t>        MySQL</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MongoDB</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Redis</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 you can customize it yourself</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Best to run on an independent machine</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34"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backup</a:t>
            </a:r>
            <a:endParaRPr lang="en-US" sz="4400" b="0" strike="noStrike" spc="-1">
              <a:latin typeface="Arial"/>
            </a:endParaRPr>
          </a:p>
        </p:txBody>
      </p:sp>
      <p:sp>
        <p:nvSpPr>
          <p:cNvPr id="335"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Archiving</a:t>
            </a:r>
            <a:endParaRPr lang="en-US" sz="3200" b="0" strike="noStrike" spc="-1">
              <a:latin typeface="Arial"/>
            </a:endParaRPr>
          </a:p>
          <a:p>
            <a:pPr>
              <a:lnSpc>
                <a:spcPct val="100000"/>
              </a:lnSpc>
              <a:spcBef>
                <a:spcPts val="400"/>
              </a:spcBef>
            </a:pPr>
            <a:r>
              <a:rPr lang="en-US" sz="2000" b="0" strike="noStrike" spc="-1">
                <a:solidFill>
                  <a:srgbClr val="00007D"/>
                </a:solidFill>
                <a:latin typeface="Calibri"/>
                <a:ea typeface="宋体"/>
              </a:rPr>
              <a:t>        Round-robin scheduling between Baseapps</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Baseapp retransmits data from the Cell section of the Entity to DBMgr storage</a:t>
            </a:r>
            <a:endParaRPr lang="en-US" sz="2000" b="0" strike="noStrike" spc="-1">
              <a:latin typeface="Arial"/>
            </a:endParaRPr>
          </a:p>
          <a:p>
            <a:pPr>
              <a:lnSpc>
                <a:spcPct val="100000"/>
              </a:lnSpc>
              <a:spcBef>
                <a:spcPts val="641"/>
              </a:spcBef>
            </a:pPr>
            <a:endParaRPr lang="en-US" sz="2000" b="0" strike="noStrike" spc="-1">
              <a:latin typeface="Arial"/>
            </a:endParaRPr>
          </a:p>
          <a:p>
            <a:pPr>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37"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dirty="0">
                <a:solidFill>
                  <a:srgbClr val="4F81BD"/>
                </a:solidFill>
                <a:latin typeface="Calibri"/>
                <a:ea typeface="宋体"/>
              </a:rPr>
              <a:t>Ouroboros ‘machine’ Daemon</a:t>
            </a:r>
            <a:endParaRPr lang="en-US" sz="4400" b="0" strike="noStrike" spc="-1" dirty="0">
              <a:latin typeface="Arial"/>
            </a:endParaRPr>
          </a:p>
        </p:txBody>
      </p:sp>
      <p:sp>
        <p:nvSpPr>
          <p:cNvPr id="338"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Daemon for monitoring server processes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There is a machine daemon on each server computer</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Start/Stop Server processes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Notifies the server group of the survival status of each process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Monitoring the use of the machine</a:t>
            </a:r>
            <a:endParaRPr lang="en-US" sz="3200" b="0" strike="noStrike" spc="-1">
              <a:latin typeface="Arial"/>
            </a:endParaRPr>
          </a:p>
          <a:p>
            <a:pPr>
              <a:lnSpc>
                <a:spcPct val="100000"/>
              </a:lnSpc>
              <a:spcBef>
                <a:spcPts val="400"/>
              </a:spcBef>
            </a:pPr>
            <a:r>
              <a:rPr lang="en-US" sz="2000" b="0" strike="noStrike" spc="-1">
                <a:solidFill>
                  <a:srgbClr val="00007D"/>
                </a:solidFill>
                <a:latin typeface="Calibri"/>
                <a:ea typeface="宋体"/>
              </a:rPr>
              <a:t>        CPU / Memory / Bandwidth</a:t>
            </a:r>
            <a:endParaRPr lang="en-US" sz="2000" b="0" strike="noStrike" spc="-1">
              <a:latin typeface="Arial"/>
            </a:endParaRPr>
          </a:p>
          <a:p>
            <a:pPr>
              <a:lnSpc>
                <a:spcPct val="100000"/>
              </a:lnSpc>
              <a:spcBef>
                <a:spcPts val="641"/>
              </a:spcBef>
            </a:pPr>
            <a:endParaRPr lang="en-US" sz="2000" b="0" strike="noStrike" spc="-1">
              <a:latin typeface="Arial"/>
            </a:endParaRPr>
          </a:p>
          <a:p>
            <a:pPr>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40"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dirty="0">
                <a:solidFill>
                  <a:srgbClr val="4F81BD"/>
                </a:solidFill>
                <a:latin typeface="Calibri"/>
                <a:ea typeface="宋体"/>
              </a:rPr>
              <a:t>Ouroboros Server-side operations</a:t>
            </a:r>
            <a:endParaRPr lang="en-US" sz="4400" b="0" strike="noStrike" spc="-1" dirty="0">
              <a:latin typeface="Arial"/>
            </a:endParaRPr>
          </a:p>
        </p:txBody>
      </p:sp>
      <p:sp>
        <p:nvSpPr>
          <p:cNvPr id="341"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1 Baseapp for 2 or more Cellapps</a:t>
            </a:r>
            <a:endParaRPr lang="en-US" sz="3200" b="0" strike="noStrike" spc="-1">
              <a:latin typeface="Arial"/>
            </a:endParaRPr>
          </a:p>
          <a:p>
            <a:pPr>
              <a:lnSpc>
                <a:spcPct val="100000"/>
              </a:lnSpc>
              <a:spcBef>
                <a:spcPts val="641"/>
              </a:spcBef>
            </a:pPr>
            <a:r>
              <a:rPr lang="en-US" sz="3200" b="0" strike="noStrike" spc="-1">
                <a:solidFill>
                  <a:srgbClr val="00007D"/>
                </a:solidFill>
                <a:latin typeface="Calibri"/>
                <a:ea typeface="宋体"/>
              </a:rPr>
              <a:t>         </a:t>
            </a:r>
            <a:r>
              <a:rPr lang="en-US" sz="2000" b="0" strike="noStrike" spc="-1">
                <a:solidFill>
                  <a:srgbClr val="00007D"/>
                </a:solidFill>
                <a:latin typeface="Calibri"/>
                <a:ea typeface="宋体"/>
              </a:rPr>
              <a:t>Different games, different situations</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Profile early, profile often</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If the situation allows, these should be placed on an independent machine:</a:t>
            </a:r>
            <a:endParaRPr lang="en-US" sz="3200" b="0" strike="noStrike" spc="-1">
              <a:latin typeface="Arial"/>
            </a:endParaRPr>
          </a:p>
          <a:p>
            <a:pPr>
              <a:lnSpc>
                <a:spcPct val="100000"/>
              </a:lnSpc>
              <a:spcBef>
                <a:spcPts val="400"/>
              </a:spcBef>
            </a:pPr>
            <a:r>
              <a:rPr lang="en-US" sz="2000" b="0" strike="noStrike" spc="-1">
                <a:solidFill>
                  <a:srgbClr val="00007D"/>
                </a:solidFill>
                <a:latin typeface="Calibri"/>
                <a:ea typeface="宋体"/>
              </a:rPr>
              <a:t>        DBMgr</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Some tools processes</a:t>
            </a:r>
            <a:endParaRPr lang="en-US" sz="2000" b="0" strike="noStrike" spc="-1">
              <a:latin typeface="Arial"/>
            </a:endParaRPr>
          </a:p>
          <a:p>
            <a:pPr>
              <a:lnSpc>
                <a:spcPct val="100000"/>
              </a:lnSpc>
              <a:spcBef>
                <a:spcPts val="641"/>
              </a:spcBef>
            </a:pPr>
            <a:endParaRPr lang="en-US" sz="2000" b="0" strike="noStrike" spc="-1">
              <a:latin typeface="Arial"/>
            </a:endParaRPr>
          </a:p>
          <a:p>
            <a:pPr>
              <a:lnSpc>
                <a:spcPct val="100000"/>
              </a:lnSpc>
              <a:spcBef>
                <a:spcPts val="641"/>
              </a:spcBef>
            </a:pPr>
            <a:endParaRPr lang="en-US" sz="2000" b="0" strike="noStrike" spc="-1">
              <a:latin typeface="Arial"/>
            </a:endParaRPr>
          </a:p>
          <a:p>
            <a:pPr>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43"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Login process</a:t>
            </a:r>
            <a:endParaRPr lang="en-US" sz="4400" b="0" strike="noStrike" spc="-1">
              <a:latin typeface="Arial"/>
            </a:endParaRPr>
          </a:p>
        </p:txBody>
      </p:sp>
      <p:sp>
        <p:nvSpPr>
          <p:cNvPr id="344" name="CustomShape 3"/>
          <p:cNvSpPr/>
          <p:nvPr/>
        </p:nvSpPr>
        <p:spPr>
          <a:xfrm>
            <a:off x="197640" y="1124640"/>
            <a:ext cx="8746200" cy="503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479"/>
              </a:spcBef>
              <a:buClr>
                <a:srgbClr val="FF9933"/>
              </a:buClr>
              <a:buSzPct val="80000"/>
              <a:buFont typeface="Wingdings" charset="2"/>
              <a:buChar char=""/>
            </a:pPr>
            <a:r>
              <a:rPr lang="en-US" sz="2400" b="0" strike="noStrike" spc="-1">
                <a:solidFill>
                  <a:srgbClr val="00007D"/>
                </a:solidFill>
                <a:latin typeface="Calibri"/>
                <a:ea typeface="宋体"/>
              </a:rPr>
              <a:t>Client sends a login request</a:t>
            </a:r>
            <a:endParaRPr lang="en-US" sz="2400" b="0" strike="noStrike" spc="-1">
              <a:latin typeface="Arial"/>
            </a:endParaRPr>
          </a:p>
          <a:p>
            <a:pPr>
              <a:lnSpc>
                <a:spcPct val="80000"/>
              </a:lnSpc>
              <a:spcBef>
                <a:spcPts val="479"/>
              </a:spcBef>
            </a:pPr>
            <a:r>
              <a:rPr lang="en-US" sz="2400" b="0" strike="noStrike" spc="-1">
                <a:solidFill>
                  <a:srgbClr val="00007D"/>
                </a:solidFill>
                <a:latin typeface="Calibri"/>
                <a:ea typeface="宋体"/>
              </a:rPr>
              <a:t>        </a:t>
            </a:r>
            <a:r>
              <a:rPr lang="en-US" sz="2000" b="0" strike="noStrike" spc="-1">
                <a:solidFill>
                  <a:srgbClr val="00007D"/>
                </a:solidFill>
                <a:latin typeface="Calibri"/>
                <a:ea typeface="宋体"/>
              </a:rPr>
              <a:t>Specifies IP/port</a:t>
            </a:r>
            <a:endParaRPr lang="en-US" sz="2000" b="0" strike="noStrike" spc="-1">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a:solidFill>
                  <a:srgbClr val="00007D"/>
                </a:solidFill>
                <a:latin typeface="Calibri"/>
                <a:ea typeface="宋体"/>
              </a:rPr>
              <a:t>Loginapp receives a login request</a:t>
            </a:r>
            <a:endParaRPr lang="en-US" sz="2400" b="0" strike="noStrike" spc="-1">
              <a:latin typeface="Arial"/>
            </a:endParaRPr>
          </a:p>
          <a:p>
            <a:pPr>
              <a:lnSpc>
                <a:spcPct val="80000"/>
              </a:lnSpc>
              <a:spcBef>
                <a:spcPts val="479"/>
              </a:spcBef>
            </a:pPr>
            <a:r>
              <a:rPr lang="en-US" sz="2400" b="0" strike="noStrike" spc="-1">
                <a:solidFill>
                  <a:srgbClr val="00007D"/>
                </a:solidFill>
                <a:latin typeface="Calibri"/>
                <a:ea typeface="宋体"/>
              </a:rPr>
              <a:t>        </a:t>
            </a:r>
            <a:r>
              <a:rPr lang="en-US" sz="2000" b="0" strike="noStrike" spc="-1">
                <a:solidFill>
                  <a:srgbClr val="00007D"/>
                </a:solidFill>
                <a:latin typeface="Calibri"/>
                <a:ea typeface="宋体"/>
              </a:rPr>
              <a:t>Decrypts request message (some clients also choose not to encrypt communication, then the server does not decrypt)</a:t>
            </a:r>
            <a:endParaRPr lang="en-US" sz="2000" b="0" strike="noStrike" spc="-1">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a:solidFill>
                  <a:srgbClr val="00007D"/>
                </a:solidFill>
                <a:latin typeface="Calibri"/>
                <a:ea typeface="宋体"/>
              </a:rPr>
              <a:t>Loginapp forwards login message to DBMgr</a:t>
            </a:r>
            <a:endParaRPr lang="en-US" sz="2400" b="0" strike="noStrike" spc="-1">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a:solidFill>
                  <a:srgbClr val="00007D"/>
                </a:solidFill>
                <a:latin typeface="Calibri"/>
                <a:ea typeface="宋体"/>
              </a:rPr>
              <a:t>DBMgr authenticates username/password</a:t>
            </a:r>
            <a:endParaRPr lang="en-US" sz="2400" b="0" strike="noStrike" spc="-1">
              <a:latin typeface="Arial"/>
            </a:endParaRPr>
          </a:p>
          <a:p>
            <a:pPr>
              <a:lnSpc>
                <a:spcPct val="80000"/>
              </a:lnSpc>
              <a:spcBef>
                <a:spcPts val="479"/>
              </a:spcBef>
            </a:pPr>
            <a:r>
              <a:rPr lang="en-US" sz="2400" b="0" strike="noStrike" spc="-1">
                <a:solidFill>
                  <a:srgbClr val="00007D"/>
                </a:solidFill>
                <a:latin typeface="Calibri"/>
                <a:ea typeface="宋体"/>
              </a:rPr>
              <a:t>        </a:t>
            </a:r>
            <a:r>
              <a:rPr lang="en-US" sz="2000" b="0" strike="noStrike" spc="-1">
                <a:solidFill>
                  <a:srgbClr val="00007D"/>
                </a:solidFill>
                <a:latin typeface="Calibri"/>
                <a:ea typeface="宋体"/>
              </a:rPr>
              <a:t>Queries the database</a:t>
            </a:r>
            <a:endParaRPr lang="en-US" sz="2000" b="0" strike="noStrike" spc="-1">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a:solidFill>
                  <a:srgbClr val="00007D"/>
                </a:solidFill>
                <a:latin typeface="Calibri"/>
                <a:ea typeface="宋体"/>
              </a:rPr>
              <a:t>Forward requests to BaseappMgr</a:t>
            </a:r>
            <a:endParaRPr lang="en-US" sz="2400" b="0" strike="noStrike" spc="-1">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a:solidFill>
                  <a:srgbClr val="00007D"/>
                </a:solidFill>
                <a:latin typeface="Calibri"/>
                <a:ea typeface="宋体"/>
              </a:rPr>
              <a:t>BaseappMgr sends a message to create a new Player Entity to the least heavily loaded Baseapp</a:t>
            </a:r>
            <a:endParaRPr lang="en-US" sz="2400" b="0" strike="noStrike" spc="-1">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a:solidFill>
                  <a:srgbClr val="00007D"/>
                </a:solidFill>
                <a:latin typeface="Calibri"/>
                <a:ea typeface="宋体"/>
              </a:rPr>
              <a:t>Baseapp creates a new Proxy</a:t>
            </a:r>
            <a:endParaRPr lang="en-US" sz="2400" b="0" strike="noStrike" spc="-1">
              <a:latin typeface="Arial"/>
            </a:endParaRPr>
          </a:p>
          <a:p>
            <a:pPr>
              <a:lnSpc>
                <a:spcPct val="80000"/>
              </a:lnSpc>
              <a:spcBef>
                <a:spcPts val="479"/>
              </a:spcBef>
            </a:pPr>
            <a:r>
              <a:rPr lang="en-US" sz="2400" b="0" strike="noStrike" spc="-1">
                <a:solidFill>
                  <a:srgbClr val="00007D"/>
                </a:solidFill>
                <a:latin typeface="Calibri"/>
                <a:ea typeface="宋体"/>
              </a:rPr>
              <a:t>        </a:t>
            </a:r>
            <a:r>
              <a:rPr lang="en-US" sz="2000" b="0" strike="noStrike" spc="-1">
                <a:solidFill>
                  <a:srgbClr val="00007D"/>
                </a:solidFill>
                <a:latin typeface="Calibri"/>
                <a:ea typeface="宋体"/>
              </a:rPr>
              <a:t>May create a new Cell Entity</a:t>
            </a:r>
            <a:endParaRPr lang="en-US" sz="2000" b="0" strike="noStrike" spc="-1">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a:solidFill>
                  <a:srgbClr val="00007D"/>
                </a:solidFill>
                <a:latin typeface="Calibri"/>
                <a:ea typeface="宋体"/>
              </a:rPr>
              <a:t>Proxy TCP port is returned to the client</a:t>
            </a:r>
            <a:endParaRPr lang="en-US" sz="2400" b="0" strike="noStrike" spc="-1">
              <a:latin typeface="Arial"/>
            </a:endParaRPr>
          </a:p>
          <a:p>
            <a:pPr marL="181080" indent="-178560">
              <a:lnSpc>
                <a:spcPct val="80000"/>
              </a:lnSpc>
              <a:spcBef>
                <a:spcPts val="479"/>
              </a:spcBef>
              <a:buClr>
                <a:srgbClr val="FF9933"/>
              </a:buClr>
              <a:buSzPct val="80000"/>
              <a:buFont typeface="Wingdings" charset="2"/>
              <a:buChar char=""/>
            </a:pPr>
            <a:r>
              <a:rPr lang="en-US" sz="2400" b="0" strike="noStrike" spc="-1">
                <a:solidFill>
                  <a:srgbClr val="00007D"/>
                </a:solidFill>
                <a:latin typeface="Calibri"/>
                <a:ea typeface="宋体"/>
              </a:rPr>
              <a:t>      </a:t>
            </a:r>
            <a:r>
              <a:rPr lang="en-US" sz="2000" b="0" strike="noStrike" spc="-1">
                <a:solidFill>
                  <a:srgbClr val="00007D"/>
                </a:solidFill>
                <a:latin typeface="Calibri"/>
                <a:ea typeface="宋体"/>
              </a:rPr>
              <a:t>Routes to BaseappMgr, DBMgr, Loginapp</a:t>
            </a: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46"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47" name="CustomShape 3"/>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1" strike="noStrike" spc="-1">
                <a:solidFill>
                  <a:srgbClr val="4F81BD"/>
                </a:solidFill>
                <a:latin typeface="Calibri"/>
                <a:ea typeface="DejaVu Sans"/>
              </a:rPr>
              <a:t>Chapter two</a:t>
            </a:r>
            <a:endParaRPr lang="en-US" sz="4400" b="0" strike="noStrike" spc="-1">
              <a:latin typeface="Arial"/>
            </a:endParaRPr>
          </a:p>
        </p:txBody>
      </p:sp>
      <p:sp>
        <p:nvSpPr>
          <p:cNvPr id="348" name="CustomShape 4"/>
          <p:cNvSpPr/>
          <p:nvPr/>
        </p:nvSpPr>
        <p:spPr>
          <a:xfrm>
            <a:off x="1254600" y="3142080"/>
            <a:ext cx="6334200" cy="51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1F497D"/>
                </a:solidFill>
                <a:latin typeface="Verdana"/>
                <a:ea typeface="宋体"/>
              </a:rPr>
              <a:t>        Implementing an Entity</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50"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4F81BD"/>
                </a:solidFill>
                <a:latin typeface="Calibri"/>
                <a:ea typeface="DejaVu Sans"/>
              </a:rPr>
              <a:t>Game Project Asset Library</a:t>
            </a:r>
            <a:endParaRPr lang="en-US" sz="4000" b="0" strike="noStrike" spc="-1">
              <a:latin typeface="Arial"/>
            </a:endParaRPr>
          </a:p>
        </p:txBody>
      </p:sp>
      <p:sp>
        <p:nvSpPr>
          <p:cNvPr id="351"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Ouroboros Default Asset Library</a:t>
            </a:r>
            <a:endParaRPr lang="en-US" sz="3200" b="0" strike="noStrike" spc="-1" dirty="0">
              <a:latin typeface="Arial"/>
            </a:endParaRPr>
          </a:p>
          <a:p>
            <a:pPr>
              <a:lnSpc>
                <a:spcPct val="100000"/>
              </a:lnSpc>
              <a:spcBef>
                <a:spcPts val="641"/>
              </a:spcBef>
            </a:pPr>
            <a:r>
              <a:rPr lang="en-US" sz="3200" b="0" strike="noStrike" spc="-1" dirty="0">
                <a:solidFill>
                  <a:srgbClr val="00007D"/>
                </a:solidFill>
                <a:latin typeface="Calibri"/>
                <a:ea typeface="宋体"/>
              </a:rPr>
              <a:t>     </a:t>
            </a:r>
            <a:r>
              <a:rPr lang="en-US" sz="2000" b="0" strike="noStrike" spc="-1" dirty="0">
                <a:solidFill>
                  <a:srgbClr val="00007D"/>
                </a:solidFill>
                <a:latin typeface="Calibri"/>
                <a:ea typeface="宋体"/>
              </a:rPr>
              <a:t>If the user does not set an environment variable, the engine will try to read the engine root assets as the default asset library by default</a:t>
            </a:r>
            <a:endParaRPr lang="en-US" sz="2000" b="0" strike="noStrike" spc="-1" dirty="0">
              <a:latin typeface="Arial"/>
            </a:endParaRPr>
          </a:p>
          <a:p>
            <a:pPr>
              <a:lnSpc>
                <a:spcPct val="100000"/>
              </a:lnSpc>
              <a:spcBef>
                <a:spcPts val="400"/>
              </a:spcBef>
            </a:pPr>
            <a:r>
              <a:rPr lang="en-US" sz="2000" b="0" strike="noStrike" spc="-1" dirty="0">
                <a:solidFill>
                  <a:srgbClr val="00007D"/>
                </a:solidFill>
                <a:latin typeface="Calibri"/>
                <a:ea typeface="宋体"/>
              </a:rPr>
              <a:t>        The concept of an asset library is similar to Assets in Unity3d, but some of the folder name structures are fixed</a:t>
            </a:r>
            <a:endParaRPr lang="en-US" sz="2000" b="0" strike="noStrike" spc="-1" dirty="0">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Different projects are different asset banks</a:t>
            </a:r>
            <a:endParaRPr lang="en-US" sz="3200" b="0" strike="noStrike" spc="-1" dirty="0">
              <a:latin typeface="Arial"/>
            </a:endParaRPr>
          </a:p>
          <a:p>
            <a:pPr>
              <a:lnSpc>
                <a:spcPct val="100000"/>
              </a:lnSpc>
              <a:spcBef>
                <a:spcPts val="400"/>
              </a:spcBef>
            </a:pPr>
            <a:r>
              <a:rPr lang="en-US" sz="2000" b="0" strike="noStrike" spc="-1" dirty="0">
                <a:solidFill>
                  <a:srgbClr val="00007D"/>
                </a:solidFill>
                <a:latin typeface="Calibri"/>
                <a:ea typeface="宋体"/>
              </a:rPr>
              <a:t>        To read the corresponding project asset library when the engine starts, must be set in the environment variables</a:t>
            </a:r>
            <a:endParaRPr lang="en-US" sz="2000" b="0" strike="noStrike" spc="-1" dirty="0">
              <a:latin typeface="Arial"/>
            </a:endParaRPr>
          </a:p>
          <a:p>
            <a:pPr>
              <a:lnSpc>
                <a:spcPct val="100000"/>
              </a:lnSpc>
              <a:spcBef>
                <a:spcPts val="641"/>
              </a:spcBef>
            </a:pPr>
            <a:endParaRPr lang="en-US" sz="2000" b="0" strike="noStrike" spc="-1" dirty="0">
              <a:latin typeface="Arial"/>
            </a:endParaRPr>
          </a:p>
          <a:p>
            <a:pPr>
              <a:lnSpc>
                <a:spcPct val="100000"/>
              </a:lnSpc>
              <a:spcBef>
                <a:spcPts val="641"/>
              </a:spcBef>
            </a:pPr>
            <a:endParaRPr lang="en-US" sz="20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133920" y="6597360"/>
            <a:ext cx="2216880" cy="2581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353" name="CustomShape 2"/>
          <p:cNvSpPr/>
          <p:nvPr/>
        </p:nvSpPr>
        <p:spPr>
          <a:xfrm>
            <a:off x="133920" y="6261120"/>
            <a:ext cx="22168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354" name="CustomShape 3"/>
          <p:cNvSpPr/>
          <p:nvPr/>
        </p:nvSpPr>
        <p:spPr>
          <a:xfrm>
            <a:off x="1299240" y="6357960"/>
            <a:ext cx="12070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a:solidFill>
                  <a:srgbClr val="2B2B85"/>
                </a:solidFill>
                <a:latin typeface="Courier New"/>
                <a:ea typeface="DejaVu Sans"/>
              </a:rPr>
              <a:t>*</a:t>
            </a:r>
            <a:r>
              <a:rPr lang="en-US" sz="1000" b="0" strike="noStrike" spc="-1">
                <a:solidFill>
                  <a:srgbClr val="2B2B85"/>
                </a:solidFill>
                <a:latin typeface="Courier New"/>
                <a:ea typeface="DejaVu Sans"/>
              </a:rPr>
              <a:t>.py</a:t>
            </a:r>
            <a:endParaRPr lang="en-US" sz="1000" b="0" strike="noStrike" spc="-1">
              <a:latin typeface="Arial"/>
            </a:endParaRPr>
          </a:p>
        </p:txBody>
      </p:sp>
      <p:sp>
        <p:nvSpPr>
          <p:cNvPr id="355" name="Line 4"/>
          <p:cNvSpPr/>
          <p:nvPr/>
        </p:nvSpPr>
        <p:spPr>
          <a:xfrm>
            <a:off x="905040" y="6432480"/>
            <a:ext cx="2588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356" name="CustomShape 5"/>
          <p:cNvSpPr/>
          <p:nvPr/>
        </p:nvSpPr>
        <p:spPr>
          <a:xfrm>
            <a:off x="2510280" y="6299280"/>
            <a:ext cx="1785240" cy="211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a:solidFill>
                  <a:srgbClr val="002060"/>
                </a:solidFill>
                <a:latin typeface="Calibri"/>
                <a:ea typeface="宋体"/>
              </a:rPr>
              <a:t>Custom type script</a:t>
            </a:r>
            <a:endParaRPr lang="en-US" sz="1400" b="0" strike="noStrike" spc="-1">
              <a:latin typeface="Arial"/>
            </a:endParaRPr>
          </a:p>
        </p:txBody>
      </p:sp>
      <p:sp>
        <p:nvSpPr>
          <p:cNvPr id="357" name="Line 6"/>
          <p:cNvSpPr/>
          <p:nvPr/>
        </p:nvSpPr>
        <p:spPr>
          <a:xfrm>
            <a:off x="2254680" y="6432480"/>
            <a:ext cx="252360" cy="144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358" name="CustomShape 7"/>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359" name="CustomShape 8"/>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4F81BD"/>
                </a:solidFill>
                <a:latin typeface="Calibri"/>
                <a:ea typeface="DejaVu Sans"/>
              </a:rPr>
              <a:t>Asset library folder structure</a:t>
            </a:r>
            <a:endParaRPr lang="en-US" sz="4000" b="0" strike="noStrike" spc="-1">
              <a:latin typeface="Arial"/>
            </a:endParaRPr>
          </a:p>
        </p:txBody>
      </p:sp>
      <p:sp>
        <p:nvSpPr>
          <p:cNvPr id="360" name="CustomShape 9"/>
          <p:cNvSpPr/>
          <p:nvPr/>
        </p:nvSpPr>
        <p:spPr>
          <a:xfrm>
            <a:off x="142920" y="5278680"/>
            <a:ext cx="2216880" cy="33876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361" name="CustomShape 10"/>
          <p:cNvSpPr/>
          <p:nvPr/>
        </p:nvSpPr>
        <p:spPr>
          <a:xfrm>
            <a:off x="142920" y="5619960"/>
            <a:ext cx="2216880" cy="3355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362" name="CustomShape 11"/>
          <p:cNvSpPr/>
          <p:nvPr/>
        </p:nvSpPr>
        <p:spPr>
          <a:xfrm>
            <a:off x="142920" y="1914840"/>
            <a:ext cx="2216880" cy="33876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363" name="CustomShape 12"/>
          <p:cNvSpPr/>
          <p:nvPr/>
        </p:nvSpPr>
        <p:spPr>
          <a:xfrm>
            <a:off x="142920" y="1576800"/>
            <a:ext cx="22168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364" name="CustomShape 13"/>
          <p:cNvSpPr/>
          <p:nvPr/>
        </p:nvSpPr>
        <p:spPr>
          <a:xfrm>
            <a:off x="142920" y="2595960"/>
            <a:ext cx="22168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365" name="CustomShape 14"/>
          <p:cNvSpPr/>
          <p:nvPr/>
        </p:nvSpPr>
        <p:spPr>
          <a:xfrm>
            <a:off x="142920" y="2256120"/>
            <a:ext cx="22168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366" name="CustomShape 15"/>
          <p:cNvSpPr/>
          <p:nvPr/>
        </p:nvSpPr>
        <p:spPr>
          <a:xfrm>
            <a:off x="142920" y="3275280"/>
            <a:ext cx="22168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367" name="CustomShape 16"/>
          <p:cNvSpPr/>
          <p:nvPr/>
        </p:nvSpPr>
        <p:spPr>
          <a:xfrm>
            <a:off x="142920" y="2935440"/>
            <a:ext cx="22168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368" name="CustomShape 17"/>
          <p:cNvSpPr/>
          <p:nvPr/>
        </p:nvSpPr>
        <p:spPr>
          <a:xfrm>
            <a:off x="142920" y="4635720"/>
            <a:ext cx="22168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369" name="CustomShape 18"/>
          <p:cNvSpPr/>
          <p:nvPr/>
        </p:nvSpPr>
        <p:spPr>
          <a:xfrm>
            <a:off x="142920" y="3615120"/>
            <a:ext cx="22168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370" name="CustomShape 19"/>
          <p:cNvSpPr/>
          <p:nvPr/>
        </p:nvSpPr>
        <p:spPr>
          <a:xfrm>
            <a:off x="142920" y="4975560"/>
            <a:ext cx="22168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371" name="CustomShape 20"/>
          <p:cNvSpPr/>
          <p:nvPr/>
        </p:nvSpPr>
        <p:spPr>
          <a:xfrm>
            <a:off x="142920" y="1268640"/>
            <a:ext cx="22168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372" name="CustomShape 21"/>
          <p:cNvSpPr/>
          <p:nvPr/>
        </p:nvSpPr>
        <p:spPr>
          <a:xfrm>
            <a:off x="142920" y="929160"/>
            <a:ext cx="22168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373" name="CustomShape 22"/>
          <p:cNvSpPr/>
          <p:nvPr/>
        </p:nvSpPr>
        <p:spPr>
          <a:xfrm>
            <a:off x="2659320" y="1663920"/>
            <a:ext cx="1298880" cy="2113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2060"/>
                </a:solidFill>
                <a:latin typeface="Calibri"/>
                <a:ea typeface="宋体"/>
              </a:rPr>
              <a:t>List all entities</a:t>
            </a:r>
            <a:endParaRPr lang="en-US" sz="1400" b="0" strike="noStrike" spc="-1">
              <a:latin typeface="Arial"/>
            </a:endParaRPr>
          </a:p>
        </p:txBody>
      </p:sp>
      <p:sp>
        <p:nvSpPr>
          <p:cNvPr id="374" name="CustomShape 23"/>
          <p:cNvSpPr/>
          <p:nvPr/>
        </p:nvSpPr>
        <p:spPr>
          <a:xfrm>
            <a:off x="4261320" y="5694120"/>
            <a:ext cx="2137320" cy="338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80000"/>
              </a:lnSpc>
            </a:pPr>
            <a:r>
              <a:rPr lang="en-US" sz="1400" b="0" strike="noStrike" spc="-1">
                <a:solidFill>
                  <a:srgbClr val="002060"/>
                </a:solidFill>
                <a:latin typeface="Calibri"/>
                <a:ea typeface="宋体"/>
              </a:rPr>
              <a:t>Define Entity Attributes and Methods</a:t>
            </a:r>
            <a:endParaRPr lang="en-US" sz="1400" b="0" strike="noStrike" spc="-1">
              <a:latin typeface="Arial"/>
            </a:endParaRPr>
          </a:p>
        </p:txBody>
      </p:sp>
      <p:sp>
        <p:nvSpPr>
          <p:cNvPr id="375" name="CustomShape 24"/>
          <p:cNvSpPr/>
          <p:nvPr/>
        </p:nvSpPr>
        <p:spPr>
          <a:xfrm>
            <a:off x="7239240" y="3024720"/>
            <a:ext cx="1628280" cy="1545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2001"/>
              </a:spcBef>
            </a:pPr>
            <a:r>
              <a:rPr lang="en-US" sz="1400" b="0" strike="noStrike" spc="-1">
                <a:solidFill>
                  <a:srgbClr val="002060"/>
                </a:solidFill>
                <a:latin typeface="Calibri"/>
                <a:ea typeface="宋体"/>
              </a:rPr>
              <a:t>Implementing properties and methods (Python)</a:t>
            </a:r>
            <a:endParaRPr lang="en-US" sz="1400" b="0" strike="noStrike" spc="-1">
              <a:latin typeface="Arial"/>
            </a:endParaRPr>
          </a:p>
        </p:txBody>
      </p:sp>
      <p:sp>
        <p:nvSpPr>
          <p:cNvPr id="376" name="CustomShape 25"/>
          <p:cNvSpPr/>
          <p:nvPr/>
        </p:nvSpPr>
        <p:spPr>
          <a:xfrm>
            <a:off x="544680" y="1020240"/>
            <a:ext cx="1664280" cy="150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a:solidFill>
                  <a:srgbClr val="2B2B85"/>
                </a:solidFill>
                <a:latin typeface="Courier New"/>
                <a:ea typeface="DejaVu Sans"/>
              </a:rPr>
              <a:t>&lt;assets&gt;</a:t>
            </a:r>
            <a:endParaRPr lang="en-US" sz="1000" b="0" strike="noStrike" spc="-1">
              <a:latin typeface="Arial"/>
            </a:endParaRPr>
          </a:p>
        </p:txBody>
      </p:sp>
      <p:sp>
        <p:nvSpPr>
          <p:cNvPr id="377" name="CustomShape 26"/>
          <p:cNvSpPr/>
          <p:nvPr/>
        </p:nvSpPr>
        <p:spPr>
          <a:xfrm>
            <a:off x="763560" y="136260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scripts</a:t>
            </a:r>
            <a:endParaRPr lang="en-US" sz="1000" b="0" strike="noStrike" spc="-1">
              <a:latin typeface="Arial"/>
            </a:endParaRPr>
          </a:p>
        </p:txBody>
      </p:sp>
      <p:sp>
        <p:nvSpPr>
          <p:cNvPr id="378" name="CustomShape 27"/>
          <p:cNvSpPr/>
          <p:nvPr/>
        </p:nvSpPr>
        <p:spPr>
          <a:xfrm>
            <a:off x="1000080" y="1670400"/>
            <a:ext cx="1208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entities.xml</a:t>
            </a:r>
            <a:endParaRPr lang="en-US" sz="1000" b="0" strike="noStrike" spc="-1">
              <a:latin typeface="Arial"/>
            </a:endParaRPr>
          </a:p>
        </p:txBody>
      </p:sp>
      <p:sp>
        <p:nvSpPr>
          <p:cNvPr id="379" name="CustomShape 28"/>
          <p:cNvSpPr/>
          <p:nvPr/>
        </p:nvSpPr>
        <p:spPr>
          <a:xfrm>
            <a:off x="1058760" y="200844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base</a:t>
            </a:r>
            <a:endParaRPr lang="en-US" sz="1000" b="0" strike="noStrike" spc="-1">
              <a:latin typeface="Arial"/>
            </a:endParaRPr>
          </a:p>
        </p:txBody>
      </p:sp>
      <p:sp>
        <p:nvSpPr>
          <p:cNvPr id="380" name="CustomShape 29"/>
          <p:cNvSpPr/>
          <p:nvPr/>
        </p:nvSpPr>
        <p:spPr>
          <a:xfrm>
            <a:off x="1058760" y="268812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cell</a:t>
            </a:r>
            <a:endParaRPr lang="en-US" sz="1000" b="0" strike="noStrike" spc="-1">
              <a:latin typeface="Arial"/>
            </a:endParaRPr>
          </a:p>
        </p:txBody>
      </p:sp>
      <p:sp>
        <p:nvSpPr>
          <p:cNvPr id="381" name="CustomShape 30"/>
          <p:cNvSpPr/>
          <p:nvPr/>
        </p:nvSpPr>
        <p:spPr>
          <a:xfrm>
            <a:off x="1058760" y="336744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client</a:t>
            </a:r>
            <a:endParaRPr lang="en-US" sz="1000" b="0" strike="noStrike" spc="-1">
              <a:latin typeface="Arial"/>
            </a:endParaRPr>
          </a:p>
        </p:txBody>
      </p:sp>
      <p:sp>
        <p:nvSpPr>
          <p:cNvPr id="382" name="CustomShape 31"/>
          <p:cNvSpPr/>
          <p:nvPr/>
        </p:nvSpPr>
        <p:spPr>
          <a:xfrm>
            <a:off x="1058760" y="5366160"/>
            <a:ext cx="10612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entity_defs</a:t>
            </a:r>
            <a:endParaRPr lang="en-US" sz="1000" b="0" strike="noStrike" spc="-1">
              <a:latin typeface="Arial"/>
            </a:endParaRPr>
          </a:p>
        </p:txBody>
      </p:sp>
      <p:sp>
        <p:nvSpPr>
          <p:cNvPr id="383" name="Line 32"/>
          <p:cNvSpPr/>
          <p:nvPr/>
        </p:nvSpPr>
        <p:spPr>
          <a:xfrm>
            <a:off x="320400" y="1270080"/>
            <a:ext cx="1800" cy="16992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384" name="CustomShape 33"/>
          <p:cNvSpPr/>
          <p:nvPr/>
        </p:nvSpPr>
        <p:spPr>
          <a:xfrm>
            <a:off x="1266840" y="2348280"/>
            <a:ext cx="12070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a:solidFill>
                  <a:srgbClr val="2B2B85"/>
                </a:solidFill>
                <a:latin typeface="Courier New"/>
                <a:ea typeface="DejaVu Sans"/>
              </a:rPr>
              <a:t>&lt;entity&gt;</a:t>
            </a:r>
            <a:r>
              <a:rPr lang="en-US" sz="1000" b="0" strike="noStrike" spc="-1">
                <a:solidFill>
                  <a:srgbClr val="2B2B85"/>
                </a:solidFill>
                <a:latin typeface="Courier New"/>
                <a:ea typeface="DejaVu Sans"/>
              </a:rPr>
              <a:t>.py</a:t>
            </a:r>
            <a:endParaRPr lang="en-US" sz="1000" b="0" strike="noStrike" spc="-1">
              <a:latin typeface="Arial"/>
            </a:endParaRPr>
          </a:p>
        </p:txBody>
      </p:sp>
      <p:sp>
        <p:nvSpPr>
          <p:cNvPr id="385" name="CustomShape 34"/>
          <p:cNvSpPr/>
          <p:nvPr/>
        </p:nvSpPr>
        <p:spPr>
          <a:xfrm>
            <a:off x="2560320" y="2313360"/>
            <a:ext cx="1320480" cy="2113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2060"/>
                </a:solidFill>
                <a:latin typeface="Calibri"/>
                <a:ea typeface="宋体"/>
              </a:rPr>
              <a:t>Baseapp script</a:t>
            </a:r>
            <a:endParaRPr lang="en-US" sz="1400" b="0" strike="noStrike" spc="-1">
              <a:latin typeface="Arial"/>
            </a:endParaRPr>
          </a:p>
        </p:txBody>
      </p:sp>
      <p:sp>
        <p:nvSpPr>
          <p:cNvPr id="386" name="CustomShape 35"/>
          <p:cNvSpPr/>
          <p:nvPr/>
        </p:nvSpPr>
        <p:spPr>
          <a:xfrm>
            <a:off x="1266840" y="3029400"/>
            <a:ext cx="12070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a:solidFill>
                  <a:srgbClr val="2B2B85"/>
                </a:solidFill>
                <a:latin typeface="Courier New"/>
                <a:ea typeface="DejaVu Sans"/>
              </a:rPr>
              <a:t>&lt;entity&gt;</a:t>
            </a:r>
            <a:r>
              <a:rPr lang="en-US" sz="1000" b="0" strike="noStrike" spc="-1">
                <a:solidFill>
                  <a:srgbClr val="2B2B85"/>
                </a:solidFill>
                <a:latin typeface="Courier New"/>
                <a:ea typeface="DejaVu Sans"/>
              </a:rPr>
              <a:t>.py</a:t>
            </a:r>
            <a:endParaRPr lang="en-US" sz="1000" b="0" strike="noStrike" spc="-1">
              <a:latin typeface="Arial"/>
            </a:endParaRPr>
          </a:p>
        </p:txBody>
      </p:sp>
      <p:sp>
        <p:nvSpPr>
          <p:cNvPr id="387" name="CustomShape 36"/>
          <p:cNvSpPr/>
          <p:nvPr/>
        </p:nvSpPr>
        <p:spPr>
          <a:xfrm>
            <a:off x="2574360" y="2986920"/>
            <a:ext cx="1222560" cy="2113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2060"/>
                </a:solidFill>
                <a:latin typeface="Calibri"/>
                <a:ea typeface="宋体"/>
              </a:rPr>
              <a:t>Cellapp script</a:t>
            </a:r>
            <a:endParaRPr lang="en-US" sz="1400" b="0" strike="noStrike" spc="-1">
              <a:latin typeface="Arial"/>
            </a:endParaRPr>
          </a:p>
        </p:txBody>
      </p:sp>
      <p:sp>
        <p:nvSpPr>
          <p:cNvPr id="388" name="CustomShape 37"/>
          <p:cNvSpPr/>
          <p:nvPr/>
        </p:nvSpPr>
        <p:spPr>
          <a:xfrm>
            <a:off x="1266840" y="3708720"/>
            <a:ext cx="12070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a:solidFill>
                  <a:srgbClr val="2B2B85"/>
                </a:solidFill>
                <a:latin typeface="Courier New"/>
                <a:ea typeface="DejaVu Sans"/>
              </a:rPr>
              <a:t>&lt;entity&gt;</a:t>
            </a:r>
            <a:r>
              <a:rPr lang="en-US" sz="1000" b="0" strike="noStrike" spc="-1">
                <a:solidFill>
                  <a:srgbClr val="2B2B85"/>
                </a:solidFill>
                <a:latin typeface="Courier New"/>
                <a:ea typeface="DejaVu Sans"/>
              </a:rPr>
              <a:t>.py</a:t>
            </a:r>
            <a:endParaRPr lang="en-US" sz="1000" b="0" strike="noStrike" spc="-1">
              <a:latin typeface="Arial"/>
            </a:endParaRPr>
          </a:p>
        </p:txBody>
      </p:sp>
      <p:sp>
        <p:nvSpPr>
          <p:cNvPr id="389" name="CustomShape 38"/>
          <p:cNvSpPr/>
          <p:nvPr/>
        </p:nvSpPr>
        <p:spPr>
          <a:xfrm>
            <a:off x="2722320" y="3291840"/>
            <a:ext cx="3950640" cy="849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2060"/>
                </a:solidFill>
                <a:latin typeface="Calibri"/>
                <a:ea typeface="宋体"/>
              </a:rPr>
              <a:t>Client script (only used with native </a:t>
            </a:r>
            <a:endParaRPr lang="en-US" sz="1400" b="0" strike="noStrike" spc="-1">
              <a:latin typeface="Arial"/>
            </a:endParaRPr>
          </a:p>
          <a:p>
            <a:pPr>
              <a:lnSpc>
                <a:spcPct val="100000"/>
              </a:lnSpc>
            </a:pPr>
            <a:r>
              <a:rPr lang="en-US" sz="1400" b="0" strike="noStrike" spc="-1">
                <a:solidFill>
                  <a:srgbClr val="002060"/>
                </a:solidFill>
                <a:latin typeface="Calibri"/>
                <a:ea typeface="宋体"/>
              </a:rPr>
              <a:t>Environments that contain a python parser,</a:t>
            </a:r>
            <a:endParaRPr lang="en-US" sz="1400" b="0" strike="noStrike" spc="-1">
              <a:latin typeface="Arial"/>
            </a:endParaRPr>
          </a:p>
          <a:p>
            <a:pPr>
              <a:lnSpc>
                <a:spcPct val="100000"/>
              </a:lnSpc>
            </a:pPr>
            <a:r>
              <a:rPr lang="en-US" sz="1400" b="0" strike="noStrike" spc="-1">
                <a:solidFill>
                  <a:srgbClr val="002060"/>
                </a:solidFill>
                <a:latin typeface="Calibri"/>
                <a:ea typeface="宋体"/>
              </a:rPr>
              <a:t>Plugin environments such as Unity3d </a:t>
            </a:r>
            <a:endParaRPr lang="en-US" sz="1400" b="0" strike="noStrike" spc="-1">
              <a:latin typeface="Arial"/>
            </a:endParaRPr>
          </a:p>
          <a:p>
            <a:pPr>
              <a:lnSpc>
                <a:spcPct val="100000"/>
              </a:lnSpc>
            </a:pPr>
            <a:r>
              <a:rPr lang="en-US" sz="1400" b="0" strike="noStrike" spc="-1">
                <a:solidFill>
                  <a:srgbClr val="002060"/>
                </a:solidFill>
                <a:latin typeface="Calibri"/>
                <a:ea typeface="宋体"/>
              </a:rPr>
              <a:t>do not need to be implemented here)</a:t>
            </a:r>
            <a:endParaRPr lang="en-US" sz="1400" b="0" strike="noStrike" spc="-1">
              <a:latin typeface="Arial"/>
            </a:endParaRPr>
          </a:p>
        </p:txBody>
      </p:sp>
      <p:sp>
        <p:nvSpPr>
          <p:cNvPr id="390" name="CustomShape 39"/>
          <p:cNvSpPr/>
          <p:nvPr/>
        </p:nvSpPr>
        <p:spPr>
          <a:xfrm>
            <a:off x="1266840" y="5707440"/>
            <a:ext cx="12070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a:solidFill>
                  <a:srgbClr val="2B2B85"/>
                </a:solidFill>
                <a:latin typeface="Courier New"/>
                <a:ea typeface="DejaVu Sans"/>
              </a:rPr>
              <a:t>&lt;entity&gt;</a:t>
            </a:r>
            <a:r>
              <a:rPr lang="en-US" sz="1000" b="0" strike="noStrike" spc="-1">
                <a:solidFill>
                  <a:srgbClr val="2B2B85"/>
                </a:solidFill>
                <a:latin typeface="Courier New"/>
                <a:ea typeface="DejaVu Sans"/>
              </a:rPr>
              <a:t>.def</a:t>
            </a:r>
            <a:endParaRPr lang="en-US" sz="1000" b="0" strike="noStrike" spc="-1">
              <a:latin typeface="Arial"/>
            </a:endParaRPr>
          </a:p>
        </p:txBody>
      </p:sp>
      <p:sp>
        <p:nvSpPr>
          <p:cNvPr id="391" name="CustomShape 40"/>
          <p:cNvSpPr/>
          <p:nvPr/>
        </p:nvSpPr>
        <p:spPr>
          <a:xfrm>
            <a:off x="2556000" y="5697720"/>
            <a:ext cx="1373760" cy="211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a:solidFill>
                  <a:srgbClr val="002060"/>
                </a:solidFill>
                <a:latin typeface="Calibri"/>
                <a:ea typeface="宋体"/>
              </a:rPr>
              <a:t>Definition file</a:t>
            </a:r>
            <a:endParaRPr lang="en-US" sz="1400" b="0" strike="noStrike" spc="-1">
              <a:latin typeface="Arial"/>
            </a:endParaRPr>
          </a:p>
        </p:txBody>
      </p:sp>
      <p:sp>
        <p:nvSpPr>
          <p:cNvPr id="392" name="Line 41"/>
          <p:cNvSpPr/>
          <p:nvPr/>
        </p:nvSpPr>
        <p:spPr>
          <a:xfrm>
            <a:off x="320400" y="1440000"/>
            <a:ext cx="25740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393" name="Line 42"/>
          <p:cNvSpPr/>
          <p:nvPr/>
        </p:nvSpPr>
        <p:spPr>
          <a:xfrm>
            <a:off x="596880" y="1748160"/>
            <a:ext cx="2570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394" name="Line 43"/>
          <p:cNvSpPr/>
          <p:nvPr/>
        </p:nvSpPr>
        <p:spPr>
          <a:xfrm>
            <a:off x="596880" y="2086200"/>
            <a:ext cx="257040" cy="36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395" name="Line 44"/>
          <p:cNvSpPr/>
          <p:nvPr/>
        </p:nvSpPr>
        <p:spPr>
          <a:xfrm>
            <a:off x="873000" y="2205360"/>
            <a:ext cx="1440" cy="24444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396" name="Line 45"/>
          <p:cNvSpPr/>
          <p:nvPr/>
        </p:nvSpPr>
        <p:spPr>
          <a:xfrm>
            <a:off x="873000" y="2425680"/>
            <a:ext cx="258840" cy="180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397" name="Line 46"/>
          <p:cNvSpPr/>
          <p:nvPr/>
        </p:nvSpPr>
        <p:spPr>
          <a:xfrm>
            <a:off x="596880" y="2765520"/>
            <a:ext cx="257040" cy="180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398" name="Line 47"/>
          <p:cNvSpPr/>
          <p:nvPr/>
        </p:nvSpPr>
        <p:spPr>
          <a:xfrm>
            <a:off x="596880" y="3444840"/>
            <a:ext cx="257040" cy="180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399" name="Line 48"/>
          <p:cNvSpPr/>
          <p:nvPr/>
        </p:nvSpPr>
        <p:spPr>
          <a:xfrm>
            <a:off x="596880" y="5443560"/>
            <a:ext cx="257040" cy="180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00" name="Line 49"/>
          <p:cNvSpPr/>
          <p:nvPr/>
        </p:nvSpPr>
        <p:spPr>
          <a:xfrm>
            <a:off x="873000" y="2886120"/>
            <a:ext cx="1440" cy="24300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401" name="Line 50"/>
          <p:cNvSpPr/>
          <p:nvPr/>
        </p:nvSpPr>
        <p:spPr>
          <a:xfrm>
            <a:off x="873000" y="3106800"/>
            <a:ext cx="258840" cy="36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02" name="Line 51"/>
          <p:cNvSpPr/>
          <p:nvPr/>
        </p:nvSpPr>
        <p:spPr>
          <a:xfrm>
            <a:off x="873000" y="3564000"/>
            <a:ext cx="1440" cy="24444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403" name="Line 52"/>
          <p:cNvSpPr/>
          <p:nvPr/>
        </p:nvSpPr>
        <p:spPr>
          <a:xfrm>
            <a:off x="873000" y="3786480"/>
            <a:ext cx="2588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04" name="Line 53"/>
          <p:cNvSpPr/>
          <p:nvPr/>
        </p:nvSpPr>
        <p:spPr>
          <a:xfrm>
            <a:off x="873000" y="5562720"/>
            <a:ext cx="1440" cy="24444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405" name="Line 54"/>
          <p:cNvSpPr/>
          <p:nvPr/>
        </p:nvSpPr>
        <p:spPr>
          <a:xfrm>
            <a:off x="873000" y="5784840"/>
            <a:ext cx="309600" cy="180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06" name="CustomShape 55"/>
          <p:cNvSpPr/>
          <p:nvPr/>
        </p:nvSpPr>
        <p:spPr>
          <a:xfrm>
            <a:off x="6924600" y="2377440"/>
            <a:ext cx="127800" cy="2989800"/>
          </a:xfrm>
          <a:prstGeom prst="rightBrace">
            <a:avLst>
              <a:gd name="adj1" fmla="val 191565"/>
              <a:gd name="adj2" fmla="val 50000"/>
            </a:avLst>
          </a:prstGeom>
          <a:noFill/>
          <a:ln w="9360">
            <a:solidFill>
              <a:srgbClr val="2B2B85"/>
            </a:solidFill>
            <a:miter/>
          </a:ln>
        </p:spPr>
        <p:style>
          <a:lnRef idx="0">
            <a:scrgbClr r="0" g="0" b="0"/>
          </a:lnRef>
          <a:fillRef idx="0">
            <a:scrgbClr r="0" g="0" b="0"/>
          </a:fillRef>
          <a:effectRef idx="0">
            <a:scrgbClr r="0" g="0" b="0"/>
          </a:effectRef>
          <a:fontRef idx="minor"/>
        </p:style>
      </p:sp>
      <p:sp>
        <p:nvSpPr>
          <p:cNvPr id="407" name="Line 56"/>
          <p:cNvSpPr/>
          <p:nvPr/>
        </p:nvSpPr>
        <p:spPr>
          <a:xfrm>
            <a:off x="2211120" y="1748160"/>
            <a:ext cx="304920" cy="144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408" name="Line 57"/>
          <p:cNvSpPr/>
          <p:nvPr/>
        </p:nvSpPr>
        <p:spPr>
          <a:xfrm>
            <a:off x="2265120" y="2425680"/>
            <a:ext cx="250920" cy="180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409" name="Line 58"/>
          <p:cNvSpPr/>
          <p:nvPr/>
        </p:nvSpPr>
        <p:spPr>
          <a:xfrm>
            <a:off x="2265120" y="3106800"/>
            <a:ext cx="252360" cy="36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410" name="Line 59"/>
          <p:cNvSpPr/>
          <p:nvPr/>
        </p:nvSpPr>
        <p:spPr>
          <a:xfrm>
            <a:off x="2265120" y="3786480"/>
            <a:ext cx="252360" cy="144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411" name="CustomShape 60"/>
          <p:cNvSpPr/>
          <p:nvPr/>
        </p:nvSpPr>
        <p:spPr>
          <a:xfrm>
            <a:off x="142920" y="3954960"/>
            <a:ext cx="22168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412" name="CustomShape 61"/>
          <p:cNvSpPr/>
          <p:nvPr/>
        </p:nvSpPr>
        <p:spPr>
          <a:xfrm>
            <a:off x="142920" y="4294440"/>
            <a:ext cx="2216880" cy="33876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413" name="CustomShape 62"/>
          <p:cNvSpPr/>
          <p:nvPr/>
        </p:nvSpPr>
        <p:spPr>
          <a:xfrm>
            <a:off x="1058760" y="405000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common</a:t>
            </a:r>
            <a:endParaRPr lang="en-US" sz="1000" b="0" strike="noStrike" spc="-1">
              <a:latin typeface="Arial"/>
            </a:endParaRPr>
          </a:p>
        </p:txBody>
      </p:sp>
      <p:sp>
        <p:nvSpPr>
          <p:cNvPr id="414" name="CustomShape 63"/>
          <p:cNvSpPr/>
          <p:nvPr/>
        </p:nvSpPr>
        <p:spPr>
          <a:xfrm>
            <a:off x="1266840" y="4389840"/>
            <a:ext cx="12070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a:solidFill>
                  <a:srgbClr val="2B2B85"/>
                </a:solidFill>
                <a:latin typeface="Courier New"/>
                <a:ea typeface="DejaVu Sans"/>
              </a:rPr>
              <a:t>*</a:t>
            </a:r>
            <a:r>
              <a:rPr lang="en-US" sz="1000" b="0" strike="noStrike" spc="-1">
                <a:solidFill>
                  <a:srgbClr val="2B2B85"/>
                </a:solidFill>
                <a:latin typeface="Courier New"/>
                <a:ea typeface="DejaVu Sans"/>
              </a:rPr>
              <a:t>.py</a:t>
            </a:r>
            <a:endParaRPr lang="en-US" sz="1000" b="0" strike="noStrike" spc="-1">
              <a:latin typeface="Arial"/>
            </a:endParaRPr>
          </a:p>
        </p:txBody>
      </p:sp>
      <p:sp>
        <p:nvSpPr>
          <p:cNvPr id="415" name="Line 64"/>
          <p:cNvSpPr/>
          <p:nvPr/>
        </p:nvSpPr>
        <p:spPr>
          <a:xfrm>
            <a:off x="596880" y="4125960"/>
            <a:ext cx="257040" cy="180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16" name="Line 65"/>
          <p:cNvSpPr/>
          <p:nvPr/>
        </p:nvSpPr>
        <p:spPr>
          <a:xfrm>
            <a:off x="873000" y="4245120"/>
            <a:ext cx="1440" cy="24120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417" name="Line 66"/>
          <p:cNvSpPr/>
          <p:nvPr/>
        </p:nvSpPr>
        <p:spPr>
          <a:xfrm>
            <a:off x="873000" y="4464360"/>
            <a:ext cx="2588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18" name="CustomShape 67"/>
          <p:cNvSpPr/>
          <p:nvPr/>
        </p:nvSpPr>
        <p:spPr>
          <a:xfrm>
            <a:off x="2574360" y="4329360"/>
            <a:ext cx="1355400" cy="2113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2060"/>
                </a:solidFill>
                <a:latin typeface="Calibri"/>
                <a:ea typeface="宋体"/>
              </a:rPr>
              <a:t>Common script</a:t>
            </a:r>
            <a:endParaRPr lang="en-US" sz="1400" b="0" strike="noStrike" spc="-1">
              <a:latin typeface="Arial"/>
            </a:endParaRPr>
          </a:p>
        </p:txBody>
      </p:sp>
      <p:sp>
        <p:nvSpPr>
          <p:cNvPr id="419" name="Line 68"/>
          <p:cNvSpPr/>
          <p:nvPr/>
        </p:nvSpPr>
        <p:spPr>
          <a:xfrm>
            <a:off x="2265120" y="4464360"/>
            <a:ext cx="252360" cy="144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420" name="CustomShape 69"/>
          <p:cNvSpPr/>
          <p:nvPr/>
        </p:nvSpPr>
        <p:spPr>
          <a:xfrm>
            <a:off x="4319280" y="4304520"/>
            <a:ext cx="2171520" cy="6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80000"/>
              </a:lnSpc>
            </a:pPr>
            <a:r>
              <a:rPr lang="en-US" sz="1400" b="0" strike="noStrike" spc="-1">
                <a:solidFill>
                  <a:srgbClr val="002060"/>
                </a:solidFill>
                <a:latin typeface="Calibri"/>
                <a:ea typeface="宋体"/>
              </a:rPr>
              <a:t>Cell, Base, Client shared Implementation Functions</a:t>
            </a:r>
            <a:endParaRPr lang="en-US" sz="1400" b="0" strike="noStrike" spc="-1">
              <a:latin typeface="Arial"/>
            </a:endParaRPr>
          </a:p>
        </p:txBody>
      </p:sp>
      <p:sp>
        <p:nvSpPr>
          <p:cNvPr id="421" name="CustomShape 70"/>
          <p:cNvSpPr/>
          <p:nvPr/>
        </p:nvSpPr>
        <p:spPr>
          <a:xfrm>
            <a:off x="4023360" y="4479480"/>
            <a:ext cx="216720" cy="360"/>
          </a:xfrm>
          <a:custGeom>
            <a:avLst/>
            <a:gdLst/>
            <a:ahLst/>
            <a:cxnLst/>
            <a:rect l="l" t="t" r="r" b="b"/>
            <a:pathLst>
              <a:path w="295" h="1">
                <a:moveTo>
                  <a:pt x="0" y="0"/>
                </a:moveTo>
                <a:lnTo>
                  <a:pt x="295" y="0"/>
                </a:lnTo>
              </a:path>
            </a:pathLst>
          </a:custGeom>
          <a:noFill/>
          <a:ln w="9360" cap="rnd">
            <a:solidFill>
              <a:srgbClr val="2B2B85"/>
            </a:solidFill>
            <a:custDash>
              <a:ds d="2200000" sp="1700000"/>
            </a:custDash>
            <a:round/>
            <a:tailEnd type="triangle" w="med" len="med"/>
          </a:ln>
        </p:spPr>
        <p:style>
          <a:lnRef idx="0">
            <a:scrgbClr r="0" g="0" b="0"/>
          </a:lnRef>
          <a:fillRef idx="0">
            <a:scrgbClr r="0" g="0" b="0"/>
          </a:fillRef>
          <a:effectRef idx="0">
            <a:scrgbClr r="0" g="0" b="0"/>
          </a:effectRef>
          <a:fontRef idx="minor"/>
        </p:style>
      </p:sp>
      <p:sp>
        <p:nvSpPr>
          <p:cNvPr id="422" name="CustomShape 71"/>
          <p:cNvSpPr/>
          <p:nvPr/>
        </p:nvSpPr>
        <p:spPr>
          <a:xfrm flipV="1">
            <a:off x="3852000" y="5465880"/>
            <a:ext cx="275400" cy="147240"/>
          </a:xfrm>
          <a:custGeom>
            <a:avLst/>
            <a:gdLst/>
            <a:ahLst/>
            <a:cxnLst/>
            <a:rect l="l" t="t" r="r" b="b"/>
            <a:pathLst>
              <a:path w="295" h="1">
                <a:moveTo>
                  <a:pt x="0" y="0"/>
                </a:moveTo>
                <a:lnTo>
                  <a:pt x="295" y="0"/>
                </a:lnTo>
              </a:path>
            </a:pathLst>
          </a:custGeom>
          <a:noFill/>
          <a:ln w="9360" cap="rnd">
            <a:solidFill>
              <a:srgbClr val="2B2B85"/>
            </a:solidFill>
            <a:custDash>
              <a:ds d="2200000" sp="1700000"/>
            </a:custDash>
            <a:round/>
            <a:tailEnd type="triangle" w="med" len="med"/>
          </a:ln>
        </p:spPr>
        <p:style>
          <a:lnRef idx="0">
            <a:scrgbClr r="0" g="0" b="0"/>
          </a:lnRef>
          <a:fillRef idx="0">
            <a:scrgbClr r="0" g="0" b="0"/>
          </a:fillRef>
          <a:effectRef idx="0">
            <a:scrgbClr r="0" g="0" b="0"/>
          </a:effectRef>
          <a:fontRef idx="minor"/>
        </p:style>
      </p:sp>
      <p:sp>
        <p:nvSpPr>
          <p:cNvPr id="423" name="CustomShape 72"/>
          <p:cNvSpPr/>
          <p:nvPr/>
        </p:nvSpPr>
        <p:spPr>
          <a:xfrm>
            <a:off x="1100160" y="4732560"/>
            <a:ext cx="1019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server_common</a:t>
            </a:r>
            <a:endParaRPr lang="en-US" sz="1000" b="0" strike="noStrike" spc="-1">
              <a:latin typeface="Arial"/>
            </a:endParaRPr>
          </a:p>
        </p:txBody>
      </p:sp>
      <p:sp>
        <p:nvSpPr>
          <p:cNvPr id="424" name="CustomShape 73"/>
          <p:cNvSpPr/>
          <p:nvPr/>
        </p:nvSpPr>
        <p:spPr>
          <a:xfrm>
            <a:off x="1308240" y="5072400"/>
            <a:ext cx="12070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a:solidFill>
                  <a:srgbClr val="2B2B85"/>
                </a:solidFill>
                <a:latin typeface="Courier New"/>
                <a:ea typeface="DejaVu Sans"/>
              </a:rPr>
              <a:t>*</a:t>
            </a:r>
            <a:r>
              <a:rPr lang="en-US" sz="1000" b="0" strike="noStrike" spc="-1">
                <a:solidFill>
                  <a:srgbClr val="2B2B85"/>
                </a:solidFill>
                <a:latin typeface="Courier New"/>
                <a:ea typeface="DejaVu Sans"/>
              </a:rPr>
              <a:t>.py</a:t>
            </a:r>
            <a:endParaRPr lang="en-US" sz="1000" b="0" strike="noStrike" spc="-1">
              <a:latin typeface="Arial"/>
            </a:endParaRPr>
          </a:p>
        </p:txBody>
      </p:sp>
      <p:sp>
        <p:nvSpPr>
          <p:cNvPr id="425" name="Line 74"/>
          <p:cNvSpPr/>
          <p:nvPr/>
        </p:nvSpPr>
        <p:spPr>
          <a:xfrm>
            <a:off x="604800" y="4807080"/>
            <a:ext cx="2570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26" name="Line 75"/>
          <p:cNvSpPr/>
          <p:nvPr/>
        </p:nvSpPr>
        <p:spPr>
          <a:xfrm>
            <a:off x="914400" y="4927680"/>
            <a:ext cx="1440" cy="24120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427" name="Line 76"/>
          <p:cNvSpPr/>
          <p:nvPr/>
        </p:nvSpPr>
        <p:spPr>
          <a:xfrm>
            <a:off x="914400" y="5146920"/>
            <a:ext cx="25848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28" name="CustomShape 77"/>
          <p:cNvSpPr/>
          <p:nvPr/>
        </p:nvSpPr>
        <p:spPr>
          <a:xfrm>
            <a:off x="2517480" y="5029200"/>
            <a:ext cx="1355400" cy="2113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2060"/>
                </a:solidFill>
                <a:latin typeface="Calibri"/>
                <a:ea typeface="宋体"/>
              </a:rPr>
              <a:t>Common script</a:t>
            </a:r>
            <a:endParaRPr lang="en-US" sz="1400" b="0" strike="noStrike" spc="-1">
              <a:latin typeface="Arial"/>
            </a:endParaRPr>
          </a:p>
        </p:txBody>
      </p:sp>
      <p:sp>
        <p:nvSpPr>
          <p:cNvPr id="429" name="Line 78"/>
          <p:cNvSpPr/>
          <p:nvPr/>
        </p:nvSpPr>
        <p:spPr>
          <a:xfrm>
            <a:off x="2263680" y="5146920"/>
            <a:ext cx="252360" cy="144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430" name="CustomShape 79"/>
          <p:cNvSpPr/>
          <p:nvPr/>
        </p:nvSpPr>
        <p:spPr>
          <a:xfrm>
            <a:off x="3987360" y="5120640"/>
            <a:ext cx="216720" cy="360"/>
          </a:xfrm>
          <a:custGeom>
            <a:avLst/>
            <a:gdLst/>
            <a:ahLst/>
            <a:cxnLst/>
            <a:rect l="l" t="t" r="r" b="b"/>
            <a:pathLst>
              <a:path w="295" h="1">
                <a:moveTo>
                  <a:pt x="0" y="0"/>
                </a:moveTo>
                <a:lnTo>
                  <a:pt x="295" y="0"/>
                </a:lnTo>
              </a:path>
            </a:pathLst>
          </a:custGeom>
          <a:noFill/>
          <a:ln w="9360" cap="rnd">
            <a:solidFill>
              <a:srgbClr val="2B2B85"/>
            </a:solidFill>
            <a:custDash>
              <a:ds d="2200000" sp="1700000"/>
            </a:custDash>
            <a:round/>
            <a:tailEnd type="triangle" w="med" len="med"/>
          </a:ln>
        </p:spPr>
        <p:style>
          <a:lnRef idx="0">
            <a:scrgbClr r="0" g="0" b="0"/>
          </a:lnRef>
          <a:fillRef idx="0">
            <a:scrgbClr r="0" g="0" b="0"/>
          </a:fillRef>
          <a:effectRef idx="0">
            <a:scrgbClr r="0" g="0" b="0"/>
          </a:effectRef>
          <a:fontRef idx="minor"/>
        </p:style>
      </p:sp>
      <p:sp>
        <p:nvSpPr>
          <p:cNvPr id="431" name="CustomShape 80"/>
          <p:cNvSpPr/>
          <p:nvPr/>
        </p:nvSpPr>
        <p:spPr>
          <a:xfrm>
            <a:off x="4297680" y="5029200"/>
            <a:ext cx="2555640" cy="509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80000"/>
              </a:lnSpc>
            </a:pPr>
            <a:r>
              <a:rPr lang="en-US" sz="1400" b="0" strike="noStrike" spc="-1">
                <a:solidFill>
                  <a:srgbClr val="002060"/>
                </a:solidFill>
                <a:latin typeface="Calibri"/>
                <a:ea typeface="宋体"/>
              </a:rPr>
              <a:t>Cell, Base shared implementation functions</a:t>
            </a:r>
            <a:endParaRPr lang="en-US" sz="1400" b="0" strike="noStrike" spc="-1">
              <a:latin typeface="Arial"/>
            </a:endParaRPr>
          </a:p>
        </p:txBody>
      </p:sp>
      <p:pic>
        <p:nvPicPr>
          <p:cNvPr id="432" name="Picture 3"/>
          <p:cNvPicPr/>
          <p:nvPr/>
        </p:nvPicPr>
        <p:blipFill>
          <a:blip r:embed="rId2"/>
          <a:stretch/>
        </p:blipFill>
        <p:spPr>
          <a:xfrm>
            <a:off x="148320" y="956520"/>
            <a:ext cx="298440" cy="215280"/>
          </a:xfrm>
          <a:prstGeom prst="rect">
            <a:avLst/>
          </a:prstGeom>
          <a:ln>
            <a:noFill/>
          </a:ln>
        </p:spPr>
      </p:pic>
      <p:pic>
        <p:nvPicPr>
          <p:cNvPr id="433" name="Picture 3"/>
          <p:cNvPicPr/>
          <p:nvPr/>
        </p:nvPicPr>
        <p:blipFill>
          <a:blip r:embed="rId2"/>
          <a:stretch/>
        </p:blipFill>
        <p:spPr>
          <a:xfrm>
            <a:off x="454680" y="1300680"/>
            <a:ext cx="298440" cy="215280"/>
          </a:xfrm>
          <a:prstGeom prst="rect">
            <a:avLst/>
          </a:prstGeom>
          <a:ln>
            <a:noFill/>
          </a:ln>
        </p:spPr>
      </p:pic>
      <p:pic>
        <p:nvPicPr>
          <p:cNvPr id="434" name="Picture 3"/>
          <p:cNvPicPr/>
          <p:nvPr/>
        </p:nvPicPr>
        <p:blipFill>
          <a:blip r:embed="rId2"/>
          <a:stretch/>
        </p:blipFill>
        <p:spPr>
          <a:xfrm>
            <a:off x="742680" y="1987200"/>
            <a:ext cx="298440" cy="215280"/>
          </a:xfrm>
          <a:prstGeom prst="rect">
            <a:avLst/>
          </a:prstGeom>
          <a:ln>
            <a:noFill/>
          </a:ln>
        </p:spPr>
      </p:pic>
      <p:pic>
        <p:nvPicPr>
          <p:cNvPr id="435" name="Picture 3"/>
          <p:cNvPicPr/>
          <p:nvPr/>
        </p:nvPicPr>
        <p:blipFill>
          <a:blip r:embed="rId2"/>
          <a:stretch/>
        </p:blipFill>
        <p:spPr>
          <a:xfrm>
            <a:off x="755640" y="2637000"/>
            <a:ext cx="298440" cy="215280"/>
          </a:xfrm>
          <a:prstGeom prst="rect">
            <a:avLst/>
          </a:prstGeom>
          <a:ln>
            <a:noFill/>
          </a:ln>
        </p:spPr>
      </p:pic>
      <p:pic>
        <p:nvPicPr>
          <p:cNvPr id="436" name="Picture 3"/>
          <p:cNvPicPr/>
          <p:nvPr/>
        </p:nvPicPr>
        <p:blipFill>
          <a:blip r:embed="rId2"/>
          <a:stretch/>
        </p:blipFill>
        <p:spPr>
          <a:xfrm>
            <a:off x="755640" y="3355200"/>
            <a:ext cx="298440" cy="215280"/>
          </a:xfrm>
          <a:prstGeom prst="rect">
            <a:avLst/>
          </a:prstGeom>
          <a:ln>
            <a:noFill/>
          </a:ln>
        </p:spPr>
      </p:pic>
      <p:pic>
        <p:nvPicPr>
          <p:cNvPr id="437" name="Picture 3"/>
          <p:cNvPicPr/>
          <p:nvPr/>
        </p:nvPicPr>
        <p:blipFill>
          <a:blip r:embed="rId2"/>
          <a:stretch/>
        </p:blipFill>
        <p:spPr>
          <a:xfrm>
            <a:off x="755640" y="4005000"/>
            <a:ext cx="298440" cy="215280"/>
          </a:xfrm>
          <a:prstGeom prst="rect">
            <a:avLst/>
          </a:prstGeom>
          <a:ln>
            <a:noFill/>
          </a:ln>
        </p:spPr>
      </p:pic>
      <p:pic>
        <p:nvPicPr>
          <p:cNvPr id="438" name="Picture 3"/>
          <p:cNvPicPr/>
          <p:nvPr/>
        </p:nvPicPr>
        <p:blipFill>
          <a:blip r:embed="rId2"/>
          <a:stretch/>
        </p:blipFill>
        <p:spPr>
          <a:xfrm>
            <a:off x="755640" y="4723200"/>
            <a:ext cx="298440" cy="215280"/>
          </a:xfrm>
          <a:prstGeom prst="rect">
            <a:avLst/>
          </a:prstGeom>
          <a:ln>
            <a:noFill/>
          </a:ln>
        </p:spPr>
      </p:pic>
      <p:pic>
        <p:nvPicPr>
          <p:cNvPr id="439" name="Picture 3"/>
          <p:cNvPicPr/>
          <p:nvPr/>
        </p:nvPicPr>
        <p:blipFill>
          <a:blip r:embed="rId2"/>
          <a:stretch/>
        </p:blipFill>
        <p:spPr>
          <a:xfrm>
            <a:off x="755640" y="5301360"/>
            <a:ext cx="298440" cy="215280"/>
          </a:xfrm>
          <a:prstGeom prst="rect">
            <a:avLst/>
          </a:prstGeom>
          <a:ln>
            <a:noFill/>
          </a:ln>
        </p:spPr>
      </p:pic>
      <p:sp>
        <p:nvSpPr>
          <p:cNvPr id="440" name="Line 81"/>
          <p:cNvSpPr/>
          <p:nvPr/>
        </p:nvSpPr>
        <p:spPr>
          <a:xfrm>
            <a:off x="2267640" y="5805000"/>
            <a:ext cx="252360" cy="180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441" name="CustomShape 82"/>
          <p:cNvSpPr/>
          <p:nvPr/>
        </p:nvSpPr>
        <p:spPr>
          <a:xfrm>
            <a:off x="148320" y="5949360"/>
            <a:ext cx="22114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442" name="Line 83"/>
          <p:cNvSpPr/>
          <p:nvPr/>
        </p:nvSpPr>
        <p:spPr>
          <a:xfrm>
            <a:off x="322200" y="1518120"/>
            <a:ext cx="36360" cy="520920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443" name="CustomShape 84"/>
          <p:cNvSpPr/>
          <p:nvPr/>
        </p:nvSpPr>
        <p:spPr>
          <a:xfrm>
            <a:off x="1060200" y="6084360"/>
            <a:ext cx="10612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user_type</a:t>
            </a:r>
            <a:endParaRPr lang="en-US" sz="1000" b="0" strike="noStrike" spc="-1">
              <a:latin typeface="Arial"/>
            </a:endParaRPr>
          </a:p>
        </p:txBody>
      </p:sp>
      <p:sp>
        <p:nvSpPr>
          <p:cNvPr id="444" name="Line 85"/>
          <p:cNvSpPr/>
          <p:nvPr/>
        </p:nvSpPr>
        <p:spPr>
          <a:xfrm>
            <a:off x="597960" y="6162120"/>
            <a:ext cx="2570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pic>
        <p:nvPicPr>
          <p:cNvPr id="445" name="Picture 3"/>
          <p:cNvPicPr/>
          <p:nvPr/>
        </p:nvPicPr>
        <p:blipFill>
          <a:blip r:embed="rId2"/>
          <a:stretch/>
        </p:blipFill>
        <p:spPr>
          <a:xfrm>
            <a:off x="756720" y="6019560"/>
            <a:ext cx="298440" cy="215280"/>
          </a:xfrm>
          <a:prstGeom prst="rect">
            <a:avLst/>
          </a:prstGeom>
          <a:ln>
            <a:noFill/>
          </a:ln>
        </p:spPr>
      </p:pic>
      <p:sp>
        <p:nvSpPr>
          <p:cNvPr id="446" name="Line 86"/>
          <p:cNvSpPr/>
          <p:nvPr/>
        </p:nvSpPr>
        <p:spPr>
          <a:xfrm>
            <a:off x="593640" y="1525680"/>
            <a:ext cx="11160" cy="463788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447" name="Line 87"/>
          <p:cNvSpPr/>
          <p:nvPr/>
        </p:nvSpPr>
        <p:spPr>
          <a:xfrm>
            <a:off x="899280" y="6211800"/>
            <a:ext cx="1800" cy="24120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448" name="CustomShape 88"/>
          <p:cNvSpPr/>
          <p:nvPr/>
        </p:nvSpPr>
        <p:spPr>
          <a:xfrm>
            <a:off x="838440" y="665928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res</a:t>
            </a:r>
            <a:endParaRPr lang="en-US" sz="1000" b="0" strike="noStrike" spc="-1">
              <a:latin typeface="Arial"/>
            </a:endParaRPr>
          </a:p>
        </p:txBody>
      </p:sp>
      <p:sp>
        <p:nvSpPr>
          <p:cNvPr id="449" name="Line 89"/>
          <p:cNvSpPr/>
          <p:nvPr/>
        </p:nvSpPr>
        <p:spPr>
          <a:xfrm>
            <a:off x="395280" y="6736680"/>
            <a:ext cx="257400" cy="180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pic>
        <p:nvPicPr>
          <p:cNvPr id="450" name="Picture 3"/>
          <p:cNvPicPr/>
          <p:nvPr/>
        </p:nvPicPr>
        <p:blipFill>
          <a:blip r:embed="rId2"/>
          <a:stretch/>
        </p:blipFill>
        <p:spPr>
          <a:xfrm>
            <a:off x="529560" y="6597360"/>
            <a:ext cx="298440" cy="215280"/>
          </a:xfrm>
          <a:prstGeom prst="rect">
            <a:avLst/>
          </a:prstGeom>
          <a:ln>
            <a:noFill/>
          </a:ln>
        </p:spPr>
      </p:pic>
      <p:pic>
        <p:nvPicPr>
          <p:cNvPr id="451" name="Picture 450"/>
          <p:cNvPicPr/>
          <p:nvPr/>
        </p:nvPicPr>
        <p:blipFill>
          <a:blip r:embed="rId3"/>
          <a:stretch/>
        </p:blipFill>
        <p:spPr>
          <a:xfrm>
            <a:off x="1054080" y="6311880"/>
            <a:ext cx="226440" cy="226440"/>
          </a:xfrm>
          <a:prstGeom prst="rect">
            <a:avLst/>
          </a:prstGeom>
          <a:ln>
            <a:noFill/>
          </a:ln>
        </p:spPr>
      </p:pic>
      <p:pic>
        <p:nvPicPr>
          <p:cNvPr id="452" name="Picture 451"/>
          <p:cNvPicPr/>
          <p:nvPr/>
        </p:nvPicPr>
        <p:blipFill>
          <a:blip r:embed="rId4"/>
          <a:stretch/>
        </p:blipFill>
        <p:spPr>
          <a:xfrm>
            <a:off x="723960" y="1638360"/>
            <a:ext cx="188280" cy="200880"/>
          </a:xfrm>
          <a:prstGeom prst="rect">
            <a:avLst/>
          </a:prstGeom>
          <a:ln>
            <a:noFill/>
          </a:ln>
        </p:spPr>
      </p:pic>
      <p:pic>
        <p:nvPicPr>
          <p:cNvPr id="453" name="Picture 452"/>
          <p:cNvPicPr/>
          <p:nvPr/>
        </p:nvPicPr>
        <p:blipFill>
          <a:blip r:embed="rId5"/>
          <a:stretch/>
        </p:blipFill>
        <p:spPr>
          <a:xfrm>
            <a:off x="1015920" y="5651640"/>
            <a:ext cx="175680" cy="264600"/>
          </a:xfrm>
          <a:prstGeom prst="rect">
            <a:avLst/>
          </a:prstGeom>
          <a:ln>
            <a:noFill/>
          </a:ln>
        </p:spPr>
      </p:pic>
      <p:pic>
        <p:nvPicPr>
          <p:cNvPr id="454" name="Picture 453"/>
          <p:cNvPicPr/>
          <p:nvPr/>
        </p:nvPicPr>
        <p:blipFill>
          <a:blip r:embed="rId3"/>
          <a:stretch/>
        </p:blipFill>
        <p:spPr>
          <a:xfrm>
            <a:off x="1015920" y="2298600"/>
            <a:ext cx="226440" cy="226440"/>
          </a:xfrm>
          <a:prstGeom prst="rect">
            <a:avLst/>
          </a:prstGeom>
          <a:ln>
            <a:noFill/>
          </a:ln>
        </p:spPr>
      </p:pic>
      <p:pic>
        <p:nvPicPr>
          <p:cNvPr id="455" name="Picture 454"/>
          <p:cNvPicPr/>
          <p:nvPr/>
        </p:nvPicPr>
        <p:blipFill>
          <a:blip r:embed="rId3"/>
          <a:stretch/>
        </p:blipFill>
        <p:spPr>
          <a:xfrm>
            <a:off x="1015920" y="2984400"/>
            <a:ext cx="226440" cy="226440"/>
          </a:xfrm>
          <a:prstGeom prst="rect">
            <a:avLst/>
          </a:prstGeom>
          <a:ln>
            <a:noFill/>
          </a:ln>
        </p:spPr>
      </p:pic>
      <p:pic>
        <p:nvPicPr>
          <p:cNvPr id="456" name="Picture 455"/>
          <p:cNvPicPr/>
          <p:nvPr/>
        </p:nvPicPr>
        <p:blipFill>
          <a:blip r:embed="rId3"/>
          <a:stretch/>
        </p:blipFill>
        <p:spPr>
          <a:xfrm>
            <a:off x="1015920" y="3657600"/>
            <a:ext cx="226440" cy="226440"/>
          </a:xfrm>
          <a:prstGeom prst="rect">
            <a:avLst/>
          </a:prstGeom>
          <a:ln>
            <a:noFill/>
          </a:ln>
        </p:spPr>
      </p:pic>
      <p:pic>
        <p:nvPicPr>
          <p:cNvPr id="457" name="Picture 456"/>
          <p:cNvPicPr/>
          <p:nvPr/>
        </p:nvPicPr>
        <p:blipFill>
          <a:blip r:embed="rId3"/>
          <a:stretch/>
        </p:blipFill>
        <p:spPr>
          <a:xfrm>
            <a:off x="1015920" y="4343400"/>
            <a:ext cx="226440" cy="226440"/>
          </a:xfrm>
          <a:prstGeom prst="rect">
            <a:avLst/>
          </a:prstGeom>
          <a:ln>
            <a:noFill/>
          </a:ln>
        </p:spPr>
      </p:pic>
      <p:pic>
        <p:nvPicPr>
          <p:cNvPr id="458" name="Picture 457"/>
          <p:cNvPicPr/>
          <p:nvPr/>
        </p:nvPicPr>
        <p:blipFill>
          <a:blip r:embed="rId3"/>
          <a:stretch/>
        </p:blipFill>
        <p:spPr>
          <a:xfrm>
            <a:off x="1066680" y="5029200"/>
            <a:ext cx="226440" cy="226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45"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1" strike="noStrike" spc="-1">
                <a:solidFill>
                  <a:srgbClr val="4F81BD"/>
                </a:solidFill>
                <a:latin typeface="Calibri"/>
                <a:ea typeface="DejaVu Sans"/>
              </a:rPr>
              <a:t>Chapter One</a:t>
            </a:r>
            <a:endParaRPr lang="en-US" sz="4400" b="0" strike="noStrike" spc="-1">
              <a:latin typeface="Arial"/>
            </a:endParaRPr>
          </a:p>
        </p:txBody>
      </p:sp>
      <p:sp>
        <p:nvSpPr>
          <p:cNvPr id="46" name="CustomShape 3"/>
          <p:cNvSpPr/>
          <p:nvPr/>
        </p:nvSpPr>
        <p:spPr>
          <a:xfrm>
            <a:off x="1403640" y="2846520"/>
            <a:ext cx="6838200" cy="1060920"/>
          </a:xfrm>
          <a:prstGeom prst="irregularSeal2">
            <a:avLst/>
          </a:prstGeom>
          <a:solidFill>
            <a:srgbClr val="F7964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 name="CustomShape 4"/>
          <p:cNvSpPr/>
          <p:nvPr/>
        </p:nvSpPr>
        <p:spPr>
          <a:xfrm>
            <a:off x="1645920" y="3108960"/>
            <a:ext cx="6334200" cy="8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dirty="0">
                <a:solidFill>
                  <a:srgbClr val="1F497D"/>
                </a:solidFill>
                <a:latin typeface="Verdana"/>
                <a:ea typeface="宋体"/>
              </a:rPr>
              <a:t>Ouroboros Server Overview</a:t>
            </a:r>
            <a:endParaRPr lang="en-US" sz="3200" b="0" strike="noStrike" spc="-1" dirty="0">
              <a:latin typeface="Arial"/>
            </a:endParaRPr>
          </a:p>
          <a:p>
            <a:pPr>
              <a:lnSpc>
                <a:spcPct val="100000"/>
              </a:lnSpc>
            </a:pPr>
            <a:endParaRPr lang="en-US" sz="32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148320" y="3521160"/>
            <a:ext cx="22114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460" name="CustomShape 2"/>
          <p:cNvSpPr/>
          <p:nvPr/>
        </p:nvSpPr>
        <p:spPr>
          <a:xfrm>
            <a:off x="148320" y="2256480"/>
            <a:ext cx="2211480" cy="33444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461" name="CustomShape 3"/>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462" name="CustomShape 4"/>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4F81BD"/>
                </a:solidFill>
                <a:latin typeface="Calibri"/>
                <a:ea typeface="DejaVu Sans"/>
              </a:rPr>
              <a:t>Asset library folder structure</a:t>
            </a:r>
            <a:endParaRPr lang="en-US" sz="4000" b="0" strike="noStrike" spc="-1">
              <a:latin typeface="Arial"/>
            </a:endParaRPr>
          </a:p>
        </p:txBody>
      </p:sp>
      <p:sp>
        <p:nvSpPr>
          <p:cNvPr id="463" name="CustomShape 5"/>
          <p:cNvSpPr/>
          <p:nvPr/>
        </p:nvSpPr>
        <p:spPr>
          <a:xfrm>
            <a:off x="142920" y="1917000"/>
            <a:ext cx="22168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464" name="CustomShape 6"/>
          <p:cNvSpPr/>
          <p:nvPr/>
        </p:nvSpPr>
        <p:spPr>
          <a:xfrm>
            <a:off x="142920" y="929160"/>
            <a:ext cx="22168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465" name="CustomShape 7"/>
          <p:cNvSpPr/>
          <p:nvPr/>
        </p:nvSpPr>
        <p:spPr>
          <a:xfrm>
            <a:off x="544680" y="1020240"/>
            <a:ext cx="1664280" cy="150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a:solidFill>
                  <a:srgbClr val="2B2B85"/>
                </a:solidFill>
                <a:latin typeface="Courier New"/>
                <a:ea typeface="DejaVu Sans"/>
              </a:rPr>
              <a:t>&lt;assets&gt;</a:t>
            </a:r>
            <a:endParaRPr lang="en-US" sz="1000" b="0" strike="noStrike" spc="-1">
              <a:latin typeface="Arial"/>
            </a:endParaRPr>
          </a:p>
        </p:txBody>
      </p:sp>
      <p:pic>
        <p:nvPicPr>
          <p:cNvPr id="466" name="Picture 3"/>
          <p:cNvPicPr/>
          <p:nvPr/>
        </p:nvPicPr>
        <p:blipFill>
          <a:blip r:embed="rId2"/>
          <a:stretch/>
        </p:blipFill>
        <p:spPr>
          <a:xfrm>
            <a:off x="148320" y="956520"/>
            <a:ext cx="298440" cy="215280"/>
          </a:xfrm>
          <a:prstGeom prst="rect">
            <a:avLst/>
          </a:prstGeom>
          <a:ln>
            <a:noFill/>
          </a:ln>
        </p:spPr>
      </p:pic>
      <p:sp>
        <p:nvSpPr>
          <p:cNvPr id="467" name="CustomShape 8"/>
          <p:cNvSpPr/>
          <p:nvPr/>
        </p:nvSpPr>
        <p:spPr>
          <a:xfrm>
            <a:off x="142920" y="1268640"/>
            <a:ext cx="22168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468" name="CustomShape 9"/>
          <p:cNvSpPr/>
          <p:nvPr/>
        </p:nvSpPr>
        <p:spPr>
          <a:xfrm>
            <a:off x="763560" y="136260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scripts</a:t>
            </a:r>
            <a:endParaRPr lang="en-US" sz="1000" b="0" strike="noStrike" spc="-1">
              <a:latin typeface="Arial"/>
            </a:endParaRPr>
          </a:p>
        </p:txBody>
      </p:sp>
      <p:sp>
        <p:nvSpPr>
          <p:cNvPr id="469" name="Line 10"/>
          <p:cNvSpPr/>
          <p:nvPr/>
        </p:nvSpPr>
        <p:spPr>
          <a:xfrm>
            <a:off x="320400" y="1440000"/>
            <a:ext cx="25740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pic>
        <p:nvPicPr>
          <p:cNvPr id="470" name="Picture 3"/>
          <p:cNvPicPr/>
          <p:nvPr/>
        </p:nvPicPr>
        <p:blipFill>
          <a:blip r:embed="rId2"/>
          <a:stretch/>
        </p:blipFill>
        <p:spPr>
          <a:xfrm>
            <a:off x="454680" y="1300680"/>
            <a:ext cx="298440" cy="215280"/>
          </a:xfrm>
          <a:prstGeom prst="rect">
            <a:avLst/>
          </a:prstGeom>
          <a:ln>
            <a:noFill/>
          </a:ln>
        </p:spPr>
      </p:pic>
      <p:sp>
        <p:nvSpPr>
          <p:cNvPr id="471" name="CustomShape 11"/>
          <p:cNvSpPr/>
          <p:nvPr/>
        </p:nvSpPr>
        <p:spPr>
          <a:xfrm>
            <a:off x="142920" y="1576800"/>
            <a:ext cx="22168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472" name="CustomShape 12"/>
          <p:cNvSpPr/>
          <p:nvPr/>
        </p:nvSpPr>
        <p:spPr>
          <a:xfrm>
            <a:off x="1058760" y="165024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data</a:t>
            </a:r>
            <a:endParaRPr lang="en-US" sz="1000" b="0" strike="noStrike" spc="-1">
              <a:latin typeface="Arial"/>
            </a:endParaRPr>
          </a:p>
        </p:txBody>
      </p:sp>
      <p:sp>
        <p:nvSpPr>
          <p:cNvPr id="473" name="Line 13"/>
          <p:cNvSpPr/>
          <p:nvPr/>
        </p:nvSpPr>
        <p:spPr>
          <a:xfrm>
            <a:off x="611280" y="1771200"/>
            <a:ext cx="2588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pic>
        <p:nvPicPr>
          <p:cNvPr id="474" name="Picture 3"/>
          <p:cNvPicPr/>
          <p:nvPr/>
        </p:nvPicPr>
        <p:blipFill>
          <a:blip r:embed="rId2"/>
          <a:stretch/>
        </p:blipFill>
        <p:spPr>
          <a:xfrm>
            <a:off x="742680" y="1628640"/>
            <a:ext cx="298440" cy="215280"/>
          </a:xfrm>
          <a:prstGeom prst="rect">
            <a:avLst/>
          </a:prstGeom>
          <a:ln>
            <a:noFill/>
          </a:ln>
        </p:spPr>
      </p:pic>
      <p:sp>
        <p:nvSpPr>
          <p:cNvPr id="475" name="CustomShape 14"/>
          <p:cNvSpPr/>
          <p:nvPr/>
        </p:nvSpPr>
        <p:spPr>
          <a:xfrm>
            <a:off x="1058760" y="200844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db</a:t>
            </a:r>
            <a:endParaRPr lang="en-US" sz="1000" b="0" strike="noStrike" spc="-1">
              <a:latin typeface="Arial"/>
            </a:endParaRPr>
          </a:p>
        </p:txBody>
      </p:sp>
      <p:sp>
        <p:nvSpPr>
          <p:cNvPr id="476" name="Line 15"/>
          <p:cNvSpPr/>
          <p:nvPr/>
        </p:nvSpPr>
        <p:spPr>
          <a:xfrm>
            <a:off x="611280" y="2129400"/>
            <a:ext cx="2588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pic>
        <p:nvPicPr>
          <p:cNvPr id="477" name="Picture 3"/>
          <p:cNvPicPr/>
          <p:nvPr/>
        </p:nvPicPr>
        <p:blipFill>
          <a:blip r:embed="rId2"/>
          <a:stretch/>
        </p:blipFill>
        <p:spPr>
          <a:xfrm>
            <a:off x="742680" y="1987200"/>
            <a:ext cx="298440" cy="215280"/>
          </a:xfrm>
          <a:prstGeom prst="rect">
            <a:avLst/>
          </a:prstGeom>
          <a:ln>
            <a:noFill/>
          </a:ln>
        </p:spPr>
      </p:pic>
      <p:sp>
        <p:nvSpPr>
          <p:cNvPr id="478" name="CustomShape 16"/>
          <p:cNvSpPr/>
          <p:nvPr/>
        </p:nvSpPr>
        <p:spPr>
          <a:xfrm>
            <a:off x="1058760" y="236844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bots</a:t>
            </a:r>
            <a:endParaRPr lang="en-US" sz="1000" b="0" strike="noStrike" spc="-1">
              <a:latin typeface="Arial"/>
            </a:endParaRPr>
          </a:p>
        </p:txBody>
      </p:sp>
      <p:sp>
        <p:nvSpPr>
          <p:cNvPr id="479" name="Line 17"/>
          <p:cNvSpPr/>
          <p:nvPr/>
        </p:nvSpPr>
        <p:spPr>
          <a:xfrm>
            <a:off x="611280" y="2489400"/>
            <a:ext cx="2588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pic>
        <p:nvPicPr>
          <p:cNvPr id="480" name="Picture 3"/>
          <p:cNvPicPr/>
          <p:nvPr/>
        </p:nvPicPr>
        <p:blipFill>
          <a:blip r:embed="rId2"/>
          <a:stretch/>
        </p:blipFill>
        <p:spPr>
          <a:xfrm>
            <a:off x="742680" y="2347200"/>
            <a:ext cx="298440" cy="215280"/>
          </a:xfrm>
          <a:prstGeom prst="rect">
            <a:avLst/>
          </a:prstGeom>
          <a:ln>
            <a:noFill/>
          </a:ln>
        </p:spPr>
      </p:pic>
      <p:sp>
        <p:nvSpPr>
          <p:cNvPr id="481" name="CustomShape 18"/>
          <p:cNvSpPr/>
          <p:nvPr/>
        </p:nvSpPr>
        <p:spPr>
          <a:xfrm>
            <a:off x="148320" y="3212640"/>
            <a:ext cx="22114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482" name="CustomShape 19"/>
          <p:cNvSpPr/>
          <p:nvPr/>
        </p:nvSpPr>
        <p:spPr>
          <a:xfrm>
            <a:off x="148320" y="2565000"/>
            <a:ext cx="2211480" cy="337320"/>
          </a:xfrm>
          <a:prstGeom prst="rect">
            <a:avLst/>
          </a:prstGeom>
          <a:solidFill>
            <a:srgbClr val="F8F8F8"/>
          </a:solidFill>
          <a:ln>
            <a:noFill/>
          </a:ln>
        </p:spPr>
        <p:style>
          <a:lnRef idx="0">
            <a:scrgbClr r="0" g="0" b="0"/>
          </a:lnRef>
          <a:fillRef idx="0">
            <a:scrgbClr r="0" g="0" b="0"/>
          </a:fillRef>
          <a:effectRef idx="0">
            <a:scrgbClr r="0" g="0" b="0"/>
          </a:effectRef>
          <a:fontRef idx="minor"/>
        </p:style>
      </p:sp>
      <p:sp>
        <p:nvSpPr>
          <p:cNvPr id="483" name="CustomShape 20"/>
          <p:cNvSpPr/>
          <p:nvPr/>
        </p:nvSpPr>
        <p:spPr>
          <a:xfrm>
            <a:off x="148320" y="2872800"/>
            <a:ext cx="2211480" cy="337320"/>
          </a:xfrm>
          <a:prstGeom prst="rect">
            <a:avLst/>
          </a:prstGeom>
          <a:solidFill>
            <a:srgbClr val="E6F1FE"/>
          </a:solidFill>
          <a:ln>
            <a:noFill/>
          </a:ln>
        </p:spPr>
        <p:style>
          <a:lnRef idx="0">
            <a:scrgbClr r="0" g="0" b="0"/>
          </a:lnRef>
          <a:fillRef idx="0">
            <a:scrgbClr r="0" g="0" b="0"/>
          </a:fillRef>
          <a:effectRef idx="0">
            <a:scrgbClr r="0" g="0" b="0"/>
          </a:effectRef>
          <a:fontRef idx="minor"/>
        </p:style>
      </p:sp>
      <p:sp>
        <p:nvSpPr>
          <p:cNvPr id="484" name="CustomShape 21"/>
          <p:cNvSpPr/>
          <p:nvPr/>
        </p:nvSpPr>
        <p:spPr>
          <a:xfrm>
            <a:off x="1058760" y="297792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server</a:t>
            </a:r>
            <a:endParaRPr lang="en-US" sz="1000" b="0" strike="noStrike" spc="-1">
              <a:latin typeface="Arial"/>
            </a:endParaRPr>
          </a:p>
        </p:txBody>
      </p:sp>
      <p:sp>
        <p:nvSpPr>
          <p:cNvPr id="485" name="CustomShape 22"/>
          <p:cNvSpPr/>
          <p:nvPr/>
        </p:nvSpPr>
        <p:spPr>
          <a:xfrm>
            <a:off x="1058760" y="365724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spaces</a:t>
            </a:r>
            <a:endParaRPr lang="en-US" sz="1000" b="0" strike="noStrike" spc="-1">
              <a:latin typeface="Arial"/>
            </a:endParaRPr>
          </a:p>
        </p:txBody>
      </p:sp>
      <p:sp>
        <p:nvSpPr>
          <p:cNvPr id="486" name="CustomShape 23"/>
          <p:cNvSpPr/>
          <p:nvPr/>
        </p:nvSpPr>
        <p:spPr>
          <a:xfrm>
            <a:off x="1266840" y="3317760"/>
            <a:ext cx="12070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i="1" strike="noStrike" spc="-1" dirty="0">
                <a:solidFill>
                  <a:srgbClr val="2B2B85"/>
                </a:solidFill>
                <a:latin typeface="Courier New"/>
                <a:ea typeface="DejaVu Sans"/>
              </a:rPr>
              <a:t>ouroboros.xml</a:t>
            </a:r>
            <a:endParaRPr lang="en-US" sz="1000" b="0" strike="noStrike" spc="-1" dirty="0">
              <a:latin typeface="Arial"/>
            </a:endParaRPr>
          </a:p>
        </p:txBody>
      </p:sp>
      <p:sp>
        <p:nvSpPr>
          <p:cNvPr id="487" name="CustomShape 24"/>
          <p:cNvSpPr/>
          <p:nvPr/>
        </p:nvSpPr>
        <p:spPr>
          <a:xfrm>
            <a:off x="2556000" y="3282480"/>
            <a:ext cx="2471040" cy="211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a:solidFill>
                  <a:srgbClr val="002060"/>
                </a:solidFill>
                <a:latin typeface="Calibri"/>
                <a:ea typeface="DejaVu Sans"/>
              </a:rPr>
              <a:t>Server configuration file</a:t>
            </a:r>
            <a:endParaRPr lang="en-US" sz="1400" b="0" strike="noStrike" spc="-1">
              <a:latin typeface="Arial"/>
            </a:endParaRPr>
          </a:p>
        </p:txBody>
      </p:sp>
      <p:sp>
        <p:nvSpPr>
          <p:cNvPr id="488" name="CustomShape 25"/>
          <p:cNvSpPr/>
          <p:nvPr/>
        </p:nvSpPr>
        <p:spPr>
          <a:xfrm>
            <a:off x="2556000" y="3645720"/>
            <a:ext cx="5902200" cy="636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a:solidFill>
                  <a:srgbClr val="002060"/>
                </a:solidFill>
                <a:latin typeface="Calibri"/>
                <a:ea typeface="DejaVu Sans"/>
              </a:rPr>
              <a:t>Spatial resource data, for example, </a:t>
            </a:r>
            <a:endParaRPr lang="en-US" sz="1400" b="0" strike="noStrike" spc="-1">
              <a:latin typeface="Arial"/>
            </a:endParaRPr>
          </a:p>
          <a:p>
            <a:pPr>
              <a:lnSpc>
                <a:spcPct val="100000"/>
              </a:lnSpc>
            </a:pPr>
            <a:r>
              <a:rPr lang="en-US" sz="1400" b="0" strike="noStrike" spc="-1">
                <a:solidFill>
                  <a:srgbClr val="002060"/>
                </a:solidFill>
                <a:latin typeface="Calibri"/>
                <a:ea typeface="DejaVu Sans"/>
              </a:rPr>
              <a:t>providing collision information </a:t>
            </a:r>
            <a:endParaRPr lang="en-US" sz="1400" b="0" strike="noStrike" spc="-1">
              <a:latin typeface="Arial"/>
            </a:endParaRPr>
          </a:p>
          <a:p>
            <a:pPr>
              <a:lnSpc>
                <a:spcPct val="100000"/>
              </a:lnSpc>
            </a:pPr>
            <a:r>
              <a:rPr lang="en-US" sz="1400" b="0" strike="noStrike" spc="-1">
                <a:solidFill>
                  <a:srgbClr val="002060"/>
                </a:solidFill>
                <a:latin typeface="Calibri"/>
                <a:ea typeface="DejaVu Sans"/>
              </a:rPr>
              <a:t>For entity server navigation</a:t>
            </a:r>
            <a:endParaRPr lang="en-US" sz="1400" b="0" strike="noStrike" spc="-1">
              <a:latin typeface="Arial"/>
            </a:endParaRPr>
          </a:p>
        </p:txBody>
      </p:sp>
      <p:sp>
        <p:nvSpPr>
          <p:cNvPr id="489" name="Line 26"/>
          <p:cNvSpPr/>
          <p:nvPr/>
        </p:nvSpPr>
        <p:spPr>
          <a:xfrm>
            <a:off x="596880" y="3055320"/>
            <a:ext cx="257040" cy="36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90" name="Line 27"/>
          <p:cNvSpPr/>
          <p:nvPr/>
        </p:nvSpPr>
        <p:spPr>
          <a:xfrm>
            <a:off x="873000" y="3174480"/>
            <a:ext cx="1440" cy="24444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491" name="Line 28"/>
          <p:cNvSpPr/>
          <p:nvPr/>
        </p:nvSpPr>
        <p:spPr>
          <a:xfrm>
            <a:off x="873000" y="3395160"/>
            <a:ext cx="2588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92" name="Line 29"/>
          <p:cNvSpPr/>
          <p:nvPr/>
        </p:nvSpPr>
        <p:spPr>
          <a:xfrm>
            <a:off x="596880" y="3735000"/>
            <a:ext cx="257040" cy="144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sp>
        <p:nvSpPr>
          <p:cNvPr id="493" name="Line 30"/>
          <p:cNvSpPr/>
          <p:nvPr/>
        </p:nvSpPr>
        <p:spPr>
          <a:xfrm>
            <a:off x="2265120" y="3395160"/>
            <a:ext cx="250920" cy="144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494" name="Line 31"/>
          <p:cNvSpPr/>
          <p:nvPr/>
        </p:nvSpPr>
        <p:spPr>
          <a:xfrm>
            <a:off x="2265120" y="3717360"/>
            <a:ext cx="252360" cy="36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pic>
        <p:nvPicPr>
          <p:cNvPr id="495" name="Picture 3"/>
          <p:cNvPicPr/>
          <p:nvPr/>
        </p:nvPicPr>
        <p:blipFill>
          <a:blip r:embed="rId2"/>
          <a:stretch/>
        </p:blipFill>
        <p:spPr>
          <a:xfrm>
            <a:off x="742680" y="2912400"/>
            <a:ext cx="298440" cy="215280"/>
          </a:xfrm>
          <a:prstGeom prst="rect">
            <a:avLst/>
          </a:prstGeom>
          <a:ln>
            <a:noFill/>
          </a:ln>
        </p:spPr>
      </p:pic>
      <p:pic>
        <p:nvPicPr>
          <p:cNvPr id="496" name="Picture 3"/>
          <p:cNvPicPr/>
          <p:nvPr/>
        </p:nvPicPr>
        <p:blipFill>
          <a:blip r:embed="rId2"/>
          <a:stretch/>
        </p:blipFill>
        <p:spPr>
          <a:xfrm>
            <a:off x="755640" y="3606120"/>
            <a:ext cx="298440" cy="215280"/>
          </a:xfrm>
          <a:prstGeom prst="rect">
            <a:avLst/>
          </a:prstGeom>
          <a:ln>
            <a:noFill/>
          </a:ln>
        </p:spPr>
      </p:pic>
      <p:sp>
        <p:nvSpPr>
          <p:cNvPr id="497" name="CustomShape 32"/>
          <p:cNvSpPr/>
          <p:nvPr/>
        </p:nvSpPr>
        <p:spPr>
          <a:xfrm>
            <a:off x="741240" y="2626920"/>
            <a:ext cx="80388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876"/>
              </a:spcBef>
            </a:pPr>
            <a:r>
              <a:rPr lang="en-US" sz="1000" b="0" strike="noStrike" spc="-1">
                <a:solidFill>
                  <a:srgbClr val="2B2B85"/>
                </a:solidFill>
                <a:latin typeface="Courier New"/>
                <a:ea typeface="DejaVu Sans"/>
              </a:rPr>
              <a:t>res</a:t>
            </a:r>
            <a:endParaRPr lang="en-US" sz="1000" b="0" strike="noStrike" spc="-1">
              <a:latin typeface="Arial"/>
            </a:endParaRPr>
          </a:p>
        </p:txBody>
      </p:sp>
      <p:sp>
        <p:nvSpPr>
          <p:cNvPr id="498" name="Line 33"/>
          <p:cNvSpPr/>
          <p:nvPr/>
        </p:nvSpPr>
        <p:spPr>
          <a:xfrm>
            <a:off x="298080" y="2704320"/>
            <a:ext cx="257040" cy="1800"/>
          </a:xfrm>
          <a:prstGeom prst="line">
            <a:avLst/>
          </a:prstGeom>
          <a:ln w="19080" cap="rnd">
            <a:solidFill>
              <a:srgbClr val="2B2B85"/>
            </a:solidFill>
            <a:custDash>
              <a:ds d="400000" sp="300000"/>
            </a:custDash>
            <a:miter/>
            <a:headEnd type="triangle" w="med" len="med"/>
          </a:ln>
        </p:spPr>
        <p:style>
          <a:lnRef idx="0">
            <a:scrgbClr r="0" g="0" b="0"/>
          </a:lnRef>
          <a:fillRef idx="0">
            <a:scrgbClr r="0" g="0" b="0"/>
          </a:fillRef>
          <a:effectRef idx="0">
            <a:scrgbClr r="0" g="0" b="0"/>
          </a:effectRef>
          <a:fontRef idx="minor"/>
        </p:style>
      </p:sp>
      <p:pic>
        <p:nvPicPr>
          <p:cNvPr id="499" name="Picture 3"/>
          <p:cNvPicPr/>
          <p:nvPr/>
        </p:nvPicPr>
        <p:blipFill>
          <a:blip r:embed="rId2"/>
          <a:stretch/>
        </p:blipFill>
        <p:spPr>
          <a:xfrm>
            <a:off x="432000" y="2565000"/>
            <a:ext cx="298440" cy="215280"/>
          </a:xfrm>
          <a:prstGeom prst="rect">
            <a:avLst/>
          </a:prstGeom>
          <a:ln>
            <a:noFill/>
          </a:ln>
        </p:spPr>
      </p:pic>
      <p:sp>
        <p:nvSpPr>
          <p:cNvPr id="500" name="Line 34"/>
          <p:cNvSpPr/>
          <p:nvPr/>
        </p:nvSpPr>
        <p:spPr>
          <a:xfrm>
            <a:off x="320400" y="1270080"/>
            <a:ext cx="2880" cy="146448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501" name="Line 35"/>
          <p:cNvSpPr/>
          <p:nvPr/>
        </p:nvSpPr>
        <p:spPr>
          <a:xfrm>
            <a:off x="593640" y="1527120"/>
            <a:ext cx="17640" cy="2206080"/>
          </a:xfrm>
          <a:prstGeom prst="line">
            <a:avLst/>
          </a:prstGeom>
          <a:ln w="19080" cap="rnd">
            <a:solidFill>
              <a:srgbClr val="2B2B85"/>
            </a:solidFill>
            <a:custDash>
              <a:ds d="400000" sp="300000"/>
            </a:custDash>
            <a:miter/>
          </a:ln>
        </p:spPr>
        <p:style>
          <a:lnRef idx="0">
            <a:scrgbClr r="0" g="0" b="0"/>
          </a:lnRef>
          <a:fillRef idx="0">
            <a:scrgbClr r="0" g="0" b="0"/>
          </a:fillRef>
          <a:effectRef idx="0">
            <a:scrgbClr r="0" g="0" b="0"/>
          </a:effectRef>
          <a:fontRef idx="minor"/>
        </p:style>
      </p:sp>
      <p:sp>
        <p:nvSpPr>
          <p:cNvPr id="502" name="Line 36"/>
          <p:cNvSpPr/>
          <p:nvPr/>
        </p:nvSpPr>
        <p:spPr>
          <a:xfrm>
            <a:off x="2286000" y="1645920"/>
            <a:ext cx="250920" cy="144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503" name="Line 37"/>
          <p:cNvSpPr/>
          <p:nvPr/>
        </p:nvSpPr>
        <p:spPr>
          <a:xfrm>
            <a:off x="2267640" y="2060640"/>
            <a:ext cx="250920" cy="144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504" name="Line 38"/>
          <p:cNvSpPr/>
          <p:nvPr/>
        </p:nvSpPr>
        <p:spPr>
          <a:xfrm>
            <a:off x="2267640" y="2419200"/>
            <a:ext cx="250920" cy="1440"/>
          </a:xfrm>
          <a:prstGeom prst="line">
            <a:avLst/>
          </a:prstGeom>
          <a:ln w="19080">
            <a:solidFill>
              <a:srgbClr val="2B2B85"/>
            </a:solidFill>
            <a:miter/>
            <a:tailEnd type="triangle" w="med" len="med"/>
          </a:ln>
        </p:spPr>
        <p:style>
          <a:lnRef idx="0">
            <a:scrgbClr r="0" g="0" b="0"/>
          </a:lnRef>
          <a:fillRef idx="0">
            <a:scrgbClr r="0" g="0" b="0"/>
          </a:fillRef>
          <a:effectRef idx="0">
            <a:scrgbClr r="0" g="0" b="0"/>
          </a:effectRef>
          <a:fontRef idx="minor"/>
        </p:style>
      </p:sp>
      <p:sp>
        <p:nvSpPr>
          <p:cNvPr id="505" name="CustomShape 39"/>
          <p:cNvSpPr/>
          <p:nvPr/>
        </p:nvSpPr>
        <p:spPr>
          <a:xfrm>
            <a:off x="2560320" y="1371600"/>
            <a:ext cx="4299840" cy="42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a:solidFill>
                  <a:srgbClr val="002060"/>
                </a:solidFill>
                <a:latin typeface="Calibri"/>
                <a:ea typeface="DejaVu Sans"/>
              </a:rPr>
              <a:t>Server-side logical data files, for example: monster and skills table data</a:t>
            </a:r>
            <a:endParaRPr lang="en-US" sz="1400" b="0" strike="noStrike" spc="-1">
              <a:latin typeface="Arial"/>
            </a:endParaRPr>
          </a:p>
        </p:txBody>
      </p:sp>
      <p:sp>
        <p:nvSpPr>
          <p:cNvPr id="506" name="CustomShape 40"/>
          <p:cNvSpPr/>
          <p:nvPr/>
        </p:nvSpPr>
        <p:spPr>
          <a:xfrm>
            <a:off x="2555640" y="1989360"/>
            <a:ext cx="2014200" cy="211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a:solidFill>
                  <a:srgbClr val="002060"/>
                </a:solidFill>
                <a:latin typeface="Calibri"/>
                <a:ea typeface="DejaVu Sans"/>
              </a:rPr>
              <a:t>Database extensions</a:t>
            </a:r>
            <a:endParaRPr lang="en-US" sz="1400" b="0" strike="noStrike" spc="-1">
              <a:latin typeface="Arial"/>
            </a:endParaRPr>
          </a:p>
        </p:txBody>
      </p:sp>
      <p:sp>
        <p:nvSpPr>
          <p:cNvPr id="507" name="CustomShape 41"/>
          <p:cNvSpPr/>
          <p:nvPr/>
        </p:nvSpPr>
        <p:spPr>
          <a:xfrm>
            <a:off x="2555640" y="2277000"/>
            <a:ext cx="3597840" cy="636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a:solidFill>
                  <a:srgbClr val="002060"/>
                </a:solidFill>
                <a:latin typeface="Calibri"/>
                <a:ea typeface="DejaVu Sans"/>
              </a:rPr>
              <a:t>Robot stress test, virtual client script, can simplify implementation under scripts/client</a:t>
            </a:r>
            <a:endParaRPr lang="en-US" sz="1400" b="0" strike="noStrike" spc="-1">
              <a:latin typeface="Arial"/>
            </a:endParaRPr>
          </a:p>
        </p:txBody>
      </p:sp>
      <p:pic>
        <p:nvPicPr>
          <p:cNvPr id="508" name="Picture 507"/>
          <p:cNvPicPr/>
          <p:nvPr/>
        </p:nvPicPr>
        <p:blipFill>
          <a:blip r:embed="rId3"/>
          <a:stretch/>
        </p:blipFill>
        <p:spPr>
          <a:xfrm>
            <a:off x="1041480" y="3251160"/>
            <a:ext cx="175680" cy="264600"/>
          </a:xfrm>
          <a:prstGeom prst="rect">
            <a:avLst/>
          </a:prstGeom>
          <a:ln>
            <a:noFill/>
          </a:ln>
        </p:spPr>
      </p:pic>
      <p:sp>
        <p:nvSpPr>
          <p:cNvPr id="509" name="CustomShape 42"/>
          <p:cNvSpPr/>
          <p:nvPr/>
        </p:nvSpPr>
        <p:spPr>
          <a:xfrm>
            <a:off x="2625840" y="2137680"/>
            <a:ext cx="2014200" cy="211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511"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Implementation</a:t>
            </a:r>
            <a:endParaRPr lang="en-US" sz="4400" b="0" strike="noStrike" spc="-1">
              <a:latin typeface="Arial"/>
            </a:endParaRPr>
          </a:p>
        </p:txBody>
      </p:sp>
      <p:sp>
        <p:nvSpPr>
          <p:cNvPr id="512"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Each Entity must:</a:t>
            </a:r>
            <a:endParaRPr lang="en-US" sz="32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Be listed in the </a:t>
            </a:r>
            <a:r>
              <a:rPr lang="en-US" sz="2000" b="0" strike="noStrike" spc="-1">
                <a:solidFill>
                  <a:srgbClr val="00007D"/>
                </a:solidFill>
                <a:latin typeface="Courier New"/>
                <a:ea typeface="宋体"/>
              </a:rPr>
              <a:t>entities.xml file</a:t>
            </a:r>
            <a:endParaRPr lang="en-US" sz="20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Must have an </a:t>
            </a:r>
            <a:r>
              <a:rPr lang="en-US" sz="2000" b="0" strike="noStrike" spc="-1">
                <a:solidFill>
                  <a:srgbClr val="00007D"/>
                </a:solidFill>
                <a:latin typeface="Courier New"/>
                <a:ea typeface="宋体"/>
              </a:rPr>
              <a:t>&lt;Entity_name&gt;.def file</a:t>
            </a:r>
            <a:endParaRPr lang="en-US" sz="20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Must have an</a:t>
            </a:r>
            <a:r>
              <a:rPr lang="en-US" sz="2000" b="0" strike="noStrike" spc="-1">
                <a:solidFill>
                  <a:srgbClr val="00007D"/>
                </a:solidFill>
                <a:latin typeface="Courier New"/>
                <a:ea typeface="宋体"/>
              </a:rPr>
              <a:t> &lt;Entity_name&gt;.py file</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Each Entity can:</a:t>
            </a:r>
            <a:endParaRPr lang="en-US" sz="3200" b="0" strike="noStrike" spc="-1">
              <a:latin typeface="Arial"/>
            </a:endParaRPr>
          </a:p>
          <a:p>
            <a:pPr>
              <a:lnSpc>
                <a:spcPct val="100000"/>
              </a:lnSpc>
              <a:spcBef>
                <a:spcPts val="400"/>
              </a:spcBef>
            </a:pPr>
            <a:r>
              <a:rPr lang="en-US" sz="2000" b="0" strike="noStrike" spc="-1">
                <a:solidFill>
                  <a:srgbClr val="00007D"/>
                </a:solidFill>
                <a:latin typeface="Calibri"/>
                <a:ea typeface="宋体"/>
              </a:rPr>
              <a:t>         Have up to 3 parts of the implementation (Client/Cell/Base)</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Use a shared script under the common path</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Client / Server definition file must match</a:t>
            </a:r>
            <a:endParaRPr lang="en-US" sz="3200" b="0" strike="noStrike" spc="-1">
              <a:latin typeface="Arial"/>
            </a:endParaRPr>
          </a:p>
          <a:p>
            <a:pPr>
              <a:lnSpc>
                <a:spcPct val="100000"/>
              </a:lnSpc>
              <a:spcBef>
                <a:spcPts val="400"/>
              </a:spcBef>
            </a:pPr>
            <a:r>
              <a:rPr lang="en-US" sz="2000" b="0" strike="noStrike" spc="-1">
                <a:solidFill>
                  <a:srgbClr val="00007D"/>
                </a:solidFill>
                <a:latin typeface="Calibri"/>
                <a:ea typeface="宋体"/>
              </a:rPr>
              <a:t>      In the client plug-in environment, the plug-in will compare MD5 value of the computing protocol with the server’s to ensure that it is up-to-date. When the protocol does not match, the plug-in will be imported from the server network and stored locally.</a:t>
            </a:r>
            <a:endParaRPr lang="en-US" sz="2000" b="0" strike="noStrike" spc="-1">
              <a:latin typeface="Arial"/>
            </a:endParaRPr>
          </a:p>
          <a:p>
            <a:pPr>
              <a:lnSpc>
                <a:spcPct val="100000"/>
              </a:lnSpc>
              <a:spcBef>
                <a:spcPts val="641"/>
              </a:spcBef>
            </a:pPr>
            <a:endParaRPr lang="en-US" sz="2000" b="0" strike="noStrike" spc="-1">
              <a:latin typeface="Arial"/>
            </a:endParaRPr>
          </a:p>
          <a:p>
            <a:pPr>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Line 1"/>
          <p:cNvSpPr/>
          <p:nvPr/>
        </p:nvSpPr>
        <p:spPr>
          <a:xfrm>
            <a:off x="96120" y="4701960"/>
            <a:ext cx="649188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514" name="CustomShape 2"/>
          <p:cNvSpPr/>
          <p:nvPr/>
        </p:nvSpPr>
        <p:spPr>
          <a:xfrm>
            <a:off x="107640" y="966960"/>
            <a:ext cx="6478200" cy="3669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3"/>
          <p:cNvSpPr/>
          <p:nvPr/>
        </p:nvSpPr>
        <p:spPr>
          <a:xfrm>
            <a:off x="467640" y="3231720"/>
            <a:ext cx="5686200" cy="33876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6" name="CustomShape 4"/>
          <p:cNvSpPr/>
          <p:nvPr/>
        </p:nvSpPr>
        <p:spPr>
          <a:xfrm>
            <a:off x="467640" y="1863360"/>
            <a:ext cx="5686200" cy="33876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7" name="CustomShape 5"/>
          <p:cNvSpPr/>
          <p:nvPr/>
        </p:nvSpPr>
        <p:spPr>
          <a:xfrm>
            <a:off x="6876360" y="980640"/>
            <a:ext cx="2099880" cy="1407600"/>
          </a:xfrm>
          <a:prstGeom prst="rect">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518" name="CustomShape 6"/>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519" name="CustomShape 7"/>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Distributed Entity</a:t>
            </a:r>
            <a:endParaRPr lang="en-US" sz="4400" b="0" strike="noStrike" spc="-1">
              <a:latin typeface="Arial"/>
            </a:endParaRPr>
          </a:p>
        </p:txBody>
      </p:sp>
      <p:sp>
        <p:nvSpPr>
          <p:cNvPr id="520" name="CustomShape 8"/>
          <p:cNvSpPr/>
          <p:nvPr/>
        </p:nvSpPr>
        <p:spPr>
          <a:xfrm>
            <a:off x="7001280" y="1223280"/>
            <a:ext cx="136800" cy="10800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21" name="CustomShape 9"/>
          <p:cNvSpPr/>
          <p:nvPr/>
        </p:nvSpPr>
        <p:spPr>
          <a:xfrm>
            <a:off x="7001280" y="1439280"/>
            <a:ext cx="13680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22" name="CustomShape 10"/>
          <p:cNvSpPr/>
          <p:nvPr/>
        </p:nvSpPr>
        <p:spPr>
          <a:xfrm>
            <a:off x="7001280" y="1621440"/>
            <a:ext cx="13680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23" name="CustomShape 11"/>
          <p:cNvSpPr/>
          <p:nvPr/>
        </p:nvSpPr>
        <p:spPr>
          <a:xfrm>
            <a:off x="7001280" y="1837800"/>
            <a:ext cx="13680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24" name="CustomShape 12"/>
          <p:cNvSpPr/>
          <p:nvPr/>
        </p:nvSpPr>
        <p:spPr>
          <a:xfrm>
            <a:off x="7001280" y="2053800"/>
            <a:ext cx="136800" cy="10800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25" name="CustomShape 13"/>
          <p:cNvSpPr/>
          <p:nvPr/>
        </p:nvSpPr>
        <p:spPr>
          <a:xfrm>
            <a:off x="7140600" y="1100880"/>
            <a:ext cx="1826640" cy="11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EEECE1"/>
                </a:solidFill>
                <a:latin typeface="Calibri"/>
                <a:ea typeface="宋体"/>
              </a:rPr>
              <a:t>Base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Real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Ghost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Player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Client Entity</a:t>
            </a:r>
            <a:endParaRPr lang="en-US" sz="1400" b="0" strike="noStrike" spc="-1">
              <a:latin typeface="Arial"/>
            </a:endParaRPr>
          </a:p>
        </p:txBody>
      </p:sp>
      <p:sp>
        <p:nvSpPr>
          <p:cNvPr id="526" name="CustomShape 14"/>
          <p:cNvSpPr/>
          <p:nvPr/>
        </p:nvSpPr>
        <p:spPr>
          <a:xfrm>
            <a:off x="1403640" y="2339640"/>
            <a:ext cx="1653840" cy="645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527" name="CustomShape 15"/>
          <p:cNvSpPr/>
          <p:nvPr/>
        </p:nvSpPr>
        <p:spPr>
          <a:xfrm>
            <a:off x="1591920" y="239544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28" name="CustomShape 16"/>
          <p:cNvSpPr/>
          <p:nvPr/>
        </p:nvSpPr>
        <p:spPr>
          <a:xfrm>
            <a:off x="1763640" y="269028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Baseapp</a:t>
            </a:r>
            <a:endParaRPr lang="en-US" sz="1800" b="0" strike="noStrike" spc="-1">
              <a:latin typeface="Arial"/>
            </a:endParaRPr>
          </a:p>
        </p:txBody>
      </p:sp>
      <p:sp>
        <p:nvSpPr>
          <p:cNvPr id="529" name="CustomShape 17"/>
          <p:cNvSpPr/>
          <p:nvPr/>
        </p:nvSpPr>
        <p:spPr>
          <a:xfrm>
            <a:off x="1591920" y="23302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530" name="CustomShape 18"/>
          <p:cNvSpPr/>
          <p:nvPr/>
        </p:nvSpPr>
        <p:spPr>
          <a:xfrm>
            <a:off x="2339640" y="240480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31" name="CustomShape 19"/>
          <p:cNvSpPr/>
          <p:nvPr/>
        </p:nvSpPr>
        <p:spPr>
          <a:xfrm>
            <a:off x="2339640" y="2339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532" name="CustomShape 20"/>
          <p:cNvSpPr/>
          <p:nvPr/>
        </p:nvSpPr>
        <p:spPr>
          <a:xfrm>
            <a:off x="3420000" y="2349000"/>
            <a:ext cx="1653840" cy="645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533" name="CustomShape 21"/>
          <p:cNvSpPr/>
          <p:nvPr/>
        </p:nvSpPr>
        <p:spPr>
          <a:xfrm>
            <a:off x="3780000" y="269964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Baseapp</a:t>
            </a:r>
            <a:endParaRPr lang="en-US" sz="1800" b="0" strike="noStrike" spc="-1">
              <a:latin typeface="Arial"/>
            </a:endParaRPr>
          </a:p>
        </p:txBody>
      </p:sp>
      <p:sp>
        <p:nvSpPr>
          <p:cNvPr id="534" name="CustomShape 22"/>
          <p:cNvSpPr/>
          <p:nvPr/>
        </p:nvSpPr>
        <p:spPr>
          <a:xfrm>
            <a:off x="4068000" y="241416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35" name="CustomShape 23"/>
          <p:cNvSpPr/>
          <p:nvPr/>
        </p:nvSpPr>
        <p:spPr>
          <a:xfrm>
            <a:off x="4068000" y="234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536" name="CustomShape 24"/>
          <p:cNvSpPr/>
          <p:nvPr/>
        </p:nvSpPr>
        <p:spPr>
          <a:xfrm>
            <a:off x="467640" y="106200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37" name="CustomShape 25"/>
          <p:cNvSpPr/>
          <p:nvPr/>
        </p:nvSpPr>
        <p:spPr>
          <a:xfrm>
            <a:off x="827640" y="141264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538" name="CustomShape 26"/>
          <p:cNvSpPr/>
          <p:nvPr/>
        </p:nvSpPr>
        <p:spPr>
          <a:xfrm>
            <a:off x="1087920" y="112716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39" name="CustomShape 27"/>
          <p:cNvSpPr/>
          <p:nvPr/>
        </p:nvSpPr>
        <p:spPr>
          <a:xfrm>
            <a:off x="1087920" y="1062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540" name="CustomShape 28"/>
          <p:cNvSpPr/>
          <p:nvPr/>
        </p:nvSpPr>
        <p:spPr>
          <a:xfrm>
            <a:off x="2483640" y="1071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41" name="CustomShape 29"/>
          <p:cNvSpPr/>
          <p:nvPr/>
        </p:nvSpPr>
        <p:spPr>
          <a:xfrm>
            <a:off x="2843640" y="142200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542" name="CustomShape 30"/>
          <p:cNvSpPr/>
          <p:nvPr/>
        </p:nvSpPr>
        <p:spPr>
          <a:xfrm>
            <a:off x="3132000" y="113652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43" name="CustomShape 31"/>
          <p:cNvSpPr/>
          <p:nvPr/>
        </p:nvSpPr>
        <p:spPr>
          <a:xfrm>
            <a:off x="3132000" y="1071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544" name="CustomShape 32"/>
          <p:cNvSpPr/>
          <p:nvPr/>
        </p:nvSpPr>
        <p:spPr>
          <a:xfrm>
            <a:off x="4500000" y="1062000"/>
            <a:ext cx="1653840" cy="654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45" name="CustomShape 33"/>
          <p:cNvSpPr/>
          <p:nvPr/>
        </p:nvSpPr>
        <p:spPr>
          <a:xfrm>
            <a:off x="4860000" y="141264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546" name="CustomShape 34"/>
          <p:cNvSpPr/>
          <p:nvPr/>
        </p:nvSpPr>
        <p:spPr>
          <a:xfrm>
            <a:off x="5148000" y="118980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47" name="CustomShape 35"/>
          <p:cNvSpPr/>
          <p:nvPr/>
        </p:nvSpPr>
        <p:spPr>
          <a:xfrm>
            <a:off x="5148000" y="1124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548" name="CustomShape 36"/>
          <p:cNvSpPr/>
          <p:nvPr/>
        </p:nvSpPr>
        <p:spPr>
          <a:xfrm>
            <a:off x="539640" y="3798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49" name="CustomShape 37"/>
          <p:cNvSpPr/>
          <p:nvPr/>
        </p:nvSpPr>
        <p:spPr>
          <a:xfrm>
            <a:off x="727920" y="3854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50" name="CustomShape 38"/>
          <p:cNvSpPr/>
          <p:nvPr/>
        </p:nvSpPr>
        <p:spPr>
          <a:xfrm>
            <a:off x="467640" y="4149000"/>
            <a:ext cx="165384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  Cellapp1-cell1</a:t>
            </a:r>
            <a:endParaRPr lang="en-US" sz="1800" b="0" strike="noStrike" spc="-1">
              <a:latin typeface="Arial"/>
            </a:endParaRPr>
          </a:p>
        </p:txBody>
      </p:sp>
      <p:sp>
        <p:nvSpPr>
          <p:cNvPr id="551" name="CustomShape 39"/>
          <p:cNvSpPr/>
          <p:nvPr/>
        </p:nvSpPr>
        <p:spPr>
          <a:xfrm>
            <a:off x="72792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552" name="CustomShape 40"/>
          <p:cNvSpPr/>
          <p:nvPr/>
        </p:nvSpPr>
        <p:spPr>
          <a:xfrm>
            <a:off x="1259640" y="3863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53" name="CustomShape 41"/>
          <p:cNvSpPr/>
          <p:nvPr/>
        </p:nvSpPr>
        <p:spPr>
          <a:xfrm>
            <a:off x="125964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554" name="CustomShape 42"/>
          <p:cNvSpPr/>
          <p:nvPr/>
        </p:nvSpPr>
        <p:spPr>
          <a:xfrm>
            <a:off x="2555640" y="3807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55" name="CustomShape 43"/>
          <p:cNvSpPr/>
          <p:nvPr/>
        </p:nvSpPr>
        <p:spPr>
          <a:xfrm>
            <a:off x="2699640" y="4158360"/>
            <a:ext cx="1545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Cellapp2-cell2</a:t>
            </a:r>
            <a:endParaRPr lang="en-US" sz="1800" b="0" strike="noStrike" spc="-1">
              <a:latin typeface="Arial"/>
            </a:endParaRPr>
          </a:p>
        </p:txBody>
      </p:sp>
      <p:sp>
        <p:nvSpPr>
          <p:cNvPr id="556" name="CustomShape 44"/>
          <p:cNvSpPr/>
          <p:nvPr/>
        </p:nvSpPr>
        <p:spPr>
          <a:xfrm>
            <a:off x="176364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57" name="CustomShape 45"/>
          <p:cNvSpPr/>
          <p:nvPr/>
        </p:nvSpPr>
        <p:spPr>
          <a:xfrm>
            <a:off x="176364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558" name="CustomShape 46"/>
          <p:cNvSpPr/>
          <p:nvPr/>
        </p:nvSpPr>
        <p:spPr>
          <a:xfrm>
            <a:off x="4644000" y="3807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59" name="CustomShape 47"/>
          <p:cNvSpPr/>
          <p:nvPr/>
        </p:nvSpPr>
        <p:spPr>
          <a:xfrm>
            <a:off x="4760280" y="4139640"/>
            <a:ext cx="160956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Cellapp3-cell3</a:t>
            </a:r>
            <a:endParaRPr lang="en-US" sz="1800" b="0" strike="noStrike" spc="-1">
              <a:latin typeface="Arial"/>
            </a:endParaRPr>
          </a:p>
        </p:txBody>
      </p:sp>
      <p:sp>
        <p:nvSpPr>
          <p:cNvPr id="560" name="CustomShape 48"/>
          <p:cNvSpPr/>
          <p:nvPr/>
        </p:nvSpPr>
        <p:spPr>
          <a:xfrm>
            <a:off x="277164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61" name="CustomShape 49"/>
          <p:cNvSpPr/>
          <p:nvPr/>
        </p:nvSpPr>
        <p:spPr>
          <a:xfrm>
            <a:off x="277164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562" name="CustomShape 50"/>
          <p:cNvSpPr/>
          <p:nvPr/>
        </p:nvSpPr>
        <p:spPr>
          <a:xfrm>
            <a:off x="330372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63" name="CustomShape 51"/>
          <p:cNvSpPr/>
          <p:nvPr/>
        </p:nvSpPr>
        <p:spPr>
          <a:xfrm>
            <a:off x="330372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564" name="CustomShape 52"/>
          <p:cNvSpPr/>
          <p:nvPr/>
        </p:nvSpPr>
        <p:spPr>
          <a:xfrm>
            <a:off x="3807720" y="387288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65" name="CustomShape 53"/>
          <p:cNvSpPr/>
          <p:nvPr/>
        </p:nvSpPr>
        <p:spPr>
          <a:xfrm>
            <a:off x="380772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566" name="CustomShape 54"/>
          <p:cNvSpPr/>
          <p:nvPr/>
        </p:nvSpPr>
        <p:spPr>
          <a:xfrm>
            <a:off x="487656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67" name="CustomShape 55"/>
          <p:cNvSpPr/>
          <p:nvPr/>
        </p:nvSpPr>
        <p:spPr>
          <a:xfrm>
            <a:off x="487656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568" name="CustomShape 56"/>
          <p:cNvSpPr/>
          <p:nvPr/>
        </p:nvSpPr>
        <p:spPr>
          <a:xfrm>
            <a:off x="540828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69" name="CustomShape 57"/>
          <p:cNvSpPr/>
          <p:nvPr/>
        </p:nvSpPr>
        <p:spPr>
          <a:xfrm>
            <a:off x="540828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570" name="CustomShape 58"/>
          <p:cNvSpPr/>
          <p:nvPr/>
        </p:nvSpPr>
        <p:spPr>
          <a:xfrm>
            <a:off x="591228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1" name="CustomShape 59"/>
          <p:cNvSpPr/>
          <p:nvPr/>
        </p:nvSpPr>
        <p:spPr>
          <a:xfrm>
            <a:off x="591228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572" name="CustomShape 60"/>
          <p:cNvSpPr/>
          <p:nvPr/>
        </p:nvSpPr>
        <p:spPr>
          <a:xfrm flipH="1">
            <a:off x="847440" y="2514960"/>
            <a:ext cx="839520" cy="1336680"/>
          </a:xfrm>
          <a:custGeom>
            <a:avLst/>
            <a:gdLst/>
            <a:ahLst/>
            <a:cxnLst/>
            <a:rect l="l" t="t" r="r" b="b"/>
            <a:pathLst>
              <a:path w="21600" h="21600">
                <a:moveTo>
                  <a:pt x="0" y="0"/>
                </a:moveTo>
                <a:lnTo>
                  <a:pt x="21600" y="21600"/>
                </a:lnTo>
              </a:path>
            </a:pathLst>
          </a:custGeom>
          <a:noFill/>
          <a:ln w="25560">
            <a:solidFill>
              <a:srgbClr val="4BACC6"/>
            </a:solidFill>
            <a:round/>
            <a:headEnd type="triangle" w="med" len="me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3" name="CustomShape 61"/>
          <p:cNvSpPr/>
          <p:nvPr/>
        </p:nvSpPr>
        <p:spPr>
          <a:xfrm flipH="1">
            <a:off x="1397880" y="2524320"/>
            <a:ext cx="933480" cy="1346040"/>
          </a:xfrm>
          <a:custGeom>
            <a:avLst/>
            <a:gdLst/>
            <a:ahLst/>
            <a:cxnLst/>
            <a:rect l="l" t="t" r="r" b="b"/>
            <a:pathLst>
              <a:path w="21600" h="21600">
                <a:moveTo>
                  <a:pt x="0" y="0"/>
                </a:moveTo>
                <a:lnTo>
                  <a:pt x="21600" y="21600"/>
                </a:lnTo>
              </a:path>
            </a:pathLst>
          </a:custGeom>
          <a:noFill/>
          <a:ln w="25560">
            <a:solidFill>
              <a:srgbClr val="4BACC6"/>
            </a:solidFill>
            <a:round/>
            <a:headEnd type="triangle" w="med" len="me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4" name="CustomShape 62"/>
          <p:cNvSpPr/>
          <p:nvPr/>
        </p:nvSpPr>
        <p:spPr>
          <a:xfrm flipH="1">
            <a:off x="3901680" y="2533680"/>
            <a:ext cx="158040" cy="1456200"/>
          </a:xfrm>
          <a:custGeom>
            <a:avLst/>
            <a:gdLst/>
            <a:ahLst/>
            <a:cxnLst/>
            <a:rect l="l" t="t" r="r" b="b"/>
            <a:pathLst>
              <a:path w="21600" h="21600">
                <a:moveTo>
                  <a:pt x="0" y="0"/>
                </a:moveTo>
                <a:lnTo>
                  <a:pt x="21600" y="21600"/>
                </a:lnTo>
              </a:path>
            </a:pathLst>
          </a:custGeom>
          <a:noFill/>
          <a:ln w="25560">
            <a:solidFill>
              <a:srgbClr val="4BACC6"/>
            </a:solidFill>
            <a:round/>
            <a:headEnd type="triangle" w="med" len="me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5" name="CustomShape 63"/>
          <p:cNvSpPr/>
          <p:nvPr/>
        </p:nvSpPr>
        <p:spPr>
          <a:xfrm>
            <a:off x="1187640" y="1246680"/>
            <a:ext cx="501480" cy="1265760"/>
          </a:xfrm>
          <a:custGeom>
            <a:avLst/>
            <a:gdLst/>
            <a:ahLst/>
            <a:cxnLst/>
            <a:rect l="l" t="t" r="r" b="b"/>
            <a:pathLst>
              <a:path w="21600" h="21600">
                <a:moveTo>
                  <a:pt x="0" y="0"/>
                </a:moveTo>
                <a:lnTo>
                  <a:pt x="21600" y="21600"/>
                </a:lnTo>
              </a:path>
            </a:pathLst>
          </a:custGeom>
          <a:noFill/>
          <a:ln w="25560">
            <a:solidFill>
              <a:srgbClr val="4BACC6"/>
            </a:solidFill>
            <a:round/>
            <a:headEnd type="triangle" w="med" len="me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6" name="CustomShape 64"/>
          <p:cNvSpPr/>
          <p:nvPr/>
        </p:nvSpPr>
        <p:spPr>
          <a:xfrm flipH="1">
            <a:off x="2433960" y="1256040"/>
            <a:ext cx="789480" cy="1265760"/>
          </a:xfrm>
          <a:custGeom>
            <a:avLst/>
            <a:gdLst/>
            <a:ahLst/>
            <a:cxnLst/>
            <a:rect l="l" t="t" r="r" b="b"/>
            <a:pathLst>
              <a:path w="21600" h="21600">
                <a:moveTo>
                  <a:pt x="0" y="0"/>
                </a:moveTo>
                <a:lnTo>
                  <a:pt x="21600" y="21600"/>
                </a:lnTo>
              </a:path>
            </a:pathLst>
          </a:custGeom>
          <a:noFill/>
          <a:ln w="25560">
            <a:solidFill>
              <a:srgbClr val="4BACC6"/>
            </a:solidFill>
            <a:round/>
            <a:headEnd type="triangle" w="med" len="me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7" name="CustomShape 65"/>
          <p:cNvSpPr/>
          <p:nvPr/>
        </p:nvSpPr>
        <p:spPr>
          <a:xfrm flipH="1">
            <a:off x="4161960" y="1309320"/>
            <a:ext cx="1077480" cy="1221480"/>
          </a:xfrm>
          <a:custGeom>
            <a:avLst/>
            <a:gdLst/>
            <a:ahLst/>
            <a:cxnLst/>
            <a:rect l="l" t="t" r="r" b="b"/>
            <a:pathLst>
              <a:path w="21600" h="21600">
                <a:moveTo>
                  <a:pt x="0" y="0"/>
                </a:moveTo>
                <a:lnTo>
                  <a:pt x="21600" y="21600"/>
                </a:lnTo>
              </a:path>
            </a:pathLst>
          </a:custGeom>
          <a:noFill/>
          <a:ln w="25560">
            <a:solidFill>
              <a:srgbClr val="4BACC6"/>
            </a:solidFill>
            <a:round/>
            <a:headEnd type="triangle" w="med" len="me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8" name="CustomShape 66"/>
          <p:cNvSpPr/>
          <p:nvPr/>
        </p:nvSpPr>
        <p:spPr>
          <a:xfrm>
            <a:off x="96120" y="4751280"/>
            <a:ext cx="3254760" cy="95652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Cell1</a:t>
            </a:r>
            <a:endParaRPr lang="en-US" sz="1800" b="0" strike="noStrike" spc="-1">
              <a:latin typeface="Arial"/>
            </a:endParaRPr>
          </a:p>
        </p:txBody>
      </p:sp>
      <p:sp>
        <p:nvSpPr>
          <p:cNvPr id="579" name="CustomShape 67"/>
          <p:cNvSpPr/>
          <p:nvPr/>
        </p:nvSpPr>
        <p:spPr>
          <a:xfrm>
            <a:off x="3375720" y="4751280"/>
            <a:ext cx="3210120" cy="95652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Cell2</a:t>
            </a:r>
            <a:endParaRPr lang="en-US" sz="1800" b="0" strike="noStrike" spc="-1">
              <a:latin typeface="Arial"/>
            </a:endParaRPr>
          </a:p>
        </p:txBody>
      </p:sp>
      <p:sp>
        <p:nvSpPr>
          <p:cNvPr id="580" name="CustomShape 68"/>
          <p:cNvSpPr/>
          <p:nvPr/>
        </p:nvSpPr>
        <p:spPr>
          <a:xfrm>
            <a:off x="96120" y="5733360"/>
            <a:ext cx="6489360" cy="956520"/>
          </a:xfrm>
          <a:prstGeom prst="rect">
            <a:avLst/>
          </a:prstGeom>
          <a:solidFill>
            <a:srgbClr val="C0504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Cell3</a:t>
            </a:r>
            <a:endParaRPr lang="en-US" sz="1800" b="0" strike="noStrike" spc="-1">
              <a:latin typeface="Arial"/>
            </a:endParaRPr>
          </a:p>
        </p:txBody>
      </p:sp>
      <p:sp>
        <p:nvSpPr>
          <p:cNvPr id="581" name="CustomShape 69"/>
          <p:cNvSpPr/>
          <p:nvPr/>
        </p:nvSpPr>
        <p:spPr>
          <a:xfrm>
            <a:off x="1043640" y="4862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82" name="CustomShape 70"/>
          <p:cNvSpPr/>
          <p:nvPr/>
        </p:nvSpPr>
        <p:spPr>
          <a:xfrm>
            <a:off x="1043640" y="4797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583" name="CustomShape 71"/>
          <p:cNvSpPr/>
          <p:nvPr/>
        </p:nvSpPr>
        <p:spPr>
          <a:xfrm>
            <a:off x="2167920" y="4871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84" name="CustomShape 72"/>
          <p:cNvSpPr/>
          <p:nvPr/>
        </p:nvSpPr>
        <p:spPr>
          <a:xfrm>
            <a:off x="2167920" y="4806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585" name="CustomShape 73"/>
          <p:cNvSpPr/>
          <p:nvPr/>
        </p:nvSpPr>
        <p:spPr>
          <a:xfrm>
            <a:off x="4887720" y="4853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86" name="CustomShape 74"/>
          <p:cNvSpPr/>
          <p:nvPr/>
        </p:nvSpPr>
        <p:spPr>
          <a:xfrm>
            <a:off x="4904280" y="4788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587" name="CustomShape 75"/>
          <p:cNvSpPr/>
          <p:nvPr/>
        </p:nvSpPr>
        <p:spPr>
          <a:xfrm>
            <a:off x="4644000" y="53478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88" name="CustomShape 76"/>
          <p:cNvSpPr/>
          <p:nvPr/>
        </p:nvSpPr>
        <p:spPr>
          <a:xfrm>
            <a:off x="4660200" y="528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589" name="CustomShape 77"/>
          <p:cNvSpPr/>
          <p:nvPr/>
        </p:nvSpPr>
        <p:spPr>
          <a:xfrm>
            <a:off x="519228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0" name="CustomShape 78"/>
          <p:cNvSpPr/>
          <p:nvPr/>
        </p:nvSpPr>
        <p:spPr>
          <a:xfrm>
            <a:off x="5175720" y="5292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591" name="CustomShape 79"/>
          <p:cNvSpPr/>
          <p:nvPr/>
        </p:nvSpPr>
        <p:spPr>
          <a:xfrm>
            <a:off x="1295640" y="4518360"/>
            <a:ext cx="205200" cy="45756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80"/>
          <p:cNvSpPr/>
          <p:nvPr/>
        </p:nvSpPr>
        <p:spPr>
          <a:xfrm>
            <a:off x="3474000" y="4527720"/>
            <a:ext cx="231480" cy="43884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3" name="CustomShape 81"/>
          <p:cNvSpPr/>
          <p:nvPr/>
        </p:nvSpPr>
        <p:spPr>
          <a:xfrm flipH="1">
            <a:off x="3301560" y="4509000"/>
            <a:ext cx="2260080" cy="136548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4" name="CustomShape 82"/>
          <p:cNvSpPr/>
          <p:nvPr/>
        </p:nvSpPr>
        <p:spPr>
          <a:xfrm>
            <a:off x="173592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95" name="CustomShape 83"/>
          <p:cNvSpPr/>
          <p:nvPr/>
        </p:nvSpPr>
        <p:spPr>
          <a:xfrm>
            <a:off x="173592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596" name="CustomShape 84"/>
          <p:cNvSpPr/>
          <p:nvPr/>
        </p:nvSpPr>
        <p:spPr>
          <a:xfrm>
            <a:off x="173592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97" name="CustomShape 85"/>
          <p:cNvSpPr/>
          <p:nvPr/>
        </p:nvSpPr>
        <p:spPr>
          <a:xfrm>
            <a:off x="173592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598" name="CustomShape 86"/>
          <p:cNvSpPr/>
          <p:nvPr/>
        </p:nvSpPr>
        <p:spPr>
          <a:xfrm>
            <a:off x="378000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99" name="CustomShape 87"/>
          <p:cNvSpPr/>
          <p:nvPr/>
        </p:nvSpPr>
        <p:spPr>
          <a:xfrm>
            <a:off x="378000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00" name="CustomShape 88"/>
          <p:cNvSpPr/>
          <p:nvPr/>
        </p:nvSpPr>
        <p:spPr>
          <a:xfrm>
            <a:off x="378000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01" name="CustomShape 89"/>
          <p:cNvSpPr/>
          <p:nvPr/>
        </p:nvSpPr>
        <p:spPr>
          <a:xfrm>
            <a:off x="378000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02" name="CustomShape 90"/>
          <p:cNvSpPr/>
          <p:nvPr/>
        </p:nvSpPr>
        <p:spPr>
          <a:xfrm>
            <a:off x="576828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03" name="CustomShape 91"/>
          <p:cNvSpPr/>
          <p:nvPr/>
        </p:nvSpPr>
        <p:spPr>
          <a:xfrm>
            <a:off x="576828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04" name="CustomShape 92"/>
          <p:cNvSpPr/>
          <p:nvPr/>
        </p:nvSpPr>
        <p:spPr>
          <a:xfrm>
            <a:off x="576828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05" name="CustomShape 93"/>
          <p:cNvSpPr/>
          <p:nvPr/>
        </p:nvSpPr>
        <p:spPr>
          <a:xfrm>
            <a:off x="576828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06" name="CustomShape 94"/>
          <p:cNvSpPr/>
          <p:nvPr/>
        </p:nvSpPr>
        <p:spPr>
          <a:xfrm>
            <a:off x="6660360" y="4748400"/>
            <a:ext cx="213480" cy="1941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607" name="CustomShape 95"/>
          <p:cNvSpPr/>
          <p:nvPr/>
        </p:nvSpPr>
        <p:spPr>
          <a:xfrm>
            <a:off x="6943320" y="5538600"/>
            <a:ext cx="196596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FF0000"/>
                </a:solidFill>
                <a:latin typeface="Calibri"/>
                <a:ea typeface="DejaVu Sans"/>
              </a:rPr>
              <a:t>In a space</a:t>
            </a:r>
            <a:endParaRPr lang="en-US" sz="1600" b="0" strike="noStrike" spc="-1">
              <a:latin typeface="Arial"/>
            </a:endParaRPr>
          </a:p>
        </p:txBody>
      </p:sp>
      <p:sp>
        <p:nvSpPr>
          <p:cNvPr id="608" name="CustomShape 96"/>
          <p:cNvSpPr/>
          <p:nvPr/>
        </p:nvSpPr>
        <p:spPr>
          <a:xfrm>
            <a:off x="1663920" y="5366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09" name="CustomShape 97"/>
          <p:cNvSpPr/>
          <p:nvPr/>
        </p:nvSpPr>
        <p:spPr>
          <a:xfrm>
            <a:off x="1647360" y="5301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10" name="CustomShape 98"/>
          <p:cNvSpPr/>
          <p:nvPr/>
        </p:nvSpPr>
        <p:spPr>
          <a:xfrm>
            <a:off x="2720880" y="63579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99"/>
          <p:cNvSpPr/>
          <p:nvPr/>
        </p:nvSpPr>
        <p:spPr>
          <a:xfrm>
            <a:off x="3252600" y="63673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2" name="CustomShape 100"/>
          <p:cNvSpPr/>
          <p:nvPr/>
        </p:nvSpPr>
        <p:spPr>
          <a:xfrm>
            <a:off x="3756600" y="63766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3" name="CustomShape 101"/>
          <p:cNvSpPr/>
          <p:nvPr/>
        </p:nvSpPr>
        <p:spPr>
          <a:xfrm>
            <a:off x="2714760" y="62866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14" name="CustomShape 102"/>
          <p:cNvSpPr/>
          <p:nvPr/>
        </p:nvSpPr>
        <p:spPr>
          <a:xfrm>
            <a:off x="3246480" y="62956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15" name="CustomShape 103"/>
          <p:cNvSpPr/>
          <p:nvPr/>
        </p:nvSpPr>
        <p:spPr>
          <a:xfrm>
            <a:off x="3750480" y="63050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617"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Distributed Entity</a:t>
            </a:r>
            <a:endParaRPr lang="en-US" sz="4400" b="0" strike="noStrike" spc="-1">
              <a:latin typeface="Arial"/>
            </a:endParaRPr>
          </a:p>
        </p:txBody>
      </p:sp>
      <p:sp>
        <p:nvSpPr>
          <p:cNvPr id="618"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79280" indent="-176760">
              <a:lnSpc>
                <a:spcPct val="90000"/>
              </a:lnSpc>
              <a:spcBef>
                <a:spcPts val="799"/>
              </a:spcBef>
              <a:buClr>
                <a:srgbClr val="FF9933"/>
              </a:buClr>
              <a:buSzPct val="80000"/>
              <a:buFont typeface="Wingdings" charset="2"/>
              <a:buChar char=""/>
            </a:pPr>
            <a:r>
              <a:rPr lang="en-US" sz="3200" b="0" strike="noStrike" spc="-1">
                <a:solidFill>
                  <a:srgbClr val="00007D"/>
                </a:solidFill>
                <a:latin typeface="Verdana"/>
                <a:ea typeface="DejaVu Sans"/>
              </a:rPr>
              <a:t>CellApp</a:t>
            </a:r>
            <a:r>
              <a:rPr lang="en-US" sz="3200" b="0" strike="noStrike" spc="-1">
                <a:solidFill>
                  <a:srgbClr val="00007D"/>
                </a:solidFill>
                <a:latin typeface="Verdana"/>
                <a:ea typeface="宋体"/>
              </a:rPr>
              <a:t>1,CellApp2, and CellApp3 each have a Cell of Cell1</a:t>
            </a:r>
            <a:endParaRPr lang="en-US" sz="3200" b="0" strike="noStrike" spc="-1">
              <a:latin typeface="Arial"/>
            </a:endParaRPr>
          </a:p>
          <a:p>
            <a:pPr marL="179280" indent="-176760">
              <a:lnSpc>
                <a:spcPct val="90000"/>
              </a:lnSpc>
              <a:spcBef>
                <a:spcPts val="799"/>
              </a:spcBef>
              <a:buClr>
                <a:srgbClr val="FF9933"/>
              </a:buClr>
              <a:buSzPct val="80000"/>
              <a:buFont typeface="Wingdings" charset="2"/>
              <a:buChar char=""/>
            </a:pPr>
            <a:r>
              <a:rPr lang="en-US" sz="3200" b="0" strike="noStrike" spc="-1">
                <a:solidFill>
                  <a:srgbClr val="00007D"/>
                </a:solidFill>
                <a:latin typeface="Verdana"/>
                <a:ea typeface="宋体"/>
              </a:rPr>
              <a:t>Three Entities A,B,C are in Space1</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sp>
        <p:nvSpPr>
          <p:cNvPr id="619" name="Line 4"/>
          <p:cNvSpPr/>
          <p:nvPr/>
        </p:nvSpPr>
        <p:spPr>
          <a:xfrm>
            <a:off x="611280" y="4053960"/>
            <a:ext cx="649188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620" name="CustomShape 5"/>
          <p:cNvSpPr/>
          <p:nvPr/>
        </p:nvSpPr>
        <p:spPr>
          <a:xfrm>
            <a:off x="1054800" y="3150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21" name="CustomShape 6"/>
          <p:cNvSpPr/>
          <p:nvPr/>
        </p:nvSpPr>
        <p:spPr>
          <a:xfrm>
            <a:off x="1243080" y="3206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22" name="CustomShape 7"/>
          <p:cNvSpPr/>
          <p:nvPr/>
        </p:nvSpPr>
        <p:spPr>
          <a:xfrm>
            <a:off x="1414800" y="350100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Cellapp1</a:t>
            </a:r>
            <a:endParaRPr lang="en-US" sz="1800" b="0" strike="noStrike" spc="-1">
              <a:latin typeface="Arial"/>
            </a:endParaRPr>
          </a:p>
        </p:txBody>
      </p:sp>
      <p:sp>
        <p:nvSpPr>
          <p:cNvPr id="623" name="CustomShape 8"/>
          <p:cNvSpPr/>
          <p:nvPr/>
        </p:nvSpPr>
        <p:spPr>
          <a:xfrm>
            <a:off x="124308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24" name="CustomShape 9"/>
          <p:cNvSpPr/>
          <p:nvPr/>
        </p:nvSpPr>
        <p:spPr>
          <a:xfrm>
            <a:off x="1774800" y="3215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25" name="CustomShape 10"/>
          <p:cNvSpPr/>
          <p:nvPr/>
        </p:nvSpPr>
        <p:spPr>
          <a:xfrm>
            <a:off x="177480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26" name="CustomShape 11"/>
          <p:cNvSpPr/>
          <p:nvPr/>
        </p:nvSpPr>
        <p:spPr>
          <a:xfrm>
            <a:off x="3071160" y="3159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27" name="CustomShape 12"/>
          <p:cNvSpPr/>
          <p:nvPr/>
        </p:nvSpPr>
        <p:spPr>
          <a:xfrm>
            <a:off x="3431160" y="351036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Cellapp2</a:t>
            </a:r>
            <a:endParaRPr lang="en-US" sz="1800" b="0" strike="noStrike" spc="-1">
              <a:latin typeface="Arial"/>
            </a:endParaRPr>
          </a:p>
        </p:txBody>
      </p:sp>
      <p:sp>
        <p:nvSpPr>
          <p:cNvPr id="628" name="CustomShape 13"/>
          <p:cNvSpPr/>
          <p:nvPr/>
        </p:nvSpPr>
        <p:spPr>
          <a:xfrm>
            <a:off x="227880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29" name="CustomShape 14"/>
          <p:cNvSpPr/>
          <p:nvPr/>
        </p:nvSpPr>
        <p:spPr>
          <a:xfrm>
            <a:off x="227880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30" name="CustomShape 15"/>
          <p:cNvSpPr/>
          <p:nvPr/>
        </p:nvSpPr>
        <p:spPr>
          <a:xfrm>
            <a:off x="5159160" y="3159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16"/>
          <p:cNvSpPr/>
          <p:nvPr/>
        </p:nvSpPr>
        <p:spPr>
          <a:xfrm>
            <a:off x="5519160" y="349164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Cellapp3</a:t>
            </a:r>
            <a:endParaRPr lang="en-US" sz="1800" b="0" strike="noStrike" spc="-1">
              <a:latin typeface="Arial"/>
            </a:endParaRPr>
          </a:p>
        </p:txBody>
      </p:sp>
      <p:sp>
        <p:nvSpPr>
          <p:cNvPr id="632" name="CustomShape 17"/>
          <p:cNvSpPr/>
          <p:nvPr/>
        </p:nvSpPr>
        <p:spPr>
          <a:xfrm>
            <a:off x="328716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3" name="CustomShape 18"/>
          <p:cNvSpPr/>
          <p:nvPr/>
        </p:nvSpPr>
        <p:spPr>
          <a:xfrm>
            <a:off x="328716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34" name="CustomShape 19"/>
          <p:cNvSpPr/>
          <p:nvPr/>
        </p:nvSpPr>
        <p:spPr>
          <a:xfrm>
            <a:off x="381888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5" name="CustomShape 20"/>
          <p:cNvSpPr/>
          <p:nvPr/>
        </p:nvSpPr>
        <p:spPr>
          <a:xfrm>
            <a:off x="381888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36" name="CustomShape 21"/>
          <p:cNvSpPr/>
          <p:nvPr/>
        </p:nvSpPr>
        <p:spPr>
          <a:xfrm>
            <a:off x="4322880" y="322488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37" name="CustomShape 22"/>
          <p:cNvSpPr/>
          <p:nvPr/>
        </p:nvSpPr>
        <p:spPr>
          <a:xfrm>
            <a:off x="432288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38" name="CustomShape 23"/>
          <p:cNvSpPr/>
          <p:nvPr/>
        </p:nvSpPr>
        <p:spPr>
          <a:xfrm>
            <a:off x="539172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9" name="CustomShape 24"/>
          <p:cNvSpPr/>
          <p:nvPr/>
        </p:nvSpPr>
        <p:spPr>
          <a:xfrm>
            <a:off x="539172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40" name="CustomShape 25"/>
          <p:cNvSpPr/>
          <p:nvPr/>
        </p:nvSpPr>
        <p:spPr>
          <a:xfrm>
            <a:off x="592344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1" name="CustomShape 26"/>
          <p:cNvSpPr/>
          <p:nvPr/>
        </p:nvSpPr>
        <p:spPr>
          <a:xfrm>
            <a:off x="592344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42" name="CustomShape 27"/>
          <p:cNvSpPr/>
          <p:nvPr/>
        </p:nvSpPr>
        <p:spPr>
          <a:xfrm>
            <a:off x="642744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3" name="CustomShape 28"/>
          <p:cNvSpPr/>
          <p:nvPr/>
        </p:nvSpPr>
        <p:spPr>
          <a:xfrm>
            <a:off x="642744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44" name="CustomShape 29"/>
          <p:cNvSpPr/>
          <p:nvPr/>
        </p:nvSpPr>
        <p:spPr>
          <a:xfrm>
            <a:off x="611640" y="4103280"/>
            <a:ext cx="3254760" cy="95652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Cell1</a:t>
            </a:r>
            <a:endParaRPr lang="en-US" sz="1800" b="0" strike="noStrike" spc="-1">
              <a:latin typeface="Arial"/>
            </a:endParaRPr>
          </a:p>
        </p:txBody>
      </p:sp>
      <p:sp>
        <p:nvSpPr>
          <p:cNvPr id="645" name="CustomShape 30"/>
          <p:cNvSpPr/>
          <p:nvPr/>
        </p:nvSpPr>
        <p:spPr>
          <a:xfrm>
            <a:off x="3890880" y="4103280"/>
            <a:ext cx="3210120" cy="95652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Cell2</a:t>
            </a:r>
            <a:endParaRPr lang="en-US" sz="1800" b="0" strike="noStrike" spc="-1">
              <a:latin typeface="Arial"/>
            </a:endParaRPr>
          </a:p>
        </p:txBody>
      </p:sp>
      <p:sp>
        <p:nvSpPr>
          <p:cNvPr id="646" name="CustomShape 31"/>
          <p:cNvSpPr/>
          <p:nvPr/>
        </p:nvSpPr>
        <p:spPr>
          <a:xfrm>
            <a:off x="611640" y="5085360"/>
            <a:ext cx="6489360" cy="956520"/>
          </a:xfrm>
          <a:prstGeom prst="rect">
            <a:avLst/>
          </a:prstGeom>
          <a:solidFill>
            <a:srgbClr val="C0504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Cell3</a:t>
            </a:r>
            <a:endParaRPr lang="en-US" sz="1800" b="0" strike="noStrike" spc="-1">
              <a:latin typeface="Arial"/>
            </a:endParaRPr>
          </a:p>
        </p:txBody>
      </p:sp>
      <p:sp>
        <p:nvSpPr>
          <p:cNvPr id="647" name="CustomShape 32"/>
          <p:cNvSpPr/>
          <p:nvPr/>
        </p:nvSpPr>
        <p:spPr>
          <a:xfrm>
            <a:off x="1558800" y="4214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48" name="CustomShape 33"/>
          <p:cNvSpPr/>
          <p:nvPr/>
        </p:nvSpPr>
        <p:spPr>
          <a:xfrm>
            <a:off x="1558800" y="414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49" name="CustomShape 34"/>
          <p:cNvSpPr/>
          <p:nvPr/>
        </p:nvSpPr>
        <p:spPr>
          <a:xfrm>
            <a:off x="2683080" y="4223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50" name="CustomShape 35"/>
          <p:cNvSpPr/>
          <p:nvPr/>
        </p:nvSpPr>
        <p:spPr>
          <a:xfrm>
            <a:off x="2683080" y="415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51" name="CustomShape 36"/>
          <p:cNvSpPr/>
          <p:nvPr/>
        </p:nvSpPr>
        <p:spPr>
          <a:xfrm>
            <a:off x="5403240" y="420480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52" name="CustomShape 37"/>
          <p:cNvSpPr/>
          <p:nvPr/>
        </p:nvSpPr>
        <p:spPr>
          <a:xfrm>
            <a:off x="5419440" y="4139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53" name="CustomShape 38"/>
          <p:cNvSpPr/>
          <p:nvPr/>
        </p:nvSpPr>
        <p:spPr>
          <a:xfrm>
            <a:off x="5159160" y="46998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54" name="CustomShape 39"/>
          <p:cNvSpPr/>
          <p:nvPr/>
        </p:nvSpPr>
        <p:spPr>
          <a:xfrm>
            <a:off x="5175720" y="4634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55" name="CustomShape 40"/>
          <p:cNvSpPr/>
          <p:nvPr/>
        </p:nvSpPr>
        <p:spPr>
          <a:xfrm>
            <a:off x="5707440" y="4709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56" name="CustomShape 41"/>
          <p:cNvSpPr/>
          <p:nvPr/>
        </p:nvSpPr>
        <p:spPr>
          <a:xfrm>
            <a:off x="5691240" y="4644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57" name="CustomShape 42"/>
          <p:cNvSpPr/>
          <p:nvPr/>
        </p:nvSpPr>
        <p:spPr>
          <a:xfrm flipH="1">
            <a:off x="2016720" y="3870360"/>
            <a:ext cx="5760" cy="45756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58" name="CustomShape 43"/>
          <p:cNvSpPr/>
          <p:nvPr/>
        </p:nvSpPr>
        <p:spPr>
          <a:xfrm>
            <a:off x="4043160" y="3879720"/>
            <a:ext cx="177480" cy="43884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59" name="CustomShape 44"/>
          <p:cNvSpPr/>
          <p:nvPr/>
        </p:nvSpPr>
        <p:spPr>
          <a:xfrm flipH="1">
            <a:off x="3816720" y="3861000"/>
            <a:ext cx="2309760" cy="136548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60" name="CustomShape 45"/>
          <p:cNvSpPr/>
          <p:nvPr/>
        </p:nvSpPr>
        <p:spPr>
          <a:xfrm>
            <a:off x="7175520" y="4100400"/>
            <a:ext cx="213480" cy="1941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661" name="CustomShape 46"/>
          <p:cNvSpPr/>
          <p:nvPr/>
        </p:nvSpPr>
        <p:spPr>
          <a:xfrm>
            <a:off x="7458480" y="4890600"/>
            <a:ext cx="196596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FF0000"/>
                </a:solidFill>
                <a:latin typeface="Calibri"/>
                <a:ea typeface="DejaVu Sans"/>
              </a:rPr>
              <a:t>In a space</a:t>
            </a:r>
            <a:endParaRPr lang="en-US" sz="1600" b="0" strike="noStrike" spc="-1">
              <a:latin typeface="Arial"/>
            </a:endParaRPr>
          </a:p>
        </p:txBody>
      </p:sp>
      <p:sp>
        <p:nvSpPr>
          <p:cNvPr id="662" name="CustomShape 47"/>
          <p:cNvSpPr/>
          <p:nvPr/>
        </p:nvSpPr>
        <p:spPr>
          <a:xfrm>
            <a:off x="2167920" y="4718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63" name="CustomShape 48"/>
          <p:cNvSpPr/>
          <p:nvPr/>
        </p:nvSpPr>
        <p:spPr>
          <a:xfrm>
            <a:off x="2151720" y="4653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64" name="CustomShape 49"/>
          <p:cNvSpPr/>
          <p:nvPr/>
        </p:nvSpPr>
        <p:spPr>
          <a:xfrm>
            <a:off x="3149280" y="57150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65" name="CustomShape 50"/>
          <p:cNvSpPr/>
          <p:nvPr/>
        </p:nvSpPr>
        <p:spPr>
          <a:xfrm>
            <a:off x="3681360" y="57243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66" name="CustomShape 51"/>
          <p:cNvSpPr/>
          <p:nvPr/>
        </p:nvSpPr>
        <p:spPr>
          <a:xfrm>
            <a:off x="4185360" y="57337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67" name="CustomShape 52"/>
          <p:cNvSpPr/>
          <p:nvPr/>
        </p:nvSpPr>
        <p:spPr>
          <a:xfrm>
            <a:off x="3143160" y="5643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68" name="CustomShape 53"/>
          <p:cNvSpPr/>
          <p:nvPr/>
        </p:nvSpPr>
        <p:spPr>
          <a:xfrm>
            <a:off x="3675240" y="5652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69" name="CustomShape 54"/>
          <p:cNvSpPr/>
          <p:nvPr/>
        </p:nvSpPr>
        <p:spPr>
          <a:xfrm>
            <a:off x="4179240" y="56620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671"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Distributed Entity - Viewed from Cellapp1</a:t>
            </a:r>
            <a:endParaRPr lang="en-US" sz="4400" b="0" strike="noStrike" spc="-1">
              <a:latin typeface="Arial"/>
            </a:endParaRPr>
          </a:p>
        </p:txBody>
      </p:sp>
      <p:sp>
        <p:nvSpPr>
          <p:cNvPr id="672"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79280" indent="-176760">
              <a:lnSpc>
                <a:spcPct val="90000"/>
              </a:lnSpc>
              <a:spcBef>
                <a:spcPts val="799"/>
              </a:spcBef>
              <a:buClr>
                <a:srgbClr val="FF9933"/>
              </a:buClr>
              <a:buSzPct val="80000"/>
              <a:buFont typeface="Wingdings" charset="2"/>
              <a:buChar char=""/>
            </a:pPr>
            <a:r>
              <a:rPr lang="en-US" sz="3200" b="0" strike="noStrike" spc="-1" dirty="0">
                <a:solidFill>
                  <a:srgbClr val="00007D"/>
                </a:solidFill>
                <a:latin typeface="Verdana"/>
                <a:ea typeface="宋体"/>
              </a:rPr>
              <a:t>Space1 of CellApp1</a:t>
            </a:r>
            <a:r>
              <a:rPr lang="en-US" sz="3200" spc="-1" dirty="0">
                <a:solidFill>
                  <a:srgbClr val="00007D"/>
                </a:solidFill>
                <a:latin typeface="Verdana"/>
                <a:ea typeface="宋体"/>
              </a:rPr>
              <a:t> of </a:t>
            </a:r>
            <a:r>
              <a:rPr lang="en-US" sz="3200" b="0" strike="noStrike" spc="-1" dirty="0">
                <a:solidFill>
                  <a:srgbClr val="00007D"/>
                </a:solidFill>
                <a:latin typeface="Verdana"/>
                <a:ea typeface="宋体"/>
              </a:rPr>
              <a:t>Cell：</a:t>
            </a:r>
            <a:endParaRPr lang="en-US" sz="3200" b="0" strike="noStrike" spc="-1" dirty="0">
              <a:latin typeface="Arial"/>
            </a:endParaRPr>
          </a:p>
          <a:p>
            <a:pPr>
              <a:lnSpc>
                <a:spcPct val="90000"/>
              </a:lnSpc>
              <a:spcBef>
                <a:spcPts val="799"/>
              </a:spcBef>
            </a:pPr>
            <a:r>
              <a:rPr lang="en-US" sz="2000" b="0" strike="noStrike" spc="-1" dirty="0">
                <a:solidFill>
                  <a:srgbClr val="00007D"/>
                </a:solidFill>
                <a:latin typeface="Verdana"/>
                <a:ea typeface="宋体"/>
              </a:rPr>
              <a:t>        A and B are Real Entities</a:t>
            </a:r>
            <a:endParaRPr lang="en-US" sz="2000" b="0" strike="noStrike" spc="-1" dirty="0">
              <a:latin typeface="Arial"/>
            </a:endParaRPr>
          </a:p>
          <a:p>
            <a:pPr>
              <a:lnSpc>
                <a:spcPct val="90000"/>
              </a:lnSpc>
              <a:spcBef>
                <a:spcPts val="799"/>
              </a:spcBef>
            </a:pPr>
            <a:r>
              <a:rPr lang="en-US" sz="2000" b="0" strike="noStrike" spc="-1" dirty="0">
                <a:solidFill>
                  <a:srgbClr val="00007D"/>
                </a:solidFill>
                <a:latin typeface="Verdana"/>
                <a:ea typeface="宋体"/>
              </a:rPr>
              <a:t>        C is a ghost entity from the real one on CellApp2</a:t>
            </a:r>
            <a:endParaRPr lang="en-US" sz="2000" b="0" strike="noStrike" spc="-1" dirty="0">
              <a:latin typeface="Arial"/>
            </a:endParaRPr>
          </a:p>
          <a:p>
            <a:pPr>
              <a:lnSpc>
                <a:spcPct val="100000"/>
              </a:lnSpc>
              <a:spcBef>
                <a:spcPts val="641"/>
              </a:spcBef>
            </a:pPr>
            <a:endParaRPr lang="en-US" sz="2000" b="0" strike="noStrike" spc="-1" dirty="0">
              <a:latin typeface="Arial"/>
            </a:endParaRPr>
          </a:p>
        </p:txBody>
      </p:sp>
      <p:sp>
        <p:nvSpPr>
          <p:cNvPr id="673" name="Line 4"/>
          <p:cNvSpPr/>
          <p:nvPr/>
        </p:nvSpPr>
        <p:spPr>
          <a:xfrm>
            <a:off x="611280" y="4053960"/>
            <a:ext cx="649188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674" name="CustomShape 5"/>
          <p:cNvSpPr/>
          <p:nvPr/>
        </p:nvSpPr>
        <p:spPr>
          <a:xfrm>
            <a:off x="1054800" y="3150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5" name="CustomShape 6"/>
          <p:cNvSpPr/>
          <p:nvPr/>
        </p:nvSpPr>
        <p:spPr>
          <a:xfrm>
            <a:off x="1243080" y="3206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76" name="CustomShape 7"/>
          <p:cNvSpPr/>
          <p:nvPr/>
        </p:nvSpPr>
        <p:spPr>
          <a:xfrm>
            <a:off x="1414800" y="350100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Cellapp1</a:t>
            </a:r>
            <a:endParaRPr lang="en-US" sz="1800" b="0" strike="noStrike" spc="-1">
              <a:latin typeface="Arial"/>
            </a:endParaRPr>
          </a:p>
        </p:txBody>
      </p:sp>
      <p:sp>
        <p:nvSpPr>
          <p:cNvPr id="677" name="CustomShape 8"/>
          <p:cNvSpPr/>
          <p:nvPr/>
        </p:nvSpPr>
        <p:spPr>
          <a:xfrm>
            <a:off x="124308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78" name="CustomShape 9"/>
          <p:cNvSpPr/>
          <p:nvPr/>
        </p:nvSpPr>
        <p:spPr>
          <a:xfrm>
            <a:off x="1774800" y="3215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79" name="CustomShape 10"/>
          <p:cNvSpPr/>
          <p:nvPr/>
        </p:nvSpPr>
        <p:spPr>
          <a:xfrm>
            <a:off x="177480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80" name="CustomShape 11"/>
          <p:cNvSpPr/>
          <p:nvPr/>
        </p:nvSpPr>
        <p:spPr>
          <a:xfrm>
            <a:off x="3071160" y="3159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81" name="CustomShape 12"/>
          <p:cNvSpPr/>
          <p:nvPr/>
        </p:nvSpPr>
        <p:spPr>
          <a:xfrm>
            <a:off x="3431160" y="351036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Cellapp2</a:t>
            </a:r>
            <a:endParaRPr lang="en-US" sz="1800" b="0" strike="noStrike" spc="-1">
              <a:latin typeface="Arial"/>
            </a:endParaRPr>
          </a:p>
        </p:txBody>
      </p:sp>
      <p:sp>
        <p:nvSpPr>
          <p:cNvPr id="682" name="CustomShape 13"/>
          <p:cNvSpPr/>
          <p:nvPr/>
        </p:nvSpPr>
        <p:spPr>
          <a:xfrm>
            <a:off x="227880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83" name="CustomShape 14"/>
          <p:cNvSpPr/>
          <p:nvPr/>
        </p:nvSpPr>
        <p:spPr>
          <a:xfrm>
            <a:off x="227880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84" name="CustomShape 15"/>
          <p:cNvSpPr/>
          <p:nvPr/>
        </p:nvSpPr>
        <p:spPr>
          <a:xfrm>
            <a:off x="5159160" y="3159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85" name="CustomShape 16"/>
          <p:cNvSpPr/>
          <p:nvPr/>
        </p:nvSpPr>
        <p:spPr>
          <a:xfrm>
            <a:off x="5519160" y="349164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Cellapp3</a:t>
            </a:r>
            <a:endParaRPr lang="en-US" sz="1800" b="0" strike="noStrike" spc="-1">
              <a:latin typeface="Arial"/>
            </a:endParaRPr>
          </a:p>
        </p:txBody>
      </p:sp>
      <p:sp>
        <p:nvSpPr>
          <p:cNvPr id="686" name="CustomShape 17"/>
          <p:cNvSpPr/>
          <p:nvPr/>
        </p:nvSpPr>
        <p:spPr>
          <a:xfrm>
            <a:off x="328716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87" name="CustomShape 18"/>
          <p:cNvSpPr/>
          <p:nvPr/>
        </p:nvSpPr>
        <p:spPr>
          <a:xfrm>
            <a:off x="328716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88" name="CustomShape 19"/>
          <p:cNvSpPr/>
          <p:nvPr/>
        </p:nvSpPr>
        <p:spPr>
          <a:xfrm>
            <a:off x="381888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89" name="CustomShape 20"/>
          <p:cNvSpPr/>
          <p:nvPr/>
        </p:nvSpPr>
        <p:spPr>
          <a:xfrm>
            <a:off x="381888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90" name="CustomShape 21"/>
          <p:cNvSpPr/>
          <p:nvPr/>
        </p:nvSpPr>
        <p:spPr>
          <a:xfrm>
            <a:off x="4322880" y="322488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691" name="CustomShape 22"/>
          <p:cNvSpPr/>
          <p:nvPr/>
        </p:nvSpPr>
        <p:spPr>
          <a:xfrm>
            <a:off x="432288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92" name="CustomShape 23"/>
          <p:cNvSpPr/>
          <p:nvPr/>
        </p:nvSpPr>
        <p:spPr>
          <a:xfrm>
            <a:off x="539172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3" name="CustomShape 24"/>
          <p:cNvSpPr/>
          <p:nvPr/>
        </p:nvSpPr>
        <p:spPr>
          <a:xfrm>
            <a:off x="539172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694" name="CustomShape 25"/>
          <p:cNvSpPr/>
          <p:nvPr/>
        </p:nvSpPr>
        <p:spPr>
          <a:xfrm>
            <a:off x="592344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5" name="CustomShape 26"/>
          <p:cNvSpPr/>
          <p:nvPr/>
        </p:nvSpPr>
        <p:spPr>
          <a:xfrm>
            <a:off x="592344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696" name="CustomShape 27"/>
          <p:cNvSpPr/>
          <p:nvPr/>
        </p:nvSpPr>
        <p:spPr>
          <a:xfrm>
            <a:off x="642744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7" name="CustomShape 28"/>
          <p:cNvSpPr/>
          <p:nvPr/>
        </p:nvSpPr>
        <p:spPr>
          <a:xfrm>
            <a:off x="642744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698" name="CustomShape 29"/>
          <p:cNvSpPr/>
          <p:nvPr/>
        </p:nvSpPr>
        <p:spPr>
          <a:xfrm>
            <a:off x="611640" y="4103280"/>
            <a:ext cx="3254760" cy="95652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Cell1</a:t>
            </a:r>
            <a:endParaRPr lang="en-US" sz="1800" b="0" strike="noStrike" spc="-1">
              <a:latin typeface="Arial"/>
            </a:endParaRPr>
          </a:p>
        </p:txBody>
      </p:sp>
      <p:sp>
        <p:nvSpPr>
          <p:cNvPr id="699" name="CustomShape 30"/>
          <p:cNvSpPr/>
          <p:nvPr/>
        </p:nvSpPr>
        <p:spPr>
          <a:xfrm>
            <a:off x="3890880" y="4103280"/>
            <a:ext cx="3210120" cy="95652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Cell2</a:t>
            </a:r>
            <a:endParaRPr lang="en-US" sz="1800" b="0" strike="noStrike" spc="-1">
              <a:latin typeface="Arial"/>
            </a:endParaRPr>
          </a:p>
        </p:txBody>
      </p:sp>
      <p:sp>
        <p:nvSpPr>
          <p:cNvPr id="700" name="CustomShape 31"/>
          <p:cNvSpPr/>
          <p:nvPr/>
        </p:nvSpPr>
        <p:spPr>
          <a:xfrm>
            <a:off x="611640" y="5085360"/>
            <a:ext cx="6489360" cy="956520"/>
          </a:xfrm>
          <a:prstGeom prst="rect">
            <a:avLst/>
          </a:prstGeom>
          <a:solidFill>
            <a:srgbClr val="C0504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Cell3</a:t>
            </a:r>
            <a:endParaRPr lang="en-US" sz="1800" b="0" strike="noStrike" spc="-1">
              <a:latin typeface="Arial"/>
            </a:endParaRPr>
          </a:p>
        </p:txBody>
      </p:sp>
      <p:sp>
        <p:nvSpPr>
          <p:cNvPr id="701" name="CustomShape 32"/>
          <p:cNvSpPr/>
          <p:nvPr/>
        </p:nvSpPr>
        <p:spPr>
          <a:xfrm>
            <a:off x="1558800" y="4214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02" name="CustomShape 33"/>
          <p:cNvSpPr/>
          <p:nvPr/>
        </p:nvSpPr>
        <p:spPr>
          <a:xfrm>
            <a:off x="1558800" y="414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03" name="CustomShape 34"/>
          <p:cNvSpPr/>
          <p:nvPr/>
        </p:nvSpPr>
        <p:spPr>
          <a:xfrm>
            <a:off x="2683080" y="4223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04" name="CustomShape 35"/>
          <p:cNvSpPr/>
          <p:nvPr/>
        </p:nvSpPr>
        <p:spPr>
          <a:xfrm>
            <a:off x="2683080" y="415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05" name="CustomShape 36"/>
          <p:cNvSpPr/>
          <p:nvPr/>
        </p:nvSpPr>
        <p:spPr>
          <a:xfrm>
            <a:off x="5403240" y="420480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06" name="CustomShape 37"/>
          <p:cNvSpPr/>
          <p:nvPr/>
        </p:nvSpPr>
        <p:spPr>
          <a:xfrm>
            <a:off x="5419440" y="4139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707" name="CustomShape 38"/>
          <p:cNvSpPr/>
          <p:nvPr/>
        </p:nvSpPr>
        <p:spPr>
          <a:xfrm>
            <a:off x="5159160" y="46998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08" name="CustomShape 39"/>
          <p:cNvSpPr/>
          <p:nvPr/>
        </p:nvSpPr>
        <p:spPr>
          <a:xfrm>
            <a:off x="5175720" y="4634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09" name="CustomShape 40"/>
          <p:cNvSpPr/>
          <p:nvPr/>
        </p:nvSpPr>
        <p:spPr>
          <a:xfrm>
            <a:off x="5707440" y="4709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10" name="CustomShape 41"/>
          <p:cNvSpPr/>
          <p:nvPr/>
        </p:nvSpPr>
        <p:spPr>
          <a:xfrm>
            <a:off x="5691240" y="4644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11" name="CustomShape 42"/>
          <p:cNvSpPr/>
          <p:nvPr/>
        </p:nvSpPr>
        <p:spPr>
          <a:xfrm flipH="1">
            <a:off x="2016720" y="3870360"/>
            <a:ext cx="5760" cy="45756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12" name="CustomShape 43"/>
          <p:cNvSpPr/>
          <p:nvPr/>
        </p:nvSpPr>
        <p:spPr>
          <a:xfrm>
            <a:off x="4043160" y="3879720"/>
            <a:ext cx="177480" cy="43884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13" name="CustomShape 44"/>
          <p:cNvSpPr/>
          <p:nvPr/>
        </p:nvSpPr>
        <p:spPr>
          <a:xfrm flipH="1">
            <a:off x="3816720" y="3861000"/>
            <a:ext cx="2309760" cy="136548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14" name="CustomShape 45"/>
          <p:cNvSpPr/>
          <p:nvPr/>
        </p:nvSpPr>
        <p:spPr>
          <a:xfrm>
            <a:off x="7175520" y="4100400"/>
            <a:ext cx="213480" cy="1941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715" name="CustomShape 46"/>
          <p:cNvSpPr/>
          <p:nvPr/>
        </p:nvSpPr>
        <p:spPr>
          <a:xfrm>
            <a:off x="7458480" y="4890600"/>
            <a:ext cx="196596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FF0000"/>
                </a:solidFill>
                <a:latin typeface="Calibri"/>
                <a:ea typeface="DejaVu Sans"/>
              </a:rPr>
              <a:t>In a space</a:t>
            </a:r>
            <a:endParaRPr lang="en-US" sz="1600" b="0" strike="noStrike" spc="-1">
              <a:latin typeface="Arial"/>
            </a:endParaRPr>
          </a:p>
        </p:txBody>
      </p:sp>
      <p:sp>
        <p:nvSpPr>
          <p:cNvPr id="716" name="CustomShape 47"/>
          <p:cNvSpPr/>
          <p:nvPr/>
        </p:nvSpPr>
        <p:spPr>
          <a:xfrm>
            <a:off x="2167920" y="4718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17" name="CustomShape 48"/>
          <p:cNvSpPr/>
          <p:nvPr/>
        </p:nvSpPr>
        <p:spPr>
          <a:xfrm>
            <a:off x="2151720" y="4653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718" name="CustomShape 49"/>
          <p:cNvSpPr/>
          <p:nvPr/>
        </p:nvSpPr>
        <p:spPr>
          <a:xfrm>
            <a:off x="3220920" y="57150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19" name="CustomShape 50"/>
          <p:cNvSpPr/>
          <p:nvPr/>
        </p:nvSpPr>
        <p:spPr>
          <a:xfrm>
            <a:off x="3752640" y="57243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20" name="CustomShape 51"/>
          <p:cNvSpPr/>
          <p:nvPr/>
        </p:nvSpPr>
        <p:spPr>
          <a:xfrm>
            <a:off x="4256640" y="57337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21" name="CustomShape 52"/>
          <p:cNvSpPr/>
          <p:nvPr/>
        </p:nvSpPr>
        <p:spPr>
          <a:xfrm>
            <a:off x="3214800" y="5643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22" name="CustomShape 53"/>
          <p:cNvSpPr/>
          <p:nvPr/>
        </p:nvSpPr>
        <p:spPr>
          <a:xfrm>
            <a:off x="3746520" y="5652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23" name="CustomShape 54"/>
          <p:cNvSpPr/>
          <p:nvPr/>
        </p:nvSpPr>
        <p:spPr>
          <a:xfrm>
            <a:off x="4250520" y="56620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725"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Distributed Entity - Viewed from Cellapp2</a:t>
            </a:r>
            <a:endParaRPr lang="en-US" sz="4400" b="0" strike="noStrike" spc="-1">
              <a:latin typeface="Arial"/>
            </a:endParaRPr>
          </a:p>
        </p:txBody>
      </p:sp>
      <p:sp>
        <p:nvSpPr>
          <p:cNvPr id="726"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79280" indent="-176760">
              <a:lnSpc>
                <a:spcPct val="90000"/>
              </a:lnSpc>
              <a:spcBef>
                <a:spcPts val="799"/>
              </a:spcBef>
              <a:buClr>
                <a:srgbClr val="FF9933"/>
              </a:buClr>
              <a:buSzPct val="80000"/>
              <a:buFont typeface="Wingdings" charset="2"/>
              <a:buChar char=""/>
            </a:pPr>
            <a:r>
              <a:rPr lang="en-US" sz="3200" b="0" strike="noStrike" spc="-1" dirty="0">
                <a:solidFill>
                  <a:srgbClr val="00007D"/>
                </a:solidFill>
                <a:latin typeface="Verdana"/>
                <a:ea typeface="宋体"/>
              </a:rPr>
              <a:t>Space1 of CellApp2</a:t>
            </a:r>
            <a:r>
              <a:rPr lang="en-US" sz="3200" spc="-1" dirty="0">
                <a:solidFill>
                  <a:srgbClr val="00007D"/>
                </a:solidFill>
                <a:latin typeface="Verdana"/>
                <a:ea typeface="宋体"/>
              </a:rPr>
              <a:t> of </a:t>
            </a:r>
            <a:r>
              <a:rPr lang="en-US" sz="3200" b="0" strike="noStrike" spc="-1" dirty="0">
                <a:solidFill>
                  <a:srgbClr val="00007D"/>
                </a:solidFill>
                <a:latin typeface="Verdana"/>
                <a:ea typeface="宋体"/>
              </a:rPr>
              <a:t>Cell：</a:t>
            </a:r>
            <a:endParaRPr lang="en-US" sz="3200" b="0" strike="noStrike" spc="-1" dirty="0">
              <a:latin typeface="Arial"/>
            </a:endParaRPr>
          </a:p>
          <a:p>
            <a:pPr>
              <a:lnSpc>
                <a:spcPct val="90000"/>
              </a:lnSpc>
              <a:spcBef>
                <a:spcPts val="799"/>
              </a:spcBef>
            </a:pPr>
            <a:r>
              <a:rPr lang="en-US" sz="2000" b="0" strike="noStrike" spc="-1" dirty="0">
                <a:solidFill>
                  <a:srgbClr val="00007D"/>
                </a:solidFill>
                <a:latin typeface="Verdana"/>
                <a:ea typeface="宋体"/>
              </a:rPr>
              <a:t>        C is a Real Entity</a:t>
            </a:r>
            <a:endParaRPr lang="en-US" sz="2000" b="0" strike="noStrike" spc="-1" dirty="0">
              <a:latin typeface="Arial"/>
            </a:endParaRPr>
          </a:p>
          <a:p>
            <a:pPr>
              <a:lnSpc>
                <a:spcPct val="90000"/>
              </a:lnSpc>
              <a:spcBef>
                <a:spcPts val="799"/>
              </a:spcBef>
            </a:pPr>
            <a:r>
              <a:rPr lang="en-US" sz="2000" b="0" strike="noStrike" spc="-1" dirty="0">
                <a:solidFill>
                  <a:srgbClr val="00007D"/>
                </a:solidFill>
                <a:latin typeface="Verdana"/>
                <a:ea typeface="宋体"/>
              </a:rPr>
              <a:t>        A and B are ghost Entities from the real in CellApp1</a:t>
            </a:r>
            <a:endParaRPr lang="en-US" sz="2000" b="0" strike="noStrike" spc="-1" dirty="0">
              <a:latin typeface="Arial"/>
            </a:endParaRPr>
          </a:p>
          <a:p>
            <a:pPr>
              <a:lnSpc>
                <a:spcPct val="100000"/>
              </a:lnSpc>
              <a:spcBef>
                <a:spcPts val="641"/>
              </a:spcBef>
            </a:pPr>
            <a:endParaRPr lang="en-US" sz="2000" b="0" strike="noStrike" spc="-1" dirty="0">
              <a:latin typeface="Arial"/>
            </a:endParaRPr>
          </a:p>
        </p:txBody>
      </p:sp>
      <p:sp>
        <p:nvSpPr>
          <p:cNvPr id="727" name="Line 4"/>
          <p:cNvSpPr/>
          <p:nvPr/>
        </p:nvSpPr>
        <p:spPr>
          <a:xfrm>
            <a:off x="611280" y="4053960"/>
            <a:ext cx="649188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728" name="CustomShape 5"/>
          <p:cNvSpPr/>
          <p:nvPr/>
        </p:nvSpPr>
        <p:spPr>
          <a:xfrm>
            <a:off x="1054800" y="3150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29" name="CustomShape 6"/>
          <p:cNvSpPr/>
          <p:nvPr/>
        </p:nvSpPr>
        <p:spPr>
          <a:xfrm>
            <a:off x="1243080" y="3206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30" name="CustomShape 7"/>
          <p:cNvSpPr/>
          <p:nvPr/>
        </p:nvSpPr>
        <p:spPr>
          <a:xfrm>
            <a:off x="1414800" y="350100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Cellapp1</a:t>
            </a:r>
            <a:endParaRPr lang="en-US" sz="1800" b="0" strike="noStrike" spc="-1">
              <a:latin typeface="Arial"/>
            </a:endParaRPr>
          </a:p>
        </p:txBody>
      </p:sp>
      <p:sp>
        <p:nvSpPr>
          <p:cNvPr id="731" name="CustomShape 8"/>
          <p:cNvSpPr/>
          <p:nvPr/>
        </p:nvSpPr>
        <p:spPr>
          <a:xfrm>
            <a:off x="124308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32" name="CustomShape 9"/>
          <p:cNvSpPr/>
          <p:nvPr/>
        </p:nvSpPr>
        <p:spPr>
          <a:xfrm>
            <a:off x="1774800" y="3215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33" name="CustomShape 10"/>
          <p:cNvSpPr/>
          <p:nvPr/>
        </p:nvSpPr>
        <p:spPr>
          <a:xfrm>
            <a:off x="177480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34" name="CustomShape 11"/>
          <p:cNvSpPr/>
          <p:nvPr/>
        </p:nvSpPr>
        <p:spPr>
          <a:xfrm>
            <a:off x="3071160" y="3159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35" name="CustomShape 12"/>
          <p:cNvSpPr/>
          <p:nvPr/>
        </p:nvSpPr>
        <p:spPr>
          <a:xfrm>
            <a:off x="3431160" y="351036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Cellapp2</a:t>
            </a:r>
            <a:endParaRPr lang="en-US" sz="1800" b="0" strike="noStrike" spc="-1">
              <a:latin typeface="Arial"/>
            </a:endParaRPr>
          </a:p>
        </p:txBody>
      </p:sp>
      <p:sp>
        <p:nvSpPr>
          <p:cNvPr id="736" name="CustomShape 13"/>
          <p:cNvSpPr/>
          <p:nvPr/>
        </p:nvSpPr>
        <p:spPr>
          <a:xfrm>
            <a:off x="227880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37" name="CustomShape 14"/>
          <p:cNvSpPr/>
          <p:nvPr/>
        </p:nvSpPr>
        <p:spPr>
          <a:xfrm>
            <a:off x="227880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738" name="CustomShape 15"/>
          <p:cNvSpPr/>
          <p:nvPr/>
        </p:nvSpPr>
        <p:spPr>
          <a:xfrm>
            <a:off x="5159160" y="3159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39" name="CustomShape 16"/>
          <p:cNvSpPr/>
          <p:nvPr/>
        </p:nvSpPr>
        <p:spPr>
          <a:xfrm>
            <a:off x="5519160" y="349164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Cellapp3</a:t>
            </a:r>
            <a:endParaRPr lang="en-US" sz="1800" b="0" strike="noStrike" spc="-1">
              <a:latin typeface="Arial"/>
            </a:endParaRPr>
          </a:p>
        </p:txBody>
      </p:sp>
      <p:sp>
        <p:nvSpPr>
          <p:cNvPr id="740" name="CustomShape 17"/>
          <p:cNvSpPr/>
          <p:nvPr/>
        </p:nvSpPr>
        <p:spPr>
          <a:xfrm>
            <a:off x="328716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41" name="CustomShape 18"/>
          <p:cNvSpPr/>
          <p:nvPr/>
        </p:nvSpPr>
        <p:spPr>
          <a:xfrm>
            <a:off x="328716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42" name="CustomShape 19"/>
          <p:cNvSpPr/>
          <p:nvPr/>
        </p:nvSpPr>
        <p:spPr>
          <a:xfrm>
            <a:off x="381888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43" name="CustomShape 20"/>
          <p:cNvSpPr/>
          <p:nvPr/>
        </p:nvSpPr>
        <p:spPr>
          <a:xfrm>
            <a:off x="381888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44" name="CustomShape 21"/>
          <p:cNvSpPr/>
          <p:nvPr/>
        </p:nvSpPr>
        <p:spPr>
          <a:xfrm>
            <a:off x="4322880" y="322488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45" name="CustomShape 22"/>
          <p:cNvSpPr/>
          <p:nvPr/>
        </p:nvSpPr>
        <p:spPr>
          <a:xfrm>
            <a:off x="432288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746" name="CustomShape 23"/>
          <p:cNvSpPr/>
          <p:nvPr/>
        </p:nvSpPr>
        <p:spPr>
          <a:xfrm>
            <a:off x="539172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47" name="CustomShape 24"/>
          <p:cNvSpPr/>
          <p:nvPr/>
        </p:nvSpPr>
        <p:spPr>
          <a:xfrm>
            <a:off x="539172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48" name="CustomShape 25"/>
          <p:cNvSpPr/>
          <p:nvPr/>
        </p:nvSpPr>
        <p:spPr>
          <a:xfrm>
            <a:off x="592344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49" name="CustomShape 26"/>
          <p:cNvSpPr/>
          <p:nvPr/>
        </p:nvSpPr>
        <p:spPr>
          <a:xfrm>
            <a:off x="592344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50" name="CustomShape 27"/>
          <p:cNvSpPr/>
          <p:nvPr/>
        </p:nvSpPr>
        <p:spPr>
          <a:xfrm>
            <a:off x="642744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51" name="CustomShape 28"/>
          <p:cNvSpPr/>
          <p:nvPr/>
        </p:nvSpPr>
        <p:spPr>
          <a:xfrm>
            <a:off x="642744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752" name="CustomShape 29"/>
          <p:cNvSpPr/>
          <p:nvPr/>
        </p:nvSpPr>
        <p:spPr>
          <a:xfrm>
            <a:off x="611640" y="4103280"/>
            <a:ext cx="3254760" cy="95652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Cell1</a:t>
            </a:r>
            <a:endParaRPr lang="en-US" sz="1800" b="0" strike="noStrike" spc="-1">
              <a:latin typeface="Arial"/>
            </a:endParaRPr>
          </a:p>
        </p:txBody>
      </p:sp>
      <p:sp>
        <p:nvSpPr>
          <p:cNvPr id="753" name="CustomShape 30"/>
          <p:cNvSpPr/>
          <p:nvPr/>
        </p:nvSpPr>
        <p:spPr>
          <a:xfrm>
            <a:off x="3890880" y="4103280"/>
            <a:ext cx="3210120" cy="95652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Cell2</a:t>
            </a:r>
            <a:endParaRPr lang="en-US" sz="1800" b="0" strike="noStrike" spc="-1">
              <a:latin typeface="Arial"/>
            </a:endParaRPr>
          </a:p>
        </p:txBody>
      </p:sp>
      <p:sp>
        <p:nvSpPr>
          <p:cNvPr id="754" name="CustomShape 31"/>
          <p:cNvSpPr/>
          <p:nvPr/>
        </p:nvSpPr>
        <p:spPr>
          <a:xfrm>
            <a:off x="611640" y="5085360"/>
            <a:ext cx="6489360" cy="956520"/>
          </a:xfrm>
          <a:prstGeom prst="rect">
            <a:avLst/>
          </a:prstGeom>
          <a:solidFill>
            <a:srgbClr val="C0504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Cell3</a:t>
            </a:r>
            <a:endParaRPr lang="en-US" sz="1800" b="0" strike="noStrike" spc="-1">
              <a:latin typeface="Arial"/>
            </a:endParaRPr>
          </a:p>
        </p:txBody>
      </p:sp>
      <p:sp>
        <p:nvSpPr>
          <p:cNvPr id="755" name="CustomShape 32"/>
          <p:cNvSpPr/>
          <p:nvPr/>
        </p:nvSpPr>
        <p:spPr>
          <a:xfrm>
            <a:off x="1558800" y="4214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56" name="CustomShape 33"/>
          <p:cNvSpPr/>
          <p:nvPr/>
        </p:nvSpPr>
        <p:spPr>
          <a:xfrm>
            <a:off x="1558800" y="414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57" name="CustomShape 34"/>
          <p:cNvSpPr/>
          <p:nvPr/>
        </p:nvSpPr>
        <p:spPr>
          <a:xfrm>
            <a:off x="2683080" y="4223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58" name="CustomShape 35"/>
          <p:cNvSpPr/>
          <p:nvPr/>
        </p:nvSpPr>
        <p:spPr>
          <a:xfrm>
            <a:off x="2683080" y="415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59" name="CustomShape 36"/>
          <p:cNvSpPr/>
          <p:nvPr/>
        </p:nvSpPr>
        <p:spPr>
          <a:xfrm>
            <a:off x="5403240" y="420480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60" name="CustomShape 37"/>
          <p:cNvSpPr/>
          <p:nvPr/>
        </p:nvSpPr>
        <p:spPr>
          <a:xfrm>
            <a:off x="5419440" y="4139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761" name="CustomShape 38"/>
          <p:cNvSpPr/>
          <p:nvPr/>
        </p:nvSpPr>
        <p:spPr>
          <a:xfrm>
            <a:off x="5159160" y="46998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62" name="CustomShape 39"/>
          <p:cNvSpPr/>
          <p:nvPr/>
        </p:nvSpPr>
        <p:spPr>
          <a:xfrm>
            <a:off x="5175720" y="4634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63" name="CustomShape 40"/>
          <p:cNvSpPr/>
          <p:nvPr/>
        </p:nvSpPr>
        <p:spPr>
          <a:xfrm>
            <a:off x="5707440" y="4709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64" name="CustomShape 41"/>
          <p:cNvSpPr/>
          <p:nvPr/>
        </p:nvSpPr>
        <p:spPr>
          <a:xfrm>
            <a:off x="5691240" y="4644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65" name="CustomShape 42"/>
          <p:cNvSpPr/>
          <p:nvPr/>
        </p:nvSpPr>
        <p:spPr>
          <a:xfrm flipH="1">
            <a:off x="2016720" y="3870360"/>
            <a:ext cx="5760" cy="45756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66" name="CustomShape 43"/>
          <p:cNvSpPr/>
          <p:nvPr/>
        </p:nvSpPr>
        <p:spPr>
          <a:xfrm>
            <a:off x="4043160" y="3879720"/>
            <a:ext cx="177480" cy="43884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67" name="CustomShape 44"/>
          <p:cNvSpPr/>
          <p:nvPr/>
        </p:nvSpPr>
        <p:spPr>
          <a:xfrm flipH="1">
            <a:off x="3816720" y="3861000"/>
            <a:ext cx="2309760" cy="136548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68" name="CustomShape 45"/>
          <p:cNvSpPr/>
          <p:nvPr/>
        </p:nvSpPr>
        <p:spPr>
          <a:xfrm>
            <a:off x="7175520" y="4100400"/>
            <a:ext cx="213480" cy="1941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769" name="CustomShape 46"/>
          <p:cNvSpPr/>
          <p:nvPr/>
        </p:nvSpPr>
        <p:spPr>
          <a:xfrm>
            <a:off x="7458480" y="4890600"/>
            <a:ext cx="196596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FF0000"/>
                </a:solidFill>
                <a:latin typeface="Calibri"/>
                <a:ea typeface="DejaVu Sans"/>
              </a:rPr>
              <a:t>In a space</a:t>
            </a:r>
            <a:endParaRPr lang="en-US" sz="1600" b="0" strike="noStrike" spc="-1">
              <a:latin typeface="Arial"/>
            </a:endParaRPr>
          </a:p>
        </p:txBody>
      </p:sp>
      <p:sp>
        <p:nvSpPr>
          <p:cNvPr id="770" name="CustomShape 47"/>
          <p:cNvSpPr/>
          <p:nvPr/>
        </p:nvSpPr>
        <p:spPr>
          <a:xfrm>
            <a:off x="2167920" y="4718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71" name="CustomShape 48"/>
          <p:cNvSpPr/>
          <p:nvPr/>
        </p:nvSpPr>
        <p:spPr>
          <a:xfrm>
            <a:off x="2151720" y="4653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772" name="CustomShape 49"/>
          <p:cNvSpPr/>
          <p:nvPr/>
        </p:nvSpPr>
        <p:spPr>
          <a:xfrm>
            <a:off x="3149280" y="57150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73" name="CustomShape 50"/>
          <p:cNvSpPr/>
          <p:nvPr/>
        </p:nvSpPr>
        <p:spPr>
          <a:xfrm>
            <a:off x="3681360" y="57243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74" name="CustomShape 51"/>
          <p:cNvSpPr/>
          <p:nvPr/>
        </p:nvSpPr>
        <p:spPr>
          <a:xfrm>
            <a:off x="4185360" y="57337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75" name="CustomShape 52"/>
          <p:cNvSpPr/>
          <p:nvPr/>
        </p:nvSpPr>
        <p:spPr>
          <a:xfrm>
            <a:off x="3143160" y="5643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76" name="CustomShape 53"/>
          <p:cNvSpPr/>
          <p:nvPr/>
        </p:nvSpPr>
        <p:spPr>
          <a:xfrm>
            <a:off x="3675240" y="5652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77" name="CustomShape 54"/>
          <p:cNvSpPr/>
          <p:nvPr/>
        </p:nvSpPr>
        <p:spPr>
          <a:xfrm>
            <a:off x="4179240" y="56620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77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Distributed Entity - Viewed from Cellapp3</a:t>
            </a:r>
            <a:endParaRPr lang="en-US" sz="4400" b="0" strike="noStrike" spc="-1">
              <a:latin typeface="Arial"/>
            </a:endParaRPr>
          </a:p>
        </p:txBody>
      </p:sp>
      <p:sp>
        <p:nvSpPr>
          <p:cNvPr id="780"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79280" indent="-176760">
              <a:lnSpc>
                <a:spcPct val="90000"/>
              </a:lnSpc>
              <a:spcBef>
                <a:spcPts val="799"/>
              </a:spcBef>
              <a:buClr>
                <a:srgbClr val="FF9933"/>
              </a:buClr>
              <a:buSzPct val="80000"/>
              <a:buFont typeface="Wingdings" charset="2"/>
              <a:buChar char=""/>
            </a:pPr>
            <a:r>
              <a:rPr lang="en-US" sz="3200" b="0" strike="noStrike" spc="-1" dirty="0">
                <a:solidFill>
                  <a:srgbClr val="00007D"/>
                </a:solidFill>
                <a:latin typeface="Verdana"/>
                <a:ea typeface="宋体"/>
              </a:rPr>
              <a:t>Space1 of CellApp3</a:t>
            </a:r>
            <a:r>
              <a:rPr lang="en-US" sz="3200" spc="-1" dirty="0">
                <a:solidFill>
                  <a:srgbClr val="00007D"/>
                </a:solidFill>
                <a:latin typeface="Verdana"/>
                <a:ea typeface="宋体"/>
              </a:rPr>
              <a:t> of </a:t>
            </a:r>
            <a:r>
              <a:rPr lang="en-US" sz="3200" b="0" strike="noStrike" spc="-1" dirty="0">
                <a:solidFill>
                  <a:srgbClr val="00007D"/>
                </a:solidFill>
                <a:latin typeface="Verdana"/>
                <a:ea typeface="宋体"/>
              </a:rPr>
              <a:t>Cell：</a:t>
            </a:r>
            <a:endParaRPr lang="en-US" sz="3200" b="0" strike="noStrike" spc="-1" dirty="0">
              <a:latin typeface="Arial"/>
            </a:endParaRPr>
          </a:p>
          <a:p>
            <a:pPr>
              <a:lnSpc>
                <a:spcPct val="90000"/>
              </a:lnSpc>
              <a:spcBef>
                <a:spcPts val="799"/>
              </a:spcBef>
            </a:pPr>
            <a:r>
              <a:rPr lang="en-US" sz="2000" b="0" strike="noStrike" spc="-1" dirty="0">
                <a:solidFill>
                  <a:srgbClr val="00007D"/>
                </a:solidFill>
                <a:latin typeface="Verdana"/>
                <a:ea typeface="宋体"/>
              </a:rPr>
              <a:t>        A and B are ghost Entity from the real in CellApp1</a:t>
            </a:r>
            <a:endParaRPr lang="en-US" sz="2000" b="0" strike="noStrike" spc="-1" dirty="0">
              <a:latin typeface="Arial"/>
            </a:endParaRPr>
          </a:p>
          <a:p>
            <a:pPr>
              <a:lnSpc>
                <a:spcPct val="90000"/>
              </a:lnSpc>
              <a:spcBef>
                <a:spcPts val="799"/>
              </a:spcBef>
            </a:pPr>
            <a:r>
              <a:rPr lang="en-US" sz="2000" b="0" strike="noStrike" spc="-1" dirty="0">
                <a:solidFill>
                  <a:srgbClr val="00007D"/>
                </a:solidFill>
                <a:latin typeface="Verdana"/>
                <a:ea typeface="宋体"/>
              </a:rPr>
              <a:t>        C is a ghost Entity from the ghost on CellApp2</a:t>
            </a:r>
            <a:endParaRPr lang="en-US" sz="2000" b="0" strike="noStrike" spc="-1" dirty="0">
              <a:latin typeface="Arial"/>
            </a:endParaRPr>
          </a:p>
          <a:p>
            <a:pPr>
              <a:lnSpc>
                <a:spcPct val="100000"/>
              </a:lnSpc>
              <a:spcBef>
                <a:spcPts val="641"/>
              </a:spcBef>
            </a:pPr>
            <a:endParaRPr lang="en-US" sz="2000" b="0" strike="noStrike" spc="-1" dirty="0">
              <a:latin typeface="Arial"/>
            </a:endParaRPr>
          </a:p>
        </p:txBody>
      </p:sp>
      <p:sp>
        <p:nvSpPr>
          <p:cNvPr id="781" name="Line 4"/>
          <p:cNvSpPr/>
          <p:nvPr/>
        </p:nvSpPr>
        <p:spPr>
          <a:xfrm>
            <a:off x="611280" y="4053960"/>
            <a:ext cx="649188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782" name="CustomShape 5"/>
          <p:cNvSpPr/>
          <p:nvPr/>
        </p:nvSpPr>
        <p:spPr>
          <a:xfrm>
            <a:off x="1054800" y="3150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83" name="CustomShape 6"/>
          <p:cNvSpPr/>
          <p:nvPr/>
        </p:nvSpPr>
        <p:spPr>
          <a:xfrm>
            <a:off x="1243080" y="3206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84" name="CustomShape 7"/>
          <p:cNvSpPr/>
          <p:nvPr/>
        </p:nvSpPr>
        <p:spPr>
          <a:xfrm>
            <a:off x="1414800" y="350100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Cellapp1</a:t>
            </a:r>
            <a:endParaRPr lang="en-US" sz="1800" b="0" strike="noStrike" spc="-1">
              <a:latin typeface="Arial"/>
            </a:endParaRPr>
          </a:p>
        </p:txBody>
      </p:sp>
      <p:sp>
        <p:nvSpPr>
          <p:cNvPr id="785" name="CustomShape 8"/>
          <p:cNvSpPr/>
          <p:nvPr/>
        </p:nvSpPr>
        <p:spPr>
          <a:xfrm>
            <a:off x="124308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86" name="CustomShape 9"/>
          <p:cNvSpPr/>
          <p:nvPr/>
        </p:nvSpPr>
        <p:spPr>
          <a:xfrm>
            <a:off x="1774800" y="3215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87" name="CustomShape 10"/>
          <p:cNvSpPr/>
          <p:nvPr/>
        </p:nvSpPr>
        <p:spPr>
          <a:xfrm>
            <a:off x="177480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88" name="CustomShape 11"/>
          <p:cNvSpPr/>
          <p:nvPr/>
        </p:nvSpPr>
        <p:spPr>
          <a:xfrm>
            <a:off x="3071160" y="3159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89" name="CustomShape 12"/>
          <p:cNvSpPr/>
          <p:nvPr/>
        </p:nvSpPr>
        <p:spPr>
          <a:xfrm>
            <a:off x="3431160" y="351036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Cellapp2</a:t>
            </a:r>
            <a:endParaRPr lang="en-US" sz="1800" b="0" strike="noStrike" spc="-1">
              <a:latin typeface="Arial"/>
            </a:endParaRPr>
          </a:p>
        </p:txBody>
      </p:sp>
      <p:sp>
        <p:nvSpPr>
          <p:cNvPr id="790" name="CustomShape 13"/>
          <p:cNvSpPr/>
          <p:nvPr/>
        </p:nvSpPr>
        <p:spPr>
          <a:xfrm>
            <a:off x="227880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91" name="CustomShape 14"/>
          <p:cNvSpPr/>
          <p:nvPr/>
        </p:nvSpPr>
        <p:spPr>
          <a:xfrm>
            <a:off x="227880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792" name="CustomShape 15"/>
          <p:cNvSpPr/>
          <p:nvPr/>
        </p:nvSpPr>
        <p:spPr>
          <a:xfrm>
            <a:off x="5159160" y="3159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93" name="CustomShape 16"/>
          <p:cNvSpPr/>
          <p:nvPr/>
        </p:nvSpPr>
        <p:spPr>
          <a:xfrm>
            <a:off x="5519160" y="349164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Cellapp3</a:t>
            </a:r>
            <a:endParaRPr lang="en-US" sz="1800" b="0" strike="noStrike" spc="-1">
              <a:latin typeface="Arial"/>
            </a:endParaRPr>
          </a:p>
        </p:txBody>
      </p:sp>
      <p:sp>
        <p:nvSpPr>
          <p:cNvPr id="794" name="CustomShape 17"/>
          <p:cNvSpPr/>
          <p:nvPr/>
        </p:nvSpPr>
        <p:spPr>
          <a:xfrm>
            <a:off x="328716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95" name="CustomShape 18"/>
          <p:cNvSpPr/>
          <p:nvPr/>
        </p:nvSpPr>
        <p:spPr>
          <a:xfrm>
            <a:off x="328716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796" name="CustomShape 19"/>
          <p:cNvSpPr/>
          <p:nvPr/>
        </p:nvSpPr>
        <p:spPr>
          <a:xfrm>
            <a:off x="381888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797" name="CustomShape 20"/>
          <p:cNvSpPr/>
          <p:nvPr/>
        </p:nvSpPr>
        <p:spPr>
          <a:xfrm>
            <a:off x="381888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798" name="CustomShape 21"/>
          <p:cNvSpPr/>
          <p:nvPr/>
        </p:nvSpPr>
        <p:spPr>
          <a:xfrm>
            <a:off x="4322880" y="322488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799" name="CustomShape 22"/>
          <p:cNvSpPr/>
          <p:nvPr/>
        </p:nvSpPr>
        <p:spPr>
          <a:xfrm>
            <a:off x="432288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800" name="CustomShape 23"/>
          <p:cNvSpPr/>
          <p:nvPr/>
        </p:nvSpPr>
        <p:spPr>
          <a:xfrm>
            <a:off x="5391720" y="3206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01" name="CustomShape 24"/>
          <p:cNvSpPr/>
          <p:nvPr/>
        </p:nvSpPr>
        <p:spPr>
          <a:xfrm>
            <a:off x="5391720" y="3141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802" name="CustomShape 25"/>
          <p:cNvSpPr/>
          <p:nvPr/>
        </p:nvSpPr>
        <p:spPr>
          <a:xfrm>
            <a:off x="5923440" y="3215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03" name="CustomShape 26"/>
          <p:cNvSpPr/>
          <p:nvPr/>
        </p:nvSpPr>
        <p:spPr>
          <a:xfrm>
            <a:off x="5923440" y="3150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804" name="CustomShape 27"/>
          <p:cNvSpPr/>
          <p:nvPr/>
        </p:nvSpPr>
        <p:spPr>
          <a:xfrm>
            <a:off x="6427440" y="3224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05" name="CustomShape 28"/>
          <p:cNvSpPr/>
          <p:nvPr/>
        </p:nvSpPr>
        <p:spPr>
          <a:xfrm>
            <a:off x="6427440" y="3159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806" name="CustomShape 29"/>
          <p:cNvSpPr/>
          <p:nvPr/>
        </p:nvSpPr>
        <p:spPr>
          <a:xfrm>
            <a:off x="611640" y="4103280"/>
            <a:ext cx="3254760" cy="95652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Cell1</a:t>
            </a:r>
            <a:endParaRPr lang="en-US" sz="1800" b="0" strike="noStrike" spc="-1">
              <a:latin typeface="Arial"/>
            </a:endParaRPr>
          </a:p>
        </p:txBody>
      </p:sp>
      <p:sp>
        <p:nvSpPr>
          <p:cNvPr id="807" name="CustomShape 30"/>
          <p:cNvSpPr/>
          <p:nvPr/>
        </p:nvSpPr>
        <p:spPr>
          <a:xfrm>
            <a:off x="3890880" y="4103280"/>
            <a:ext cx="3210120" cy="95652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Cell2</a:t>
            </a:r>
            <a:endParaRPr lang="en-US" sz="1800" b="0" strike="noStrike" spc="-1">
              <a:latin typeface="Arial"/>
            </a:endParaRPr>
          </a:p>
        </p:txBody>
      </p:sp>
      <p:sp>
        <p:nvSpPr>
          <p:cNvPr id="808" name="CustomShape 31"/>
          <p:cNvSpPr/>
          <p:nvPr/>
        </p:nvSpPr>
        <p:spPr>
          <a:xfrm>
            <a:off x="611640" y="5085360"/>
            <a:ext cx="6489360" cy="956520"/>
          </a:xfrm>
          <a:prstGeom prst="rect">
            <a:avLst/>
          </a:prstGeom>
          <a:solidFill>
            <a:srgbClr val="C0504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Cell3</a:t>
            </a:r>
            <a:endParaRPr lang="en-US" sz="1800" b="0" strike="noStrike" spc="-1">
              <a:latin typeface="Arial"/>
            </a:endParaRPr>
          </a:p>
        </p:txBody>
      </p:sp>
      <p:sp>
        <p:nvSpPr>
          <p:cNvPr id="809" name="CustomShape 32"/>
          <p:cNvSpPr/>
          <p:nvPr/>
        </p:nvSpPr>
        <p:spPr>
          <a:xfrm>
            <a:off x="1558800" y="4214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810" name="CustomShape 33"/>
          <p:cNvSpPr/>
          <p:nvPr/>
        </p:nvSpPr>
        <p:spPr>
          <a:xfrm>
            <a:off x="1558800" y="414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811" name="CustomShape 34"/>
          <p:cNvSpPr/>
          <p:nvPr/>
        </p:nvSpPr>
        <p:spPr>
          <a:xfrm>
            <a:off x="2683080" y="4223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812" name="CustomShape 35"/>
          <p:cNvSpPr/>
          <p:nvPr/>
        </p:nvSpPr>
        <p:spPr>
          <a:xfrm>
            <a:off x="2683080" y="415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813" name="CustomShape 36"/>
          <p:cNvSpPr/>
          <p:nvPr/>
        </p:nvSpPr>
        <p:spPr>
          <a:xfrm>
            <a:off x="5403240" y="420480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814" name="CustomShape 37"/>
          <p:cNvSpPr/>
          <p:nvPr/>
        </p:nvSpPr>
        <p:spPr>
          <a:xfrm>
            <a:off x="5419440" y="4139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815" name="CustomShape 38"/>
          <p:cNvSpPr/>
          <p:nvPr/>
        </p:nvSpPr>
        <p:spPr>
          <a:xfrm>
            <a:off x="5159160" y="46998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16" name="CustomShape 39"/>
          <p:cNvSpPr/>
          <p:nvPr/>
        </p:nvSpPr>
        <p:spPr>
          <a:xfrm>
            <a:off x="5175720" y="4634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817" name="CustomShape 40"/>
          <p:cNvSpPr/>
          <p:nvPr/>
        </p:nvSpPr>
        <p:spPr>
          <a:xfrm>
            <a:off x="5707440" y="4709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18" name="CustomShape 41"/>
          <p:cNvSpPr/>
          <p:nvPr/>
        </p:nvSpPr>
        <p:spPr>
          <a:xfrm>
            <a:off x="5691240" y="4644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819" name="CustomShape 42"/>
          <p:cNvSpPr/>
          <p:nvPr/>
        </p:nvSpPr>
        <p:spPr>
          <a:xfrm flipH="1">
            <a:off x="2016720" y="3870360"/>
            <a:ext cx="5760" cy="45756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20" name="CustomShape 43"/>
          <p:cNvSpPr/>
          <p:nvPr/>
        </p:nvSpPr>
        <p:spPr>
          <a:xfrm>
            <a:off x="4043160" y="3879720"/>
            <a:ext cx="177480" cy="43884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21" name="CustomShape 44"/>
          <p:cNvSpPr/>
          <p:nvPr/>
        </p:nvSpPr>
        <p:spPr>
          <a:xfrm flipH="1">
            <a:off x="3816720" y="3861000"/>
            <a:ext cx="2309760" cy="1365480"/>
          </a:xfrm>
          <a:custGeom>
            <a:avLst/>
            <a:gdLst/>
            <a:ahLst/>
            <a:cxnLst/>
            <a:rect l="l" t="t" r="r" b="b"/>
            <a:pathLst>
              <a:path w="21600" h="21600">
                <a:moveTo>
                  <a:pt x="0" y="0"/>
                </a:moveTo>
                <a:lnTo>
                  <a:pt x="21600" y="21600"/>
                </a:lnTo>
              </a:path>
            </a:pathLst>
          </a:custGeom>
          <a:noFill/>
          <a:ln w="25560">
            <a:solidFill>
              <a:srgbClr val="4BACC6"/>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22" name="CustomShape 45"/>
          <p:cNvSpPr/>
          <p:nvPr/>
        </p:nvSpPr>
        <p:spPr>
          <a:xfrm>
            <a:off x="7175520" y="4100400"/>
            <a:ext cx="213480" cy="1941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823" name="CustomShape 46"/>
          <p:cNvSpPr/>
          <p:nvPr/>
        </p:nvSpPr>
        <p:spPr>
          <a:xfrm>
            <a:off x="7458480" y="4890600"/>
            <a:ext cx="196596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FF0000"/>
                </a:solidFill>
                <a:latin typeface="Calibri"/>
                <a:ea typeface="DejaVu Sans"/>
              </a:rPr>
              <a:t>In a space</a:t>
            </a:r>
            <a:endParaRPr lang="en-US" sz="1600" b="0" strike="noStrike" spc="-1">
              <a:latin typeface="Arial"/>
            </a:endParaRPr>
          </a:p>
        </p:txBody>
      </p:sp>
      <p:sp>
        <p:nvSpPr>
          <p:cNvPr id="824" name="CustomShape 47"/>
          <p:cNvSpPr/>
          <p:nvPr/>
        </p:nvSpPr>
        <p:spPr>
          <a:xfrm>
            <a:off x="2167920" y="4718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25" name="CustomShape 48"/>
          <p:cNvSpPr/>
          <p:nvPr/>
        </p:nvSpPr>
        <p:spPr>
          <a:xfrm>
            <a:off x="2151720" y="4653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826" name="CustomShape 49"/>
          <p:cNvSpPr/>
          <p:nvPr/>
        </p:nvSpPr>
        <p:spPr>
          <a:xfrm>
            <a:off x="3220920" y="57150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27" name="CustomShape 50"/>
          <p:cNvSpPr/>
          <p:nvPr/>
        </p:nvSpPr>
        <p:spPr>
          <a:xfrm>
            <a:off x="3752640" y="57243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28" name="CustomShape 51"/>
          <p:cNvSpPr/>
          <p:nvPr/>
        </p:nvSpPr>
        <p:spPr>
          <a:xfrm>
            <a:off x="4256640" y="57337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29" name="CustomShape 52"/>
          <p:cNvSpPr/>
          <p:nvPr/>
        </p:nvSpPr>
        <p:spPr>
          <a:xfrm>
            <a:off x="3214800" y="5643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830" name="CustomShape 53"/>
          <p:cNvSpPr/>
          <p:nvPr/>
        </p:nvSpPr>
        <p:spPr>
          <a:xfrm>
            <a:off x="3746520" y="5652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831" name="CustomShape 54"/>
          <p:cNvSpPr/>
          <p:nvPr/>
        </p:nvSpPr>
        <p:spPr>
          <a:xfrm>
            <a:off x="4250520" y="56620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CustomShape 1"/>
          <p:cNvSpPr/>
          <p:nvPr/>
        </p:nvSpPr>
        <p:spPr>
          <a:xfrm>
            <a:off x="107640" y="1124640"/>
            <a:ext cx="8926560" cy="554220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33"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34" name="CustomShape 3"/>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Simple Entity</a:t>
            </a:r>
            <a:endParaRPr lang="en-US" sz="4400" b="0" strike="noStrike" spc="-1">
              <a:latin typeface="Arial"/>
            </a:endParaRPr>
          </a:p>
        </p:txBody>
      </p:sp>
      <p:sp>
        <p:nvSpPr>
          <p:cNvPr id="835" name="CustomShape 4"/>
          <p:cNvSpPr/>
          <p:nvPr/>
        </p:nvSpPr>
        <p:spPr>
          <a:xfrm>
            <a:off x="539640" y="1412640"/>
            <a:ext cx="7414200" cy="377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403152"/>
                </a:solidFill>
                <a:latin typeface="Courier New"/>
                <a:ea typeface="DejaVu Sans"/>
              </a:rPr>
              <a:t>Account.def:</a:t>
            </a:r>
            <a:endParaRPr lang="en-US" sz="1400" b="0" strike="noStrike" spc="-1">
              <a:latin typeface="Arial"/>
            </a:endParaRPr>
          </a:p>
          <a:p>
            <a:pPr>
              <a:lnSpc>
                <a:spcPct val="100000"/>
              </a:lnSpc>
            </a:pPr>
            <a:r>
              <a:rPr lang="en-US" sz="1400" b="1" strike="noStrike" spc="-1">
                <a:solidFill>
                  <a:srgbClr val="403152"/>
                </a:solidFill>
                <a:latin typeface="Courier New"/>
                <a:ea typeface="DejaVu Sans"/>
              </a:rPr>
              <a:t>------------</a:t>
            </a:r>
            <a:endParaRPr lang="en-US" sz="1400" b="0" strike="noStrike" spc="-1">
              <a:latin typeface="Arial"/>
            </a:endParaRPr>
          </a:p>
          <a:p>
            <a:pPr>
              <a:lnSpc>
                <a:spcPct val="100000"/>
              </a:lnSpc>
            </a:pP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&lt;root&gt;</a:t>
            </a: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		&lt;Properties&gt;</a:t>
            </a: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		&lt;/Properties&gt;</a:t>
            </a:r>
            <a:endParaRPr lang="en-US" sz="1400" b="0" strike="noStrike" spc="-1">
              <a:latin typeface="Arial"/>
            </a:endParaRPr>
          </a:p>
          <a:p>
            <a:pPr marL="457200">
              <a:lnSpc>
                <a:spcPct val="100000"/>
              </a:lnSpc>
            </a:pP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		&lt;ClientMethods&gt;</a:t>
            </a: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		&lt;/ClientMethods&gt;</a:t>
            </a:r>
            <a:endParaRPr lang="en-US" sz="1400" b="0" strike="noStrike" spc="-1">
              <a:latin typeface="Arial"/>
            </a:endParaRPr>
          </a:p>
          <a:p>
            <a:pPr marL="457200">
              <a:lnSpc>
                <a:spcPct val="100000"/>
              </a:lnSpc>
            </a:pP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		&lt;BaseMethods&gt;</a:t>
            </a: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		&lt;/BaseMethods&gt;</a:t>
            </a:r>
            <a:endParaRPr lang="en-US" sz="1400" b="0" strike="noStrike" spc="-1">
              <a:latin typeface="Arial"/>
            </a:endParaRPr>
          </a:p>
          <a:p>
            <a:pPr marL="457200">
              <a:lnSpc>
                <a:spcPct val="100000"/>
              </a:lnSpc>
            </a:pP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		&lt;CellMethods&gt;</a:t>
            </a: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		&lt;/CellMethods&gt;</a:t>
            </a:r>
            <a:endParaRPr lang="en-US" sz="1400" b="0" strike="noStrike" spc="-1">
              <a:latin typeface="Arial"/>
            </a:endParaRPr>
          </a:p>
          <a:p>
            <a:pPr marL="457200">
              <a:lnSpc>
                <a:spcPct val="100000"/>
              </a:lnSpc>
            </a:pPr>
            <a:r>
              <a:rPr lang="en-US" sz="1400" b="1" strike="noStrike" spc="-1">
                <a:solidFill>
                  <a:srgbClr val="403152"/>
                </a:solidFill>
                <a:latin typeface="Courier New"/>
                <a:ea typeface="DejaVu Sans"/>
              </a:rPr>
              <a:t>&lt;/root&gt;</a:t>
            </a:r>
            <a:endParaRPr lang="en-US" sz="1400" b="0" strike="noStrike" spc="-1">
              <a:latin typeface="Arial"/>
            </a:endParaRPr>
          </a:p>
          <a:p>
            <a:pPr marL="457200">
              <a:lnSpc>
                <a:spcPct val="100000"/>
              </a:lnSpc>
            </a:pPr>
            <a:endParaRPr lang="en-US" sz="1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37"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Inheritance</a:t>
            </a:r>
            <a:endParaRPr lang="en-US" sz="4400" b="0" strike="noStrike" spc="-1">
              <a:latin typeface="Arial"/>
            </a:endParaRPr>
          </a:p>
        </p:txBody>
      </p:sp>
      <p:sp>
        <p:nvSpPr>
          <p:cNvPr id="838"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Entity definition file supports inheritance</a:t>
            </a:r>
            <a:endParaRPr lang="en-US" sz="32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a:t>
            </a:r>
            <a:r>
              <a:rPr lang="en-US" sz="2000" b="0" strike="noStrike" spc="-1">
                <a:solidFill>
                  <a:srgbClr val="00007D"/>
                </a:solidFill>
                <a:latin typeface="Courier New"/>
                <a:ea typeface="宋体"/>
              </a:rPr>
              <a:t>&lt;assets&gt;/scripts/entity_defs/interfaces</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Two inheritance mechanisms:</a:t>
            </a:r>
            <a:endParaRPr lang="en-US" sz="32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a:t>
            </a:r>
            <a:r>
              <a:rPr lang="en-US" sz="2000" b="0" strike="noStrike" spc="-1">
                <a:solidFill>
                  <a:srgbClr val="00007D"/>
                </a:solidFill>
                <a:latin typeface="Courier New"/>
                <a:ea typeface="宋体"/>
              </a:rPr>
              <a:t>&lt;Parent&gt;</a:t>
            </a:r>
            <a:endParaRPr lang="en-US" sz="20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Inherits all things</a:t>
            </a:r>
            <a:endParaRPr lang="en-US" sz="20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Property/method</a:t>
            </a:r>
            <a:endParaRPr lang="en-US" sz="20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Volatile property definition</a:t>
            </a:r>
            <a:endParaRPr lang="en-US" sz="20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LOD level</a:t>
            </a:r>
            <a:endParaRPr lang="en-US" sz="20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Single level of inheritance</a:t>
            </a:r>
            <a:endParaRPr lang="en-US" sz="2000" b="0" strike="noStrike" spc="-1">
              <a:latin typeface="Arial"/>
            </a:endParaRPr>
          </a:p>
          <a:p>
            <a:pPr marL="182520">
              <a:lnSpc>
                <a:spcPct val="100000"/>
              </a:lnSpc>
              <a:spcBef>
                <a:spcPts val="641"/>
              </a:spcBef>
            </a:pPr>
            <a:r>
              <a:rPr lang="en-US" sz="3200" b="0" strike="noStrike" spc="-1">
                <a:solidFill>
                  <a:srgbClr val="00007D"/>
                </a:solidFill>
                <a:latin typeface="Courier New"/>
                <a:ea typeface="宋体"/>
              </a:rPr>
              <a:t>  </a:t>
            </a:r>
            <a:r>
              <a:rPr lang="en-US" sz="2000" b="0" strike="noStrike" spc="-1">
                <a:solidFill>
                  <a:srgbClr val="00007D"/>
                </a:solidFill>
                <a:latin typeface="Courier New"/>
                <a:ea typeface="宋体"/>
              </a:rPr>
              <a:t>&lt;Implements&gt;</a:t>
            </a:r>
            <a:endParaRPr lang="en-US" sz="2000" b="0" strike="noStrike" spc="-1">
              <a:latin typeface="Arial"/>
            </a:endParaRPr>
          </a:p>
          <a:p>
            <a:pPr marL="409680">
              <a:lnSpc>
                <a:spcPct val="100000"/>
              </a:lnSpc>
              <a:spcBef>
                <a:spcPts val="400"/>
              </a:spcBef>
            </a:pPr>
            <a:r>
              <a:rPr lang="en-US" sz="2000" b="0" strike="noStrike" spc="-1">
                <a:solidFill>
                  <a:srgbClr val="00007D"/>
                </a:solidFill>
                <a:latin typeface="Calibri"/>
                <a:ea typeface="宋体"/>
              </a:rPr>
              <a:t>                 Inheritance properties and methods</a:t>
            </a:r>
            <a:endParaRPr lang="en-US" sz="2000" b="0" strike="noStrike" spc="-1">
              <a:latin typeface="Arial"/>
            </a:endParaRPr>
          </a:p>
          <a:p>
            <a:pPr marL="409680">
              <a:lnSpc>
                <a:spcPct val="100000"/>
              </a:lnSpc>
              <a:spcBef>
                <a:spcPts val="400"/>
              </a:spcBef>
            </a:pPr>
            <a:r>
              <a:rPr lang="en-US" sz="2000" b="0" strike="noStrike" spc="-1">
                <a:solidFill>
                  <a:srgbClr val="00007D"/>
                </a:solidFill>
                <a:latin typeface="Calibri"/>
                <a:ea typeface="宋体"/>
              </a:rPr>
              <a:t>                        Multi-level inheritance</a:t>
            </a:r>
            <a:endParaRPr lang="en-US" sz="2000" b="0" strike="noStrike" spc="-1">
              <a:latin typeface="Arial"/>
            </a:endParaRPr>
          </a:p>
          <a:p>
            <a:pPr marL="409680">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ustomShape 1"/>
          <p:cNvSpPr/>
          <p:nvPr/>
        </p:nvSpPr>
        <p:spPr>
          <a:xfrm>
            <a:off x="107640" y="980640"/>
            <a:ext cx="8926560" cy="568620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40"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41" name="CustomShape 3"/>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Avatar Definition</a:t>
            </a:r>
            <a:endParaRPr lang="en-US" sz="4400" b="0" strike="noStrike" spc="-1">
              <a:latin typeface="Arial"/>
            </a:endParaRPr>
          </a:p>
        </p:txBody>
      </p:sp>
      <p:sp>
        <p:nvSpPr>
          <p:cNvPr id="842" name="CustomShape 4"/>
          <p:cNvSpPr/>
          <p:nvPr/>
        </p:nvSpPr>
        <p:spPr>
          <a:xfrm>
            <a:off x="395640" y="980640"/>
            <a:ext cx="7414200" cy="58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00" b="1" strike="noStrike" spc="-1">
                <a:solidFill>
                  <a:srgbClr val="403152"/>
                </a:solidFill>
                <a:latin typeface="Arial"/>
                <a:ea typeface="DejaVu Sans"/>
              </a:rPr>
              <a:t>&lt;root&gt;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&lt;Volatile&gt;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&lt;position/&gt;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&lt;!--&lt;position&gt; 0 &lt;/position&gt; Don't update--&gt;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&lt;yaw/&gt;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&lt;!--&lt;pitch&gt; 20 &lt;/pitch&gt;--&gt;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&lt;pitch/&gt;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&lt;roll/&gt;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&lt;/Volatile&gt;</a:t>
            </a:r>
            <a:endParaRPr lang="en-US" sz="800" b="0" strike="noStrike" spc="-1">
              <a:latin typeface="Arial"/>
            </a:endParaRPr>
          </a:p>
          <a:p>
            <a:pPr>
              <a:lnSpc>
                <a:spcPct val="100000"/>
              </a:lnSpc>
            </a:pPr>
            <a:endParaRPr lang="en-US" sz="800" b="0" strike="noStrike" spc="-1">
              <a:latin typeface="Arial"/>
            </a:endParaRPr>
          </a:p>
          <a:p>
            <a:pPr>
              <a:lnSpc>
                <a:spcPct val="100000"/>
              </a:lnSpc>
            </a:pPr>
            <a:endParaRPr lang="en-US" sz="800" b="0" strike="noStrike" spc="-1">
              <a:latin typeface="Arial"/>
            </a:endParaRPr>
          </a:p>
          <a:p>
            <a:pPr>
              <a:lnSpc>
                <a:spcPct val="100000"/>
              </a:lnSpc>
            </a:pPr>
            <a:r>
              <a:rPr lang="en-US" sz="800" b="1" strike="noStrike" spc="-1">
                <a:solidFill>
                  <a:srgbClr val="403152"/>
                </a:solidFill>
                <a:latin typeface="Arial"/>
                <a:ea typeface="DejaVu Sans"/>
              </a:rPr>
              <a:t>	&lt;Implements&gt;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&lt;Interface&gt;	GameObject		&lt;/Interface&gt;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&lt;Interface&gt;	State		&lt;/Interface&gt;	</a:t>
            </a:r>
            <a:endParaRPr lang="en-US" sz="800" b="0" strike="noStrike" spc="-1">
              <a:latin typeface="Arial"/>
            </a:endParaRPr>
          </a:p>
          <a:p>
            <a:pPr>
              <a:lnSpc>
                <a:spcPct val="100000"/>
              </a:lnSpc>
            </a:pPr>
            <a:r>
              <a:rPr lang="en-US" sz="800" b="1" strike="noStrike" spc="-1">
                <a:solidFill>
                  <a:srgbClr val="403152"/>
                </a:solidFill>
                <a:latin typeface="Arial"/>
                <a:ea typeface="DejaVu Sans"/>
              </a:rPr>
              <a:t>                                &lt;/Implements&gt;</a:t>
            </a:r>
            <a:endParaRPr lang="en-US" sz="800" b="0" strike="noStrike" spc="-1">
              <a:latin typeface="Arial"/>
            </a:endParaRPr>
          </a:p>
          <a:p>
            <a:pPr>
              <a:lnSpc>
                <a:spcPct val="100000"/>
              </a:lnSpc>
            </a:pPr>
            <a:endParaRPr lang="en-US" sz="800" b="0" strike="noStrike" spc="-1">
              <a:latin typeface="Arial"/>
            </a:endParaRPr>
          </a:p>
          <a:p>
            <a:pPr>
              <a:lnSpc>
                <a:spcPct val="100000"/>
              </a:lnSpc>
            </a:pPr>
            <a:endParaRPr lang="en-US" sz="800" b="0" strike="noStrike" spc="-1">
              <a:latin typeface="Arial"/>
            </a:endParaRPr>
          </a:p>
          <a:p>
            <a:pPr>
              <a:lnSpc>
                <a:spcPct val="100000"/>
              </a:lnSpc>
            </a:pPr>
            <a:r>
              <a:rPr lang="en-US" sz="800" b="1" strike="noStrike" spc="-1">
                <a:solidFill>
                  <a:srgbClr val="403152"/>
                </a:solidFill>
                <a:latin typeface="Arial"/>
                <a:ea typeface="DejaVu Sans"/>
              </a:rPr>
              <a:t>	&lt;Properties&gt;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&lt;roleType&gt;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&lt;Type&gt;	UINT8	&lt;/Type&gt;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&lt;Flags&gt;	BASE	&lt;/Flags&gt;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&lt;Default&gt;	0	&lt;/Default&gt;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&lt;Persistent&gt;	true                         &lt;/Persistent&gt;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&lt;/roleType&gt;</a:t>
            </a:r>
            <a:endParaRPr lang="en-US" sz="800" b="0" strike="noStrike" spc="-1">
              <a:latin typeface="Arial"/>
            </a:endParaRPr>
          </a:p>
          <a:p>
            <a:pPr>
              <a:lnSpc>
                <a:spcPct val="100000"/>
              </a:lnSpc>
            </a:pPr>
            <a:endParaRPr lang="en-US" sz="800" b="0" strike="noStrike" spc="-1">
              <a:latin typeface="Arial"/>
            </a:endParaRPr>
          </a:p>
          <a:p>
            <a:pPr>
              <a:lnSpc>
                <a:spcPct val="100000"/>
              </a:lnSpc>
            </a:pPr>
            <a:r>
              <a:rPr lang="en-US" sz="800" b="1" strike="noStrike" spc="-1">
                <a:solidFill>
                  <a:srgbClr val="403152"/>
                </a:solidFill>
                <a:latin typeface="Arial"/>
                <a:ea typeface="DejaVu Sans"/>
              </a:rPr>
              <a:t>	&lt;/Properties&gt;</a:t>
            </a:r>
            <a:endParaRPr lang="en-US" sz="800" b="0" strike="noStrike" spc="-1">
              <a:latin typeface="Arial"/>
            </a:endParaRPr>
          </a:p>
          <a:p>
            <a:pPr>
              <a:lnSpc>
                <a:spcPct val="100000"/>
              </a:lnSpc>
            </a:pPr>
            <a:endParaRPr lang="en-US" sz="800" b="0" strike="noStrike" spc="-1">
              <a:latin typeface="Arial"/>
            </a:endParaRPr>
          </a:p>
          <a:p>
            <a:pPr>
              <a:lnSpc>
                <a:spcPct val="100000"/>
              </a:lnSpc>
            </a:pPr>
            <a:endParaRPr lang="en-US" sz="800" b="0" strike="noStrike" spc="-1">
              <a:latin typeface="Arial"/>
            </a:endParaRPr>
          </a:p>
          <a:p>
            <a:pPr>
              <a:lnSpc>
                <a:spcPct val="100000"/>
              </a:lnSpc>
            </a:pPr>
            <a:r>
              <a:rPr lang="en-US" sz="800" b="1" strike="noStrike" spc="-1">
                <a:solidFill>
                  <a:srgbClr val="403152"/>
                </a:solidFill>
                <a:latin typeface="Arial"/>
                <a:ea typeface="DejaVu Sans"/>
              </a:rPr>
              <a:t>	&lt;BaseMethods&gt;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&lt;createCell&gt;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&lt;Arg&gt;	MAILBOX	&lt;/Arg&gt;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&lt;/createCell&gt;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&lt;/BaseMethods&gt;</a:t>
            </a:r>
            <a:endParaRPr lang="en-US" sz="800" b="0" strike="noStrike" spc="-1">
              <a:latin typeface="Arial"/>
            </a:endParaRPr>
          </a:p>
          <a:p>
            <a:pPr>
              <a:lnSpc>
                <a:spcPct val="100000"/>
              </a:lnSpc>
            </a:pPr>
            <a:endParaRPr lang="en-US" sz="800" b="0" strike="noStrike" spc="-1">
              <a:latin typeface="Arial"/>
            </a:endParaRPr>
          </a:p>
          <a:p>
            <a:pPr>
              <a:lnSpc>
                <a:spcPct val="100000"/>
              </a:lnSpc>
            </a:pPr>
            <a:endParaRPr lang="en-US" sz="800" b="0" strike="noStrike" spc="-1">
              <a:latin typeface="Arial"/>
            </a:endParaRPr>
          </a:p>
          <a:p>
            <a:pPr>
              <a:lnSpc>
                <a:spcPct val="100000"/>
              </a:lnSpc>
            </a:pPr>
            <a:r>
              <a:rPr lang="en-US" sz="800" b="1" strike="noStrike" spc="-1">
                <a:solidFill>
                  <a:srgbClr val="403152"/>
                </a:solidFill>
                <a:latin typeface="Arial"/>
                <a:ea typeface="DejaVu Sans"/>
              </a:rPr>
              <a:t>	&lt;CellMethods&gt;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&lt;jump&gt;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&lt;Exposed/&gt;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&lt;/jump&gt;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&lt;/CellMethods&gt;</a:t>
            </a:r>
            <a:endParaRPr lang="en-US" sz="800" b="0" strike="noStrike" spc="-1">
              <a:latin typeface="Arial"/>
            </a:endParaRPr>
          </a:p>
          <a:p>
            <a:pPr>
              <a:lnSpc>
                <a:spcPct val="100000"/>
              </a:lnSpc>
            </a:pPr>
            <a:endParaRPr lang="en-US" sz="800" b="0" strike="noStrike" spc="-1">
              <a:latin typeface="Arial"/>
            </a:endParaRPr>
          </a:p>
          <a:p>
            <a:pPr>
              <a:lnSpc>
                <a:spcPct val="100000"/>
              </a:lnSpc>
            </a:pPr>
            <a:endParaRPr lang="en-US" sz="800" b="0" strike="noStrike" spc="-1">
              <a:latin typeface="Arial"/>
            </a:endParaRPr>
          </a:p>
          <a:p>
            <a:pPr>
              <a:lnSpc>
                <a:spcPct val="100000"/>
              </a:lnSpc>
            </a:pPr>
            <a:r>
              <a:rPr lang="en-US" sz="800" b="1" strike="noStrike" spc="-1">
                <a:solidFill>
                  <a:srgbClr val="403152"/>
                </a:solidFill>
                <a:latin typeface="Arial"/>
                <a:ea typeface="DejaVu Sans"/>
              </a:rPr>
              <a:t>	&lt;ClientMethods&gt;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&lt;onJump/&gt;</a:t>
            </a:r>
            <a:endParaRPr lang="en-US" sz="800" b="0" strike="noStrike" spc="-1">
              <a:latin typeface="Arial"/>
            </a:endParaRPr>
          </a:p>
          <a:p>
            <a:pPr>
              <a:lnSpc>
                <a:spcPct val="100000"/>
              </a:lnSpc>
            </a:pPr>
            <a:r>
              <a:rPr lang="en-US" sz="800" b="1" strike="noStrike" spc="-1">
                <a:solidFill>
                  <a:srgbClr val="403152"/>
                </a:solidFill>
                <a:latin typeface="Arial"/>
                <a:ea typeface="DejaVu Sans"/>
              </a:rPr>
              <a:t>	&lt;/ClientMethods&gt;</a:t>
            </a:r>
            <a:endParaRPr lang="en-US" sz="800" b="0" strike="noStrike" spc="-1">
              <a:latin typeface="Arial"/>
            </a:endParaRPr>
          </a:p>
          <a:p>
            <a:pPr>
              <a:lnSpc>
                <a:spcPct val="100000"/>
              </a:lnSpc>
            </a:pPr>
            <a:r>
              <a:rPr lang="en-US" sz="800" b="1" strike="noStrike" spc="-1">
                <a:solidFill>
                  <a:srgbClr val="403152"/>
                </a:solidFill>
                <a:latin typeface="Arial"/>
                <a:ea typeface="DejaVu Sans"/>
              </a:rPr>
              <a:t>&lt;/root&gt;</a:t>
            </a:r>
            <a:endParaRPr lang="en-US" sz="800" b="0" strike="noStrike" spc="-1">
              <a:latin typeface="Arial"/>
            </a:endParaRPr>
          </a:p>
          <a:p>
            <a:pPr>
              <a:lnSpc>
                <a:spcPct val="100000"/>
              </a:lnSpc>
            </a:pPr>
            <a:endParaRPr lang="en-US" sz="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49"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dirty="0">
                <a:solidFill>
                  <a:srgbClr val="4F81BD"/>
                </a:solidFill>
                <a:latin typeface="Calibri"/>
                <a:ea typeface="宋体"/>
              </a:rPr>
              <a:t>Ouroboros Server Architecture</a:t>
            </a:r>
            <a:endParaRPr lang="en-US" sz="4400" b="0" strike="noStrike" spc="-1" dirty="0">
              <a:latin typeface="Arial"/>
            </a:endParaRPr>
          </a:p>
        </p:txBody>
      </p:sp>
      <p:sp>
        <p:nvSpPr>
          <p:cNvPr id="50" name="CustomShape 3"/>
          <p:cNvSpPr/>
          <p:nvPr/>
        </p:nvSpPr>
        <p:spPr>
          <a:xfrm>
            <a:off x="107640" y="1124640"/>
            <a:ext cx="8926560" cy="5614200"/>
          </a:xfrm>
          <a:prstGeom prst="rect">
            <a:avLst/>
          </a:prstGeom>
          <a:solidFill>
            <a:srgbClr val="8EB4E3"/>
          </a:solidFill>
          <a:ln w="9360">
            <a:solidFill>
              <a:srgbClr val="98B855"/>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51" name="CustomShape 4"/>
          <p:cNvSpPr/>
          <p:nvPr/>
        </p:nvSpPr>
        <p:spPr>
          <a:xfrm>
            <a:off x="3718800" y="1271160"/>
            <a:ext cx="149868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Client</a:t>
            </a:r>
            <a:endParaRPr lang="en-US" sz="1800" b="0" strike="noStrike" spc="-1">
              <a:latin typeface="Arial"/>
            </a:endParaRPr>
          </a:p>
        </p:txBody>
      </p:sp>
      <p:sp>
        <p:nvSpPr>
          <p:cNvPr id="52" name="CustomShape 5"/>
          <p:cNvSpPr/>
          <p:nvPr/>
        </p:nvSpPr>
        <p:spPr>
          <a:xfrm>
            <a:off x="5652000" y="1271160"/>
            <a:ext cx="143748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   Client</a:t>
            </a:r>
            <a:endParaRPr lang="en-US" sz="1800" b="0" strike="noStrike" spc="-1">
              <a:latin typeface="Arial"/>
            </a:endParaRPr>
          </a:p>
        </p:txBody>
      </p:sp>
      <p:sp>
        <p:nvSpPr>
          <p:cNvPr id="53" name="CustomShape 6"/>
          <p:cNvSpPr/>
          <p:nvPr/>
        </p:nvSpPr>
        <p:spPr>
          <a:xfrm>
            <a:off x="1842840" y="1268640"/>
            <a:ext cx="15026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      Client</a:t>
            </a:r>
            <a:endParaRPr lang="en-US" sz="1800" b="0" strike="noStrike" spc="-1">
              <a:latin typeface="Arial"/>
            </a:endParaRPr>
          </a:p>
        </p:txBody>
      </p:sp>
      <p:pic>
        <p:nvPicPr>
          <p:cNvPr id="54" name="Picture 3"/>
          <p:cNvPicPr/>
          <p:nvPr/>
        </p:nvPicPr>
        <p:blipFill>
          <a:blip r:embed="rId2"/>
          <a:stretch/>
        </p:blipFill>
        <p:spPr>
          <a:xfrm>
            <a:off x="1979640" y="1340640"/>
            <a:ext cx="285120" cy="280440"/>
          </a:xfrm>
          <a:prstGeom prst="rect">
            <a:avLst/>
          </a:prstGeom>
          <a:ln>
            <a:noFill/>
          </a:ln>
        </p:spPr>
      </p:pic>
      <p:pic>
        <p:nvPicPr>
          <p:cNvPr id="55" name="Picture 4"/>
          <p:cNvPicPr/>
          <p:nvPr/>
        </p:nvPicPr>
        <p:blipFill>
          <a:blip r:embed="rId3"/>
          <a:stretch/>
        </p:blipFill>
        <p:spPr>
          <a:xfrm>
            <a:off x="3852000" y="1340640"/>
            <a:ext cx="164880" cy="275040"/>
          </a:xfrm>
          <a:prstGeom prst="rect">
            <a:avLst/>
          </a:prstGeom>
          <a:ln>
            <a:noFill/>
          </a:ln>
        </p:spPr>
      </p:pic>
      <p:pic>
        <p:nvPicPr>
          <p:cNvPr id="56" name="Picture 5"/>
          <p:cNvPicPr/>
          <p:nvPr/>
        </p:nvPicPr>
        <p:blipFill>
          <a:blip r:embed="rId4"/>
          <a:stretch/>
        </p:blipFill>
        <p:spPr>
          <a:xfrm>
            <a:off x="5712480" y="1352880"/>
            <a:ext cx="248400" cy="268200"/>
          </a:xfrm>
          <a:prstGeom prst="rect">
            <a:avLst/>
          </a:prstGeom>
          <a:ln>
            <a:noFill/>
          </a:ln>
        </p:spPr>
      </p:pic>
      <p:sp>
        <p:nvSpPr>
          <p:cNvPr id="57" name="CustomShape 7"/>
          <p:cNvSpPr/>
          <p:nvPr/>
        </p:nvSpPr>
        <p:spPr>
          <a:xfrm>
            <a:off x="467640" y="2925000"/>
            <a:ext cx="8422560" cy="357480"/>
          </a:xfrm>
          <a:prstGeom prst="rect">
            <a:avLst/>
          </a:prstGeom>
          <a:solidFill>
            <a:srgbClr val="C6D9F1"/>
          </a:solidFill>
          <a:ln w="25560">
            <a:solidFill>
              <a:srgbClr val="3A5F8B"/>
            </a:solidFill>
            <a:round/>
          </a:ln>
        </p:spPr>
        <p:style>
          <a:lnRef idx="0">
            <a:scrgbClr r="0" g="0" b="0"/>
          </a:lnRef>
          <a:fillRef idx="0">
            <a:scrgbClr r="0" g="0" b="0"/>
          </a:fillRef>
          <a:effectRef idx="0">
            <a:scrgbClr r="0" g="0" b="0"/>
          </a:effectRef>
          <a:fontRef idx="minor"/>
        </p:style>
      </p:sp>
      <p:sp>
        <p:nvSpPr>
          <p:cNvPr id="58" name="CustomShape 8"/>
          <p:cNvSpPr/>
          <p:nvPr/>
        </p:nvSpPr>
        <p:spPr>
          <a:xfrm>
            <a:off x="3924000" y="2925000"/>
            <a:ext cx="316584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10243E"/>
                </a:solidFill>
                <a:latin typeface="Calibri"/>
                <a:ea typeface="宋体"/>
              </a:rPr>
              <a:t>Switch Fabric</a:t>
            </a:r>
            <a:endParaRPr lang="en-US" sz="1800" b="0" strike="noStrike" spc="-1">
              <a:latin typeface="Arial"/>
            </a:endParaRPr>
          </a:p>
        </p:txBody>
      </p:sp>
      <p:sp>
        <p:nvSpPr>
          <p:cNvPr id="59" name="CustomShape 9"/>
          <p:cNvSpPr/>
          <p:nvPr/>
        </p:nvSpPr>
        <p:spPr>
          <a:xfrm>
            <a:off x="3420000" y="2066400"/>
            <a:ext cx="2289960" cy="732240"/>
          </a:xfrm>
          <a:prstGeom prst="cloudCallout">
            <a:avLst>
              <a:gd name="adj1" fmla="val 17088"/>
              <a:gd name="adj2" fmla="val -11248"/>
            </a:avLst>
          </a:prstGeom>
          <a:solidFill>
            <a:srgbClr val="DCE6F2"/>
          </a:solidFill>
          <a:ln w="25560">
            <a:solidFill>
              <a:srgbClr val="3A5F8B"/>
            </a:solidFill>
            <a:round/>
          </a:ln>
        </p:spPr>
        <p:style>
          <a:lnRef idx="0">
            <a:scrgbClr r="0" g="0" b="0"/>
          </a:lnRef>
          <a:fillRef idx="0">
            <a:scrgbClr r="0" g="0" b="0"/>
          </a:fillRef>
          <a:effectRef idx="0">
            <a:scrgbClr r="0" g="0" b="0"/>
          </a:effectRef>
          <a:fontRef idx="minor"/>
        </p:style>
      </p:sp>
      <p:sp>
        <p:nvSpPr>
          <p:cNvPr id="60" name="CustomShape 10"/>
          <p:cNvSpPr/>
          <p:nvPr/>
        </p:nvSpPr>
        <p:spPr>
          <a:xfrm>
            <a:off x="3929760" y="2188080"/>
            <a:ext cx="14630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trike="noStrike" spc="-1">
                <a:solidFill>
                  <a:srgbClr val="10243E"/>
                </a:solidFill>
                <a:latin typeface="Calibri"/>
                <a:ea typeface="宋体"/>
              </a:rPr>
              <a:t> </a:t>
            </a:r>
            <a:r>
              <a:rPr lang="en-US" sz="1800" b="1" strike="noStrike" spc="-1">
                <a:solidFill>
                  <a:srgbClr val="10243E"/>
                </a:solidFill>
                <a:latin typeface="Calibri"/>
                <a:ea typeface="宋体"/>
              </a:rPr>
              <a:t>Internet</a:t>
            </a:r>
            <a:endParaRPr lang="en-US" sz="1800" b="0" strike="noStrike" spc="-1">
              <a:latin typeface="Arial"/>
            </a:endParaRPr>
          </a:p>
        </p:txBody>
      </p:sp>
      <p:sp>
        <p:nvSpPr>
          <p:cNvPr id="61" name="Line 11"/>
          <p:cNvSpPr/>
          <p:nvPr/>
        </p:nvSpPr>
        <p:spPr>
          <a:xfrm>
            <a:off x="2595240" y="1725840"/>
            <a:ext cx="1123200" cy="4622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62" name="Line 12"/>
          <p:cNvSpPr/>
          <p:nvPr/>
        </p:nvSpPr>
        <p:spPr>
          <a:xfrm flipH="1">
            <a:off x="4565880" y="1725840"/>
            <a:ext cx="6120" cy="38268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63" name="Line 13"/>
          <p:cNvSpPr/>
          <p:nvPr/>
        </p:nvSpPr>
        <p:spPr>
          <a:xfrm flipH="1">
            <a:off x="5508000" y="1728360"/>
            <a:ext cx="864000" cy="45972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64" name="Line 14"/>
          <p:cNvSpPr/>
          <p:nvPr/>
        </p:nvSpPr>
        <p:spPr>
          <a:xfrm>
            <a:off x="4019400" y="2800440"/>
            <a:ext cx="360" cy="12420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65" name="Line 15"/>
          <p:cNvSpPr/>
          <p:nvPr/>
        </p:nvSpPr>
        <p:spPr>
          <a:xfrm>
            <a:off x="4565880" y="2800440"/>
            <a:ext cx="6120" cy="12420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66" name="Line 16"/>
          <p:cNvSpPr/>
          <p:nvPr/>
        </p:nvSpPr>
        <p:spPr>
          <a:xfrm>
            <a:off x="5183640" y="2677680"/>
            <a:ext cx="360" cy="24768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67" name="CustomShape 17"/>
          <p:cNvSpPr/>
          <p:nvPr/>
        </p:nvSpPr>
        <p:spPr>
          <a:xfrm>
            <a:off x="467640" y="4355640"/>
            <a:ext cx="8422560" cy="357480"/>
          </a:xfrm>
          <a:prstGeom prst="rect">
            <a:avLst/>
          </a:prstGeom>
          <a:solidFill>
            <a:srgbClr val="C6D9F1"/>
          </a:solidFill>
          <a:ln w="25560">
            <a:solidFill>
              <a:srgbClr val="3A5F8B"/>
            </a:solidFill>
            <a:round/>
          </a:ln>
        </p:spPr>
        <p:style>
          <a:lnRef idx="0">
            <a:scrgbClr r="0" g="0" b="0"/>
          </a:lnRef>
          <a:fillRef idx="0">
            <a:scrgbClr r="0" g="0" b="0"/>
          </a:fillRef>
          <a:effectRef idx="0">
            <a:scrgbClr r="0" g="0" b="0"/>
          </a:effectRef>
          <a:fontRef idx="minor"/>
        </p:style>
      </p:sp>
      <p:sp>
        <p:nvSpPr>
          <p:cNvPr id="68" name="CustomShape 18"/>
          <p:cNvSpPr/>
          <p:nvPr/>
        </p:nvSpPr>
        <p:spPr>
          <a:xfrm>
            <a:off x="3924000" y="4355640"/>
            <a:ext cx="316584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10243E"/>
                </a:solidFill>
                <a:latin typeface="Calibri"/>
                <a:ea typeface="宋体"/>
              </a:rPr>
              <a:t>Switch Fabric</a:t>
            </a:r>
            <a:endParaRPr lang="en-US" sz="1800" b="0" strike="noStrike" spc="-1">
              <a:latin typeface="Arial"/>
            </a:endParaRPr>
          </a:p>
        </p:txBody>
      </p:sp>
      <p:sp>
        <p:nvSpPr>
          <p:cNvPr id="69" name="Line 19"/>
          <p:cNvSpPr/>
          <p:nvPr/>
        </p:nvSpPr>
        <p:spPr>
          <a:xfrm>
            <a:off x="1038960" y="3294000"/>
            <a:ext cx="360" cy="10616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70" name="Line 20"/>
          <p:cNvSpPr/>
          <p:nvPr/>
        </p:nvSpPr>
        <p:spPr>
          <a:xfrm>
            <a:off x="2339640" y="3284640"/>
            <a:ext cx="360" cy="10616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71" name="Line 21"/>
          <p:cNvSpPr/>
          <p:nvPr/>
        </p:nvSpPr>
        <p:spPr>
          <a:xfrm>
            <a:off x="5724000" y="3284640"/>
            <a:ext cx="360" cy="10616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72" name="Line 22"/>
          <p:cNvSpPr/>
          <p:nvPr/>
        </p:nvSpPr>
        <p:spPr>
          <a:xfrm>
            <a:off x="7020000" y="3284640"/>
            <a:ext cx="360" cy="10616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73" name="Line 23"/>
          <p:cNvSpPr/>
          <p:nvPr/>
        </p:nvSpPr>
        <p:spPr>
          <a:xfrm>
            <a:off x="8316360" y="3284640"/>
            <a:ext cx="360" cy="10616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74" name="CustomShape 24"/>
          <p:cNvSpPr/>
          <p:nvPr/>
        </p:nvSpPr>
        <p:spPr>
          <a:xfrm>
            <a:off x="467640" y="361980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Loginapp</a:t>
            </a:r>
            <a:endParaRPr lang="en-US" sz="1200" b="0" strike="noStrike" spc="-1">
              <a:latin typeface="Arial"/>
            </a:endParaRPr>
          </a:p>
        </p:txBody>
      </p:sp>
      <p:sp>
        <p:nvSpPr>
          <p:cNvPr id="75" name="CustomShape 25"/>
          <p:cNvSpPr/>
          <p:nvPr/>
        </p:nvSpPr>
        <p:spPr>
          <a:xfrm>
            <a:off x="1772640" y="361980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Loginapp</a:t>
            </a:r>
            <a:endParaRPr lang="en-US" sz="1200" b="0" strike="noStrike" spc="-1">
              <a:latin typeface="Arial"/>
            </a:endParaRPr>
          </a:p>
        </p:txBody>
      </p:sp>
      <p:sp>
        <p:nvSpPr>
          <p:cNvPr id="76" name="CustomShape 26"/>
          <p:cNvSpPr/>
          <p:nvPr/>
        </p:nvSpPr>
        <p:spPr>
          <a:xfrm>
            <a:off x="5148000" y="361980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Baseapp</a:t>
            </a:r>
            <a:endParaRPr lang="en-US" sz="1200" b="0" strike="noStrike" spc="-1">
              <a:latin typeface="Arial"/>
            </a:endParaRPr>
          </a:p>
        </p:txBody>
      </p:sp>
      <p:sp>
        <p:nvSpPr>
          <p:cNvPr id="77" name="CustomShape 27"/>
          <p:cNvSpPr/>
          <p:nvPr/>
        </p:nvSpPr>
        <p:spPr>
          <a:xfrm>
            <a:off x="6453000" y="361980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Baseapp</a:t>
            </a:r>
            <a:endParaRPr lang="en-US" sz="1200" b="0" strike="noStrike" spc="-1">
              <a:latin typeface="Arial"/>
            </a:endParaRPr>
          </a:p>
        </p:txBody>
      </p:sp>
      <p:sp>
        <p:nvSpPr>
          <p:cNvPr id="78" name="CustomShape 28"/>
          <p:cNvSpPr/>
          <p:nvPr/>
        </p:nvSpPr>
        <p:spPr>
          <a:xfrm>
            <a:off x="7740000" y="358992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Baseapp</a:t>
            </a:r>
            <a:endParaRPr lang="en-US" sz="1200" b="0" strike="noStrike" spc="-1">
              <a:latin typeface="Arial"/>
            </a:endParaRPr>
          </a:p>
        </p:txBody>
      </p:sp>
      <p:sp>
        <p:nvSpPr>
          <p:cNvPr id="79" name="CustomShape 29"/>
          <p:cNvSpPr/>
          <p:nvPr/>
        </p:nvSpPr>
        <p:spPr>
          <a:xfrm>
            <a:off x="477000" y="511488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Cellapp</a:t>
            </a:r>
            <a:endParaRPr lang="en-US" sz="1200" b="0" strike="noStrike" spc="-1">
              <a:latin typeface="Arial"/>
            </a:endParaRPr>
          </a:p>
        </p:txBody>
      </p:sp>
      <p:sp>
        <p:nvSpPr>
          <p:cNvPr id="80" name="CustomShape 30"/>
          <p:cNvSpPr/>
          <p:nvPr/>
        </p:nvSpPr>
        <p:spPr>
          <a:xfrm>
            <a:off x="1782000" y="511488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Cellapp</a:t>
            </a:r>
            <a:endParaRPr lang="en-US" sz="1200" b="0" strike="noStrike" spc="-1">
              <a:latin typeface="Arial"/>
            </a:endParaRPr>
          </a:p>
        </p:txBody>
      </p:sp>
      <p:sp>
        <p:nvSpPr>
          <p:cNvPr id="81" name="CustomShape 31"/>
          <p:cNvSpPr/>
          <p:nvPr/>
        </p:nvSpPr>
        <p:spPr>
          <a:xfrm>
            <a:off x="3140640" y="511488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Cellapp</a:t>
            </a:r>
            <a:endParaRPr lang="en-US" sz="1200" b="0" strike="noStrike" spc="-1">
              <a:latin typeface="Arial"/>
            </a:endParaRPr>
          </a:p>
        </p:txBody>
      </p:sp>
      <p:sp>
        <p:nvSpPr>
          <p:cNvPr id="82" name="CustomShape 32"/>
          <p:cNvSpPr/>
          <p:nvPr/>
        </p:nvSpPr>
        <p:spPr>
          <a:xfrm>
            <a:off x="5004000" y="5114880"/>
            <a:ext cx="150948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BaseappMgr</a:t>
            </a:r>
            <a:endParaRPr lang="en-US" sz="1200" b="0" strike="noStrike" spc="-1">
              <a:latin typeface="Arial"/>
            </a:endParaRPr>
          </a:p>
        </p:txBody>
      </p:sp>
      <p:sp>
        <p:nvSpPr>
          <p:cNvPr id="83" name="CustomShape 33"/>
          <p:cNvSpPr/>
          <p:nvPr/>
        </p:nvSpPr>
        <p:spPr>
          <a:xfrm>
            <a:off x="5020200" y="5572080"/>
            <a:ext cx="1493640" cy="44676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CellappMgr</a:t>
            </a:r>
            <a:endParaRPr lang="en-US" sz="1200" b="0" strike="noStrike" spc="-1">
              <a:latin typeface="Arial"/>
            </a:endParaRPr>
          </a:p>
        </p:txBody>
      </p:sp>
      <p:sp>
        <p:nvSpPr>
          <p:cNvPr id="84" name="Line 34"/>
          <p:cNvSpPr/>
          <p:nvPr/>
        </p:nvSpPr>
        <p:spPr>
          <a:xfrm>
            <a:off x="1048320" y="4715640"/>
            <a:ext cx="360" cy="3992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85" name="Line 35"/>
          <p:cNvSpPr/>
          <p:nvPr/>
        </p:nvSpPr>
        <p:spPr>
          <a:xfrm>
            <a:off x="2339640" y="4685760"/>
            <a:ext cx="360" cy="3992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86" name="Line 36"/>
          <p:cNvSpPr/>
          <p:nvPr/>
        </p:nvSpPr>
        <p:spPr>
          <a:xfrm>
            <a:off x="3707640" y="4725000"/>
            <a:ext cx="360" cy="3992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87" name="CustomShape 37"/>
          <p:cNvSpPr/>
          <p:nvPr/>
        </p:nvSpPr>
        <p:spPr>
          <a:xfrm>
            <a:off x="7749360" y="511488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DBMgr</a:t>
            </a:r>
            <a:endParaRPr lang="en-US" sz="1200" b="0" strike="noStrike" spc="-1">
              <a:latin typeface="Arial"/>
            </a:endParaRPr>
          </a:p>
        </p:txBody>
      </p:sp>
      <p:sp>
        <p:nvSpPr>
          <p:cNvPr id="88" name="Line 38"/>
          <p:cNvSpPr/>
          <p:nvPr/>
        </p:nvSpPr>
        <p:spPr>
          <a:xfrm>
            <a:off x="8316360" y="4725000"/>
            <a:ext cx="360" cy="3992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89" name="CustomShape 39"/>
          <p:cNvSpPr/>
          <p:nvPr/>
        </p:nvSpPr>
        <p:spPr>
          <a:xfrm>
            <a:off x="7749360" y="6021360"/>
            <a:ext cx="1131480" cy="610200"/>
          </a:xfrm>
          <a:prstGeom prst="flowChartMagneticDisk">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Database</a:t>
            </a:r>
            <a:endParaRPr lang="en-US" sz="1200" b="0" strike="noStrike" spc="-1">
              <a:latin typeface="Arial"/>
            </a:endParaRPr>
          </a:p>
        </p:txBody>
      </p:sp>
      <p:sp>
        <p:nvSpPr>
          <p:cNvPr id="90" name="Line 40"/>
          <p:cNvSpPr/>
          <p:nvPr/>
        </p:nvSpPr>
        <p:spPr>
          <a:xfrm flipH="1">
            <a:off x="8316000" y="5572080"/>
            <a:ext cx="4680" cy="44892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91" name="CustomShape 41"/>
          <p:cNvSpPr/>
          <p:nvPr/>
        </p:nvSpPr>
        <p:spPr>
          <a:xfrm>
            <a:off x="1134000" y="594936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Cellapp</a:t>
            </a:r>
            <a:endParaRPr lang="en-US" sz="1200" b="0" strike="noStrike" spc="-1">
              <a:latin typeface="Arial"/>
            </a:endParaRPr>
          </a:p>
        </p:txBody>
      </p:sp>
      <p:sp>
        <p:nvSpPr>
          <p:cNvPr id="92" name="CustomShape 42"/>
          <p:cNvSpPr/>
          <p:nvPr/>
        </p:nvSpPr>
        <p:spPr>
          <a:xfrm>
            <a:off x="2492640" y="5949360"/>
            <a:ext cx="1140840" cy="454680"/>
          </a:xfrm>
          <a:prstGeom prst="roundRect">
            <a:avLst>
              <a:gd name="adj" fmla="val 16667"/>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Calibri"/>
                <a:ea typeface="DejaVu Sans"/>
              </a:rPr>
              <a:t>Cellapp</a:t>
            </a:r>
            <a:endParaRPr lang="en-US" sz="1200" b="0" strike="noStrike" spc="-1">
              <a:latin typeface="Arial"/>
            </a:endParaRPr>
          </a:p>
        </p:txBody>
      </p:sp>
      <p:sp>
        <p:nvSpPr>
          <p:cNvPr id="93" name="Line 43"/>
          <p:cNvSpPr/>
          <p:nvPr/>
        </p:nvSpPr>
        <p:spPr>
          <a:xfrm>
            <a:off x="1705320" y="4685760"/>
            <a:ext cx="360" cy="12632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94" name="Line 44"/>
          <p:cNvSpPr/>
          <p:nvPr/>
        </p:nvSpPr>
        <p:spPr>
          <a:xfrm>
            <a:off x="3059640" y="4725000"/>
            <a:ext cx="360" cy="12632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95" name="Line 45"/>
          <p:cNvSpPr/>
          <p:nvPr/>
        </p:nvSpPr>
        <p:spPr>
          <a:xfrm>
            <a:off x="5724000" y="4685760"/>
            <a:ext cx="360" cy="3992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96" name="CustomShape 46"/>
          <p:cNvSpPr/>
          <p:nvPr/>
        </p:nvSpPr>
        <p:spPr>
          <a:xfrm>
            <a:off x="4140360" y="6217920"/>
            <a:ext cx="3606840" cy="63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latin typeface="新宋体"/>
                <a:ea typeface="新宋体"/>
              </a:rPr>
              <a:t>Each machine needs to run the daemon processes at the same time.</a:t>
            </a:r>
            <a:endParaRPr lang="en-US" sz="1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44"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Attributes</a:t>
            </a:r>
            <a:endParaRPr lang="en-US" sz="4400" b="0" strike="noStrike" spc="-1">
              <a:latin typeface="Arial"/>
            </a:endParaRPr>
          </a:p>
        </p:txBody>
      </p:sp>
      <p:sp>
        <p:nvSpPr>
          <p:cNvPr id="845"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Type</a:t>
            </a:r>
            <a:endParaRPr lang="en-US" sz="2400" b="0" strike="noStrike" spc="-1" dirty="0">
              <a:latin typeface="Arial"/>
            </a:endParaRPr>
          </a:p>
          <a:p>
            <a:pPr marL="182520">
              <a:lnSpc>
                <a:spcPct val="100000"/>
              </a:lnSpc>
              <a:spcBef>
                <a:spcPts val="479"/>
              </a:spcBef>
            </a:pPr>
            <a:r>
              <a:rPr lang="en-US" sz="2400" b="0" strike="noStrike" spc="-1" dirty="0">
                <a:solidFill>
                  <a:srgbClr val="00007D"/>
                </a:solidFill>
                <a:latin typeface="Calibri"/>
                <a:ea typeface="宋体"/>
              </a:rPr>
              <a:t>       </a:t>
            </a:r>
            <a:r>
              <a:rPr lang="en-US" sz="2000" b="0" strike="noStrike" spc="-1" dirty="0">
                <a:solidFill>
                  <a:srgbClr val="00007D"/>
                </a:solidFill>
                <a:latin typeface="Calibri"/>
                <a:ea typeface="宋体"/>
              </a:rPr>
              <a:t>Like all languages</a:t>
            </a:r>
            <a:endParaRPr lang="en-US" sz="2000" b="0" strike="noStrike" spc="-1" dirty="0">
              <a:latin typeface="Arial"/>
            </a:endParaRPr>
          </a:p>
          <a:p>
            <a:pPr marL="182520">
              <a:lnSpc>
                <a:spcPct val="100000"/>
              </a:lnSpc>
              <a:spcBef>
                <a:spcPts val="400"/>
              </a:spcBef>
            </a:pPr>
            <a:r>
              <a:rPr lang="en-US" sz="2000" b="0" strike="noStrike" spc="-1" dirty="0">
                <a:solidFill>
                  <a:srgbClr val="00007D"/>
                </a:solidFill>
                <a:latin typeface="Calibri"/>
                <a:ea typeface="宋体"/>
              </a:rPr>
              <a:t>       Standardized for network transmission/database storage</a:t>
            </a:r>
            <a:endParaRPr lang="en-US" sz="2000" b="0" strike="noStrike" spc="-1" dirty="0">
              <a:latin typeface="Arial"/>
            </a:endParaRPr>
          </a:p>
          <a:p>
            <a:pPr marL="181080" indent="-17856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Fixed Protocol </a:t>
            </a:r>
            <a:r>
              <a:rPr lang="en-US" sz="2400" b="0" strike="noStrike" spc="-1" dirty="0" err="1">
                <a:solidFill>
                  <a:srgbClr val="00007D"/>
                </a:solidFill>
                <a:latin typeface="Calibri"/>
                <a:ea typeface="宋体"/>
              </a:rPr>
              <a:t>ID（Utype</a:t>
            </a:r>
            <a:r>
              <a:rPr lang="en-US" sz="2400" b="0" strike="noStrike" spc="-1" dirty="0">
                <a:solidFill>
                  <a:srgbClr val="00007D"/>
                </a:solidFill>
                <a:latin typeface="Calibri"/>
                <a:ea typeface="宋体"/>
              </a:rPr>
              <a:t>）</a:t>
            </a:r>
            <a:endParaRPr lang="en-US" sz="2400" b="0" strike="noStrike" spc="-1" dirty="0">
              <a:latin typeface="Arial"/>
            </a:endParaRPr>
          </a:p>
          <a:p>
            <a:pPr>
              <a:lnSpc>
                <a:spcPct val="100000"/>
              </a:lnSpc>
              <a:spcBef>
                <a:spcPts val="479"/>
              </a:spcBef>
            </a:pPr>
            <a:r>
              <a:rPr lang="en-US" sz="2400" b="0" strike="noStrike" spc="-1" dirty="0">
                <a:solidFill>
                  <a:srgbClr val="00007D"/>
                </a:solidFill>
                <a:latin typeface="Calibri"/>
                <a:ea typeface="宋体"/>
              </a:rPr>
              <a:t>         </a:t>
            </a:r>
            <a:endParaRPr lang="en-US" sz="2400" b="0" strike="noStrike" spc="-1" dirty="0">
              <a:latin typeface="Arial"/>
            </a:endParaRPr>
          </a:p>
          <a:p>
            <a:pPr marL="181080" indent="-17856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Default</a:t>
            </a:r>
            <a:endParaRPr lang="en-US" sz="2400" b="0" strike="noStrike" spc="-1" dirty="0">
              <a:latin typeface="Arial"/>
            </a:endParaRPr>
          </a:p>
          <a:p>
            <a:pPr marL="182520">
              <a:lnSpc>
                <a:spcPct val="100000"/>
              </a:lnSpc>
              <a:spcBef>
                <a:spcPts val="479"/>
              </a:spcBef>
            </a:pPr>
            <a:r>
              <a:rPr lang="en-US" sz="2400" b="0" strike="noStrike" spc="-1" dirty="0">
                <a:solidFill>
                  <a:srgbClr val="00007D"/>
                </a:solidFill>
                <a:latin typeface="Calibri"/>
                <a:ea typeface="宋体"/>
              </a:rPr>
              <a:t>      </a:t>
            </a:r>
            <a:r>
              <a:rPr lang="en-US" sz="2000" b="0" strike="noStrike" spc="-1" dirty="0">
                <a:solidFill>
                  <a:srgbClr val="00007D"/>
                </a:solidFill>
                <a:latin typeface="Calibri"/>
                <a:ea typeface="宋体"/>
              </a:rPr>
              <a:t>Determined by type</a:t>
            </a:r>
            <a:endParaRPr lang="en-US" sz="2000" b="0" strike="noStrike" spc="-1" dirty="0">
              <a:latin typeface="Arial"/>
            </a:endParaRPr>
          </a:p>
          <a:p>
            <a:pPr marL="182520">
              <a:lnSpc>
                <a:spcPct val="100000"/>
              </a:lnSpc>
              <a:spcBef>
                <a:spcPts val="400"/>
              </a:spcBef>
            </a:pPr>
            <a:r>
              <a:rPr lang="en-US" sz="2000" b="0" strike="noStrike" spc="-1" dirty="0">
                <a:solidFill>
                  <a:srgbClr val="00007D"/>
                </a:solidFill>
                <a:latin typeface="Calibri"/>
                <a:ea typeface="宋体"/>
              </a:rPr>
              <a:t>           More can be covered in the definition file</a:t>
            </a:r>
            <a:endParaRPr lang="en-US" sz="2000" b="0" strike="noStrike" spc="-1" dirty="0">
              <a:latin typeface="Arial"/>
            </a:endParaRPr>
          </a:p>
          <a:p>
            <a:pPr marL="181080" indent="-17856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Flags</a:t>
            </a:r>
            <a:endParaRPr lang="en-US" sz="2400" b="0" strike="noStrike" spc="-1" dirty="0">
              <a:latin typeface="Arial"/>
            </a:endParaRPr>
          </a:p>
          <a:p>
            <a:pPr marL="181080" indent="-17856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Detail Level</a:t>
            </a:r>
            <a:endParaRPr lang="en-US" sz="2400" b="0" strike="noStrike" spc="-1" dirty="0">
              <a:latin typeface="Arial"/>
            </a:endParaRPr>
          </a:p>
          <a:p>
            <a:pPr marL="181080" indent="-17856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Volatile information</a:t>
            </a:r>
            <a:endParaRPr lang="en-US" sz="2400" b="0" strike="noStrike" spc="-1" dirty="0">
              <a:latin typeface="Arial"/>
            </a:endParaRPr>
          </a:p>
          <a:p>
            <a:pPr marL="181080" indent="-17856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Whether to store in database（</a:t>
            </a:r>
            <a:r>
              <a:rPr lang="en-US" sz="2400" b="1" strike="noStrike" spc="-1" dirty="0">
                <a:solidFill>
                  <a:srgbClr val="403152"/>
                </a:solidFill>
                <a:latin typeface="Arial"/>
                <a:ea typeface="宋体"/>
              </a:rPr>
              <a:t> </a:t>
            </a:r>
            <a:r>
              <a:rPr lang="en-US" sz="2000" b="0" strike="noStrike" spc="-1" dirty="0">
                <a:solidFill>
                  <a:srgbClr val="1F497D"/>
                </a:solidFill>
                <a:latin typeface="Arial"/>
                <a:ea typeface="宋体"/>
              </a:rPr>
              <a:t>Persistent</a:t>
            </a:r>
            <a:r>
              <a:rPr lang="en-US" sz="2400" b="1" strike="noStrike" spc="-1" dirty="0">
                <a:solidFill>
                  <a:srgbClr val="403152"/>
                </a:solidFill>
                <a:latin typeface="Arial"/>
                <a:ea typeface="宋体"/>
              </a:rPr>
              <a:t>）</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47"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Attributes</a:t>
            </a:r>
            <a:endParaRPr lang="en-US" sz="4400" b="0" strike="noStrike" spc="-1">
              <a:latin typeface="Arial"/>
            </a:endParaRPr>
          </a:p>
        </p:txBody>
      </p:sp>
      <p:sp>
        <p:nvSpPr>
          <p:cNvPr id="848" name="CustomShape 3"/>
          <p:cNvSpPr/>
          <p:nvPr/>
        </p:nvSpPr>
        <p:spPr>
          <a:xfrm>
            <a:off x="89280" y="1196640"/>
            <a:ext cx="9052200" cy="5542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799"/>
              </a:spcBef>
              <a:buClr>
                <a:srgbClr val="FF9933"/>
              </a:buClr>
              <a:buSzPct val="80000"/>
              <a:buFont typeface="Wingdings" charset="2"/>
              <a:buChar char=""/>
            </a:pPr>
            <a:r>
              <a:rPr lang="en-US" sz="4000" b="0" strike="noStrike" spc="-1">
                <a:solidFill>
                  <a:srgbClr val="00007D"/>
                </a:solidFill>
                <a:latin typeface="Calibri"/>
                <a:ea typeface="DejaVu Sans"/>
              </a:rPr>
              <a:t>Cell Attributes</a:t>
            </a:r>
            <a:endParaRPr lang="en-US" sz="4000" b="0" strike="noStrike" spc="-1">
              <a:latin typeface="Arial"/>
            </a:endParaRPr>
          </a:p>
          <a:p>
            <a:pPr marL="333360" lvl="1" indent="-148320">
              <a:lnSpc>
                <a:spcPct val="90000"/>
              </a:lnSpc>
              <a:spcBef>
                <a:spcPts val="400"/>
              </a:spcBef>
              <a:buClr>
                <a:srgbClr val="FF9933"/>
              </a:buClr>
              <a:buSzPct val="90000"/>
              <a:buFont typeface="Wingdings" charset="2"/>
              <a:buChar char=""/>
            </a:pPr>
            <a:r>
              <a:rPr lang="en-US" sz="2000" b="0" strike="noStrike" spc="-1">
                <a:solidFill>
                  <a:srgbClr val="00007D"/>
                </a:solidFill>
                <a:latin typeface="Calibri"/>
                <a:ea typeface="DejaVu Sans"/>
              </a:rPr>
              <a:t>Entity</a:t>
            </a:r>
            <a:r>
              <a:rPr lang="en-US" sz="2000" b="0" strike="noStrike" spc="-1">
                <a:solidFill>
                  <a:srgbClr val="00007D"/>
                </a:solidFill>
                <a:latin typeface="Calibri"/>
                <a:ea typeface="宋体"/>
              </a:rPr>
              <a:t> data that is frequently accessed</a:t>
            </a:r>
            <a:endParaRPr lang="en-US" sz="2000" b="0" strike="noStrike" spc="-1">
              <a:latin typeface="Arial"/>
            </a:endParaRPr>
          </a:p>
          <a:p>
            <a:pPr marL="333360" lvl="1" indent="-148320">
              <a:lnSpc>
                <a:spcPct val="9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Data is copied (to new cell) when crossing Cell Boundary</a:t>
            </a:r>
            <a:endParaRPr lang="en-US" sz="2000" b="0" strike="noStrike" spc="-1">
              <a:latin typeface="Arial"/>
            </a:endParaRPr>
          </a:p>
          <a:p>
            <a:pPr marL="333360" lvl="1" indent="-148320">
              <a:lnSpc>
                <a:spcPct val="9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Back up data to base</a:t>
            </a:r>
            <a:endParaRPr lang="en-US" sz="2000" b="0" strike="noStrike" spc="-1">
              <a:latin typeface="Arial"/>
            </a:endParaRPr>
          </a:p>
          <a:p>
            <a:pPr marL="333360" lvl="1" indent="-148320">
              <a:lnSpc>
                <a:spcPct val="9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Notify the client when data changes:</a:t>
            </a:r>
            <a:endParaRPr lang="en-US" sz="2000" b="0" strike="noStrike" spc="-1">
              <a:latin typeface="Arial"/>
            </a:endParaRPr>
          </a:p>
          <a:p>
            <a:pPr marL="581040" lvl="2" indent="-168840">
              <a:lnSpc>
                <a:spcPct val="9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Change of attributes</a:t>
            </a:r>
            <a:endParaRPr lang="en-US" sz="2000" b="0" strike="noStrike" spc="-1">
              <a:latin typeface="Arial"/>
            </a:endParaRPr>
          </a:p>
          <a:p>
            <a:pPr marL="581040" lvl="2" indent="-168840">
              <a:lnSpc>
                <a:spcPct val="9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When an entity enters the player’s AOI</a:t>
            </a:r>
            <a:endParaRPr lang="en-US" sz="2000" b="0" strike="noStrike" spc="-1">
              <a:latin typeface="Arial"/>
            </a:endParaRPr>
          </a:p>
          <a:p>
            <a:pPr marL="181080" indent="-178560">
              <a:lnSpc>
                <a:spcPct val="90000"/>
              </a:lnSpc>
              <a:spcBef>
                <a:spcPts val="799"/>
              </a:spcBef>
              <a:buClr>
                <a:srgbClr val="FF9933"/>
              </a:buClr>
              <a:buSzPct val="80000"/>
              <a:buFont typeface="Wingdings" charset="2"/>
              <a:buChar char=""/>
            </a:pPr>
            <a:r>
              <a:rPr lang="en-US" sz="4000" b="0" strike="noStrike" spc="-1">
                <a:solidFill>
                  <a:srgbClr val="00007D"/>
                </a:solidFill>
                <a:latin typeface="Calibri"/>
                <a:ea typeface="宋体"/>
              </a:rPr>
              <a:t>Base properties</a:t>
            </a:r>
            <a:endParaRPr lang="en-US" sz="4000" b="0" strike="noStrike" spc="-1">
              <a:latin typeface="Arial"/>
            </a:endParaRPr>
          </a:p>
          <a:p>
            <a:pPr marL="333360" lvl="1" indent="-148320">
              <a:lnSpc>
                <a:spcPct val="9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More complicated / accessed less</a:t>
            </a:r>
            <a:endParaRPr lang="en-US" sz="2000" b="0" strike="noStrike" spc="-1">
              <a:latin typeface="Arial"/>
            </a:endParaRPr>
          </a:p>
          <a:p>
            <a:pPr>
              <a:lnSpc>
                <a:spcPct val="90000"/>
              </a:lnSpc>
              <a:spcBef>
                <a:spcPts val="400"/>
              </a:spcBef>
            </a:pPr>
            <a:r>
              <a:rPr lang="en-US" sz="2000" b="0" strike="noStrike" spc="-1">
                <a:solidFill>
                  <a:srgbClr val="00007D"/>
                </a:solidFill>
                <a:latin typeface="Calibri"/>
                <a:ea typeface="宋体"/>
              </a:rPr>
              <a:t>    Notify the client when data changes</a:t>
            </a: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50"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Attribute</a:t>
            </a:r>
            <a:endParaRPr lang="en-US" sz="4400" b="0" strike="noStrike" spc="-1">
              <a:latin typeface="Arial"/>
            </a:endParaRPr>
          </a:p>
        </p:txBody>
      </p:sp>
      <p:sp>
        <p:nvSpPr>
          <p:cNvPr id="851" name="CustomShape 3"/>
          <p:cNvSpPr/>
          <p:nvPr/>
        </p:nvSpPr>
        <p:spPr>
          <a:xfrm>
            <a:off x="53280" y="1196640"/>
            <a:ext cx="9052200" cy="5542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799"/>
              </a:spcBef>
              <a:buClr>
                <a:srgbClr val="FF9933"/>
              </a:buClr>
              <a:buSzPct val="80000"/>
              <a:buFont typeface="Wingdings" charset="2"/>
              <a:buChar char=""/>
            </a:pPr>
            <a:r>
              <a:rPr lang="en-US" sz="4000" b="0" strike="noStrike" spc="-1">
                <a:solidFill>
                  <a:srgbClr val="00007D"/>
                </a:solidFill>
                <a:latin typeface="Calibri"/>
                <a:ea typeface="DejaVu Sans"/>
              </a:rPr>
              <a:t>Client properties</a:t>
            </a:r>
            <a:endParaRPr lang="en-US" sz="4000" b="0" strike="noStrike" spc="-1">
              <a:latin typeface="Arial"/>
            </a:endParaRPr>
          </a:p>
          <a:p>
            <a:pPr marL="716040" lvl="1" indent="-531000">
              <a:lnSpc>
                <a:spcPct val="9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Accessible part of the server property</a:t>
            </a:r>
            <a:endParaRPr lang="en-US" sz="2000" b="0" strike="noStrike" spc="-1">
              <a:latin typeface="Arial"/>
            </a:endParaRPr>
          </a:p>
          <a:p>
            <a:pPr marL="716040" lvl="1" indent="-531000">
              <a:lnSpc>
                <a:spcPct val="9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Attribute values published from Cell</a:t>
            </a:r>
            <a:endParaRPr lang="en-US" sz="2000" b="0" strike="noStrike" spc="-1">
              <a:latin typeface="Arial"/>
            </a:endParaRPr>
          </a:p>
          <a:p>
            <a:pPr marL="716040" lvl="1" indent="-531000">
              <a:lnSpc>
                <a:spcPct val="9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Cell attribute change triggers </a:t>
            </a:r>
            <a:r>
              <a:rPr lang="en-US" sz="2000" b="0" strike="noStrike" spc="-1">
                <a:solidFill>
                  <a:srgbClr val="C00000"/>
                </a:solidFill>
                <a:latin typeface="Courier New"/>
                <a:ea typeface="宋体"/>
              </a:rPr>
              <a:t>set_&lt;property&gt;()</a:t>
            </a:r>
            <a:endParaRPr lang="en-US" sz="2000" b="0" strike="noStrike" spc="-1">
              <a:latin typeface="Arial"/>
            </a:endParaRPr>
          </a:p>
          <a:p>
            <a:pPr marL="716040" lvl="1" indent="-531000">
              <a:lnSpc>
                <a:spcPct val="90000"/>
              </a:lnSpc>
              <a:spcBef>
                <a:spcPts val="561"/>
              </a:spcBef>
              <a:buClr>
                <a:srgbClr val="FF9933"/>
              </a:buClr>
              <a:buSzPct val="90000"/>
              <a:buFont typeface="Wingdings" charset="2"/>
              <a:buChar char=""/>
            </a:pPr>
            <a:r>
              <a:rPr lang="en-US" sz="2000" b="0" strike="noStrike" spc="-1">
                <a:solidFill>
                  <a:srgbClr val="00007D"/>
                </a:solidFill>
                <a:latin typeface="Calibri"/>
                <a:ea typeface="宋体"/>
              </a:rPr>
              <a:t>E.g.:</a:t>
            </a:r>
            <a:br/>
            <a:r>
              <a:rPr lang="en-US" sz="2800" b="0" strike="noStrike" spc="-1">
                <a:solidFill>
                  <a:srgbClr val="00007D"/>
                </a:solidFill>
                <a:latin typeface="Calibri"/>
                <a:ea typeface="DejaVu Sans"/>
              </a:rPr>
              <a:t> </a:t>
            </a:r>
            <a:endParaRPr lang="en-US" sz="2800" b="0" strike="noStrike" spc="-1">
              <a:latin typeface="Arial"/>
            </a:endParaRPr>
          </a:p>
        </p:txBody>
      </p:sp>
      <p:sp>
        <p:nvSpPr>
          <p:cNvPr id="852" name="CustomShape 4"/>
          <p:cNvSpPr/>
          <p:nvPr/>
        </p:nvSpPr>
        <p:spPr>
          <a:xfrm>
            <a:off x="107640" y="3645000"/>
            <a:ext cx="8926560" cy="309384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53" name="CustomShape 5"/>
          <p:cNvSpPr/>
          <p:nvPr/>
        </p:nvSpPr>
        <p:spPr>
          <a:xfrm>
            <a:off x="179640" y="3789000"/>
            <a:ext cx="8710560" cy="118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DejaVu Sans"/>
              </a:rPr>
              <a:t>def set_HP( self, old ):</a:t>
            </a:r>
            <a:br/>
            <a:r>
              <a:rPr lang="en-US" sz="1800" b="0" strike="noStrike" spc="-1">
                <a:solidFill>
                  <a:srgbClr val="000000"/>
                </a:solidFill>
                <a:latin typeface="Courier New"/>
                <a:ea typeface="DejaVu Sans"/>
              </a:rPr>
              <a:t>  if self.HP == 0 and old &gt; 0:</a:t>
            </a:r>
            <a:br/>
            <a:r>
              <a:rPr lang="en-US" sz="1800" b="0" strike="noStrike" spc="-1">
                <a:solidFill>
                  <a:srgbClr val="000000"/>
                </a:solidFill>
                <a:latin typeface="Courier New"/>
                <a:ea typeface="DejaVu Sans"/>
              </a:rPr>
              <a:t>    self.doDeath()‏</a:t>
            </a:r>
            <a:b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55"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definition data types</a:t>
            </a:r>
            <a:endParaRPr lang="en-US" sz="4400" b="0" strike="noStrike" spc="-1">
              <a:latin typeface="Arial"/>
            </a:endParaRPr>
          </a:p>
        </p:txBody>
      </p:sp>
      <p:sp>
        <p:nvSpPr>
          <p:cNvPr id="856"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Simple types</a:t>
            </a:r>
            <a:endParaRPr lang="en-US" sz="32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ourier New"/>
                <a:ea typeface="宋体"/>
              </a:rPr>
              <a:t>INT8 / UINT8</a:t>
            </a:r>
            <a:endParaRPr lang="en-US" sz="20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ourier New"/>
                <a:ea typeface="宋体"/>
              </a:rPr>
              <a:t>FLOAT32 / FLOAT64</a:t>
            </a:r>
            <a:endParaRPr lang="en-US" sz="20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ourier New"/>
                <a:ea typeface="宋体"/>
              </a:rPr>
              <a:t>STRING</a:t>
            </a:r>
            <a:endParaRPr lang="en-US" sz="20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ourier New"/>
                <a:ea typeface="宋体"/>
              </a:rPr>
              <a:t>VECTOR3</a:t>
            </a:r>
            <a:endParaRPr lang="en-US" sz="20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Sequence type</a:t>
            </a:r>
            <a:endParaRPr lang="en-US" sz="32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 </a:t>
            </a:r>
            <a:r>
              <a:rPr lang="en-US" sz="2000" b="0" strike="noStrike" spc="-1">
                <a:solidFill>
                  <a:srgbClr val="00007D"/>
                </a:solidFill>
                <a:latin typeface="Courier New"/>
                <a:ea typeface="宋体"/>
              </a:rPr>
              <a:t>ARRAY</a:t>
            </a:r>
            <a:endParaRPr lang="en-US" sz="20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ourier New"/>
                <a:ea typeface="宋体"/>
              </a:rPr>
              <a:t>TUPLE</a:t>
            </a:r>
            <a:endParaRPr lang="en-US" sz="2000" b="0" strike="noStrike" spc="-1">
              <a:latin typeface="Arial"/>
            </a:endParaRPr>
          </a:p>
          <a:p>
            <a:pPr>
              <a:lnSpc>
                <a:spcPct val="100000"/>
              </a:lnSpc>
              <a:spcBef>
                <a:spcPts val="479"/>
              </a:spcBef>
            </a:pPr>
            <a:endParaRPr lang="en-US" sz="2000" b="0" strike="noStrike" spc="-1">
              <a:latin typeface="Arial"/>
            </a:endParaRPr>
          </a:p>
          <a:p>
            <a:pPr>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CustomShape 1"/>
          <p:cNvSpPr/>
          <p:nvPr/>
        </p:nvSpPr>
        <p:spPr>
          <a:xfrm>
            <a:off x="107640" y="1124640"/>
            <a:ext cx="8926560" cy="554220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58"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59" name="CustomShape 3"/>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definition data types</a:t>
            </a:r>
            <a:endParaRPr lang="en-US" sz="4400" b="0" strike="noStrike" spc="-1">
              <a:latin typeface="Arial"/>
            </a:endParaRPr>
          </a:p>
        </p:txBody>
      </p:sp>
      <p:sp>
        <p:nvSpPr>
          <p:cNvPr id="860" name="CustomShape 4"/>
          <p:cNvSpPr/>
          <p:nvPr/>
        </p:nvSpPr>
        <p:spPr>
          <a:xfrm>
            <a:off x="107640" y="1196640"/>
            <a:ext cx="8638560" cy="420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403152"/>
                </a:solidFill>
                <a:latin typeface="Courier New"/>
                <a:ea typeface="DejaVu Sans"/>
              </a:rPr>
              <a:t>&lt;root&gt;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&lt;Properties&gt;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&lt;name&gt;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&lt;Type&gt;    		</a:t>
            </a:r>
            <a:r>
              <a:rPr lang="en-US" sz="1800" b="1" strike="noStrike" spc="-1">
                <a:solidFill>
                  <a:srgbClr val="C00000"/>
                </a:solidFill>
                <a:latin typeface="Courier New"/>
                <a:ea typeface="DejaVu Sans"/>
              </a:rPr>
              <a:t>STRING</a:t>
            </a:r>
            <a:r>
              <a:rPr lang="en-US" sz="1800" b="1" strike="noStrike" spc="-1">
                <a:solidFill>
                  <a:srgbClr val="403152"/>
                </a:solidFill>
                <a:latin typeface="Courier New"/>
                <a:ea typeface="DejaVu Sans"/>
              </a:rPr>
              <a:t>    	&lt;/Type&gt;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&lt;/name&gt;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&lt;items&gt;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&lt;Type&gt;   		</a:t>
            </a:r>
            <a:r>
              <a:rPr lang="en-US" sz="1800" b="1" strike="noStrike" spc="-1">
                <a:solidFill>
                  <a:srgbClr val="C00000"/>
                </a:solidFill>
                <a:latin typeface="Courier New"/>
                <a:ea typeface="DejaVu Sans"/>
              </a:rPr>
              <a:t>ARRAY</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&lt;of&gt;   	</a:t>
            </a:r>
            <a:r>
              <a:rPr lang="en-US" sz="1800" b="1" strike="noStrike" spc="-1">
                <a:solidFill>
                  <a:srgbClr val="C00000"/>
                </a:solidFill>
                <a:latin typeface="Courier New"/>
                <a:ea typeface="DejaVu Sans"/>
              </a:rPr>
              <a:t>UINT8</a:t>
            </a:r>
            <a:r>
              <a:rPr lang="en-US" sz="1800" b="1" strike="noStrike" spc="-1">
                <a:solidFill>
                  <a:srgbClr val="403152"/>
                </a:solidFill>
                <a:latin typeface="Courier New"/>
                <a:ea typeface="DejaVu Sans"/>
              </a:rPr>
              <a:t> 	 	 &lt;/of&gt;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&lt;/Type&gt;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&lt;/items&gt;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&lt;/Properties&gt;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&lt;/root&gt;</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62"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definition data types</a:t>
            </a:r>
            <a:endParaRPr lang="en-US" sz="4400" b="0" strike="noStrike" spc="-1">
              <a:latin typeface="Arial"/>
            </a:endParaRPr>
          </a:p>
        </p:txBody>
      </p:sp>
      <p:sp>
        <p:nvSpPr>
          <p:cNvPr id="863" name="CustomShape 3"/>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Complex type</a:t>
            </a:r>
            <a:endParaRPr lang="en-US" sz="32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ourier New"/>
                <a:ea typeface="宋体"/>
              </a:rPr>
              <a:t>FIXED_DICT</a:t>
            </a:r>
            <a:endParaRPr lang="en-US" sz="2800" b="0" strike="noStrike" spc="-1">
              <a:latin typeface="Arial"/>
            </a:endParaRPr>
          </a:p>
          <a:p>
            <a:pPr marL="581040" lvl="2" indent="-16884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Dictionary type object</a:t>
            </a:r>
            <a:endParaRPr lang="en-US" sz="2000" b="0" strike="noStrike" spc="-1">
              <a:latin typeface="Arial"/>
            </a:endParaRPr>
          </a:p>
          <a:p>
            <a:pPr marL="581040" lvl="2" indent="-16884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Fixed key set</a:t>
            </a:r>
            <a:endParaRPr lang="en-US" sz="20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ourier New"/>
                <a:ea typeface="宋体"/>
              </a:rPr>
              <a:t>PYTHON</a:t>
            </a:r>
            <a:endParaRPr lang="en-US" sz="2800" b="0" strike="noStrike" spc="-1">
              <a:latin typeface="Arial"/>
            </a:endParaRPr>
          </a:p>
          <a:p>
            <a:pPr marL="581040" lvl="2" indent="-16884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Less efficient than </a:t>
            </a:r>
            <a:r>
              <a:rPr lang="en-US" sz="2000" b="0" strike="noStrike" spc="-1">
                <a:solidFill>
                  <a:srgbClr val="00007D"/>
                </a:solidFill>
                <a:latin typeface="Courier New"/>
                <a:ea typeface="宋体"/>
              </a:rPr>
              <a:t>FIXED_DICT</a:t>
            </a:r>
            <a:endParaRPr lang="en-US" sz="2000" b="0" strike="noStrike" spc="-1">
              <a:latin typeface="Arial"/>
            </a:endParaRPr>
          </a:p>
          <a:p>
            <a:pPr marL="581040" lvl="2" indent="-16884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Can support any Python data type</a:t>
            </a:r>
            <a:endParaRPr lang="en-US" sz="2000" b="0" strike="noStrike" spc="-1">
              <a:latin typeface="Arial"/>
            </a:endParaRPr>
          </a:p>
          <a:p>
            <a:pPr marL="581040" lvl="2" indent="-16884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Safety</a:t>
            </a:r>
            <a:br/>
            <a:r>
              <a:rPr lang="en-US" sz="2000" b="0" strike="noStrike" spc="-1">
                <a:solidFill>
                  <a:srgbClr val="00007D"/>
                </a:solidFill>
                <a:latin typeface="Calibri"/>
                <a:ea typeface="宋体"/>
              </a:rPr>
              <a:t>(Read the data from the client to serialize a Python object)</a:t>
            </a:r>
            <a:endParaRPr lang="en-US" sz="2000" b="0" strike="noStrike" spc="-1">
              <a:latin typeface="Arial"/>
            </a:endParaRPr>
          </a:p>
          <a:p>
            <a:pPr marL="581040" lvl="2" indent="-16884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Using Python’s pickle module</a:t>
            </a:r>
            <a:endParaRPr lang="en-US" sz="2000" b="0" strike="noStrike" spc="-1">
              <a:latin typeface="Arial"/>
            </a:endParaRPr>
          </a:p>
          <a:p>
            <a:pPr marL="581040" lvl="2" indent="-16884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Some Plugin environments such as Unity3D should not transfer this property type to the client</a:t>
            </a:r>
            <a:endParaRPr lang="en-US" sz="2000" b="0" strike="noStrike" spc="-1">
              <a:latin typeface="Arial"/>
            </a:endParaRPr>
          </a:p>
          <a:p>
            <a:pPr marL="409680">
              <a:lnSpc>
                <a:spcPct val="100000"/>
              </a:lnSpc>
              <a:spcBef>
                <a:spcPts val="400"/>
              </a:spcBef>
            </a:pPr>
            <a:r>
              <a:rPr lang="en-US" sz="2000" b="0" strike="noStrike" spc="-1">
                <a:solidFill>
                  <a:srgbClr val="00007D"/>
                </a:solidFill>
                <a:latin typeface="Calibri"/>
                <a:ea typeface="宋体"/>
              </a:rPr>
              <a:t>   (C# cannot resolve)</a:t>
            </a:r>
            <a:endParaRPr lang="en-US" sz="2000" b="0" strike="noStrike" spc="-1">
              <a:latin typeface="Arial"/>
            </a:endParaRPr>
          </a:p>
          <a:p>
            <a:pPr marL="409680">
              <a:lnSpc>
                <a:spcPct val="100000"/>
              </a:lnSpc>
              <a:spcBef>
                <a:spcPts val="479"/>
              </a:spcBef>
            </a:pPr>
            <a:endParaRPr lang="en-US" sz="2000" b="0" strike="noStrike" spc="-1">
              <a:latin typeface="Arial"/>
            </a:endParaRPr>
          </a:p>
          <a:p>
            <a:pPr marL="409680">
              <a:lnSpc>
                <a:spcPct val="100000"/>
              </a:lnSpc>
              <a:spcBef>
                <a:spcPts val="641"/>
              </a:spcBef>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107640" y="1124640"/>
            <a:ext cx="8926560" cy="554220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65"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66" name="CustomShape 3"/>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definition data types</a:t>
            </a:r>
            <a:endParaRPr lang="en-US" sz="4400" b="0" strike="noStrike" spc="-1">
              <a:latin typeface="Arial"/>
            </a:endParaRPr>
          </a:p>
        </p:txBody>
      </p:sp>
      <p:sp>
        <p:nvSpPr>
          <p:cNvPr id="867" name="CustomShape 4"/>
          <p:cNvSpPr/>
          <p:nvPr/>
        </p:nvSpPr>
        <p:spPr>
          <a:xfrm>
            <a:off x="107640" y="1196640"/>
            <a:ext cx="8638560" cy="571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3152"/>
                </a:solidFill>
                <a:latin typeface="Courier New"/>
                <a:ea typeface="DejaVu Sans"/>
              </a:rPr>
              <a:t>&lt;root&gt;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&lt;Properties&gt;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&lt;CharacterInfos&gt;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&lt;Type&gt;  FIXED_DICT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&lt;Properties&gt;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&lt;name&gt;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&lt;Type&gt; </a:t>
            </a:r>
            <a:r>
              <a:rPr lang="en-US" sz="1600" b="1" strike="noStrike" spc="-1">
                <a:solidFill>
                  <a:srgbClr val="C00000"/>
                </a:solidFill>
                <a:latin typeface="Courier New"/>
                <a:ea typeface="DejaVu Sans"/>
              </a:rPr>
              <a:t>STRING</a:t>
            </a:r>
            <a:r>
              <a:rPr lang="en-US" sz="1600" b="1" strike="noStrike" spc="-1">
                <a:solidFill>
                  <a:srgbClr val="403152"/>
                </a:solidFill>
                <a:latin typeface="Courier New"/>
                <a:ea typeface="DejaVu Sans"/>
              </a:rPr>
              <a:t> &lt;/Type&gt;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&lt;/name&gt;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&lt;level&gt;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&lt;Type&gt; </a:t>
            </a:r>
            <a:r>
              <a:rPr lang="en-US" sz="1600" b="1" strike="noStrike" spc="-1">
                <a:solidFill>
                  <a:srgbClr val="C00000"/>
                </a:solidFill>
                <a:latin typeface="Courier New"/>
                <a:ea typeface="DejaVu Sans"/>
              </a:rPr>
              <a:t>UINT8</a:t>
            </a:r>
            <a:r>
              <a:rPr lang="en-US" sz="1600" b="1" strike="noStrike" spc="-1">
                <a:solidFill>
                  <a:srgbClr val="403152"/>
                </a:solidFill>
                <a:latin typeface="Courier New"/>
                <a:ea typeface="DejaVu Sans"/>
              </a:rPr>
              <a:t>  &lt;/Type&gt;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 level &gt;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&lt;/Properties&gt;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&lt;/Type&gt;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&lt;/CharacterInfos&gt;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&lt;/Properties&gt;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&lt;/root&gt;</a:t>
            </a:r>
            <a:endParaRPr lang="en-US" sz="1600" b="0" strike="noStrike" spc="-1">
              <a:latin typeface="Arial"/>
            </a:endParaRPr>
          </a:p>
          <a:p>
            <a:pPr>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204120" y="3357000"/>
            <a:ext cx="8829720" cy="330876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69" name="CustomShape 2"/>
          <p:cNvSpPr/>
          <p:nvPr/>
        </p:nvSpPr>
        <p:spPr>
          <a:xfrm>
            <a:off x="204120" y="2349000"/>
            <a:ext cx="8829720" cy="93348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70" name="CustomShape 3"/>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71" name="CustomShape 4"/>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Custom types</a:t>
            </a:r>
            <a:endParaRPr lang="en-US" sz="4400" b="0" strike="noStrike" spc="-1">
              <a:latin typeface="Arial"/>
            </a:endParaRPr>
          </a:p>
        </p:txBody>
      </p:sp>
      <p:sp>
        <p:nvSpPr>
          <p:cNvPr id="872" name="CustomShape 5"/>
          <p:cNvSpPr/>
          <p:nvPr/>
        </p:nvSpPr>
        <p:spPr>
          <a:xfrm>
            <a:off x="204120" y="1052640"/>
            <a:ext cx="8746200" cy="5442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Reusable type customization</a:t>
            </a:r>
            <a:endParaRPr lang="en-US" sz="32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ourier New"/>
                <a:ea typeface="宋体"/>
              </a:rPr>
              <a:t>&lt;assets&gt;/scripts/entity_defs/types.xml</a:t>
            </a:r>
            <a:endParaRPr lang="en-US" sz="2000" b="0" strike="noStrike" spc="-1">
              <a:latin typeface="Arial"/>
            </a:endParaRPr>
          </a:p>
          <a:p>
            <a:pPr>
              <a:lnSpc>
                <a:spcPct val="100000"/>
              </a:lnSpc>
              <a:spcBef>
                <a:spcPts val="641"/>
              </a:spcBef>
            </a:pPr>
            <a:endParaRPr lang="en-US" sz="2000" b="0" strike="noStrike" spc="-1">
              <a:latin typeface="Arial"/>
            </a:endParaRPr>
          </a:p>
        </p:txBody>
      </p:sp>
      <p:sp>
        <p:nvSpPr>
          <p:cNvPr id="873" name="CustomShape 6"/>
          <p:cNvSpPr/>
          <p:nvPr/>
        </p:nvSpPr>
        <p:spPr>
          <a:xfrm>
            <a:off x="204120" y="2493000"/>
            <a:ext cx="7749720" cy="420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403152"/>
                </a:solidFill>
                <a:latin typeface="Calibri"/>
                <a:ea typeface="DejaVu Sans"/>
              </a:rPr>
              <a:t>&lt;SKILLID&gt;			INT32		&lt;/SKILLID&gt;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&lt;QUESTID&gt;		INT32		&lt;/QUESTID&gt;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403152"/>
                </a:solidFill>
                <a:latin typeface="Calibri"/>
                <a:ea typeface="DejaVu Sans"/>
              </a:rPr>
              <a:t>&lt;EXAMPLES&gt;	FIXED_DICT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&lt;Properties&gt;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&lt;k1&gt;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&lt;Persistent&gt;	false	&lt;/Persistent&gt;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&lt;Type&gt;	INT64	&lt;/Type&gt;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&lt;/k1&gt;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&lt;k2&gt;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&lt;Type&gt;	INT64	&lt;/Type&gt;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&lt;/k2&gt;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	&lt;/Properties&gt;</a:t>
            </a:r>
            <a:endParaRPr lang="en-US" sz="1800" b="0" strike="noStrike" spc="-1">
              <a:latin typeface="Arial"/>
            </a:endParaRPr>
          </a:p>
          <a:p>
            <a:pPr>
              <a:lnSpc>
                <a:spcPct val="100000"/>
              </a:lnSpc>
            </a:pPr>
            <a:r>
              <a:rPr lang="en-US" sz="1800" b="0" strike="noStrike" spc="-1">
                <a:solidFill>
                  <a:srgbClr val="403152"/>
                </a:solidFill>
                <a:latin typeface="Calibri"/>
                <a:ea typeface="DejaVu Sans"/>
              </a:rPr>
              <a:t>&lt;/EXAMPLES&gt;	</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CustomShape 1"/>
          <p:cNvSpPr/>
          <p:nvPr/>
        </p:nvSpPr>
        <p:spPr>
          <a:xfrm>
            <a:off x="107640" y="1124640"/>
            <a:ext cx="8926560" cy="554220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875"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76" name="CustomShape 3"/>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property publishing</a:t>
            </a:r>
            <a:endParaRPr lang="en-US" sz="4400" b="0" strike="noStrike" spc="-1">
              <a:latin typeface="Arial"/>
            </a:endParaRPr>
          </a:p>
        </p:txBody>
      </p:sp>
      <p:sp>
        <p:nvSpPr>
          <p:cNvPr id="877" name="CustomShape 4"/>
          <p:cNvSpPr/>
          <p:nvPr/>
        </p:nvSpPr>
        <p:spPr>
          <a:xfrm>
            <a:off x="107640" y="1196640"/>
            <a:ext cx="8638560" cy="352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3152"/>
                </a:solidFill>
                <a:latin typeface="Courier New"/>
                <a:ea typeface="DejaVu Sans"/>
              </a:rPr>
              <a:t>&lt;root&gt;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&lt;Properties&gt;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&lt;name&gt;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&lt;Type&gt;   STRING       &lt;/Type&gt;</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a:t>
            </a:r>
            <a:r>
              <a:rPr lang="en-US" sz="1600" b="1" strike="noStrike" spc="-1">
                <a:solidFill>
                  <a:srgbClr val="C00000"/>
                </a:solidFill>
                <a:latin typeface="Courier New"/>
                <a:ea typeface="DejaVu Sans"/>
              </a:rPr>
              <a:t>&lt;Flags&gt;  ??  		 &lt;/Flags&gt;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&lt;/name&gt;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&lt;/Properties&gt;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   ...</a:t>
            </a:r>
            <a:endParaRPr lang="en-US" sz="1600" b="0" strike="noStrike" spc="-1">
              <a:latin typeface="Arial"/>
            </a:endParaRPr>
          </a:p>
          <a:p>
            <a:pPr>
              <a:lnSpc>
                <a:spcPct val="100000"/>
              </a:lnSpc>
            </a:pPr>
            <a:r>
              <a:rPr lang="en-US" sz="1600" b="1" strike="noStrike" spc="-1">
                <a:solidFill>
                  <a:srgbClr val="403152"/>
                </a:solidFill>
                <a:latin typeface="Courier New"/>
                <a:ea typeface="DejaVu Sans"/>
              </a:rPr>
              <a:t>&lt;/root&gt;</a:t>
            </a:r>
            <a:endParaRPr lang="en-US" sz="1600" b="0" strike="noStrike" spc="-1">
              <a:latin typeface="Arial"/>
            </a:endParaRPr>
          </a:p>
          <a:p>
            <a:pPr>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87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property publishing</a:t>
            </a:r>
            <a:endParaRPr lang="en-US" sz="4400" b="0" strike="noStrike" spc="-1">
              <a:latin typeface="Arial"/>
            </a:endParaRPr>
          </a:p>
        </p:txBody>
      </p:sp>
      <p:sp>
        <p:nvSpPr>
          <p:cNvPr id="880" name="CustomShape 3"/>
          <p:cNvSpPr/>
          <p:nvPr/>
        </p:nvSpPr>
        <p:spPr>
          <a:xfrm>
            <a:off x="6454800" y="1922400"/>
            <a:ext cx="1508760" cy="2419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600" b="0" strike="noStrike" spc="-1">
                <a:solidFill>
                  <a:srgbClr val="000000"/>
                </a:solidFill>
                <a:latin typeface="Courier New"/>
                <a:ea typeface="宋体"/>
              </a:rPr>
              <a:t>BASE</a:t>
            </a:r>
            <a:endParaRPr lang="en-US" sz="1600" b="0" strike="noStrike" spc="-1">
              <a:latin typeface="Arial"/>
            </a:endParaRPr>
          </a:p>
        </p:txBody>
      </p:sp>
      <p:sp>
        <p:nvSpPr>
          <p:cNvPr id="881" name="CustomShape 4"/>
          <p:cNvSpPr/>
          <p:nvPr/>
        </p:nvSpPr>
        <p:spPr>
          <a:xfrm>
            <a:off x="5049720" y="3071880"/>
            <a:ext cx="1224720" cy="24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a:solidFill>
                  <a:srgbClr val="000000"/>
                </a:solidFill>
                <a:latin typeface="Courier New"/>
                <a:ea typeface="宋体"/>
              </a:rPr>
              <a:t>OWN_CLIENT</a:t>
            </a:r>
            <a:endParaRPr lang="en-US" sz="1600" b="0" strike="noStrike" spc="-1">
              <a:latin typeface="Arial"/>
            </a:endParaRPr>
          </a:p>
        </p:txBody>
      </p:sp>
      <p:sp>
        <p:nvSpPr>
          <p:cNvPr id="882" name="Line 5"/>
          <p:cNvSpPr/>
          <p:nvPr/>
        </p:nvSpPr>
        <p:spPr>
          <a:xfrm>
            <a:off x="2065320" y="2460600"/>
            <a:ext cx="2165040" cy="360"/>
          </a:xfrm>
          <a:prstGeom prst="line">
            <a:avLst/>
          </a:prstGeom>
          <a:ln w="19080">
            <a:solidFill>
              <a:srgbClr val="EEECE1"/>
            </a:solidFill>
            <a:round/>
            <a:headEnd type="stealth" w="lg" len="lg"/>
          </a:ln>
        </p:spPr>
        <p:style>
          <a:lnRef idx="0">
            <a:scrgbClr r="0" g="0" b="0"/>
          </a:lnRef>
          <a:fillRef idx="0">
            <a:scrgbClr r="0" g="0" b="0"/>
          </a:fillRef>
          <a:effectRef idx="0">
            <a:scrgbClr r="0" g="0" b="0"/>
          </a:effectRef>
          <a:fontRef idx="minor"/>
        </p:style>
      </p:sp>
      <p:sp>
        <p:nvSpPr>
          <p:cNvPr id="883" name="CustomShape 6"/>
          <p:cNvSpPr/>
          <p:nvPr/>
        </p:nvSpPr>
        <p:spPr>
          <a:xfrm>
            <a:off x="554040" y="2241720"/>
            <a:ext cx="1508760" cy="573840"/>
          </a:xfrm>
          <a:prstGeom prst="ellipse">
            <a:avLst/>
          </a:prstGeom>
          <a:solidFill>
            <a:srgbClr val="0099FF"/>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2000" b="0" strike="noStrike" spc="-1">
                <a:solidFill>
                  <a:srgbClr val="000000"/>
                </a:solidFill>
                <a:latin typeface="Calibri"/>
                <a:ea typeface="DejaVu Sans"/>
              </a:rPr>
              <a:t>Ghost</a:t>
            </a:r>
            <a:endParaRPr lang="en-US" sz="2000" b="0" strike="noStrike" spc="-1">
              <a:latin typeface="Arial"/>
            </a:endParaRPr>
          </a:p>
        </p:txBody>
      </p:sp>
      <p:sp>
        <p:nvSpPr>
          <p:cNvPr id="884" name="CustomShape 7"/>
          <p:cNvSpPr/>
          <p:nvPr/>
        </p:nvSpPr>
        <p:spPr>
          <a:xfrm>
            <a:off x="6454800" y="2241720"/>
            <a:ext cx="1508760" cy="573840"/>
          </a:xfrm>
          <a:prstGeom prst="ellipse">
            <a:avLst/>
          </a:prstGeom>
          <a:solidFill>
            <a:srgbClr val="0099FF"/>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2000" b="0" strike="noStrike" spc="-1">
                <a:solidFill>
                  <a:srgbClr val="000000"/>
                </a:solidFill>
                <a:latin typeface="Calibri"/>
                <a:ea typeface="DejaVu Sans"/>
              </a:rPr>
              <a:t>Base</a:t>
            </a:r>
            <a:endParaRPr lang="en-US" sz="2000" b="0" strike="noStrike" spc="-1">
              <a:latin typeface="Arial"/>
            </a:endParaRPr>
          </a:p>
        </p:txBody>
      </p:sp>
      <p:sp>
        <p:nvSpPr>
          <p:cNvPr id="885" name="CustomShape 8"/>
          <p:cNvSpPr/>
          <p:nvPr/>
        </p:nvSpPr>
        <p:spPr>
          <a:xfrm>
            <a:off x="4230720" y="2241720"/>
            <a:ext cx="1508760" cy="573840"/>
          </a:xfrm>
          <a:prstGeom prst="ellipse">
            <a:avLst/>
          </a:prstGeom>
          <a:solidFill>
            <a:srgbClr val="0099FF"/>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2000" b="0" strike="noStrike" spc="-1">
                <a:solidFill>
                  <a:srgbClr val="000000"/>
                </a:solidFill>
                <a:latin typeface="Calibri"/>
                <a:ea typeface="DejaVu Sans"/>
              </a:rPr>
              <a:t>Cell</a:t>
            </a:r>
            <a:endParaRPr lang="en-US" sz="2000" b="0" strike="noStrike" spc="-1">
              <a:latin typeface="Arial"/>
            </a:endParaRPr>
          </a:p>
        </p:txBody>
      </p:sp>
      <p:sp>
        <p:nvSpPr>
          <p:cNvPr id="886" name="CustomShape 9"/>
          <p:cNvSpPr/>
          <p:nvPr/>
        </p:nvSpPr>
        <p:spPr>
          <a:xfrm>
            <a:off x="4230720" y="4800600"/>
            <a:ext cx="1508760" cy="573840"/>
          </a:xfrm>
          <a:prstGeom prst="ellipse">
            <a:avLst/>
          </a:prstGeom>
          <a:solidFill>
            <a:srgbClr val="0099FF"/>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800" b="0" strike="noStrike" spc="-1">
                <a:solidFill>
                  <a:srgbClr val="000000"/>
                </a:solidFill>
                <a:latin typeface="Calibri"/>
                <a:ea typeface="DejaVu Sans"/>
              </a:rPr>
              <a:t>Own client</a:t>
            </a:r>
            <a:endParaRPr lang="en-US" sz="1800" b="0" strike="noStrike" spc="-1">
              <a:latin typeface="Arial"/>
            </a:endParaRPr>
          </a:p>
        </p:txBody>
      </p:sp>
      <p:sp>
        <p:nvSpPr>
          <p:cNvPr id="887" name="CustomShape 10"/>
          <p:cNvSpPr/>
          <p:nvPr/>
        </p:nvSpPr>
        <p:spPr>
          <a:xfrm>
            <a:off x="554040" y="4800600"/>
            <a:ext cx="1508760" cy="573840"/>
          </a:xfrm>
          <a:prstGeom prst="ellipse">
            <a:avLst/>
          </a:prstGeom>
          <a:solidFill>
            <a:srgbClr val="0099FF"/>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800" b="0" strike="noStrike" spc="-1">
                <a:solidFill>
                  <a:srgbClr val="000000"/>
                </a:solidFill>
                <a:latin typeface="Calibri"/>
                <a:ea typeface="DejaVu Sans"/>
              </a:rPr>
              <a:t>Other clients</a:t>
            </a:r>
            <a:endParaRPr lang="en-US" sz="1800" b="0" strike="noStrike" spc="-1">
              <a:latin typeface="Arial"/>
            </a:endParaRPr>
          </a:p>
        </p:txBody>
      </p:sp>
      <p:sp>
        <p:nvSpPr>
          <p:cNvPr id="888" name="CustomShape 11"/>
          <p:cNvSpPr/>
          <p:nvPr/>
        </p:nvSpPr>
        <p:spPr>
          <a:xfrm>
            <a:off x="4222800" y="1919160"/>
            <a:ext cx="1508760" cy="241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a:solidFill>
                  <a:srgbClr val="000000"/>
                </a:solidFill>
                <a:latin typeface="Courier New"/>
                <a:ea typeface="宋体"/>
              </a:rPr>
              <a:t>CELL_PRIVATE</a:t>
            </a:r>
            <a:endParaRPr lang="en-US" sz="1600" b="0" strike="noStrike" spc="-1">
              <a:latin typeface="Arial"/>
            </a:endParaRPr>
          </a:p>
        </p:txBody>
      </p:sp>
      <p:sp>
        <p:nvSpPr>
          <p:cNvPr id="889" name="CustomShape 12"/>
          <p:cNvSpPr/>
          <p:nvPr/>
        </p:nvSpPr>
        <p:spPr>
          <a:xfrm>
            <a:off x="2411280" y="2133720"/>
            <a:ext cx="1469160" cy="24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a:solidFill>
                  <a:srgbClr val="000000"/>
                </a:solidFill>
                <a:latin typeface="Courier New"/>
                <a:ea typeface="宋体"/>
              </a:rPr>
              <a:t>CELL_PUBLIC</a:t>
            </a:r>
            <a:endParaRPr lang="en-US" sz="1600" b="0" strike="noStrike" spc="-1">
              <a:latin typeface="Arial"/>
            </a:endParaRPr>
          </a:p>
        </p:txBody>
      </p:sp>
      <p:sp>
        <p:nvSpPr>
          <p:cNvPr id="890" name="CustomShape 13"/>
          <p:cNvSpPr/>
          <p:nvPr/>
        </p:nvSpPr>
        <p:spPr>
          <a:xfrm>
            <a:off x="1943280" y="3500280"/>
            <a:ext cx="1620000" cy="24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a:solidFill>
                  <a:srgbClr val="000000"/>
                </a:solidFill>
                <a:latin typeface="Courier New"/>
                <a:ea typeface="宋体"/>
              </a:rPr>
              <a:t>OTHER_CLIENTS</a:t>
            </a:r>
            <a:endParaRPr lang="en-US" sz="1600" b="0" strike="noStrike" spc="-1">
              <a:latin typeface="Arial"/>
            </a:endParaRPr>
          </a:p>
        </p:txBody>
      </p:sp>
      <p:sp>
        <p:nvSpPr>
          <p:cNvPr id="891" name="Line 14"/>
          <p:cNvSpPr/>
          <p:nvPr/>
        </p:nvSpPr>
        <p:spPr>
          <a:xfrm>
            <a:off x="4986000" y="2820960"/>
            <a:ext cx="360" cy="2016000"/>
          </a:xfrm>
          <a:prstGeom prst="line">
            <a:avLst/>
          </a:prstGeom>
          <a:ln w="19080">
            <a:solidFill>
              <a:srgbClr val="EEECE1"/>
            </a:solidFill>
            <a:round/>
            <a:tailEnd type="stealth" w="lg" len="lg"/>
          </a:ln>
        </p:spPr>
        <p:style>
          <a:lnRef idx="0">
            <a:scrgbClr r="0" g="0" b="0"/>
          </a:lnRef>
          <a:fillRef idx="0">
            <a:scrgbClr r="0" g="0" b="0"/>
          </a:fillRef>
          <a:effectRef idx="0">
            <a:scrgbClr r="0" g="0" b="0"/>
          </a:effectRef>
          <a:fontRef idx="minor"/>
        </p:style>
      </p:sp>
      <p:sp>
        <p:nvSpPr>
          <p:cNvPr id="892" name="Line 15"/>
          <p:cNvSpPr/>
          <p:nvPr/>
        </p:nvSpPr>
        <p:spPr>
          <a:xfrm>
            <a:off x="2033280" y="2639880"/>
            <a:ext cx="2195640" cy="360"/>
          </a:xfrm>
          <a:prstGeom prst="line">
            <a:avLst/>
          </a:prstGeom>
          <a:ln w="19080">
            <a:solidFill>
              <a:srgbClr val="EEECE1"/>
            </a:solidFill>
            <a:round/>
            <a:headEnd type="stealth" w="lg" len="lg"/>
          </a:ln>
        </p:spPr>
        <p:style>
          <a:lnRef idx="0">
            <a:scrgbClr r="0" g="0" b="0"/>
          </a:lnRef>
          <a:fillRef idx="0">
            <a:scrgbClr r="0" g="0" b="0"/>
          </a:fillRef>
          <a:effectRef idx="0">
            <a:scrgbClr r="0" g="0" b="0"/>
          </a:effectRef>
          <a:fontRef idx="minor"/>
        </p:style>
      </p:sp>
      <p:sp>
        <p:nvSpPr>
          <p:cNvPr id="893" name="CustomShape 16"/>
          <p:cNvSpPr/>
          <p:nvPr/>
        </p:nvSpPr>
        <p:spPr>
          <a:xfrm>
            <a:off x="2430360" y="2963880"/>
            <a:ext cx="465840" cy="160920"/>
          </a:xfrm>
          <a:prstGeom prst="rect">
            <a:avLst/>
          </a:prstGeom>
          <a:noFill/>
          <a:ln>
            <a:noFill/>
          </a:ln>
        </p:spPr>
        <p:style>
          <a:lnRef idx="0">
            <a:scrgbClr r="0" g="0" b="0"/>
          </a:lnRef>
          <a:fillRef idx="0">
            <a:scrgbClr r="0" g="0" b="0"/>
          </a:fillRef>
          <a:effectRef idx="0">
            <a:scrgbClr r="0" g="0" b="0"/>
          </a:effectRef>
          <a:fontRef idx="minor"/>
        </p:style>
      </p:sp>
      <p:sp>
        <p:nvSpPr>
          <p:cNvPr id="894" name="CustomShape 17"/>
          <p:cNvSpPr/>
          <p:nvPr/>
        </p:nvSpPr>
        <p:spPr>
          <a:xfrm>
            <a:off x="2952720" y="3162240"/>
            <a:ext cx="465840" cy="160920"/>
          </a:xfrm>
          <a:prstGeom prst="rect">
            <a:avLst/>
          </a:prstGeom>
          <a:noFill/>
          <a:ln>
            <a:noFill/>
          </a:ln>
        </p:spPr>
        <p:style>
          <a:lnRef idx="0">
            <a:scrgbClr r="0" g="0" b="0"/>
          </a:lnRef>
          <a:fillRef idx="0">
            <a:scrgbClr r="0" g="0" b="0"/>
          </a:fillRef>
          <a:effectRef idx="0">
            <a:scrgbClr r="0" g="0" b="0"/>
          </a:effectRef>
          <a:fontRef idx="minor"/>
        </p:style>
      </p:sp>
      <p:sp>
        <p:nvSpPr>
          <p:cNvPr id="895" name="CustomShape 18"/>
          <p:cNvSpPr/>
          <p:nvPr/>
        </p:nvSpPr>
        <p:spPr>
          <a:xfrm>
            <a:off x="1774800" y="2676600"/>
            <a:ext cx="2439000" cy="24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a:solidFill>
                  <a:srgbClr val="000000"/>
                </a:solidFill>
                <a:latin typeface="Courier New"/>
                <a:ea typeface="宋体"/>
              </a:rPr>
              <a:t>CELL_PUBLIC_AND_OWN</a:t>
            </a:r>
            <a:endParaRPr lang="en-US" sz="1600" b="0" strike="noStrike" spc="-1">
              <a:latin typeface="Arial"/>
            </a:endParaRPr>
          </a:p>
        </p:txBody>
      </p:sp>
      <p:sp>
        <p:nvSpPr>
          <p:cNvPr id="896" name="CustomShape 19"/>
          <p:cNvSpPr/>
          <p:nvPr/>
        </p:nvSpPr>
        <p:spPr>
          <a:xfrm>
            <a:off x="1982880" y="2806560"/>
            <a:ext cx="2693160" cy="2093040"/>
          </a:xfrm>
          <a:custGeom>
            <a:avLst/>
            <a:gdLst/>
            <a:ahLst/>
            <a:cxnLst/>
            <a:rect l="l" t="t" r="r" b="b"/>
            <a:pathLst>
              <a:path w="1698" h="1320">
                <a:moveTo>
                  <a:pt x="1698" y="0"/>
                </a:moveTo>
                <a:cubicBezTo>
                  <a:pt x="1500" y="161"/>
                  <a:pt x="793" y="746"/>
                  <a:pt x="510" y="966"/>
                </a:cubicBezTo>
                <a:cubicBezTo>
                  <a:pt x="227" y="1186"/>
                  <a:pt x="106" y="1246"/>
                  <a:pt x="0" y="1320"/>
                </a:cubicBezTo>
              </a:path>
            </a:pathLst>
          </a:custGeom>
          <a:noFill/>
          <a:ln w="19080">
            <a:solidFill>
              <a:srgbClr val="EEECE1"/>
            </a:solidFill>
            <a:round/>
            <a:tailEnd type="stealth" w="lg" len="lg"/>
          </a:ln>
        </p:spPr>
        <p:style>
          <a:lnRef idx="0">
            <a:scrgbClr r="0" g="0" b="0"/>
          </a:lnRef>
          <a:fillRef idx="0">
            <a:scrgbClr r="0" g="0" b="0"/>
          </a:fillRef>
          <a:effectRef idx="0">
            <a:scrgbClr r="0" g="0" b="0"/>
          </a:effectRef>
          <a:fontRef idx="minor"/>
        </p:style>
      </p:sp>
      <p:sp>
        <p:nvSpPr>
          <p:cNvPr id="897" name="CustomShape 20"/>
          <p:cNvSpPr/>
          <p:nvPr/>
        </p:nvSpPr>
        <p:spPr>
          <a:xfrm flipH="1">
            <a:off x="3683520" y="2820960"/>
            <a:ext cx="1113480" cy="1981800"/>
          </a:xfrm>
          <a:custGeom>
            <a:avLst/>
            <a:gdLst/>
            <a:ahLst/>
            <a:cxnLst/>
            <a:rect l="l" t="t" r="r" b="b"/>
            <a:pathLst>
              <a:path w="753" h="1250">
                <a:moveTo>
                  <a:pt x="0" y="0"/>
                </a:moveTo>
                <a:cubicBezTo>
                  <a:pt x="122" y="115"/>
                  <a:pt x="709" y="484"/>
                  <a:pt x="731" y="692"/>
                </a:cubicBezTo>
                <a:cubicBezTo>
                  <a:pt x="753" y="900"/>
                  <a:pt x="256" y="1134"/>
                  <a:pt x="131" y="1250"/>
                </a:cubicBezTo>
              </a:path>
            </a:pathLst>
          </a:custGeom>
          <a:noFill/>
          <a:ln w="19080">
            <a:solidFill>
              <a:srgbClr val="EEECE1"/>
            </a:solidFill>
            <a:round/>
            <a:tailEnd type="stealth" w="lg" len="lg"/>
          </a:ln>
        </p:spPr>
        <p:style>
          <a:lnRef idx="0">
            <a:scrgbClr r="0" g="0" b="0"/>
          </a:lnRef>
          <a:fillRef idx="0">
            <a:scrgbClr r="0" g="0" b="0"/>
          </a:fillRef>
          <a:effectRef idx="0">
            <a:scrgbClr r="0" g="0" b="0"/>
          </a:effectRef>
          <a:fontRef idx="minor"/>
        </p:style>
      </p:sp>
      <p:sp>
        <p:nvSpPr>
          <p:cNvPr id="898" name="CustomShape 21"/>
          <p:cNvSpPr/>
          <p:nvPr/>
        </p:nvSpPr>
        <p:spPr>
          <a:xfrm>
            <a:off x="2700360" y="4184640"/>
            <a:ext cx="1364400" cy="24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a:solidFill>
                  <a:srgbClr val="000000"/>
                </a:solidFill>
                <a:latin typeface="Courier New"/>
                <a:ea typeface="宋体"/>
              </a:rPr>
              <a:t>ALL_CLIENTS</a:t>
            </a:r>
            <a:endParaRPr lang="en-US" sz="1600" b="0" strike="noStrike" spc="-1">
              <a:latin typeface="Arial"/>
            </a:endParaRPr>
          </a:p>
        </p:txBody>
      </p:sp>
      <p:sp>
        <p:nvSpPr>
          <p:cNvPr id="899" name="Line 22"/>
          <p:cNvSpPr/>
          <p:nvPr/>
        </p:nvSpPr>
        <p:spPr>
          <a:xfrm flipH="1">
            <a:off x="5770440" y="2819160"/>
            <a:ext cx="1476360" cy="2233800"/>
          </a:xfrm>
          <a:prstGeom prst="line">
            <a:avLst/>
          </a:prstGeom>
          <a:ln w="19080">
            <a:solidFill>
              <a:srgbClr val="EEECE1"/>
            </a:solidFill>
            <a:round/>
            <a:tailEnd type="stealth" w="lg" len="lg"/>
          </a:ln>
        </p:spPr>
        <p:style>
          <a:lnRef idx="0">
            <a:scrgbClr r="0" g="0" b="0"/>
          </a:lnRef>
          <a:fillRef idx="0">
            <a:scrgbClr r="0" g="0" b="0"/>
          </a:fillRef>
          <a:effectRef idx="0">
            <a:scrgbClr r="0" g="0" b="0"/>
          </a:effectRef>
          <a:fontRef idx="minor"/>
        </p:style>
      </p:sp>
      <p:sp>
        <p:nvSpPr>
          <p:cNvPr id="900" name="CustomShape 23"/>
          <p:cNvSpPr/>
          <p:nvPr/>
        </p:nvSpPr>
        <p:spPr>
          <a:xfrm>
            <a:off x="6670800" y="3792600"/>
            <a:ext cx="1834200" cy="24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a:solidFill>
                  <a:srgbClr val="000000"/>
                </a:solidFill>
                <a:latin typeface="Courier New"/>
                <a:ea typeface="宋体"/>
              </a:rPr>
              <a:t>BASE_AND_CLIENT</a:t>
            </a:r>
            <a:endParaRPr lang="en-US" sz="1600" b="0" strike="noStrike" spc="-1">
              <a:latin typeface="Arial"/>
            </a:endParaRPr>
          </a:p>
        </p:txBody>
      </p:sp>
      <p:sp>
        <p:nvSpPr>
          <p:cNvPr id="901" name="Line 24"/>
          <p:cNvSpPr/>
          <p:nvPr/>
        </p:nvSpPr>
        <p:spPr>
          <a:xfrm>
            <a:off x="4284360" y="2815920"/>
            <a:ext cx="179640" cy="649440"/>
          </a:xfrm>
          <a:prstGeom prst="line">
            <a:avLst/>
          </a:prstGeom>
          <a:ln w="76320">
            <a:noFill/>
          </a:ln>
        </p:spPr>
        <p:style>
          <a:lnRef idx="0">
            <a:scrgbClr r="0" g="0" b="0"/>
          </a:lnRef>
          <a:fillRef idx="0">
            <a:scrgbClr r="0" g="0" b="0"/>
          </a:fillRef>
          <a:effectRef idx="0">
            <a:scrgbClr r="0" g="0" b="0"/>
          </a:effectRef>
          <a:fontRef idx="minor"/>
        </p:style>
      </p:sp>
      <p:sp>
        <p:nvSpPr>
          <p:cNvPr id="902" name="Line 25"/>
          <p:cNvSpPr/>
          <p:nvPr/>
        </p:nvSpPr>
        <p:spPr>
          <a:xfrm>
            <a:off x="4222440" y="2639880"/>
            <a:ext cx="648000" cy="2160720"/>
          </a:xfrm>
          <a:prstGeom prst="line">
            <a:avLst/>
          </a:prstGeom>
          <a:ln w="19080">
            <a:solidFill>
              <a:srgbClr val="EEECE1"/>
            </a:solidFill>
            <a:round/>
            <a:tailEnd type="stealth"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98"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Loginapp Process</a:t>
            </a:r>
            <a:endParaRPr lang="en-US" sz="4400" b="0" strike="noStrike" spc="-1">
              <a:latin typeface="Arial"/>
            </a:endParaRPr>
          </a:p>
        </p:txBody>
      </p:sp>
      <p:sp>
        <p:nvSpPr>
          <p:cNvPr id="99" name="CustomShape 3"/>
          <p:cNvSpPr/>
          <p:nvPr/>
        </p:nvSpPr>
        <p:spPr>
          <a:xfrm>
            <a:off x="215640" y="1413000"/>
            <a:ext cx="8746200" cy="503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1F497D"/>
                </a:solidFill>
                <a:latin typeface="Verdana"/>
                <a:ea typeface="宋体"/>
              </a:rPr>
              <a:t>The first connection point with the client.</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1F497D"/>
                </a:solidFill>
                <a:latin typeface="Verdana"/>
                <a:ea typeface="宋体"/>
              </a:rPr>
              <a:t>Fixed port</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1F497D"/>
                </a:solidFill>
                <a:latin typeface="Verdana"/>
                <a:ea typeface="宋体"/>
              </a:rPr>
              <a:t>Initial communication encryption</a:t>
            </a:r>
            <a:endParaRPr lang="en-US" sz="3200" b="0" strike="noStrike" spc="-1">
              <a:latin typeface="Arial"/>
            </a:endParaRPr>
          </a:p>
          <a:p>
            <a:pPr marL="182520">
              <a:lnSpc>
                <a:spcPct val="100000"/>
              </a:lnSpc>
              <a:spcBef>
                <a:spcPts val="400"/>
              </a:spcBef>
            </a:pPr>
            <a:r>
              <a:rPr lang="en-US" sz="2000" b="0" strike="noStrike" spc="-1">
                <a:solidFill>
                  <a:srgbClr val="1F497D"/>
                </a:solidFill>
                <a:latin typeface="Verdana"/>
                <a:ea typeface="宋体"/>
              </a:rPr>
              <a:t>     Public key pair (of any length)</a:t>
            </a:r>
            <a:endParaRPr lang="en-US" sz="2000" b="0" strike="noStrike" spc="-1">
              <a:latin typeface="Arial"/>
            </a:endParaRPr>
          </a:p>
          <a:p>
            <a:pPr marL="182520">
              <a:lnSpc>
                <a:spcPct val="100000"/>
              </a:lnSpc>
              <a:spcBef>
                <a:spcPts val="400"/>
              </a:spcBef>
            </a:pPr>
            <a:r>
              <a:rPr lang="en-US" sz="2000" b="0" strike="noStrike" spc="-1">
                <a:solidFill>
                  <a:srgbClr val="1F497D"/>
                </a:solidFill>
                <a:latin typeface="Verdana"/>
                <a:ea typeface="宋体"/>
              </a:rPr>
              <a:t>     Username / Password</a:t>
            </a:r>
            <a:endParaRPr lang="en-US" sz="2000" b="0" strike="noStrike" spc="-1">
              <a:latin typeface="Arial"/>
            </a:endParaRPr>
          </a:p>
          <a:p>
            <a:pPr marL="182520">
              <a:lnSpc>
                <a:spcPct val="100000"/>
              </a:lnSpc>
              <a:spcBef>
                <a:spcPts val="641"/>
              </a:spcBef>
            </a:pPr>
            <a:r>
              <a:rPr lang="en-US" sz="3200" b="0" strike="noStrike" spc="-1">
                <a:solidFill>
                  <a:srgbClr val="1F497D"/>
                </a:solidFill>
                <a:latin typeface="Verdana"/>
                <a:ea typeface="宋体"/>
              </a:rPr>
              <a:t>Use multiple Loginapps to load balance</a:t>
            </a:r>
            <a:endParaRPr lang="en-US" sz="3200" b="0" strike="noStrike" spc="-1">
              <a:latin typeface="Arial"/>
            </a:endParaRPr>
          </a:p>
          <a:p>
            <a:pPr marL="182520">
              <a:lnSpc>
                <a:spcPct val="100000"/>
              </a:lnSpc>
              <a:spcBef>
                <a:spcPts val="400"/>
              </a:spcBef>
            </a:pPr>
            <a:r>
              <a:rPr lang="en-US" sz="2000" b="0" strike="noStrike" spc="-1">
                <a:solidFill>
                  <a:srgbClr val="1F497D"/>
                </a:solidFill>
                <a:latin typeface="Verdana"/>
                <a:ea typeface="宋体"/>
              </a:rPr>
              <a:t>       DNS round robin</a:t>
            </a: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904"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property publishing - BASE</a:t>
            </a:r>
            <a:endParaRPr lang="en-US" sz="4400" b="0" strike="noStrike" spc="-1">
              <a:latin typeface="Arial"/>
            </a:endParaRPr>
          </a:p>
        </p:txBody>
      </p:sp>
      <p:sp>
        <p:nvSpPr>
          <p:cNvPr id="905" name="CustomShape 3"/>
          <p:cNvSpPr/>
          <p:nvPr/>
        </p:nvSpPr>
        <p:spPr>
          <a:xfrm>
            <a:off x="215640" y="1413000"/>
            <a:ext cx="8746200" cy="2733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Belongs to Base</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Only Base can access</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a:t>
            </a:r>
            <a:r>
              <a:rPr lang="en-US" sz="1600" b="0" strike="noStrike" spc="-1">
                <a:solidFill>
                  <a:srgbClr val="00007D"/>
                </a:solidFill>
                <a:latin typeface="Calibri"/>
                <a:ea typeface="宋体"/>
              </a:rPr>
              <a:t>Baseapp2 and Baseapp3 cannot access the BASE attribute of the red entity in Baseapp1</a:t>
            </a:r>
            <a:endParaRPr lang="en-US" sz="16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Verdana"/>
                <a:ea typeface="宋体"/>
              </a:rPr>
              <a:t>Changes to the BASE will not be broadcast</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Verdana"/>
                <a:ea typeface="宋体"/>
              </a:rPr>
              <a:t>Defining them in .def files mean that they are regularly backed up to other BaseApps and databases.</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E.g.:</a:t>
            </a:r>
            <a:endParaRPr lang="en-US" sz="2000" b="0" strike="noStrike" spc="-1">
              <a:latin typeface="Arial"/>
            </a:endParaRPr>
          </a:p>
          <a:p>
            <a:pPr>
              <a:lnSpc>
                <a:spcPct val="100000"/>
              </a:lnSpc>
              <a:spcBef>
                <a:spcPts val="320"/>
              </a:spcBef>
            </a:pPr>
            <a:r>
              <a:rPr lang="en-US" sz="1600" b="0" strike="noStrike" spc="-1">
                <a:solidFill>
                  <a:srgbClr val="00007D"/>
                </a:solidFill>
                <a:latin typeface="Calibri"/>
                <a:ea typeface="宋体"/>
              </a:rPr>
              <a:t>        The current account Entity records the character DBID selected by the player who entered the game last time. </a:t>
            </a:r>
            <a:endParaRPr lang="en-US" sz="1600" b="0" strike="noStrike" spc="-1">
              <a:latin typeface="Arial"/>
            </a:endParaRPr>
          </a:p>
          <a:p>
            <a:pPr>
              <a:lnSpc>
                <a:spcPct val="100000"/>
              </a:lnSpc>
              <a:spcBef>
                <a:spcPts val="320"/>
              </a:spcBef>
            </a:pPr>
            <a:r>
              <a:rPr lang="en-US" sz="1600" b="0" strike="noStrike" spc="-1">
                <a:solidFill>
                  <a:srgbClr val="00007D"/>
                </a:solidFill>
                <a:latin typeface="Calibri"/>
                <a:ea typeface="宋体"/>
              </a:rPr>
              <a:t>        Guild Manager recorded Guild member information list</a:t>
            </a:r>
            <a:endParaRPr lang="en-US" sz="1600" b="0" strike="noStrike" spc="-1">
              <a:latin typeface="Arial"/>
            </a:endParaRPr>
          </a:p>
        </p:txBody>
      </p:sp>
      <p:sp>
        <p:nvSpPr>
          <p:cNvPr id="906" name="CustomShape 4"/>
          <p:cNvSpPr/>
          <p:nvPr/>
        </p:nvSpPr>
        <p:spPr>
          <a:xfrm>
            <a:off x="1403640" y="5085360"/>
            <a:ext cx="5542200" cy="1653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07" name="CustomShape 5"/>
          <p:cNvSpPr/>
          <p:nvPr/>
        </p:nvSpPr>
        <p:spPr>
          <a:xfrm>
            <a:off x="1619640" y="5229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08" name="CustomShape 6"/>
          <p:cNvSpPr/>
          <p:nvPr/>
        </p:nvSpPr>
        <p:spPr>
          <a:xfrm>
            <a:off x="1827720" y="5450400"/>
            <a:ext cx="7966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Baseapp1</a:t>
            </a:r>
            <a:endParaRPr lang="en-US" sz="1000" b="0" strike="noStrike" spc="-1">
              <a:latin typeface="Arial"/>
            </a:endParaRPr>
          </a:p>
        </p:txBody>
      </p:sp>
      <p:sp>
        <p:nvSpPr>
          <p:cNvPr id="909" name="CustomShape 7"/>
          <p:cNvSpPr/>
          <p:nvPr/>
        </p:nvSpPr>
        <p:spPr>
          <a:xfrm>
            <a:off x="1702440" y="526680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10" name="CustomShape 8"/>
          <p:cNvSpPr/>
          <p:nvPr/>
        </p:nvSpPr>
        <p:spPr>
          <a:xfrm>
            <a:off x="2035800" y="526680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11" name="CustomShape 9"/>
          <p:cNvSpPr/>
          <p:nvPr/>
        </p:nvSpPr>
        <p:spPr>
          <a:xfrm>
            <a:off x="2370960" y="526680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12" name="CustomShape 10"/>
          <p:cNvSpPr/>
          <p:nvPr/>
        </p:nvSpPr>
        <p:spPr>
          <a:xfrm>
            <a:off x="3665520" y="5265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13" name="CustomShape 11"/>
          <p:cNvSpPr/>
          <p:nvPr/>
        </p:nvSpPr>
        <p:spPr>
          <a:xfrm>
            <a:off x="3827520" y="548604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Baseapp2</a:t>
            </a:r>
            <a:endParaRPr lang="en-US" sz="1000" b="0" strike="noStrike" spc="-1">
              <a:latin typeface="Arial"/>
            </a:endParaRPr>
          </a:p>
        </p:txBody>
      </p:sp>
      <p:sp>
        <p:nvSpPr>
          <p:cNvPr id="914" name="CustomShape 12"/>
          <p:cNvSpPr/>
          <p:nvPr/>
        </p:nvSpPr>
        <p:spPr>
          <a:xfrm>
            <a:off x="3748320" y="5302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15" name="CustomShape 13"/>
          <p:cNvSpPr/>
          <p:nvPr/>
        </p:nvSpPr>
        <p:spPr>
          <a:xfrm>
            <a:off x="4081680" y="5302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16" name="CustomShape 14"/>
          <p:cNvSpPr/>
          <p:nvPr/>
        </p:nvSpPr>
        <p:spPr>
          <a:xfrm>
            <a:off x="4416840" y="5302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17" name="CustomShape 15"/>
          <p:cNvSpPr/>
          <p:nvPr/>
        </p:nvSpPr>
        <p:spPr>
          <a:xfrm>
            <a:off x="5724360" y="523764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18" name="CustomShape 16"/>
          <p:cNvSpPr/>
          <p:nvPr/>
        </p:nvSpPr>
        <p:spPr>
          <a:xfrm>
            <a:off x="5807160" y="527508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19" name="CustomShape 17"/>
          <p:cNvSpPr/>
          <p:nvPr/>
        </p:nvSpPr>
        <p:spPr>
          <a:xfrm>
            <a:off x="6140520" y="527508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20" name="CustomShape 18"/>
          <p:cNvSpPr/>
          <p:nvPr/>
        </p:nvSpPr>
        <p:spPr>
          <a:xfrm>
            <a:off x="6475680" y="527508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21" name="CustomShape 19"/>
          <p:cNvSpPr/>
          <p:nvPr/>
        </p:nvSpPr>
        <p:spPr>
          <a:xfrm>
            <a:off x="1708200" y="547956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22" name="CustomShape 20"/>
          <p:cNvSpPr/>
          <p:nvPr/>
        </p:nvSpPr>
        <p:spPr>
          <a:xfrm>
            <a:off x="2468880" y="5943600"/>
            <a:ext cx="3652560" cy="707040"/>
          </a:xfrm>
          <a:prstGeom prst="rect">
            <a:avLst/>
          </a:prstGeom>
          <a:solidFill>
            <a:srgbClr val="8064A2"/>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23" name="CustomShape 21"/>
          <p:cNvSpPr/>
          <p:nvPr/>
        </p:nvSpPr>
        <p:spPr>
          <a:xfrm>
            <a:off x="2516760" y="6445440"/>
            <a:ext cx="159480" cy="1242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24" name="CustomShape 22"/>
          <p:cNvSpPr/>
          <p:nvPr/>
        </p:nvSpPr>
        <p:spPr>
          <a:xfrm>
            <a:off x="2676960" y="5974560"/>
            <a:ext cx="344448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b="0" strike="noStrike" spc="-1">
                <a:solidFill>
                  <a:srgbClr val="8EB4E3"/>
                </a:solidFill>
                <a:latin typeface="Calibri"/>
                <a:ea typeface="宋体"/>
              </a:rPr>
              <a:t>Entity that cannot access the attributes described by this entity</a:t>
            </a:r>
            <a:endParaRPr lang="en-US" sz="800" b="0" strike="noStrike" spc="-1">
              <a:latin typeface="Arial"/>
            </a:endParaRPr>
          </a:p>
          <a:p>
            <a:pPr>
              <a:lnSpc>
                <a:spcPct val="150000"/>
              </a:lnSpc>
            </a:pPr>
            <a:r>
              <a:rPr lang="en-US" sz="800" b="0" strike="noStrike" spc="-1">
                <a:solidFill>
                  <a:srgbClr val="92D050"/>
                </a:solidFill>
                <a:latin typeface="Calibri"/>
                <a:ea typeface="宋体"/>
              </a:rPr>
              <a:t>Entity that can access the attributes described by this entity</a:t>
            </a:r>
            <a:endParaRPr lang="en-US" sz="800" b="0" strike="noStrike" spc="-1">
              <a:latin typeface="Arial"/>
            </a:endParaRPr>
          </a:p>
          <a:p>
            <a:pPr>
              <a:lnSpc>
                <a:spcPct val="150000"/>
              </a:lnSpc>
            </a:pPr>
            <a:r>
              <a:rPr lang="en-US" sz="800" b="0" strike="noStrike" spc="-1">
                <a:solidFill>
                  <a:srgbClr val="C00000"/>
                </a:solidFill>
                <a:latin typeface="Calibri"/>
                <a:ea typeface="宋体"/>
              </a:rPr>
              <a:t>The currently described entity can also access attributes</a:t>
            </a:r>
            <a:endParaRPr lang="en-US" sz="800" b="0" strike="noStrike" spc="-1">
              <a:latin typeface="Arial"/>
            </a:endParaRPr>
          </a:p>
          <a:p>
            <a:pPr>
              <a:lnSpc>
                <a:spcPct val="150000"/>
              </a:lnSpc>
            </a:pPr>
            <a:endParaRPr lang="en-US" sz="800" b="0" strike="noStrike" spc="-1">
              <a:latin typeface="Arial"/>
            </a:endParaRPr>
          </a:p>
        </p:txBody>
      </p:sp>
      <p:sp>
        <p:nvSpPr>
          <p:cNvPr id="925" name="CustomShape 23"/>
          <p:cNvSpPr/>
          <p:nvPr/>
        </p:nvSpPr>
        <p:spPr>
          <a:xfrm>
            <a:off x="2516760" y="6232680"/>
            <a:ext cx="161280" cy="12564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26" name="CustomShape 24"/>
          <p:cNvSpPr/>
          <p:nvPr/>
        </p:nvSpPr>
        <p:spPr>
          <a:xfrm>
            <a:off x="2516760" y="6039000"/>
            <a:ext cx="161280" cy="12564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27" name="CustomShape 25"/>
          <p:cNvSpPr/>
          <p:nvPr/>
        </p:nvSpPr>
        <p:spPr>
          <a:xfrm>
            <a:off x="5796000" y="5414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Baseapp3</a:t>
            </a:r>
            <a:endParaRPr lang="en-US" sz="1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92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7500" lnSpcReduction="20000"/>
          </a:bodyPr>
          <a:lstStyle/>
          <a:p>
            <a:pPr>
              <a:lnSpc>
                <a:spcPct val="100000"/>
              </a:lnSpc>
            </a:pPr>
            <a:r>
              <a:rPr lang="en-US" sz="4400" b="0" strike="noStrike" spc="-1">
                <a:solidFill>
                  <a:srgbClr val="4F81BD"/>
                </a:solidFill>
                <a:latin typeface="Calibri"/>
                <a:ea typeface="宋体"/>
              </a:rPr>
              <a:t>Entity property publishing - BASE_AND_CLIENT</a:t>
            </a:r>
            <a:endParaRPr lang="en-US" sz="4400" b="0" strike="noStrike" spc="-1">
              <a:latin typeface="Arial"/>
            </a:endParaRPr>
          </a:p>
        </p:txBody>
      </p:sp>
      <p:sp>
        <p:nvSpPr>
          <p:cNvPr id="930" name="CustomShape 3"/>
          <p:cNvSpPr/>
          <p:nvPr/>
        </p:nvSpPr>
        <p:spPr>
          <a:xfrm>
            <a:off x="197640" y="1196640"/>
            <a:ext cx="8746200" cy="2949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Belongs to Base</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Base and own clients can access</a:t>
            </a:r>
            <a:endParaRPr lang="en-US" sz="2000" b="0" strike="noStrike" spc="-1">
              <a:latin typeface="Arial"/>
            </a:endParaRPr>
          </a:p>
          <a:p>
            <a:pPr>
              <a:lnSpc>
                <a:spcPct val="100000"/>
              </a:lnSpc>
              <a:spcBef>
                <a:spcPts val="320"/>
              </a:spcBef>
            </a:pPr>
            <a:r>
              <a:rPr lang="en-US" sz="1600" b="0" strike="noStrike" spc="-1">
                <a:solidFill>
                  <a:srgbClr val="00007D"/>
                </a:solidFill>
                <a:latin typeface="Calibri"/>
                <a:ea typeface="宋体"/>
              </a:rPr>
              <a:t>         Baseapp2 and Baseapp3 cannot access the BASE_AND_CLIENT attribute of the red entity in Baseapp1</a:t>
            </a:r>
            <a:endParaRPr lang="en-US" sz="16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The change of the value of this type of attribute will also be posted to the entity of its own corresponding client. And there will be a script callback (</a:t>
            </a:r>
            <a:r>
              <a:rPr lang="en-US" sz="2000" b="0" strike="noStrike" spc="-1">
                <a:solidFill>
                  <a:srgbClr val="FF0000"/>
                </a:solidFill>
                <a:latin typeface="Courier New"/>
                <a:ea typeface="宋体"/>
              </a:rPr>
              <a:t>set_&lt;property_name&gt;()</a:t>
            </a:r>
            <a:r>
              <a:rPr lang="en-US" sz="2000" b="0" strike="noStrike" spc="-1">
                <a:solidFill>
                  <a:srgbClr val="000000"/>
                </a:solidFill>
                <a:latin typeface="Courier New"/>
                <a:ea typeface="宋体"/>
              </a:rPr>
              <a:t>)</a:t>
            </a:r>
            <a:r>
              <a:rPr lang="en-US" sz="2000" b="0" strike="noStrike" spc="-1">
                <a:solidFill>
                  <a:srgbClr val="00007D"/>
                </a:solidFill>
                <a:latin typeface="Calibri"/>
                <a:ea typeface="宋体"/>
              </a:rPr>
              <a:t> function called</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E.g.:</a:t>
            </a:r>
            <a:endParaRPr lang="en-US" sz="2000" b="0" strike="noStrike" spc="-1">
              <a:latin typeface="Arial"/>
            </a:endParaRPr>
          </a:p>
          <a:p>
            <a:pPr>
              <a:lnSpc>
                <a:spcPct val="100000"/>
              </a:lnSpc>
              <a:spcBef>
                <a:spcPts val="320"/>
              </a:spcBef>
            </a:pPr>
            <a:r>
              <a:rPr lang="en-US" sz="1600" b="0" strike="noStrike" spc="-1">
                <a:solidFill>
                  <a:srgbClr val="00007D"/>
                </a:solidFill>
                <a:latin typeface="Calibri"/>
                <a:ea typeface="宋体"/>
              </a:rPr>
              <a:t>        The current account Entity records the player’s selected role DBID when the player last entered the game, but the client also needs to perform the selected role</a:t>
            </a:r>
            <a:endParaRPr lang="en-US" sz="1600" b="0" strike="noStrike" spc="-1">
              <a:latin typeface="Arial"/>
            </a:endParaRPr>
          </a:p>
          <a:p>
            <a:pPr>
              <a:lnSpc>
                <a:spcPct val="100000"/>
              </a:lnSpc>
              <a:spcBef>
                <a:spcPts val="400"/>
              </a:spcBef>
            </a:pPr>
            <a:r>
              <a:rPr lang="en-US" sz="1600" b="0" strike="noStrike" spc="-1">
                <a:solidFill>
                  <a:srgbClr val="00007D"/>
                </a:solidFill>
                <a:latin typeface="Calibri"/>
                <a:ea typeface="宋体"/>
              </a:rPr>
              <a:t>     Rarely used</a:t>
            </a:r>
            <a:endParaRPr lang="en-US" sz="1600" b="0" strike="noStrike" spc="-1">
              <a:latin typeface="Arial"/>
            </a:endParaRPr>
          </a:p>
        </p:txBody>
      </p:sp>
      <p:sp>
        <p:nvSpPr>
          <p:cNvPr id="931" name="CustomShape 4"/>
          <p:cNvSpPr/>
          <p:nvPr/>
        </p:nvSpPr>
        <p:spPr>
          <a:xfrm>
            <a:off x="1835640" y="4221000"/>
            <a:ext cx="5542200" cy="2445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32" name="CustomShape 5"/>
          <p:cNvSpPr/>
          <p:nvPr/>
        </p:nvSpPr>
        <p:spPr>
          <a:xfrm>
            <a:off x="1907640" y="4365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33" name="CustomShape 6"/>
          <p:cNvSpPr/>
          <p:nvPr/>
        </p:nvSpPr>
        <p:spPr>
          <a:xfrm>
            <a:off x="2115720" y="4586040"/>
            <a:ext cx="7966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Baseapp1</a:t>
            </a:r>
            <a:endParaRPr lang="en-US" sz="1000" b="0" strike="noStrike" spc="-1">
              <a:latin typeface="Arial"/>
            </a:endParaRPr>
          </a:p>
        </p:txBody>
      </p:sp>
      <p:sp>
        <p:nvSpPr>
          <p:cNvPr id="934" name="CustomShape 7"/>
          <p:cNvSpPr/>
          <p:nvPr/>
        </p:nvSpPr>
        <p:spPr>
          <a:xfrm>
            <a:off x="1990440" y="4402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35" name="CustomShape 8"/>
          <p:cNvSpPr/>
          <p:nvPr/>
        </p:nvSpPr>
        <p:spPr>
          <a:xfrm>
            <a:off x="2323800" y="4402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36" name="CustomShape 9"/>
          <p:cNvSpPr/>
          <p:nvPr/>
        </p:nvSpPr>
        <p:spPr>
          <a:xfrm>
            <a:off x="2658960" y="4402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37" name="CustomShape 10"/>
          <p:cNvSpPr/>
          <p:nvPr/>
        </p:nvSpPr>
        <p:spPr>
          <a:xfrm>
            <a:off x="3953520" y="4365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38" name="CustomShape 11"/>
          <p:cNvSpPr/>
          <p:nvPr/>
        </p:nvSpPr>
        <p:spPr>
          <a:xfrm>
            <a:off x="4115520" y="458604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Baseapp2</a:t>
            </a:r>
            <a:endParaRPr lang="en-US" sz="1000" b="0" strike="noStrike" spc="-1">
              <a:latin typeface="Arial"/>
            </a:endParaRPr>
          </a:p>
        </p:txBody>
      </p:sp>
      <p:sp>
        <p:nvSpPr>
          <p:cNvPr id="939" name="CustomShape 12"/>
          <p:cNvSpPr/>
          <p:nvPr/>
        </p:nvSpPr>
        <p:spPr>
          <a:xfrm>
            <a:off x="403632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40" name="CustomShape 13"/>
          <p:cNvSpPr/>
          <p:nvPr/>
        </p:nvSpPr>
        <p:spPr>
          <a:xfrm>
            <a:off x="436968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41" name="CustomShape 14"/>
          <p:cNvSpPr/>
          <p:nvPr/>
        </p:nvSpPr>
        <p:spPr>
          <a:xfrm>
            <a:off x="470484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42" name="CustomShape 15"/>
          <p:cNvSpPr/>
          <p:nvPr/>
        </p:nvSpPr>
        <p:spPr>
          <a:xfrm>
            <a:off x="5959080" y="4365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43" name="CustomShape 16"/>
          <p:cNvSpPr/>
          <p:nvPr/>
        </p:nvSpPr>
        <p:spPr>
          <a:xfrm>
            <a:off x="604188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44" name="CustomShape 17"/>
          <p:cNvSpPr/>
          <p:nvPr/>
        </p:nvSpPr>
        <p:spPr>
          <a:xfrm>
            <a:off x="637524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45" name="CustomShape 18"/>
          <p:cNvSpPr/>
          <p:nvPr/>
        </p:nvSpPr>
        <p:spPr>
          <a:xfrm>
            <a:off x="6710400" y="4402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46" name="CustomShape 19"/>
          <p:cNvSpPr/>
          <p:nvPr/>
        </p:nvSpPr>
        <p:spPr>
          <a:xfrm>
            <a:off x="1996200" y="461520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47" name="CustomShape 20"/>
          <p:cNvSpPr/>
          <p:nvPr/>
        </p:nvSpPr>
        <p:spPr>
          <a:xfrm>
            <a:off x="6084000" y="45810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Baseapp3</a:t>
            </a:r>
            <a:endParaRPr lang="en-US" sz="1000" b="0" strike="noStrike" spc="-1">
              <a:latin typeface="Arial"/>
            </a:endParaRPr>
          </a:p>
        </p:txBody>
      </p:sp>
      <p:sp>
        <p:nvSpPr>
          <p:cNvPr id="948" name="CustomShape 21"/>
          <p:cNvSpPr/>
          <p:nvPr/>
        </p:nvSpPr>
        <p:spPr>
          <a:xfrm>
            <a:off x="3924000" y="5409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49" name="CustomShape 22"/>
          <p:cNvSpPr/>
          <p:nvPr/>
        </p:nvSpPr>
        <p:spPr>
          <a:xfrm>
            <a:off x="4132080" y="5630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a:t>
            </a:r>
            <a:endParaRPr lang="en-US" sz="1000" b="0" strike="noStrike" spc="-1">
              <a:latin typeface="Arial"/>
            </a:endParaRPr>
          </a:p>
        </p:txBody>
      </p:sp>
      <p:sp>
        <p:nvSpPr>
          <p:cNvPr id="950" name="CustomShape 23"/>
          <p:cNvSpPr/>
          <p:nvPr/>
        </p:nvSpPr>
        <p:spPr>
          <a:xfrm>
            <a:off x="4006800" y="544680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51" name="CustomShape 24"/>
          <p:cNvSpPr/>
          <p:nvPr/>
        </p:nvSpPr>
        <p:spPr>
          <a:xfrm>
            <a:off x="4340160" y="544680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52" name="CustomShape 25"/>
          <p:cNvSpPr/>
          <p:nvPr/>
        </p:nvSpPr>
        <p:spPr>
          <a:xfrm>
            <a:off x="4675320" y="544680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53" name="CustomShape 26"/>
          <p:cNvSpPr/>
          <p:nvPr/>
        </p:nvSpPr>
        <p:spPr>
          <a:xfrm>
            <a:off x="4012200" y="565956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54" name="Line 27"/>
          <p:cNvSpPr/>
          <p:nvPr/>
        </p:nvSpPr>
        <p:spPr>
          <a:xfrm>
            <a:off x="1835640" y="5157000"/>
            <a:ext cx="554436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955" name="CustomShape 28"/>
          <p:cNvSpPr/>
          <p:nvPr/>
        </p:nvSpPr>
        <p:spPr>
          <a:xfrm>
            <a:off x="2563200" y="5915160"/>
            <a:ext cx="3652560" cy="707040"/>
          </a:xfrm>
          <a:prstGeom prst="rect">
            <a:avLst/>
          </a:prstGeom>
          <a:solidFill>
            <a:srgbClr val="8064A2"/>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56" name="CustomShape 29"/>
          <p:cNvSpPr/>
          <p:nvPr/>
        </p:nvSpPr>
        <p:spPr>
          <a:xfrm>
            <a:off x="2611080" y="6417000"/>
            <a:ext cx="159480" cy="1242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57" name="CustomShape 30"/>
          <p:cNvSpPr/>
          <p:nvPr/>
        </p:nvSpPr>
        <p:spPr>
          <a:xfrm>
            <a:off x="2771280" y="5946120"/>
            <a:ext cx="344448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b="0" strike="noStrike" spc="-1">
                <a:solidFill>
                  <a:srgbClr val="8EB4E3"/>
                </a:solidFill>
                <a:latin typeface="Calibri"/>
                <a:ea typeface="宋体"/>
              </a:rPr>
              <a:t>Entity that cannot access the attributes described by this entity</a:t>
            </a:r>
            <a:endParaRPr lang="en-US" sz="800" b="0" strike="noStrike" spc="-1">
              <a:latin typeface="Arial"/>
            </a:endParaRPr>
          </a:p>
          <a:p>
            <a:pPr>
              <a:lnSpc>
                <a:spcPct val="150000"/>
              </a:lnSpc>
            </a:pPr>
            <a:r>
              <a:rPr lang="en-US" sz="800" b="0" strike="noStrike" spc="-1">
                <a:solidFill>
                  <a:srgbClr val="92D050"/>
                </a:solidFill>
                <a:latin typeface="Calibri"/>
                <a:ea typeface="宋体"/>
              </a:rPr>
              <a:t>Entity that can access the attributes described by this entity</a:t>
            </a:r>
            <a:endParaRPr lang="en-US" sz="800" b="0" strike="noStrike" spc="-1">
              <a:latin typeface="Arial"/>
            </a:endParaRPr>
          </a:p>
          <a:p>
            <a:pPr>
              <a:lnSpc>
                <a:spcPct val="150000"/>
              </a:lnSpc>
            </a:pPr>
            <a:r>
              <a:rPr lang="en-US" sz="800" b="0" strike="noStrike" spc="-1">
                <a:solidFill>
                  <a:srgbClr val="C00000"/>
                </a:solidFill>
                <a:latin typeface="Calibri"/>
                <a:ea typeface="宋体"/>
              </a:rPr>
              <a:t>The currently described entity can also access attributes</a:t>
            </a:r>
            <a:endParaRPr lang="en-US" sz="800" b="0" strike="noStrike" spc="-1">
              <a:latin typeface="Arial"/>
            </a:endParaRPr>
          </a:p>
          <a:p>
            <a:pPr>
              <a:lnSpc>
                <a:spcPct val="150000"/>
              </a:lnSpc>
            </a:pPr>
            <a:endParaRPr lang="en-US" sz="800" b="0" strike="noStrike" spc="-1">
              <a:latin typeface="Arial"/>
            </a:endParaRPr>
          </a:p>
        </p:txBody>
      </p:sp>
      <p:sp>
        <p:nvSpPr>
          <p:cNvPr id="958" name="CustomShape 31"/>
          <p:cNvSpPr/>
          <p:nvPr/>
        </p:nvSpPr>
        <p:spPr>
          <a:xfrm>
            <a:off x="2611080" y="6204240"/>
            <a:ext cx="161280" cy="12564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59" name="CustomShape 32"/>
          <p:cNvSpPr/>
          <p:nvPr/>
        </p:nvSpPr>
        <p:spPr>
          <a:xfrm>
            <a:off x="2611080" y="6010560"/>
            <a:ext cx="161280" cy="12564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961"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Entity property publishing - CELL_PRIVATE</a:t>
            </a:r>
            <a:endParaRPr lang="en-US" sz="4400" b="0" strike="noStrike" spc="-1">
              <a:latin typeface="Arial"/>
            </a:endParaRPr>
          </a:p>
        </p:txBody>
      </p:sp>
      <p:sp>
        <p:nvSpPr>
          <p:cNvPr id="962" name="CustomShape 3"/>
          <p:cNvSpPr/>
          <p:nvPr/>
        </p:nvSpPr>
        <p:spPr>
          <a:xfrm>
            <a:off x="89280" y="1196640"/>
            <a:ext cx="9052200" cy="2949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Belongs to Real Entity, only Real Entity can access</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Cellapp2 and Cellapp3 cannot access the CELL_PRIVATE attribute of  Cellapp1 red entity</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Defining them in a .def file means that when the Cell's Entity changes from one Cell to another, this type of attribute is migrated to the new Cell. In addition, this type of attribute is regularly backed up to the Base Entity.</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E.g.:</a:t>
            </a:r>
            <a:endParaRPr lang="en-US" sz="2000" b="0" strike="noStrike" spc="-1">
              <a:latin typeface="Arial"/>
            </a:endParaRPr>
          </a:p>
          <a:p>
            <a:pPr marL="182520">
              <a:lnSpc>
                <a:spcPct val="100000"/>
              </a:lnSpc>
              <a:spcBef>
                <a:spcPts val="320"/>
              </a:spcBef>
            </a:pPr>
            <a:r>
              <a:rPr lang="en-US" sz="1600" b="0" strike="noStrike" spc="-1">
                <a:solidFill>
                  <a:srgbClr val="00007D"/>
                </a:solidFill>
                <a:latin typeface="Calibri"/>
                <a:ea typeface="宋体"/>
              </a:rPr>
              <a:t>        NPC AI ‘idea’</a:t>
            </a:r>
            <a:endParaRPr lang="en-US" sz="1600" b="0" strike="noStrike" spc="-1">
              <a:latin typeface="Arial"/>
            </a:endParaRPr>
          </a:p>
          <a:p>
            <a:pPr marL="182520">
              <a:lnSpc>
                <a:spcPct val="100000"/>
              </a:lnSpc>
              <a:spcBef>
                <a:spcPts val="320"/>
              </a:spcBef>
            </a:pPr>
            <a:r>
              <a:rPr lang="en-US" sz="1600" b="0" strike="noStrike" spc="-1">
                <a:solidFill>
                  <a:srgbClr val="00007D"/>
                </a:solidFill>
                <a:latin typeface="Calibri"/>
                <a:ea typeface="宋体"/>
              </a:rPr>
              <a:t>           Player's properties on the game play, but other players should not see</a:t>
            </a:r>
            <a:endParaRPr lang="en-US" sz="1600" b="0" strike="noStrike" spc="-1">
              <a:latin typeface="Arial"/>
            </a:endParaRPr>
          </a:p>
          <a:p>
            <a:pPr marL="182520">
              <a:lnSpc>
                <a:spcPct val="100000"/>
              </a:lnSpc>
              <a:spcBef>
                <a:spcPts val="400"/>
              </a:spcBef>
            </a:pPr>
            <a:endParaRPr lang="en-US" sz="16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a:t>
            </a:r>
            <a:endParaRPr lang="en-US" sz="2000" b="0" strike="noStrike" spc="-1">
              <a:latin typeface="Arial"/>
            </a:endParaRPr>
          </a:p>
        </p:txBody>
      </p:sp>
      <p:sp>
        <p:nvSpPr>
          <p:cNvPr id="963" name="CustomShape 4"/>
          <p:cNvSpPr/>
          <p:nvPr/>
        </p:nvSpPr>
        <p:spPr>
          <a:xfrm>
            <a:off x="827640" y="4365000"/>
            <a:ext cx="5542200" cy="2445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64" name="CustomShape 5"/>
          <p:cNvSpPr/>
          <p:nvPr/>
        </p:nvSpPr>
        <p:spPr>
          <a:xfrm>
            <a:off x="899640" y="4509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65" name="CustomShape 6"/>
          <p:cNvSpPr/>
          <p:nvPr/>
        </p:nvSpPr>
        <p:spPr>
          <a:xfrm>
            <a:off x="1107720" y="473004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Cellapp1</a:t>
            </a:r>
            <a:endParaRPr lang="en-US" sz="1000" b="0" strike="noStrike" spc="-1">
              <a:latin typeface="Arial"/>
            </a:endParaRPr>
          </a:p>
        </p:txBody>
      </p:sp>
      <p:sp>
        <p:nvSpPr>
          <p:cNvPr id="966"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67"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68"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69" name="CustomShape 10"/>
          <p:cNvSpPr/>
          <p:nvPr/>
        </p:nvSpPr>
        <p:spPr>
          <a:xfrm>
            <a:off x="2945520" y="4509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70" name="CustomShape 11"/>
          <p:cNvSpPr/>
          <p:nvPr/>
        </p:nvSpPr>
        <p:spPr>
          <a:xfrm>
            <a:off x="3107520" y="473004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Cellapp2</a:t>
            </a:r>
            <a:endParaRPr lang="en-US" sz="1000" b="0" strike="noStrike" spc="-1">
              <a:latin typeface="Arial"/>
            </a:endParaRPr>
          </a:p>
        </p:txBody>
      </p:sp>
      <p:sp>
        <p:nvSpPr>
          <p:cNvPr id="971" name="CustomShape 12"/>
          <p:cNvSpPr/>
          <p:nvPr/>
        </p:nvSpPr>
        <p:spPr>
          <a:xfrm>
            <a:off x="302832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72" name="CustomShape 13"/>
          <p:cNvSpPr/>
          <p:nvPr/>
        </p:nvSpPr>
        <p:spPr>
          <a:xfrm>
            <a:off x="336168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73" name="CustomShape 14"/>
          <p:cNvSpPr/>
          <p:nvPr/>
        </p:nvSpPr>
        <p:spPr>
          <a:xfrm>
            <a:off x="369684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74" name="CustomShape 15"/>
          <p:cNvSpPr/>
          <p:nvPr/>
        </p:nvSpPr>
        <p:spPr>
          <a:xfrm>
            <a:off x="4950720" y="4509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75" name="CustomShape 16"/>
          <p:cNvSpPr/>
          <p:nvPr/>
        </p:nvSpPr>
        <p:spPr>
          <a:xfrm>
            <a:off x="503388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76" name="CustomShape 17"/>
          <p:cNvSpPr/>
          <p:nvPr/>
        </p:nvSpPr>
        <p:spPr>
          <a:xfrm>
            <a:off x="536688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77" name="CustomShape 18"/>
          <p:cNvSpPr/>
          <p:nvPr/>
        </p:nvSpPr>
        <p:spPr>
          <a:xfrm>
            <a:off x="570204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78"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79" name="CustomShape 20"/>
          <p:cNvSpPr/>
          <p:nvPr/>
        </p:nvSpPr>
        <p:spPr>
          <a:xfrm>
            <a:off x="5076000" y="47250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Cellapp3</a:t>
            </a:r>
            <a:endParaRPr lang="en-US" sz="1000" b="0" strike="noStrike" spc="-1">
              <a:latin typeface="Arial"/>
            </a:endParaRPr>
          </a:p>
        </p:txBody>
      </p:sp>
      <p:sp>
        <p:nvSpPr>
          <p:cNvPr id="980" name="CustomShape 21"/>
          <p:cNvSpPr/>
          <p:nvPr/>
        </p:nvSpPr>
        <p:spPr>
          <a:xfrm>
            <a:off x="212364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81" name="CustomShape 22"/>
          <p:cNvSpPr/>
          <p:nvPr/>
        </p:nvSpPr>
        <p:spPr>
          <a:xfrm>
            <a:off x="233172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Client1</a:t>
            </a:r>
            <a:endParaRPr lang="en-US" sz="1000" b="0" strike="noStrike" spc="-1">
              <a:latin typeface="Arial"/>
            </a:endParaRPr>
          </a:p>
        </p:txBody>
      </p:sp>
      <p:sp>
        <p:nvSpPr>
          <p:cNvPr id="982" name="CustomShape 23"/>
          <p:cNvSpPr/>
          <p:nvPr/>
        </p:nvSpPr>
        <p:spPr>
          <a:xfrm>
            <a:off x="22064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83" name="CustomShape 24"/>
          <p:cNvSpPr/>
          <p:nvPr/>
        </p:nvSpPr>
        <p:spPr>
          <a:xfrm>
            <a:off x="253980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84" name="CustomShape 25"/>
          <p:cNvSpPr/>
          <p:nvPr/>
        </p:nvSpPr>
        <p:spPr>
          <a:xfrm>
            <a:off x="287496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85" name="Line 26"/>
          <p:cNvSpPr/>
          <p:nvPr/>
        </p:nvSpPr>
        <p:spPr>
          <a:xfrm>
            <a:off x="827280" y="5949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986" name="Line 27"/>
          <p:cNvSpPr/>
          <p:nvPr/>
        </p:nvSpPr>
        <p:spPr>
          <a:xfrm>
            <a:off x="827280" y="5085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987" name="CustomShape 28"/>
          <p:cNvSpPr/>
          <p:nvPr/>
        </p:nvSpPr>
        <p:spPr>
          <a:xfrm>
            <a:off x="293472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88" name="CustomShape 29"/>
          <p:cNvSpPr/>
          <p:nvPr/>
        </p:nvSpPr>
        <p:spPr>
          <a:xfrm>
            <a:off x="3097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Baseapp2</a:t>
            </a:r>
            <a:endParaRPr lang="en-US" sz="1000" b="0" strike="noStrike" spc="-1">
              <a:latin typeface="Arial"/>
            </a:endParaRPr>
          </a:p>
        </p:txBody>
      </p:sp>
      <p:sp>
        <p:nvSpPr>
          <p:cNvPr id="989" name="CustomShape 30"/>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90" name="CustomShape 31"/>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91" name="CustomShape 32"/>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92" name="CustomShape 33"/>
          <p:cNvSpPr/>
          <p:nvPr/>
        </p:nvSpPr>
        <p:spPr>
          <a:xfrm>
            <a:off x="899640" y="5301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93" name="CustomShape 34"/>
          <p:cNvSpPr/>
          <p:nvPr/>
        </p:nvSpPr>
        <p:spPr>
          <a:xfrm>
            <a:off x="1061640" y="552204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Baseapp1</a:t>
            </a:r>
            <a:endParaRPr lang="en-US" sz="1000" b="0" strike="noStrike" spc="-1">
              <a:latin typeface="Arial"/>
            </a:endParaRPr>
          </a:p>
        </p:txBody>
      </p:sp>
      <p:sp>
        <p:nvSpPr>
          <p:cNvPr id="994" name="CustomShape 35"/>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95" name="CustomShape 36"/>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96" name="CustomShape 37"/>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997" name="CustomShape 38"/>
          <p:cNvSpPr/>
          <p:nvPr/>
        </p:nvSpPr>
        <p:spPr>
          <a:xfrm>
            <a:off x="495108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998" name="CustomShape 39"/>
          <p:cNvSpPr/>
          <p:nvPr/>
        </p:nvSpPr>
        <p:spPr>
          <a:xfrm>
            <a:off x="5113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Baseapp3</a:t>
            </a:r>
            <a:endParaRPr lang="en-US" sz="1000" b="0" strike="noStrike" spc="-1">
              <a:latin typeface="Arial"/>
            </a:endParaRPr>
          </a:p>
        </p:txBody>
      </p:sp>
      <p:sp>
        <p:nvSpPr>
          <p:cNvPr id="999" name="CustomShape 40"/>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00" name="CustomShape 41"/>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01" name="CustomShape 42"/>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02" name="CustomShape 43"/>
          <p:cNvSpPr/>
          <p:nvPr/>
        </p:nvSpPr>
        <p:spPr>
          <a:xfrm>
            <a:off x="378072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03" name="CustomShape 44"/>
          <p:cNvSpPr/>
          <p:nvPr/>
        </p:nvSpPr>
        <p:spPr>
          <a:xfrm>
            <a:off x="398880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Client2</a:t>
            </a:r>
            <a:endParaRPr lang="en-US" sz="1000" b="0" strike="noStrike" spc="-1">
              <a:latin typeface="Arial"/>
            </a:endParaRPr>
          </a:p>
        </p:txBody>
      </p:sp>
      <p:sp>
        <p:nvSpPr>
          <p:cNvPr id="1004" name="CustomShape 45"/>
          <p:cNvSpPr/>
          <p:nvPr/>
        </p:nvSpPr>
        <p:spPr>
          <a:xfrm>
            <a:off x="386352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05" name="CustomShape 46"/>
          <p:cNvSpPr/>
          <p:nvPr/>
        </p:nvSpPr>
        <p:spPr>
          <a:xfrm>
            <a:off x="419688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06" name="CustomShape 47"/>
          <p:cNvSpPr/>
          <p:nvPr/>
        </p:nvSpPr>
        <p:spPr>
          <a:xfrm>
            <a:off x="45320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07" name="CustomShape 48"/>
          <p:cNvSpPr/>
          <p:nvPr/>
        </p:nvSpPr>
        <p:spPr>
          <a:xfrm>
            <a:off x="5351400" y="6037560"/>
            <a:ext cx="3652560" cy="707040"/>
          </a:xfrm>
          <a:prstGeom prst="rect">
            <a:avLst/>
          </a:prstGeom>
          <a:solidFill>
            <a:srgbClr val="8064A2"/>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08" name="CustomShape 49"/>
          <p:cNvSpPr/>
          <p:nvPr/>
        </p:nvSpPr>
        <p:spPr>
          <a:xfrm>
            <a:off x="5399280" y="6539400"/>
            <a:ext cx="159480" cy="1242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09" name="CustomShape 50"/>
          <p:cNvSpPr/>
          <p:nvPr/>
        </p:nvSpPr>
        <p:spPr>
          <a:xfrm>
            <a:off x="5559480" y="6068520"/>
            <a:ext cx="344448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b="0" strike="noStrike" spc="-1">
                <a:solidFill>
                  <a:srgbClr val="8EB4E3"/>
                </a:solidFill>
                <a:latin typeface="Calibri"/>
                <a:ea typeface="宋体"/>
              </a:rPr>
              <a:t>Entity that cannot access the attributes described by this entity</a:t>
            </a:r>
            <a:endParaRPr lang="en-US" sz="800" b="0" strike="noStrike" spc="-1">
              <a:latin typeface="Arial"/>
            </a:endParaRPr>
          </a:p>
          <a:p>
            <a:pPr>
              <a:lnSpc>
                <a:spcPct val="150000"/>
              </a:lnSpc>
            </a:pPr>
            <a:r>
              <a:rPr lang="en-US" sz="800" b="0" strike="noStrike" spc="-1">
                <a:solidFill>
                  <a:srgbClr val="92D050"/>
                </a:solidFill>
                <a:latin typeface="Calibri"/>
                <a:ea typeface="宋体"/>
              </a:rPr>
              <a:t>Entity that can access the attributes described by this entity</a:t>
            </a:r>
            <a:endParaRPr lang="en-US" sz="800" b="0" strike="noStrike" spc="-1">
              <a:latin typeface="Arial"/>
            </a:endParaRPr>
          </a:p>
          <a:p>
            <a:pPr>
              <a:lnSpc>
                <a:spcPct val="150000"/>
              </a:lnSpc>
            </a:pPr>
            <a:r>
              <a:rPr lang="en-US" sz="800" b="0" strike="noStrike" spc="-1">
                <a:solidFill>
                  <a:srgbClr val="C00000"/>
                </a:solidFill>
                <a:latin typeface="Calibri"/>
                <a:ea typeface="宋体"/>
              </a:rPr>
              <a:t>The currently described entity can also access attributes</a:t>
            </a:r>
            <a:endParaRPr lang="en-US" sz="800" b="0" strike="noStrike" spc="-1">
              <a:latin typeface="Arial"/>
            </a:endParaRPr>
          </a:p>
          <a:p>
            <a:pPr>
              <a:lnSpc>
                <a:spcPct val="150000"/>
              </a:lnSpc>
            </a:pPr>
            <a:endParaRPr lang="en-US" sz="800" b="0" strike="noStrike" spc="-1">
              <a:latin typeface="Arial"/>
            </a:endParaRPr>
          </a:p>
        </p:txBody>
      </p:sp>
      <p:sp>
        <p:nvSpPr>
          <p:cNvPr id="1010" name="CustomShape 51"/>
          <p:cNvSpPr/>
          <p:nvPr/>
        </p:nvSpPr>
        <p:spPr>
          <a:xfrm>
            <a:off x="5399280" y="6326640"/>
            <a:ext cx="161280" cy="12564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11" name="CustomShape 52"/>
          <p:cNvSpPr/>
          <p:nvPr/>
        </p:nvSpPr>
        <p:spPr>
          <a:xfrm>
            <a:off x="5399280" y="6132960"/>
            <a:ext cx="161280" cy="12564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013"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Entity property publishing – CELL_PUBLIC</a:t>
            </a:r>
            <a:endParaRPr lang="en-US" sz="4400" b="0" strike="noStrike" spc="-1">
              <a:latin typeface="Arial"/>
            </a:endParaRPr>
          </a:p>
        </p:txBody>
      </p:sp>
      <p:sp>
        <p:nvSpPr>
          <p:cNvPr id="1014" name="CustomShape 3"/>
          <p:cNvSpPr/>
          <p:nvPr/>
        </p:nvSpPr>
        <p:spPr>
          <a:xfrm>
            <a:off x="89280" y="1196640"/>
            <a:ext cx="9052200" cy="2949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Belongs to Real Entity</a:t>
            </a:r>
            <a:endParaRPr lang="en-US" sz="2000" b="0" strike="noStrike" spc="-1">
              <a:latin typeface="Arial"/>
            </a:endParaRPr>
          </a:p>
          <a:p>
            <a:pPr>
              <a:lnSpc>
                <a:spcPct val="100000"/>
              </a:lnSpc>
              <a:spcBef>
                <a:spcPts val="400"/>
              </a:spcBef>
            </a:pPr>
            <a:r>
              <a:rPr lang="en-US" sz="2000" b="0" strike="noStrike" spc="-1">
                <a:solidFill>
                  <a:srgbClr val="00007D"/>
                </a:solidFill>
                <a:latin typeface="Calibri"/>
                <a:ea typeface="宋体"/>
              </a:rPr>
              <a:t>        It belongs to the </a:t>
            </a:r>
            <a:r>
              <a:rPr lang="en-US" sz="1600" b="0" strike="noStrike" spc="-1">
                <a:solidFill>
                  <a:srgbClr val="00007D"/>
                </a:solidFill>
                <a:latin typeface="Calibri"/>
                <a:ea typeface="宋体"/>
              </a:rPr>
              <a:t>Real Entity and its corresponding ghost Entity can access</a:t>
            </a:r>
            <a:endParaRPr lang="en-US" sz="16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The change of the value of this kind of attribute will be posted to its corresponding ghost Entity. On the ghost Entity this type of property is just a read-only property</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E.g.:</a:t>
            </a:r>
            <a:endParaRPr lang="en-US" sz="2000" b="0" strike="noStrike" spc="-1">
              <a:latin typeface="Arial"/>
            </a:endParaRPr>
          </a:p>
          <a:p>
            <a:pPr marL="182520">
              <a:lnSpc>
                <a:spcPct val="100000"/>
              </a:lnSpc>
              <a:spcBef>
                <a:spcPts val="320"/>
              </a:spcBef>
            </a:pPr>
            <a:r>
              <a:rPr lang="en-US" sz="1600" b="0" strike="noStrike" spc="-1">
                <a:solidFill>
                  <a:srgbClr val="00007D"/>
                </a:solidFill>
                <a:latin typeface="Calibri"/>
                <a:ea typeface="宋体"/>
              </a:rPr>
              <a:t>        Monster violence level </a:t>
            </a:r>
            <a:endParaRPr lang="en-US" sz="1600" b="0" strike="noStrike" spc="-1">
              <a:latin typeface="Arial"/>
            </a:endParaRPr>
          </a:p>
          <a:p>
            <a:pPr marL="182520">
              <a:lnSpc>
                <a:spcPct val="100000"/>
              </a:lnSpc>
              <a:spcBef>
                <a:spcPts val="320"/>
              </a:spcBef>
            </a:pPr>
            <a:r>
              <a:rPr lang="en-US" sz="1600" b="0" strike="noStrike" spc="-1">
                <a:solidFill>
                  <a:srgbClr val="00007D"/>
                </a:solidFill>
                <a:latin typeface="Calibri"/>
                <a:ea typeface="宋体"/>
              </a:rPr>
              <a:t>        NPC level</a:t>
            </a:r>
            <a:endParaRPr lang="en-US" sz="1600" b="0" strike="noStrike" spc="-1">
              <a:latin typeface="Arial"/>
            </a:endParaRPr>
          </a:p>
          <a:p>
            <a:pPr marL="182520">
              <a:lnSpc>
                <a:spcPct val="100000"/>
              </a:lnSpc>
              <a:spcBef>
                <a:spcPts val="400"/>
              </a:spcBef>
            </a:pPr>
            <a:endParaRPr lang="en-US" sz="1600" b="0" strike="noStrike" spc="-1">
              <a:latin typeface="Arial"/>
            </a:endParaRPr>
          </a:p>
          <a:p>
            <a:pPr marL="182520">
              <a:lnSpc>
                <a:spcPct val="100000"/>
              </a:lnSpc>
              <a:spcBef>
                <a:spcPts val="400"/>
              </a:spcBef>
            </a:pPr>
            <a:r>
              <a:rPr lang="en-US" sz="2000" b="0" strike="noStrike" spc="-1">
                <a:solidFill>
                  <a:srgbClr val="00007D"/>
                </a:solidFill>
                <a:latin typeface="Calibri"/>
                <a:ea typeface="宋体"/>
              </a:rPr>
              <a:t>             </a:t>
            </a:r>
            <a:endParaRPr lang="en-US" sz="2000" b="0" strike="noStrike" spc="-1">
              <a:latin typeface="Arial"/>
            </a:endParaRPr>
          </a:p>
        </p:txBody>
      </p:sp>
      <p:sp>
        <p:nvSpPr>
          <p:cNvPr id="1015" name="CustomShape 4"/>
          <p:cNvSpPr/>
          <p:nvPr/>
        </p:nvSpPr>
        <p:spPr>
          <a:xfrm>
            <a:off x="827640" y="4365000"/>
            <a:ext cx="5542200" cy="2445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16" name="CustomShape 5"/>
          <p:cNvSpPr/>
          <p:nvPr/>
        </p:nvSpPr>
        <p:spPr>
          <a:xfrm>
            <a:off x="899640" y="4509360"/>
            <a:ext cx="11502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17" name="CustomShape 6"/>
          <p:cNvSpPr/>
          <p:nvPr/>
        </p:nvSpPr>
        <p:spPr>
          <a:xfrm>
            <a:off x="1107720" y="4730040"/>
            <a:ext cx="10969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Cellapp1-space1</a:t>
            </a:r>
            <a:endParaRPr lang="en-US" sz="1000" b="0" strike="noStrike" spc="-1">
              <a:latin typeface="Arial"/>
            </a:endParaRPr>
          </a:p>
        </p:txBody>
      </p:sp>
      <p:sp>
        <p:nvSpPr>
          <p:cNvPr id="1018"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19"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20"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21" name="CustomShape 10"/>
          <p:cNvSpPr/>
          <p:nvPr/>
        </p:nvSpPr>
        <p:spPr>
          <a:xfrm>
            <a:off x="2732040" y="4509360"/>
            <a:ext cx="112824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22" name="CustomShape 11"/>
          <p:cNvSpPr/>
          <p:nvPr/>
        </p:nvSpPr>
        <p:spPr>
          <a:xfrm>
            <a:off x="2844360" y="4730040"/>
            <a:ext cx="108036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Cellapp2-space1</a:t>
            </a:r>
            <a:endParaRPr lang="en-US" sz="1000" b="0" strike="noStrike" spc="-1">
              <a:latin typeface="Arial"/>
            </a:endParaRPr>
          </a:p>
        </p:txBody>
      </p:sp>
      <p:sp>
        <p:nvSpPr>
          <p:cNvPr id="1023" name="CustomShape 12"/>
          <p:cNvSpPr/>
          <p:nvPr/>
        </p:nvSpPr>
        <p:spPr>
          <a:xfrm>
            <a:off x="291600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24" name="CustomShape 13"/>
          <p:cNvSpPr/>
          <p:nvPr/>
        </p:nvSpPr>
        <p:spPr>
          <a:xfrm>
            <a:off x="32493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25" name="CustomShape 14"/>
          <p:cNvSpPr/>
          <p:nvPr/>
        </p:nvSpPr>
        <p:spPr>
          <a:xfrm>
            <a:off x="358452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26" name="CustomShape 15"/>
          <p:cNvSpPr/>
          <p:nvPr/>
        </p:nvSpPr>
        <p:spPr>
          <a:xfrm>
            <a:off x="4698720" y="4509360"/>
            <a:ext cx="123876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27" name="CustomShape 16"/>
          <p:cNvSpPr/>
          <p:nvPr/>
        </p:nvSpPr>
        <p:spPr>
          <a:xfrm>
            <a:off x="49323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28" name="CustomShape 17"/>
          <p:cNvSpPr/>
          <p:nvPr/>
        </p:nvSpPr>
        <p:spPr>
          <a:xfrm>
            <a:off x="526572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29" name="CustomShape 18"/>
          <p:cNvSpPr/>
          <p:nvPr/>
        </p:nvSpPr>
        <p:spPr>
          <a:xfrm>
            <a:off x="560088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30"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31" name="CustomShape 20"/>
          <p:cNvSpPr/>
          <p:nvPr/>
        </p:nvSpPr>
        <p:spPr>
          <a:xfrm>
            <a:off x="4860000" y="4725000"/>
            <a:ext cx="11491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Cellapp3-space1</a:t>
            </a:r>
            <a:endParaRPr lang="en-US" sz="1000" b="0" strike="noStrike" spc="-1">
              <a:latin typeface="Arial"/>
            </a:endParaRPr>
          </a:p>
        </p:txBody>
      </p:sp>
      <p:sp>
        <p:nvSpPr>
          <p:cNvPr id="1032" name="CustomShape 21"/>
          <p:cNvSpPr/>
          <p:nvPr/>
        </p:nvSpPr>
        <p:spPr>
          <a:xfrm>
            <a:off x="212364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33" name="CustomShape 22"/>
          <p:cNvSpPr/>
          <p:nvPr/>
        </p:nvSpPr>
        <p:spPr>
          <a:xfrm>
            <a:off x="233172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Client1</a:t>
            </a:r>
            <a:endParaRPr lang="en-US" sz="1000" b="0" strike="noStrike" spc="-1">
              <a:latin typeface="Arial"/>
            </a:endParaRPr>
          </a:p>
        </p:txBody>
      </p:sp>
      <p:sp>
        <p:nvSpPr>
          <p:cNvPr id="1034" name="CustomShape 23"/>
          <p:cNvSpPr/>
          <p:nvPr/>
        </p:nvSpPr>
        <p:spPr>
          <a:xfrm>
            <a:off x="22064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35" name="CustomShape 24"/>
          <p:cNvSpPr/>
          <p:nvPr/>
        </p:nvSpPr>
        <p:spPr>
          <a:xfrm>
            <a:off x="253980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36" name="CustomShape 25"/>
          <p:cNvSpPr/>
          <p:nvPr/>
        </p:nvSpPr>
        <p:spPr>
          <a:xfrm>
            <a:off x="287496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37" name="Line 26"/>
          <p:cNvSpPr/>
          <p:nvPr/>
        </p:nvSpPr>
        <p:spPr>
          <a:xfrm>
            <a:off x="827280" y="5949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038" name="CustomShape 27"/>
          <p:cNvSpPr/>
          <p:nvPr/>
        </p:nvSpPr>
        <p:spPr>
          <a:xfrm>
            <a:off x="378072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39" name="CustomShape 28"/>
          <p:cNvSpPr/>
          <p:nvPr/>
        </p:nvSpPr>
        <p:spPr>
          <a:xfrm>
            <a:off x="398880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Client2</a:t>
            </a:r>
            <a:endParaRPr lang="en-US" sz="1000" b="0" strike="noStrike" spc="-1">
              <a:latin typeface="Arial"/>
            </a:endParaRPr>
          </a:p>
        </p:txBody>
      </p:sp>
      <p:sp>
        <p:nvSpPr>
          <p:cNvPr id="1040" name="CustomShape 29"/>
          <p:cNvSpPr/>
          <p:nvPr/>
        </p:nvSpPr>
        <p:spPr>
          <a:xfrm>
            <a:off x="386352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41" name="CustomShape 30"/>
          <p:cNvSpPr/>
          <p:nvPr/>
        </p:nvSpPr>
        <p:spPr>
          <a:xfrm>
            <a:off x="419688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42" name="CustomShape 31"/>
          <p:cNvSpPr/>
          <p:nvPr/>
        </p:nvSpPr>
        <p:spPr>
          <a:xfrm>
            <a:off x="45320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43" name="Line 32"/>
          <p:cNvSpPr/>
          <p:nvPr/>
        </p:nvSpPr>
        <p:spPr>
          <a:xfrm>
            <a:off x="827280" y="5085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044" name="CustomShape 33"/>
          <p:cNvSpPr/>
          <p:nvPr/>
        </p:nvSpPr>
        <p:spPr>
          <a:xfrm>
            <a:off x="293472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45" name="CustomShape 34"/>
          <p:cNvSpPr/>
          <p:nvPr/>
        </p:nvSpPr>
        <p:spPr>
          <a:xfrm>
            <a:off x="3097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Baseapp2</a:t>
            </a:r>
            <a:endParaRPr lang="en-US" sz="1000" b="0" strike="noStrike" spc="-1">
              <a:latin typeface="Arial"/>
            </a:endParaRPr>
          </a:p>
        </p:txBody>
      </p:sp>
      <p:sp>
        <p:nvSpPr>
          <p:cNvPr id="1046" name="CustomShape 35"/>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47" name="CustomShape 36"/>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48" name="CustomShape 37"/>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49" name="CustomShape 38"/>
          <p:cNvSpPr/>
          <p:nvPr/>
        </p:nvSpPr>
        <p:spPr>
          <a:xfrm>
            <a:off x="899640" y="5301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50" name="CustomShape 39"/>
          <p:cNvSpPr/>
          <p:nvPr/>
        </p:nvSpPr>
        <p:spPr>
          <a:xfrm>
            <a:off x="1061640" y="552204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Baseapp1</a:t>
            </a:r>
            <a:endParaRPr lang="en-US" sz="1000" b="0" strike="noStrike" spc="-1">
              <a:latin typeface="Arial"/>
            </a:endParaRPr>
          </a:p>
        </p:txBody>
      </p:sp>
      <p:sp>
        <p:nvSpPr>
          <p:cNvPr id="1051" name="CustomShape 40"/>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52" name="CustomShape 41"/>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53" name="CustomShape 42"/>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54" name="CustomShape 43"/>
          <p:cNvSpPr/>
          <p:nvPr/>
        </p:nvSpPr>
        <p:spPr>
          <a:xfrm>
            <a:off x="495108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55" name="CustomShape 44"/>
          <p:cNvSpPr/>
          <p:nvPr/>
        </p:nvSpPr>
        <p:spPr>
          <a:xfrm>
            <a:off x="5113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Baseapp3</a:t>
            </a:r>
            <a:endParaRPr lang="en-US" sz="1000" b="0" strike="noStrike" spc="-1">
              <a:latin typeface="Arial"/>
            </a:endParaRPr>
          </a:p>
        </p:txBody>
      </p:sp>
      <p:sp>
        <p:nvSpPr>
          <p:cNvPr id="1056" name="CustomShape 45"/>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57" name="CustomShape 46"/>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58" name="CustomShape 47"/>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59" name="CustomShape 48"/>
          <p:cNvSpPr/>
          <p:nvPr/>
        </p:nvSpPr>
        <p:spPr>
          <a:xfrm>
            <a:off x="6444360" y="4365000"/>
            <a:ext cx="153000" cy="717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1060" name="CustomShape 49"/>
          <p:cNvSpPr/>
          <p:nvPr/>
        </p:nvSpPr>
        <p:spPr>
          <a:xfrm>
            <a:off x="6599880" y="4490280"/>
            <a:ext cx="2445840" cy="63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FF0000"/>
                </a:solidFill>
                <a:latin typeface="Calibri"/>
                <a:ea typeface="DejaVu Sans"/>
              </a:rPr>
              <a:t>In the same space, all other entities are near the red entity</a:t>
            </a:r>
            <a:endParaRPr lang="en-US" sz="1200" b="0" strike="noStrike" spc="-1">
              <a:latin typeface="Arial"/>
            </a:endParaRPr>
          </a:p>
        </p:txBody>
      </p:sp>
      <p:sp>
        <p:nvSpPr>
          <p:cNvPr id="1061" name="CustomShape 50"/>
          <p:cNvSpPr/>
          <p:nvPr/>
        </p:nvSpPr>
        <p:spPr>
          <a:xfrm>
            <a:off x="5394960" y="6006600"/>
            <a:ext cx="3652560" cy="707040"/>
          </a:xfrm>
          <a:prstGeom prst="rect">
            <a:avLst/>
          </a:prstGeom>
          <a:solidFill>
            <a:srgbClr val="8064A2"/>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62" name="CustomShape 51"/>
          <p:cNvSpPr/>
          <p:nvPr/>
        </p:nvSpPr>
        <p:spPr>
          <a:xfrm>
            <a:off x="5442840" y="6508440"/>
            <a:ext cx="159480" cy="1242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63" name="CustomShape 52"/>
          <p:cNvSpPr/>
          <p:nvPr/>
        </p:nvSpPr>
        <p:spPr>
          <a:xfrm>
            <a:off x="5603040" y="6037560"/>
            <a:ext cx="344448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b="0" strike="noStrike" spc="-1">
                <a:solidFill>
                  <a:srgbClr val="8EB4E3"/>
                </a:solidFill>
                <a:latin typeface="Calibri"/>
                <a:ea typeface="宋体"/>
              </a:rPr>
              <a:t>Entity that cannot access the attributes described by this entity</a:t>
            </a:r>
            <a:endParaRPr lang="en-US" sz="800" b="0" strike="noStrike" spc="-1">
              <a:latin typeface="Arial"/>
            </a:endParaRPr>
          </a:p>
          <a:p>
            <a:pPr>
              <a:lnSpc>
                <a:spcPct val="150000"/>
              </a:lnSpc>
            </a:pPr>
            <a:r>
              <a:rPr lang="en-US" sz="800" b="0" strike="noStrike" spc="-1">
                <a:solidFill>
                  <a:srgbClr val="92D050"/>
                </a:solidFill>
                <a:latin typeface="Calibri"/>
                <a:ea typeface="宋体"/>
              </a:rPr>
              <a:t>Entity that can access the attributes described by this entity</a:t>
            </a:r>
            <a:endParaRPr lang="en-US" sz="800" b="0" strike="noStrike" spc="-1">
              <a:latin typeface="Arial"/>
            </a:endParaRPr>
          </a:p>
          <a:p>
            <a:pPr>
              <a:lnSpc>
                <a:spcPct val="150000"/>
              </a:lnSpc>
            </a:pPr>
            <a:r>
              <a:rPr lang="en-US" sz="800" b="0" strike="noStrike" spc="-1">
                <a:solidFill>
                  <a:srgbClr val="C00000"/>
                </a:solidFill>
                <a:latin typeface="Calibri"/>
                <a:ea typeface="宋体"/>
              </a:rPr>
              <a:t>The currently described entity can also access attributes</a:t>
            </a:r>
            <a:endParaRPr lang="en-US" sz="800" b="0" strike="noStrike" spc="-1">
              <a:latin typeface="Arial"/>
            </a:endParaRPr>
          </a:p>
          <a:p>
            <a:pPr>
              <a:lnSpc>
                <a:spcPct val="150000"/>
              </a:lnSpc>
            </a:pPr>
            <a:endParaRPr lang="en-US" sz="800" b="0" strike="noStrike" spc="-1">
              <a:latin typeface="Arial"/>
            </a:endParaRPr>
          </a:p>
        </p:txBody>
      </p:sp>
      <p:sp>
        <p:nvSpPr>
          <p:cNvPr id="1064" name="CustomShape 53"/>
          <p:cNvSpPr/>
          <p:nvPr/>
        </p:nvSpPr>
        <p:spPr>
          <a:xfrm>
            <a:off x="5442840" y="6295680"/>
            <a:ext cx="161280" cy="12564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65" name="CustomShape 54"/>
          <p:cNvSpPr/>
          <p:nvPr/>
        </p:nvSpPr>
        <p:spPr>
          <a:xfrm>
            <a:off x="5442840" y="6102000"/>
            <a:ext cx="161280" cy="12564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067"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7500" lnSpcReduction="20000"/>
          </a:bodyPr>
          <a:lstStyle/>
          <a:p>
            <a:pPr>
              <a:lnSpc>
                <a:spcPct val="100000"/>
              </a:lnSpc>
            </a:pPr>
            <a:r>
              <a:rPr lang="en-US" sz="4400" b="0" strike="noStrike" spc="-1">
                <a:solidFill>
                  <a:srgbClr val="4F81BD"/>
                </a:solidFill>
                <a:latin typeface="Calibri"/>
                <a:ea typeface="宋体"/>
              </a:rPr>
              <a:t>Entity property publishing – </a:t>
            </a:r>
            <a:r>
              <a:rPr lang="en-US" sz="3600" b="0" strike="noStrike" spc="-1">
                <a:solidFill>
                  <a:srgbClr val="4F81BD"/>
                </a:solidFill>
                <a:latin typeface="Calibri"/>
                <a:ea typeface="宋体"/>
              </a:rPr>
              <a:t>CELL_PUBLIC_AND_OWN</a:t>
            </a:r>
            <a:endParaRPr lang="en-US" sz="3600" b="0" strike="noStrike" spc="-1">
              <a:latin typeface="Arial"/>
            </a:endParaRPr>
          </a:p>
        </p:txBody>
      </p:sp>
      <p:sp>
        <p:nvSpPr>
          <p:cNvPr id="1068" name="CustomShape 3"/>
          <p:cNvSpPr/>
          <p:nvPr/>
        </p:nvSpPr>
        <p:spPr>
          <a:xfrm>
            <a:off x="89280" y="1196640"/>
            <a:ext cx="9052200" cy="2949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400"/>
              </a:spcBef>
              <a:buClr>
                <a:srgbClr val="FF9933"/>
              </a:buClr>
              <a:buSzPct val="80000"/>
              <a:buFont typeface="Wingdings" charset="2"/>
              <a:buChar char=""/>
            </a:pPr>
            <a:r>
              <a:rPr lang="en-US" sz="1600" b="0" strike="noStrike" spc="-1">
                <a:solidFill>
                  <a:srgbClr val="00007D"/>
                </a:solidFill>
                <a:latin typeface="Calibri"/>
                <a:ea typeface="宋体"/>
              </a:rPr>
              <a:t>Belongs to Real Entity</a:t>
            </a:r>
            <a:endParaRPr lang="en-US" sz="1600" b="0" strike="noStrike" spc="-1">
              <a:latin typeface="Arial"/>
            </a:endParaRPr>
          </a:p>
          <a:p>
            <a:pPr>
              <a:lnSpc>
                <a:spcPct val="100000"/>
              </a:lnSpc>
              <a:spcBef>
                <a:spcPts val="400"/>
              </a:spcBef>
            </a:pPr>
            <a:r>
              <a:rPr lang="en-US" sz="1600" b="0" strike="noStrike" spc="-1">
                <a:solidFill>
                  <a:srgbClr val="00007D"/>
                </a:solidFill>
                <a:latin typeface="Calibri"/>
                <a:ea typeface="宋体"/>
              </a:rPr>
              <a:t>        It belongs to the Real Entity and its corresponding ghost Entity can access</a:t>
            </a:r>
            <a:endParaRPr lang="en-US" sz="16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1600" b="0" strike="noStrike" spc="-1">
                <a:solidFill>
                  <a:srgbClr val="00007D"/>
                </a:solidFill>
                <a:latin typeface="Calibri"/>
                <a:ea typeface="宋体"/>
              </a:rPr>
              <a:t>The change of the value of this kind of attribute will be posted to its corresponding ghost Entity. On the ghost Entity this type of property is just a read-only property</a:t>
            </a:r>
            <a:endParaRPr lang="en-US" sz="16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1600" b="0" strike="noStrike" spc="-1">
                <a:solidFill>
                  <a:srgbClr val="00007D"/>
                </a:solidFill>
                <a:latin typeface="Calibri"/>
                <a:ea typeface="宋体"/>
              </a:rPr>
              <a:t>The change of the value of this type of attribute will also be posted to the entity of its own corresponding client. And there will be a script callback (</a:t>
            </a:r>
            <a:r>
              <a:rPr lang="en-US" sz="1600" b="0" strike="noStrike" spc="-1">
                <a:solidFill>
                  <a:srgbClr val="FF0000"/>
                </a:solidFill>
                <a:latin typeface="Courier New"/>
                <a:ea typeface="宋体"/>
              </a:rPr>
              <a:t>set_&lt;property_name&gt;()</a:t>
            </a:r>
            <a:r>
              <a:rPr lang="en-US" sz="1600" b="0" strike="noStrike" spc="-1">
                <a:solidFill>
                  <a:srgbClr val="000000"/>
                </a:solidFill>
                <a:latin typeface="Courier New"/>
                <a:ea typeface="宋体"/>
              </a:rPr>
              <a:t>)</a:t>
            </a:r>
            <a:r>
              <a:rPr lang="en-US" sz="1600" b="0" strike="noStrike" spc="-1">
                <a:solidFill>
                  <a:srgbClr val="00007D"/>
                </a:solidFill>
                <a:latin typeface="Calibri"/>
                <a:ea typeface="宋体"/>
              </a:rPr>
              <a:t> function will be called</a:t>
            </a:r>
            <a:endParaRPr lang="en-US" sz="16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1600" b="0" strike="noStrike" spc="-1">
                <a:solidFill>
                  <a:srgbClr val="00007D"/>
                </a:solidFill>
                <a:latin typeface="Calibri"/>
                <a:ea typeface="宋体"/>
              </a:rPr>
              <a:t>E.g.:</a:t>
            </a:r>
            <a:endParaRPr lang="en-US" sz="1600" b="0" strike="noStrike" spc="-1">
              <a:latin typeface="Arial"/>
            </a:endParaRPr>
          </a:p>
          <a:p>
            <a:pPr marL="182520">
              <a:lnSpc>
                <a:spcPct val="100000"/>
              </a:lnSpc>
              <a:spcBef>
                <a:spcPts val="320"/>
              </a:spcBef>
            </a:pPr>
            <a:r>
              <a:rPr lang="en-US" sz="1600" b="0" strike="noStrike" spc="-1">
                <a:solidFill>
                  <a:srgbClr val="00007D"/>
                </a:solidFill>
                <a:latin typeface="Calibri"/>
                <a:ea typeface="宋体"/>
              </a:rPr>
              <a:t>        Avatar's enemies list, server-side other entities AI can check the Avatar enemies list and assist in combat. The client can display the hatred value in the enemy list to rank, while other clients do not need to see the current Avatar hate list.</a:t>
            </a:r>
            <a:endParaRPr lang="en-US" sz="1600" b="0" strike="noStrike" spc="-1">
              <a:latin typeface="Arial"/>
            </a:endParaRPr>
          </a:p>
          <a:p>
            <a:pPr marL="182520">
              <a:lnSpc>
                <a:spcPct val="100000"/>
              </a:lnSpc>
              <a:spcBef>
                <a:spcPts val="400"/>
              </a:spcBef>
            </a:pPr>
            <a:endParaRPr lang="en-US" sz="1600" b="0" strike="noStrike" spc="-1">
              <a:latin typeface="Arial"/>
            </a:endParaRPr>
          </a:p>
          <a:p>
            <a:pPr marL="182520">
              <a:lnSpc>
                <a:spcPct val="100000"/>
              </a:lnSpc>
              <a:spcBef>
                <a:spcPts val="400"/>
              </a:spcBef>
            </a:pPr>
            <a:r>
              <a:rPr lang="en-US" sz="1600" b="0" strike="noStrike" spc="-1">
                <a:solidFill>
                  <a:srgbClr val="00007D"/>
                </a:solidFill>
                <a:latin typeface="Calibri"/>
                <a:ea typeface="宋体"/>
              </a:rPr>
              <a:t>             </a:t>
            </a:r>
            <a:endParaRPr lang="en-US" sz="1600" b="0" strike="noStrike" spc="-1">
              <a:latin typeface="Arial"/>
            </a:endParaRPr>
          </a:p>
        </p:txBody>
      </p:sp>
      <p:sp>
        <p:nvSpPr>
          <p:cNvPr id="1069" name="CustomShape 4"/>
          <p:cNvSpPr/>
          <p:nvPr/>
        </p:nvSpPr>
        <p:spPr>
          <a:xfrm>
            <a:off x="827640" y="4365000"/>
            <a:ext cx="5542200" cy="2445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70" name="CustomShape 5"/>
          <p:cNvSpPr/>
          <p:nvPr/>
        </p:nvSpPr>
        <p:spPr>
          <a:xfrm>
            <a:off x="899640" y="4509360"/>
            <a:ext cx="11502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71" name="CustomShape 6"/>
          <p:cNvSpPr/>
          <p:nvPr/>
        </p:nvSpPr>
        <p:spPr>
          <a:xfrm>
            <a:off x="1107720" y="4730040"/>
            <a:ext cx="10969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Cellapp1-space1</a:t>
            </a:r>
            <a:endParaRPr lang="en-US" sz="1000" b="0" strike="noStrike" spc="-1">
              <a:latin typeface="Arial"/>
            </a:endParaRPr>
          </a:p>
        </p:txBody>
      </p:sp>
      <p:sp>
        <p:nvSpPr>
          <p:cNvPr id="1072"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73"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74"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75" name="CustomShape 10"/>
          <p:cNvSpPr/>
          <p:nvPr/>
        </p:nvSpPr>
        <p:spPr>
          <a:xfrm>
            <a:off x="2732040" y="4509360"/>
            <a:ext cx="112824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76" name="CustomShape 11"/>
          <p:cNvSpPr/>
          <p:nvPr/>
        </p:nvSpPr>
        <p:spPr>
          <a:xfrm>
            <a:off x="2844360" y="4730040"/>
            <a:ext cx="108036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Cellapp2-space1</a:t>
            </a:r>
            <a:endParaRPr lang="en-US" sz="1000" b="0" strike="noStrike" spc="-1">
              <a:latin typeface="Arial"/>
            </a:endParaRPr>
          </a:p>
        </p:txBody>
      </p:sp>
      <p:sp>
        <p:nvSpPr>
          <p:cNvPr id="1077" name="CustomShape 12"/>
          <p:cNvSpPr/>
          <p:nvPr/>
        </p:nvSpPr>
        <p:spPr>
          <a:xfrm>
            <a:off x="2910600" y="4546440"/>
            <a:ext cx="13752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078" name="CustomShape 13"/>
          <p:cNvSpPr/>
          <p:nvPr/>
        </p:nvSpPr>
        <p:spPr>
          <a:xfrm>
            <a:off x="32493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79" name="CustomShape 14"/>
          <p:cNvSpPr/>
          <p:nvPr/>
        </p:nvSpPr>
        <p:spPr>
          <a:xfrm>
            <a:off x="358452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80" name="CustomShape 15"/>
          <p:cNvSpPr/>
          <p:nvPr/>
        </p:nvSpPr>
        <p:spPr>
          <a:xfrm>
            <a:off x="4698720" y="4509360"/>
            <a:ext cx="123876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81" name="CustomShape 16"/>
          <p:cNvSpPr/>
          <p:nvPr/>
        </p:nvSpPr>
        <p:spPr>
          <a:xfrm>
            <a:off x="49323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82" name="CustomShape 17"/>
          <p:cNvSpPr/>
          <p:nvPr/>
        </p:nvSpPr>
        <p:spPr>
          <a:xfrm>
            <a:off x="526572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83" name="CustomShape 18"/>
          <p:cNvSpPr/>
          <p:nvPr/>
        </p:nvSpPr>
        <p:spPr>
          <a:xfrm>
            <a:off x="560088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84"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FFFF00"/>
                </a:solidFill>
                <a:latin typeface="Calibri"/>
                <a:ea typeface="DejaVu Sans"/>
              </a:rPr>
              <a:t>1</a:t>
            </a:r>
            <a:endParaRPr lang="en-US" sz="800" b="0" strike="noStrike" spc="-1">
              <a:latin typeface="Arial"/>
            </a:endParaRPr>
          </a:p>
        </p:txBody>
      </p:sp>
      <p:sp>
        <p:nvSpPr>
          <p:cNvPr id="1085" name="CustomShape 20"/>
          <p:cNvSpPr/>
          <p:nvPr/>
        </p:nvSpPr>
        <p:spPr>
          <a:xfrm>
            <a:off x="4860000" y="4725000"/>
            <a:ext cx="11491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Cellapp3-space1</a:t>
            </a:r>
            <a:endParaRPr lang="en-US" sz="1000" b="0" strike="noStrike" spc="-1">
              <a:latin typeface="Arial"/>
            </a:endParaRPr>
          </a:p>
        </p:txBody>
      </p:sp>
      <p:sp>
        <p:nvSpPr>
          <p:cNvPr id="1086" name="CustomShape 21"/>
          <p:cNvSpPr/>
          <p:nvPr/>
        </p:nvSpPr>
        <p:spPr>
          <a:xfrm>
            <a:off x="212364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87" name="CustomShape 22"/>
          <p:cNvSpPr/>
          <p:nvPr/>
        </p:nvSpPr>
        <p:spPr>
          <a:xfrm>
            <a:off x="233172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Client1</a:t>
            </a:r>
            <a:endParaRPr lang="en-US" sz="1000" b="0" strike="noStrike" spc="-1">
              <a:latin typeface="Arial"/>
            </a:endParaRPr>
          </a:p>
        </p:txBody>
      </p:sp>
      <p:sp>
        <p:nvSpPr>
          <p:cNvPr id="1088" name="CustomShape 23"/>
          <p:cNvSpPr/>
          <p:nvPr/>
        </p:nvSpPr>
        <p:spPr>
          <a:xfrm>
            <a:off x="2206440" y="631116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FFFF00"/>
                </a:solidFill>
                <a:latin typeface="Calibri"/>
                <a:ea typeface="DejaVu Sans"/>
              </a:rPr>
              <a:t>1</a:t>
            </a:r>
            <a:endParaRPr lang="en-US" sz="800" b="0" strike="noStrike" spc="-1">
              <a:latin typeface="Arial"/>
            </a:endParaRPr>
          </a:p>
        </p:txBody>
      </p:sp>
      <p:sp>
        <p:nvSpPr>
          <p:cNvPr id="1089" name="CustomShape 24"/>
          <p:cNvSpPr/>
          <p:nvPr/>
        </p:nvSpPr>
        <p:spPr>
          <a:xfrm>
            <a:off x="2539800" y="63111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90" name="CustomShape 25"/>
          <p:cNvSpPr/>
          <p:nvPr/>
        </p:nvSpPr>
        <p:spPr>
          <a:xfrm>
            <a:off x="2874960" y="63111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091" name="Line 26"/>
          <p:cNvSpPr/>
          <p:nvPr/>
        </p:nvSpPr>
        <p:spPr>
          <a:xfrm>
            <a:off x="827280" y="5949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092" name="CustomShape 27"/>
          <p:cNvSpPr/>
          <p:nvPr/>
        </p:nvSpPr>
        <p:spPr>
          <a:xfrm>
            <a:off x="378072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93" name="CustomShape 28"/>
          <p:cNvSpPr/>
          <p:nvPr/>
        </p:nvSpPr>
        <p:spPr>
          <a:xfrm>
            <a:off x="398880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Client2</a:t>
            </a:r>
            <a:endParaRPr lang="en-US" sz="1000" b="0" strike="noStrike" spc="-1">
              <a:latin typeface="Arial"/>
            </a:endParaRPr>
          </a:p>
        </p:txBody>
      </p:sp>
      <p:sp>
        <p:nvSpPr>
          <p:cNvPr id="1094" name="CustomShape 29"/>
          <p:cNvSpPr/>
          <p:nvPr/>
        </p:nvSpPr>
        <p:spPr>
          <a:xfrm>
            <a:off x="386352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095" name="CustomShape 30"/>
          <p:cNvSpPr/>
          <p:nvPr/>
        </p:nvSpPr>
        <p:spPr>
          <a:xfrm>
            <a:off x="419688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96" name="CustomShape 31"/>
          <p:cNvSpPr/>
          <p:nvPr/>
        </p:nvSpPr>
        <p:spPr>
          <a:xfrm>
            <a:off x="45320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097" name="Line 32"/>
          <p:cNvSpPr/>
          <p:nvPr/>
        </p:nvSpPr>
        <p:spPr>
          <a:xfrm>
            <a:off x="827280" y="5085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098" name="CustomShape 33"/>
          <p:cNvSpPr/>
          <p:nvPr/>
        </p:nvSpPr>
        <p:spPr>
          <a:xfrm>
            <a:off x="293472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099" name="CustomShape 34"/>
          <p:cNvSpPr/>
          <p:nvPr/>
        </p:nvSpPr>
        <p:spPr>
          <a:xfrm>
            <a:off x="3097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Baseapp2</a:t>
            </a:r>
            <a:endParaRPr lang="en-US" sz="1000" b="0" strike="noStrike" spc="-1">
              <a:latin typeface="Arial"/>
            </a:endParaRPr>
          </a:p>
        </p:txBody>
      </p:sp>
      <p:sp>
        <p:nvSpPr>
          <p:cNvPr id="1100" name="CustomShape 35"/>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01" name="CustomShape 36"/>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02" name="CustomShape 37"/>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03" name="CustomShape 38"/>
          <p:cNvSpPr/>
          <p:nvPr/>
        </p:nvSpPr>
        <p:spPr>
          <a:xfrm>
            <a:off x="899640" y="5301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04" name="CustomShape 39"/>
          <p:cNvSpPr/>
          <p:nvPr/>
        </p:nvSpPr>
        <p:spPr>
          <a:xfrm>
            <a:off x="1061640" y="552204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Baseapp1</a:t>
            </a:r>
            <a:endParaRPr lang="en-US" sz="1000" b="0" strike="noStrike" spc="-1">
              <a:latin typeface="Arial"/>
            </a:endParaRPr>
          </a:p>
        </p:txBody>
      </p:sp>
      <p:sp>
        <p:nvSpPr>
          <p:cNvPr id="1105" name="CustomShape 40"/>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1</a:t>
            </a:r>
            <a:endParaRPr lang="en-US" sz="800" b="0" strike="noStrike" spc="-1">
              <a:latin typeface="Arial"/>
            </a:endParaRPr>
          </a:p>
        </p:txBody>
      </p:sp>
      <p:sp>
        <p:nvSpPr>
          <p:cNvPr id="1106" name="CustomShape 41"/>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07" name="CustomShape 42"/>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108" name="CustomShape 43"/>
          <p:cNvSpPr/>
          <p:nvPr/>
        </p:nvSpPr>
        <p:spPr>
          <a:xfrm>
            <a:off x="495108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09" name="CustomShape 44"/>
          <p:cNvSpPr/>
          <p:nvPr/>
        </p:nvSpPr>
        <p:spPr>
          <a:xfrm>
            <a:off x="5113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Baseapp3</a:t>
            </a:r>
            <a:endParaRPr lang="en-US" sz="1000" b="0" strike="noStrike" spc="-1">
              <a:latin typeface="Arial"/>
            </a:endParaRPr>
          </a:p>
        </p:txBody>
      </p:sp>
      <p:sp>
        <p:nvSpPr>
          <p:cNvPr id="1110" name="CustomShape 45"/>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11" name="CustomShape 46"/>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12" name="CustomShape 47"/>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13" name="CustomShape 48"/>
          <p:cNvSpPr/>
          <p:nvPr/>
        </p:nvSpPr>
        <p:spPr>
          <a:xfrm>
            <a:off x="6444360" y="4365000"/>
            <a:ext cx="153000" cy="717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1114" name="CustomShape 49"/>
          <p:cNvSpPr/>
          <p:nvPr/>
        </p:nvSpPr>
        <p:spPr>
          <a:xfrm>
            <a:off x="6599880" y="4490280"/>
            <a:ext cx="2445840" cy="63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FF0000"/>
                </a:solidFill>
                <a:latin typeface="Calibri"/>
                <a:ea typeface="DejaVu Sans"/>
              </a:rPr>
              <a:t>In the same space, and other entities are near the red entity</a:t>
            </a:r>
            <a:endParaRPr lang="en-US" sz="1200" b="0" strike="noStrike" spc="-1">
              <a:latin typeface="Arial"/>
            </a:endParaRPr>
          </a:p>
        </p:txBody>
      </p:sp>
      <p:sp>
        <p:nvSpPr>
          <p:cNvPr id="1115" name="CustomShape 50"/>
          <p:cNvSpPr/>
          <p:nvPr/>
        </p:nvSpPr>
        <p:spPr>
          <a:xfrm>
            <a:off x="5394960" y="6035040"/>
            <a:ext cx="3652560" cy="707040"/>
          </a:xfrm>
          <a:prstGeom prst="rect">
            <a:avLst/>
          </a:prstGeom>
          <a:solidFill>
            <a:srgbClr val="8064A2"/>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16" name="CustomShape 51"/>
          <p:cNvSpPr/>
          <p:nvPr/>
        </p:nvSpPr>
        <p:spPr>
          <a:xfrm>
            <a:off x="5442840" y="6536880"/>
            <a:ext cx="159480" cy="1242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17" name="CustomShape 52"/>
          <p:cNvSpPr/>
          <p:nvPr/>
        </p:nvSpPr>
        <p:spPr>
          <a:xfrm>
            <a:off x="5603040" y="6066000"/>
            <a:ext cx="344448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b="0" strike="noStrike" spc="-1">
                <a:solidFill>
                  <a:srgbClr val="8EB4E3"/>
                </a:solidFill>
                <a:latin typeface="Calibri"/>
                <a:ea typeface="宋体"/>
              </a:rPr>
              <a:t>Entity that cannot access the attributes described by this entity</a:t>
            </a:r>
            <a:endParaRPr lang="en-US" sz="800" b="0" strike="noStrike" spc="-1">
              <a:latin typeface="Arial"/>
            </a:endParaRPr>
          </a:p>
          <a:p>
            <a:pPr>
              <a:lnSpc>
                <a:spcPct val="150000"/>
              </a:lnSpc>
            </a:pPr>
            <a:r>
              <a:rPr lang="en-US" sz="800" b="0" strike="noStrike" spc="-1">
                <a:solidFill>
                  <a:srgbClr val="92D050"/>
                </a:solidFill>
                <a:latin typeface="Calibri"/>
                <a:ea typeface="宋体"/>
              </a:rPr>
              <a:t>Entity that can access the attributes described by this entity</a:t>
            </a:r>
            <a:endParaRPr lang="en-US" sz="800" b="0" strike="noStrike" spc="-1">
              <a:latin typeface="Arial"/>
            </a:endParaRPr>
          </a:p>
          <a:p>
            <a:pPr>
              <a:lnSpc>
                <a:spcPct val="150000"/>
              </a:lnSpc>
            </a:pPr>
            <a:r>
              <a:rPr lang="en-US" sz="800" b="0" strike="noStrike" spc="-1">
                <a:solidFill>
                  <a:srgbClr val="C00000"/>
                </a:solidFill>
                <a:latin typeface="Calibri"/>
                <a:ea typeface="宋体"/>
              </a:rPr>
              <a:t>The currently described entity can also access attributes</a:t>
            </a:r>
            <a:endParaRPr lang="en-US" sz="800" b="0" strike="noStrike" spc="-1">
              <a:latin typeface="Arial"/>
            </a:endParaRPr>
          </a:p>
          <a:p>
            <a:pPr>
              <a:lnSpc>
                <a:spcPct val="150000"/>
              </a:lnSpc>
            </a:pPr>
            <a:endParaRPr lang="en-US" sz="800" b="0" strike="noStrike" spc="-1">
              <a:latin typeface="Arial"/>
            </a:endParaRPr>
          </a:p>
        </p:txBody>
      </p:sp>
      <p:sp>
        <p:nvSpPr>
          <p:cNvPr id="1118" name="CustomShape 53"/>
          <p:cNvSpPr/>
          <p:nvPr/>
        </p:nvSpPr>
        <p:spPr>
          <a:xfrm>
            <a:off x="5442840" y="6324120"/>
            <a:ext cx="161280" cy="12564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19" name="CustomShape 54"/>
          <p:cNvSpPr/>
          <p:nvPr/>
        </p:nvSpPr>
        <p:spPr>
          <a:xfrm>
            <a:off x="5442840" y="6130440"/>
            <a:ext cx="161280" cy="12564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121"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property publishing – ALL_CLIENTS</a:t>
            </a:r>
            <a:endParaRPr lang="en-US" sz="4400" b="0" strike="noStrike" spc="-1">
              <a:latin typeface="Arial"/>
            </a:endParaRPr>
          </a:p>
        </p:txBody>
      </p:sp>
      <p:sp>
        <p:nvSpPr>
          <p:cNvPr id="1122" name="CustomShape 3"/>
          <p:cNvSpPr/>
          <p:nvPr/>
        </p:nvSpPr>
        <p:spPr>
          <a:xfrm>
            <a:off x="89280" y="1196640"/>
            <a:ext cx="9052200" cy="2949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Belongs to Real Entity</a:t>
            </a:r>
            <a:endParaRPr lang="en-US" sz="1600" b="0" strike="noStrike" spc="-1">
              <a:latin typeface="Arial"/>
            </a:endParaRPr>
          </a:p>
          <a:p>
            <a:pPr>
              <a:lnSpc>
                <a:spcPct val="100000"/>
              </a:lnSpc>
              <a:spcBef>
                <a:spcPts val="320"/>
              </a:spcBef>
            </a:pPr>
            <a:r>
              <a:rPr lang="en-US" sz="1600" b="0" strike="noStrike" spc="-1">
                <a:solidFill>
                  <a:srgbClr val="00007D"/>
                </a:solidFill>
                <a:latin typeface="Calibri"/>
                <a:ea typeface="宋体"/>
              </a:rPr>
              <a:t>        It belongs to the Real Entity and its corresponding Ghost Entity can access</a:t>
            </a:r>
            <a:endParaRPr lang="en-US" sz="16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The change of the value of this kind of attribute will be posted to its corresponding Ghost Entity. On the Ghost Entity this type of property is just a read-only property</a:t>
            </a:r>
            <a:endParaRPr lang="en-US" sz="16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The change of the value of this type of attribute is also posted to the Entity of its corresponding client. And there will be a script callback (</a:t>
            </a:r>
            <a:r>
              <a:rPr lang="en-US" sz="1600" b="0" strike="noStrike" spc="-1">
                <a:solidFill>
                  <a:srgbClr val="FF0000"/>
                </a:solidFill>
                <a:latin typeface="Courier New"/>
                <a:ea typeface="宋体"/>
              </a:rPr>
              <a:t>set_&lt;property_name&gt;()</a:t>
            </a:r>
            <a:r>
              <a:rPr lang="en-US" sz="1600" b="0" strike="noStrike" spc="-1">
                <a:solidFill>
                  <a:srgbClr val="000000"/>
                </a:solidFill>
                <a:latin typeface="Courier New"/>
                <a:ea typeface="宋体"/>
              </a:rPr>
              <a:t>) </a:t>
            </a:r>
            <a:r>
              <a:rPr lang="en-US" sz="1600" b="0" strike="noStrike" spc="-1">
                <a:solidFill>
                  <a:srgbClr val="00007D"/>
                </a:solidFill>
                <a:latin typeface="Calibri"/>
                <a:ea typeface="宋体"/>
              </a:rPr>
              <a:t>called</a:t>
            </a:r>
            <a:endParaRPr lang="en-US" sz="16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lang="en-US" sz="1600" b="0" strike="noStrike" spc="-1">
                <a:solidFill>
                  <a:srgbClr val="FF0000"/>
                </a:solidFill>
                <a:latin typeface="Courier New"/>
                <a:ea typeface="宋体"/>
              </a:rPr>
              <a:t>set_&lt;property_name&gt;()</a:t>
            </a:r>
            <a:r>
              <a:rPr lang="en-US" sz="1600" b="0" strike="noStrike" spc="-1">
                <a:solidFill>
                  <a:srgbClr val="000000"/>
                </a:solidFill>
                <a:latin typeface="Courier New"/>
                <a:ea typeface="宋体"/>
              </a:rPr>
              <a:t>)</a:t>
            </a:r>
            <a:r>
              <a:rPr lang="en-US" sz="1600" b="0" strike="noStrike" spc="-1">
                <a:solidFill>
                  <a:srgbClr val="00007D"/>
                </a:solidFill>
                <a:latin typeface="Calibri"/>
                <a:ea typeface="宋体"/>
              </a:rPr>
              <a:t> function called</a:t>
            </a:r>
            <a:endParaRPr lang="en-US" sz="16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E.g.:</a:t>
            </a:r>
            <a:endParaRPr lang="en-US" sz="1600" b="0" strike="noStrike" spc="-1">
              <a:latin typeface="Arial"/>
            </a:endParaRPr>
          </a:p>
          <a:p>
            <a:pPr marL="182520">
              <a:lnSpc>
                <a:spcPct val="100000"/>
              </a:lnSpc>
              <a:spcBef>
                <a:spcPts val="241"/>
              </a:spcBef>
            </a:pPr>
            <a:r>
              <a:rPr lang="en-US" sz="1200" b="0" strike="noStrike" spc="-1">
                <a:solidFill>
                  <a:srgbClr val="00007D"/>
                </a:solidFill>
                <a:latin typeface="Calibri"/>
                <a:ea typeface="宋体"/>
              </a:rPr>
              <a:t>        Entity name</a:t>
            </a:r>
            <a:endParaRPr lang="en-US" sz="1200" b="0" strike="noStrike" spc="-1">
              <a:latin typeface="Arial"/>
            </a:endParaRPr>
          </a:p>
          <a:p>
            <a:pPr marL="182520">
              <a:lnSpc>
                <a:spcPct val="100000"/>
              </a:lnSpc>
              <a:spcBef>
                <a:spcPts val="241"/>
              </a:spcBef>
            </a:pPr>
            <a:r>
              <a:rPr lang="en-US" sz="1200" b="0" strike="noStrike" spc="-1">
                <a:solidFill>
                  <a:srgbClr val="00007D"/>
                </a:solidFill>
                <a:latin typeface="Calibri"/>
                <a:ea typeface="宋体"/>
              </a:rPr>
              <a:t>        Physical blood volume and grade</a:t>
            </a:r>
            <a:endParaRPr lang="en-US" sz="1200" b="0" strike="noStrike" spc="-1">
              <a:latin typeface="Arial"/>
            </a:endParaRPr>
          </a:p>
          <a:p>
            <a:pPr marL="182520">
              <a:lnSpc>
                <a:spcPct val="100000"/>
              </a:lnSpc>
              <a:spcBef>
                <a:spcPts val="320"/>
              </a:spcBef>
            </a:pPr>
            <a:endParaRPr lang="en-US" sz="1200" b="0" strike="noStrike" spc="-1">
              <a:latin typeface="Arial"/>
            </a:endParaRPr>
          </a:p>
          <a:p>
            <a:pPr marL="182520">
              <a:lnSpc>
                <a:spcPct val="100000"/>
              </a:lnSpc>
              <a:spcBef>
                <a:spcPts val="320"/>
              </a:spcBef>
            </a:pPr>
            <a:r>
              <a:rPr lang="en-US" sz="1600" b="0" strike="noStrike" spc="-1">
                <a:solidFill>
                  <a:srgbClr val="00007D"/>
                </a:solidFill>
                <a:latin typeface="Calibri"/>
                <a:ea typeface="宋体"/>
              </a:rPr>
              <a:t>             </a:t>
            </a:r>
            <a:endParaRPr lang="en-US" sz="1600" b="0" strike="noStrike" spc="-1">
              <a:latin typeface="Arial"/>
            </a:endParaRPr>
          </a:p>
        </p:txBody>
      </p:sp>
      <p:sp>
        <p:nvSpPr>
          <p:cNvPr id="1123" name="CustomShape 4"/>
          <p:cNvSpPr/>
          <p:nvPr/>
        </p:nvSpPr>
        <p:spPr>
          <a:xfrm>
            <a:off x="823320" y="4516920"/>
            <a:ext cx="5542200" cy="2445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24" name="CustomShape 5"/>
          <p:cNvSpPr/>
          <p:nvPr/>
        </p:nvSpPr>
        <p:spPr>
          <a:xfrm>
            <a:off x="895320" y="4661280"/>
            <a:ext cx="11502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25" name="CustomShape 6"/>
          <p:cNvSpPr/>
          <p:nvPr/>
        </p:nvSpPr>
        <p:spPr>
          <a:xfrm>
            <a:off x="1103400" y="4881960"/>
            <a:ext cx="10969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Cellapp1-space1</a:t>
            </a:r>
            <a:endParaRPr lang="en-US" sz="1000" b="0" strike="noStrike" spc="-1">
              <a:latin typeface="Arial"/>
            </a:endParaRPr>
          </a:p>
        </p:txBody>
      </p:sp>
      <p:sp>
        <p:nvSpPr>
          <p:cNvPr id="1126" name="CustomShape 7"/>
          <p:cNvSpPr/>
          <p:nvPr/>
        </p:nvSpPr>
        <p:spPr>
          <a:xfrm>
            <a:off x="978120" y="46983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27" name="CustomShape 8"/>
          <p:cNvSpPr/>
          <p:nvPr/>
        </p:nvSpPr>
        <p:spPr>
          <a:xfrm>
            <a:off x="1311480" y="46983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28" name="CustomShape 9"/>
          <p:cNvSpPr/>
          <p:nvPr/>
        </p:nvSpPr>
        <p:spPr>
          <a:xfrm>
            <a:off x="1646640" y="46983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29" name="CustomShape 10"/>
          <p:cNvSpPr/>
          <p:nvPr/>
        </p:nvSpPr>
        <p:spPr>
          <a:xfrm>
            <a:off x="2727720" y="4661280"/>
            <a:ext cx="112824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30" name="CustomShape 11"/>
          <p:cNvSpPr/>
          <p:nvPr/>
        </p:nvSpPr>
        <p:spPr>
          <a:xfrm>
            <a:off x="2840040" y="4881960"/>
            <a:ext cx="108036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Cellapp2-space1</a:t>
            </a:r>
            <a:endParaRPr lang="en-US" sz="1000" b="0" strike="noStrike" spc="-1">
              <a:latin typeface="Arial"/>
            </a:endParaRPr>
          </a:p>
        </p:txBody>
      </p:sp>
      <p:sp>
        <p:nvSpPr>
          <p:cNvPr id="1131" name="CustomShape 12"/>
          <p:cNvSpPr/>
          <p:nvPr/>
        </p:nvSpPr>
        <p:spPr>
          <a:xfrm>
            <a:off x="2906280" y="4698360"/>
            <a:ext cx="13752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132" name="CustomShape 13"/>
          <p:cNvSpPr/>
          <p:nvPr/>
        </p:nvSpPr>
        <p:spPr>
          <a:xfrm>
            <a:off x="3245040" y="46983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33" name="CustomShape 14"/>
          <p:cNvSpPr/>
          <p:nvPr/>
        </p:nvSpPr>
        <p:spPr>
          <a:xfrm>
            <a:off x="3580200" y="46983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34" name="CustomShape 15"/>
          <p:cNvSpPr/>
          <p:nvPr/>
        </p:nvSpPr>
        <p:spPr>
          <a:xfrm>
            <a:off x="4694400" y="4661280"/>
            <a:ext cx="123876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35" name="CustomShape 16"/>
          <p:cNvSpPr/>
          <p:nvPr/>
        </p:nvSpPr>
        <p:spPr>
          <a:xfrm>
            <a:off x="4928040" y="46983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36" name="CustomShape 17"/>
          <p:cNvSpPr/>
          <p:nvPr/>
        </p:nvSpPr>
        <p:spPr>
          <a:xfrm>
            <a:off x="5261400" y="46983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37" name="CustomShape 18"/>
          <p:cNvSpPr/>
          <p:nvPr/>
        </p:nvSpPr>
        <p:spPr>
          <a:xfrm>
            <a:off x="5596560" y="46983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38" name="CustomShape 19"/>
          <p:cNvSpPr/>
          <p:nvPr/>
        </p:nvSpPr>
        <p:spPr>
          <a:xfrm>
            <a:off x="983520" y="491112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FFFF00"/>
                </a:solidFill>
                <a:latin typeface="Calibri"/>
                <a:ea typeface="DejaVu Sans"/>
              </a:rPr>
              <a:t>1</a:t>
            </a:r>
            <a:endParaRPr lang="en-US" sz="800" b="0" strike="noStrike" spc="-1">
              <a:latin typeface="Arial"/>
            </a:endParaRPr>
          </a:p>
        </p:txBody>
      </p:sp>
      <p:sp>
        <p:nvSpPr>
          <p:cNvPr id="1139" name="CustomShape 20"/>
          <p:cNvSpPr/>
          <p:nvPr/>
        </p:nvSpPr>
        <p:spPr>
          <a:xfrm>
            <a:off x="4855680" y="4876920"/>
            <a:ext cx="11491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Cellapp3-space1</a:t>
            </a:r>
            <a:endParaRPr lang="en-US" sz="1000" b="0" strike="noStrike" spc="-1">
              <a:latin typeface="Arial"/>
            </a:endParaRPr>
          </a:p>
        </p:txBody>
      </p:sp>
      <p:sp>
        <p:nvSpPr>
          <p:cNvPr id="1140" name="CustomShape 21"/>
          <p:cNvSpPr/>
          <p:nvPr/>
        </p:nvSpPr>
        <p:spPr>
          <a:xfrm>
            <a:off x="2119320" y="642564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41" name="CustomShape 22"/>
          <p:cNvSpPr/>
          <p:nvPr/>
        </p:nvSpPr>
        <p:spPr>
          <a:xfrm>
            <a:off x="2327400" y="664632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Client1</a:t>
            </a:r>
            <a:endParaRPr lang="en-US" sz="1000" b="0" strike="noStrike" spc="-1">
              <a:latin typeface="Arial"/>
            </a:endParaRPr>
          </a:p>
        </p:txBody>
      </p:sp>
      <p:sp>
        <p:nvSpPr>
          <p:cNvPr id="1142" name="CustomShape 23"/>
          <p:cNvSpPr/>
          <p:nvPr/>
        </p:nvSpPr>
        <p:spPr>
          <a:xfrm>
            <a:off x="2202120" y="646308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FFFF00"/>
                </a:solidFill>
                <a:latin typeface="Calibri"/>
                <a:ea typeface="DejaVu Sans"/>
              </a:rPr>
              <a:t>1</a:t>
            </a:r>
            <a:endParaRPr lang="en-US" sz="800" b="0" strike="noStrike" spc="-1">
              <a:latin typeface="Arial"/>
            </a:endParaRPr>
          </a:p>
        </p:txBody>
      </p:sp>
      <p:sp>
        <p:nvSpPr>
          <p:cNvPr id="1143" name="CustomShape 24"/>
          <p:cNvSpPr/>
          <p:nvPr/>
        </p:nvSpPr>
        <p:spPr>
          <a:xfrm>
            <a:off x="2535480" y="646308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44" name="CustomShape 25"/>
          <p:cNvSpPr/>
          <p:nvPr/>
        </p:nvSpPr>
        <p:spPr>
          <a:xfrm>
            <a:off x="2870640" y="646308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45" name="Line 26"/>
          <p:cNvSpPr/>
          <p:nvPr/>
        </p:nvSpPr>
        <p:spPr>
          <a:xfrm>
            <a:off x="822960" y="610092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146" name="CustomShape 27"/>
          <p:cNvSpPr/>
          <p:nvPr/>
        </p:nvSpPr>
        <p:spPr>
          <a:xfrm>
            <a:off x="3776400" y="642564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47" name="CustomShape 28"/>
          <p:cNvSpPr/>
          <p:nvPr/>
        </p:nvSpPr>
        <p:spPr>
          <a:xfrm>
            <a:off x="3984480" y="664632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Client2</a:t>
            </a:r>
            <a:endParaRPr lang="en-US" sz="1000" b="0" strike="noStrike" spc="-1">
              <a:latin typeface="Arial"/>
            </a:endParaRPr>
          </a:p>
        </p:txBody>
      </p:sp>
      <p:sp>
        <p:nvSpPr>
          <p:cNvPr id="1148" name="CustomShape 29"/>
          <p:cNvSpPr/>
          <p:nvPr/>
        </p:nvSpPr>
        <p:spPr>
          <a:xfrm>
            <a:off x="3859200" y="646308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149" name="CustomShape 30"/>
          <p:cNvSpPr/>
          <p:nvPr/>
        </p:nvSpPr>
        <p:spPr>
          <a:xfrm>
            <a:off x="4192560" y="646308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50" name="CustomShape 31"/>
          <p:cNvSpPr/>
          <p:nvPr/>
        </p:nvSpPr>
        <p:spPr>
          <a:xfrm>
            <a:off x="4527720" y="646308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51" name="Line 32"/>
          <p:cNvSpPr/>
          <p:nvPr/>
        </p:nvSpPr>
        <p:spPr>
          <a:xfrm>
            <a:off x="822960" y="523692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152" name="CustomShape 33"/>
          <p:cNvSpPr/>
          <p:nvPr/>
        </p:nvSpPr>
        <p:spPr>
          <a:xfrm>
            <a:off x="2930400" y="548964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53" name="CustomShape 34"/>
          <p:cNvSpPr/>
          <p:nvPr/>
        </p:nvSpPr>
        <p:spPr>
          <a:xfrm>
            <a:off x="3092760" y="571032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Baseapp2</a:t>
            </a:r>
            <a:endParaRPr lang="en-US" sz="1000" b="0" strike="noStrike" spc="-1">
              <a:latin typeface="Arial"/>
            </a:endParaRPr>
          </a:p>
        </p:txBody>
      </p:sp>
      <p:sp>
        <p:nvSpPr>
          <p:cNvPr id="1154" name="CustomShape 35"/>
          <p:cNvSpPr/>
          <p:nvPr/>
        </p:nvSpPr>
        <p:spPr>
          <a:xfrm>
            <a:off x="3013560" y="552672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55" name="CustomShape 36"/>
          <p:cNvSpPr/>
          <p:nvPr/>
        </p:nvSpPr>
        <p:spPr>
          <a:xfrm>
            <a:off x="3681720" y="552672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56" name="CustomShape 37"/>
          <p:cNvSpPr/>
          <p:nvPr/>
        </p:nvSpPr>
        <p:spPr>
          <a:xfrm>
            <a:off x="3360600" y="552528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57" name="CustomShape 38"/>
          <p:cNvSpPr/>
          <p:nvPr/>
        </p:nvSpPr>
        <p:spPr>
          <a:xfrm>
            <a:off x="895320" y="545328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58" name="CustomShape 39"/>
          <p:cNvSpPr/>
          <p:nvPr/>
        </p:nvSpPr>
        <p:spPr>
          <a:xfrm>
            <a:off x="1057320" y="567396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Baseapp1</a:t>
            </a:r>
            <a:endParaRPr lang="en-US" sz="1000" b="0" strike="noStrike" spc="-1">
              <a:latin typeface="Arial"/>
            </a:endParaRPr>
          </a:p>
        </p:txBody>
      </p:sp>
      <p:sp>
        <p:nvSpPr>
          <p:cNvPr id="1159" name="CustomShape 40"/>
          <p:cNvSpPr/>
          <p:nvPr/>
        </p:nvSpPr>
        <p:spPr>
          <a:xfrm>
            <a:off x="978120" y="5490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1</a:t>
            </a:r>
            <a:endParaRPr lang="en-US" sz="800" b="0" strike="noStrike" spc="-1">
              <a:latin typeface="Arial"/>
            </a:endParaRPr>
          </a:p>
        </p:txBody>
      </p:sp>
      <p:sp>
        <p:nvSpPr>
          <p:cNvPr id="1160" name="CustomShape 41"/>
          <p:cNvSpPr/>
          <p:nvPr/>
        </p:nvSpPr>
        <p:spPr>
          <a:xfrm>
            <a:off x="1646640" y="5490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61" name="CustomShape 42"/>
          <p:cNvSpPr/>
          <p:nvPr/>
        </p:nvSpPr>
        <p:spPr>
          <a:xfrm>
            <a:off x="1325160" y="548892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162" name="CustomShape 43"/>
          <p:cNvSpPr/>
          <p:nvPr/>
        </p:nvSpPr>
        <p:spPr>
          <a:xfrm>
            <a:off x="4946760" y="548964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63" name="CustomShape 44"/>
          <p:cNvSpPr/>
          <p:nvPr/>
        </p:nvSpPr>
        <p:spPr>
          <a:xfrm>
            <a:off x="5108760" y="571032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Baseapp3</a:t>
            </a:r>
            <a:endParaRPr lang="en-US" sz="1000" b="0" strike="noStrike" spc="-1">
              <a:latin typeface="Arial"/>
            </a:endParaRPr>
          </a:p>
        </p:txBody>
      </p:sp>
      <p:sp>
        <p:nvSpPr>
          <p:cNvPr id="1164" name="CustomShape 45"/>
          <p:cNvSpPr/>
          <p:nvPr/>
        </p:nvSpPr>
        <p:spPr>
          <a:xfrm>
            <a:off x="5029560" y="552672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65" name="CustomShape 46"/>
          <p:cNvSpPr/>
          <p:nvPr/>
        </p:nvSpPr>
        <p:spPr>
          <a:xfrm>
            <a:off x="5698080" y="552672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66" name="CustomShape 47"/>
          <p:cNvSpPr/>
          <p:nvPr/>
        </p:nvSpPr>
        <p:spPr>
          <a:xfrm>
            <a:off x="5376600" y="552528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67" name="CustomShape 48"/>
          <p:cNvSpPr/>
          <p:nvPr/>
        </p:nvSpPr>
        <p:spPr>
          <a:xfrm>
            <a:off x="6440040" y="4516920"/>
            <a:ext cx="153000" cy="717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1168" name="CustomShape 49"/>
          <p:cNvSpPr/>
          <p:nvPr/>
        </p:nvSpPr>
        <p:spPr>
          <a:xfrm>
            <a:off x="6595560" y="4642200"/>
            <a:ext cx="2445840" cy="63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FF0000"/>
                </a:solidFill>
                <a:latin typeface="Calibri"/>
                <a:ea typeface="DejaVu Sans"/>
              </a:rPr>
              <a:t>In the same space, and other entities are near the red entity</a:t>
            </a:r>
            <a:endParaRPr lang="en-US" sz="1200" b="0" strike="noStrike" spc="-1">
              <a:latin typeface="Arial"/>
            </a:endParaRPr>
          </a:p>
        </p:txBody>
      </p:sp>
      <p:sp>
        <p:nvSpPr>
          <p:cNvPr id="1169" name="CustomShape 50"/>
          <p:cNvSpPr/>
          <p:nvPr/>
        </p:nvSpPr>
        <p:spPr>
          <a:xfrm>
            <a:off x="5489280" y="6068520"/>
            <a:ext cx="3652560" cy="707040"/>
          </a:xfrm>
          <a:prstGeom prst="rect">
            <a:avLst/>
          </a:prstGeom>
          <a:solidFill>
            <a:srgbClr val="8064A2"/>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70" name="CustomShape 51"/>
          <p:cNvSpPr/>
          <p:nvPr/>
        </p:nvSpPr>
        <p:spPr>
          <a:xfrm>
            <a:off x="5537160" y="6570360"/>
            <a:ext cx="159480" cy="1242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71" name="CustomShape 52"/>
          <p:cNvSpPr/>
          <p:nvPr/>
        </p:nvSpPr>
        <p:spPr>
          <a:xfrm>
            <a:off x="5697360" y="6099480"/>
            <a:ext cx="344448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b="0" strike="noStrike" spc="-1">
                <a:solidFill>
                  <a:srgbClr val="8EB4E3"/>
                </a:solidFill>
                <a:latin typeface="Calibri"/>
                <a:ea typeface="宋体"/>
              </a:rPr>
              <a:t>Entity that cannot access the attributes described by this entity</a:t>
            </a:r>
            <a:endParaRPr lang="en-US" sz="800" b="0" strike="noStrike" spc="-1">
              <a:latin typeface="Arial"/>
            </a:endParaRPr>
          </a:p>
          <a:p>
            <a:pPr>
              <a:lnSpc>
                <a:spcPct val="150000"/>
              </a:lnSpc>
            </a:pPr>
            <a:r>
              <a:rPr lang="en-US" sz="800" b="0" strike="noStrike" spc="-1">
                <a:solidFill>
                  <a:srgbClr val="92D050"/>
                </a:solidFill>
                <a:latin typeface="Calibri"/>
                <a:ea typeface="宋体"/>
              </a:rPr>
              <a:t>Entity that can access the attributes described by this entity</a:t>
            </a:r>
            <a:endParaRPr lang="en-US" sz="800" b="0" strike="noStrike" spc="-1">
              <a:latin typeface="Arial"/>
            </a:endParaRPr>
          </a:p>
          <a:p>
            <a:pPr>
              <a:lnSpc>
                <a:spcPct val="150000"/>
              </a:lnSpc>
            </a:pPr>
            <a:r>
              <a:rPr lang="en-US" sz="800" b="0" strike="noStrike" spc="-1">
                <a:solidFill>
                  <a:srgbClr val="C00000"/>
                </a:solidFill>
                <a:latin typeface="Calibri"/>
                <a:ea typeface="宋体"/>
              </a:rPr>
              <a:t>The currently described entity can also access attributes</a:t>
            </a:r>
            <a:endParaRPr lang="en-US" sz="800" b="0" strike="noStrike" spc="-1">
              <a:latin typeface="Arial"/>
            </a:endParaRPr>
          </a:p>
          <a:p>
            <a:pPr>
              <a:lnSpc>
                <a:spcPct val="150000"/>
              </a:lnSpc>
            </a:pPr>
            <a:endParaRPr lang="en-US" sz="800" b="0" strike="noStrike" spc="-1">
              <a:latin typeface="Arial"/>
            </a:endParaRPr>
          </a:p>
        </p:txBody>
      </p:sp>
      <p:sp>
        <p:nvSpPr>
          <p:cNvPr id="1172" name="CustomShape 53"/>
          <p:cNvSpPr/>
          <p:nvPr/>
        </p:nvSpPr>
        <p:spPr>
          <a:xfrm>
            <a:off x="5537160" y="6357600"/>
            <a:ext cx="161280" cy="12564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73" name="CustomShape 54"/>
          <p:cNvSpPr/>
          <p:nvPr/>
        </p:nvSpPr>
        <p:spPr>
          <a:xfrm>
            <a:off x="5537160" y="6163920"/>
            <a:ext cx="161280" cy="12564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175"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Entity property publishing – OWN_CLIENT</a:t>
            </a:r>
            <a:endParaRPr lang="en-US" sz="4400" b="0" strike="noStrike" spc="-1">
              <a:latin typeface="Arial"/>
            </a:endParaRPr>
          </a:p>
        </p:txBody>
      </p:sp>
      <p:sp>
        <p:nvSpPr>
          <p:cNvPr id="1176" name="CustomShape 3"/>
          <p:cNvSpPr/>
          <p:nvPr/>
        </p:nvSpPr>
        <p:spPr>
          <a:xfrm>
            <a:off x="89280" y="1196640"/>
            <a:ext cx="9052200" cy="2949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Belongs to Real Entity</a:t>
            </a:r>
            <a:endParaRPr lang="en-US" sz="16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The Real Entity it belongs to and its own client can access</a:t>
            </a:r>
            <a:endParaRPr lang="en-US" sz="16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The change of the value of this type of attribute is also posted to the Entity of its corresponding client (</a:t>
            </a:r>
            <a:r>
              <a:rPr lang="en-US" sz="1600" b="0" strike="noStrike" spc="-1">
                <a:solidFill>
                  <a:srgbClr val="FF0000"/>
                </a:solidFill>
                <a:latin typeface="Courier New"/>
                <a:ea typeface="宋体"/>
              </a:rPr>
              <a:t>set_&lt;property_name&gt;()</a:t>
            </a:r>
            <a:r>
              <a:rPr lang="en-US" sz="1600" b="0" strike="noStrike" spc="-1">
                <a:solidFill>
                  <a:srgbClr val="000000"/>
                </a:solidFill>
                <a:latin typeface="Courier New"/>
                <a:ea typeface="宋体"/>
              </a:rPr>
              <a:t>)</a:t>
            </a:r>
            <a:r>
              <a:rPr lang="en-US" sz="1600" b="0" strike="noStrike" spc="-1">
                <a:solidFill>
                  <a:srgbClr val="00007D"/>
                </a:solidFill>
                <a:latin typeface="Calibri"/>
                <a:ea typeface="宋体"/>
              </a:rPr>
              <a:t> function will be called</a:t>
            </a:r>
            <a:endParaRPr lang="en-US" sz="16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E.g.:</a:t>
            </a:r>
            <a:endParaRPr lang="en-US" sz="1600" b="0" strike="noStrike" spc="-1">
              <a:latin typeface="Arial"/>
            </a:endParaRPr>
          </a:p>
          <a:p>
            <a:pPr marL="182520">
              <a:lnSpc>
                <a:spcPct val="100000"/>
              </a:lnSpc>
              <a:spcBef>
                <a:spcPts val="241"/>
              </a:spcBef>
            </a:pPr>
            <a:r>
              <a:rPr lang="en-US" sz="1200" b="0" strike="noStrike" spc="-1">
                <a:solidFill>
                  <a:srgbClr val="00007D"/>
                </a:solidFill>
                <a:latin typeface="Calibri"/>
                <a:ea typeface="宋体"/>
              </a:rPr>
              <a:t>        The current agility, strength, and intelligence attributes of the character. This attribute is used to calculate the final ability of the character, but other entities do not need to access the attribute, and their own client needs to display these three attributes on the role panel for collocation.</a:t>
            </a:r>
            <a:endParaRPr lang="en-US" sz="1200" b="0" strike="noStrike" spc="-1">
              <a:latin typeface="Arial"/>
            </a:endParaRPr>
          </a:p>
          <a:p>
            <a:pPr marL="182520">
              <a:lnSpc>
                <a:spcPct val="100000"/>
              </a:lnSpc>
              <a:spcBef>
                <a:spcPts val="241"/>
              </a:spcBef>
            </a:pPr>
            <a:r>
              <a:rPr lang="en-US" sz="1200" b="0" strike="noStrike" spc="-1">
                <a:solidFill>
                  <a:srgbClr val="00007D"/>
                </a:solidFill>
                <a:latin typeface="Calibri"/>
                <a:ea typeface="宋体"/>
              </a:rPr>
              <a:t>         Experience till level up value</a:t>
            </a:r>
            <a:endParaRPr lang="en-US" sz="1200" b="0" strike="noStrike" spc="-1">
              <a:latin typeface="Arial"/>
            </a:endParaRPr>
          </a:p>
          <a:p>
            <a:pPr marL="182520">
              <a:lnSpc>
                <a:spcPct val="100000"/>
              </a:lnSpc>
              <a:spcBef>
                <a:spcPts val="320"/>
              </a:spcBef>
            </a:pPr>
            <a:r>
              <a:rPr lang="en-US" sz="1600" b="0" strike="noStrike" spc="-1">
                <a:solidFill>
                  <a:srgbClr val="00007D"/>
                </a:solidFill>
                <a:latin typeface="Calibri"/>
                <a:ea typeface="宋体"/>
              </a:rPr>
              <a:t>             </a:t>
            </a:r>
            <a:endParaRPr lang="en-US" sz="1600" b="0" strike="noStrike" spc="-1">
              <a:latin typeface="Arial"/>
            </a:endParaRPr>
          </a:p>
        </p:txBody>
      </p:sp>
      <p:sp>
        <p:nvSpPr>
          <p:cNvPr id="1177" name="CustomShape 4"/>
          <p:cNvSpPr/>
          <p:nvPr/>
        </p:nvSpPr>
        <p:spPr>
          <a:xfrm>
            <a:off x="827640" y="4365000"/>
            <a:ext cx="5542200" cy="2445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78" name="CustomShape 5"/>
          <p:cNvSpPr/>
          <p:nvPr/>
        </p:nvSpPr>
        <p:spPr>
          <a:xfrm>
            <a:off x="899640" y="4509360"/>
            <a:ext cx="11502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79" name="CustomShape 6"/>
          <p:cNvSpPr/>
          <p:nvPr/>
        </p:nvSpPr>
        <p:spPr>
          <a:xfrm>
            <a:off x="1107720" y="4730040"/>
            <a:ext cx="10969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Cellapp1-space1</a:t>
            </a:r>
            <a:endParaRPr lang="en-US" sz="1000" b="0" strike="noStrike" spc="-1">
              <a:latin typeface="Arial"/>
            </a:endParaRPr>
          </a:p>
        </p:txBody>
      </p:sp>
      <p:sp>
        <p:nvSpPr>
          <p:cNvPr id="1180"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81"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82"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83" name="CustomShape 10"/>
          <p:cNvSpPr/>
          <p:nvPr/>
        </p:nvSpPr>
        <p:spPr>
          <a:xfrm>
            <a:off x="2732040" y="4509360"/>
            <a:ext cx="112824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84" name="CustomShape 11"/>
          <p:cNvSpPr/>
          <p:nvPr/>
        </p:nvSpPr>
        <p:spPr>
          <a:xfrm>
            <a:off x="2844360" y="4730040"/>
            <a:ext cx="108036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Cellapp2-space1</a:t>
            </a:r>
            <a:endParaRPr lang="en-US" sz="1000" b="0" strike="noStrike" spc="-1">
              <a:latin typeface="Arial"/>
            </a:endParaRPr>
          </a:p>
        </p:txBody>
      </p:sp>
      <p:sp>
        <p:nvSpPr>
          <p:cNvPr id="1185" name="CustomShape 12"/>
          <p:cNvSpPr/>
          <p:nvPr/>
        </p:nvSpPr>
        <p:spPr>
          <a:xfrm>
            <a:off x="2910600" y="4546440"/>
            <a:ext cx="13752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186" name="CustomShape 13"/>
          <p:cNvSpPr/>
          <p:nvPr/>
        </p:nvSpPr>
        <p:spPr>
          <a:xfrm>
            <a:off x="324936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87" name="CustomShape 14"/>
          <p:cNvSpPr/>
          <p:nvPr/>
        </p:nvSpPr>
        <p:spPr>
          <a:xfrm>
            <a:off x="358452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88" name="CustomShape 15"/>
          <p:cNvSpPr/>
          <p:nvPr/>
        </p:nvSpPr>
        <p:spPr>
          <a:xfrm>
            <a:off x="4698720" y="4509360"/>
            <a:ext cx="123876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89" name="CustomShape 16"/>
          <p:cNvSpPr/>
          <p:nvPr/>
        </p:nvSpPr>
        <p:spPr>
          <a:xfrm>
            <a:off x="493236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90" name="CustomShape 17"/>
          <p:cNvSpPr/>
          <p:nvPr/>
        </p:nvSpPr>
        <p:spPr>
          <a:xfrm>
            <a:off x="526572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91" name="CustomShape 18"/>
          <p:cNvSpPr/>
          <p:nvPr/>
        </p:nvSpPr>
        <p:spPr>
          <a:xfrm>
            <a:off x="5600880" y="4546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192"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FFFF00"/>
                </a:solidFill>
                <a:latin typeface="Calibri"/>
                <a:ea typeface="DejaVu Sans"/>
              </a:rPr>
              <a:t>1</a:t>
            </a:r>
            <a:endParaRPr lang="en-US" sz="800" b="0" strike="noStrike" spc="-1">
              <a:latin typeface="Arial"/>
            </a:endParaRPr>
          </a:p>
        </p:txBody>
      </p:sp>
      <p:sp>
        <p:nvSpPr>
          <p:cNvPr id="1193" name="CustomShape 20"/>
          <p:cNvSpPr/>
          <p:nvPr/>
        </p:nvSpPr>
        <p:spPr>
          <a:xfrm>
            <a:off x="4860000" y="4725000"/>
            <a:ext cx="11491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Cellapp3-space1</a:t>
            </a:r>
            <a:endParaRPr lang="en-US" sz="1000" b="0" strike="noStrike" spc="-1">
              <a:latin typeface="Arial"/>
            </a:endParaRPr>
          </a:p>
        </p:txBody>
      </p:sp>
      <p:sp>
        <p:nvSpPr>
          <p:cNvPr id="1194" name="CustomShape 21"/>
          <p:cNvSpPr/>
          <p:nvPr/>
        </p:nvSpPr>
        <p:spPr>
          <a:xfrm>
            <a:off x="212364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95" name="CustomShape 22"/>
          <p:cNvSpPr/>
          <p:nvPr/>
        </p:nvSpPr>
        <p:spPr>
          <a:xfrm>
            <a:off x="233172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Client1</a:t>
            </a:r>
            <a:endParaRPr lang="en-US" sz="1000" b="0" strike="noStrike" spc="-1">
              <a:latin typeface="Arial"/>
            </a:endParaRPr>
          </a:p>
        </p:txBody>
      </p:sp>
      <p:sp>
        <p:nvSpPr>
          <p:cNvPr id="1196" name="CustomShape 23"/>
          <p:cNvSpPr/>
          <p:nvPr/>
        </p:nvSpPr>
        <p:spPr>
          <a:xfrm>
            <a:off x="2206440" y="631116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FFFF00"/>
                </a:solidFill>
                <a:latin typeface="Calibri"/>
                <a:ea typeface="DejaVu Sans"/>
              </a:rPr>
              <a:t>1</a:t>
            </a:r>
            <a:endParaRPr lang="en-US" sz="800" b="0" strike="noStrike" spc="-1">
              <a:latin typeface="Arial"/>
            </a:endParaRPr>
          </a:p>
        </p:txBody>
      </p:sp>
      <p:sp>
        <p:nvSpPr>
          <p:cNvPr id="1197" name="CustomShape 24"/>
          <p:cNvSpPr/>
          <p:nvPr/>
        </p:nvSpPr>
        <p:spPr>
          <a:xfrm>
            <a:off x="2539800" y="63111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98" name="CustomShape 25"/>
          <p:cNvSpPr/>
          <p:nvPr/>
        </p:nvSpPr>
        <p:spPr>
          <a:xfrm>
            <a:off x="2874960" y="63111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99" name="Line 26"/>
          <p:cNvSpPr/>
          <p:nvPr/>
        </p:nvSpPr>
        <p:spPr>
          <a:xfrm>
            <a:off x="827280" y="5949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200" name="CustomShape 27"/>
          <p:cNvSpPr/>
          <p:nvPr/>
        </p:nvSpPr>
        <p:spPr>
          <a:xfrm>
            <a:off x="378072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01" name="CustomShape 28"/>
          <p:cNvSpPr/>
          <p:nvPr/>
        </p:nvSpPr>
        <p:spPr>
          <a:xfrm>
            <a:off x="398880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Client2</a:t>
            </a:r>
            <a:endParaRPr lang="en-US" sz="1000" b="0" strike="noStrike" spc="-1">
              <a:latin typeface="Arial"/>
            </a:endParaRPr>
          </a:p>
        </p:txBody>
      </p:sp>
      <p:sp>
        <p:nvSpPr>
          <p:cNvPr id="1202" name="CustomShape 29"/>
          <p:cNvSpPr/>
          <p:nvPr/>
        </p:nvSpPr>
        <p:spPr>
          <a:xfrm>
            <a:off x="386352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203" name="CustomShape 30"/>
          <p:cNvSpPr/>
          <p:nvPr/>
        </p:nvSpPr>
        <p:spPr>
          <a:xfrm>
            <a:off x="419688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04" name="CustomShape 31"/>
          <p:cNvSpPr/>
          <p:nvPr/>
        </p:nvSpPr>
        <p:spPr>
          <a:xfrm>
            <a:off x="45320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05" name="Line 32"/>
          <p:cNvSpPr/>
          <p:nvPr/>
        </p:nvSpPr>
        <p:spPr>
          <a:xfrm>
            <a:off x="827280" y="5085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206" name="CustomShape 33"/>
          <p:cNvSpPr/>
          <p:nvPr/>
        </p:nvSpPr>
        <p:spPr>
          <a:xfrm>
            <a:off x="293472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07" name="CustomShape 34"/>
          <p:cNvSpPr/>
          <p:nvPr/>
        </p:nvSpPr>
        <p:spPr>
          <a:xfrm>
            <a:off x="3097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Baseapp2</a:t>
            </a:r>
            <a:endParaRPr lang="en-US" sz="1000" b="0" strike="noStrike" spc="-1">
              <a:latin typeface="Arial"/>
            </a:endParaRPr>
          </a:p>
        </p:txBody>
      </p:sp>
      <p:sp>
        <p:nvSpPr>
          <p:cNvPr id="1208" name="CustomShape 35"/>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09" name="CustomShape 36"/>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10" name="CustomShape 37"/>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11" name="CustomShape 38"/>
          <p:cNvSpPr/>
          <p:nvPr/>
        </p:nvSpPr>
        <p:spPr>
          <a:xfrm>
            <a:off x="899640" y="5301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12" name="CustomShape 39"/>
          <p:cNvSpPr/>
          <p:nvPr/>
        </p:nvSpPr>
        <p:spPr>
          <a:xfrm>
            <a:off x="1061640" y="552204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Baseapp1</a:t>
            </a:r>
            <a:endParaRPr lang="en-US" sz="1000" b="0" strike="noStrike" spc="-1">
              <a:latin typeface="Arial"/>
            </a:endParaRPr>
          </a:p>
        </p:txBody>
      </p:sp>
      <p:sp>
        <p:nvSpPr>
          <p:cNvPr id="1213" name="CustomShape 40"/>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1</a:t>
            </a:r>
            <a:endParaRPr lang="en-US" sz="800" b="0" strike="noStrike" spc="-1">
              <a:latin typeface="Arial"/>
            </a:endParaRPr>
          </a:p>
        </p:txBody>
      </p:sp>
      <p:sp>
        <p:nvSpPr>
          <p:cNvPr id="1214" name="CustomShape 41"/>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15" name="CustomShape 42"/>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216" name="CustomShape 43"/>
          <p:cNvSpPr/>
          <p:nvPr/>
        </p:nvSpPr>
        <p:spPr>
          <a:xfrm>
            <a:off x="495108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17" name="CustomShape 44"/>
          <p:cNvSpPr/>
          <p:nvPr/>
        </p:nvSpPr>
        <p:spPr>
          <a:xfrm>
            <a:off x="5113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Baseapp3</a:t>
            </a:r>
            <a:endParaRPr lang="en-US" sz="1000" b="0" strike="noStrike" spc="-1">
              <a:latin typeface="Arial"/>
            </a:endParaRPr>
          </a:p>
        </p:txBody>
      </p:sp>
      <p:sp>
        <p:nvSpPr>
          <p:cNvPr id="1218" name="CustomShape 45"/>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19" name="CustomShape 46"/>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20" name="CustomShape 47"/>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21" name="CustomShape 48"/>
          <p:cNvSpPr/>
          <p:nvPr/>
        </p:nvSpPr>
        <p:spPr>
          <a:xfrm>
            <a:off x="6444360" y="4365000"/>
            <a:ext cx="153000" cy="717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1222" name="CustomShape 49"/>
          <p:cNvSpPr/>
          <p:nvPr/>
        </p:nvSpPr>
        <p:spPr>
          <a:xfrm>
            <a:off x="6599880" y="4490280"/>
            <a:ext cx="2445840" cy="63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FF0000"/>
                </a:solidFill>
                <a:latin typeface="Calibri"/>
                <a:ea typeface="DejaVu Sans"/>
              </a:rPr>
              <a:t>In the same space, and other entities are near the red entity</a:t>
            </a:r>
            <a:endParaRPr lang="en-US" sz="1200" b="0" strike="noStrike" spc="-1">
              <a:latin typeface="Arial"/>
            </a:endParaRPr>
          </a:p>
        </p:txBody>
      </p:sp>
      <p:sp>
        <p:nvSpPr>
          <p:cNvPr id="1223" name="CustomShape 50"/>
          <p:cNvSpPr/>
          <p:nvPr/>
        </p:nvSpPr>
        <p:spPr>
          <a:xfrm>
            <a:off x="5394960" y="6126480"/>
            <a:ext cx="3652560" cy="707040"/>
          </a:xfrm>
          <a:prstGeom prst="rect">
            <a:avLst/>
          </a:prstGeom>
          <a:solidFill>
            <a:srgbClr val="8064A2"/>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24" name="CustomShape 51"/>
          <p:cNvSpPr/>
          <p:nvPr/>
        </p:nvSpPr>
        <p:spPr>
          <a:xfrm>
            <a:off x="5442840" y="6628320"/>
            <a:ext cx="159480" cy="1242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25" name="CustomShape 52"/>
          <p:cNvSpPr/>
          <p:nvPr/>
        </p:nvSpPr>
        <p:spPr>
          <a:xfrm>
            <a:off x="5603040" y="6157440"/>
            <a:ext cx="344448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b="0" strike="noStrike" spc="-1">
                <a:solidFill>
                  <a:srgbClr val="8EB4E3"/>
                </a:solidFill>
                <a:latin typeface="Calibri"/>
                <a:ea typeface="宋体"/>
              </a:rPr>
              <a:t>Entity that cannot access the attributes described by this entity</a:t>
            </a:r>
            <a:endParaRPr lang="en-US" sz="800" b="0" strike="noStrike" spc="-1">
              <a:latin typeface="Arial"/>
            </a:endParaRPr>
          </a:p>
          <a:p>
            <a:pPr>
              <a:lnSpc>
                <a:spcPct val="150000"/>
              </a:lnSpc>
            </a:pPr>
            <a:r>
              <a:rPr lang="en-US" sz="800" b="0" strike="noStrike" spc="-1">
                <a:solidFill>
                  <a:srgbClr val="92D050"/>
                </a:solidFill>
                <a:latin typeface="Calibri"/>
                <a:ea typeface="宋体"/>
              </a:rPr>
              <a:t>Entity that can access the attributes described by this entity</a:t>
            </a:r>
            <a:endParaRPr lang="en-US" sz="800" b="0" strike="noStrike" spc="-1">
              <a:latin typeface="Arial"/>
            </a:endParaRPr>
          </a:p>
          <a:p>
            <a:pPr>
              <a:lnSpc>
                <a:spcPct val="150000"/>
              </a:lnSpc>
            </a:pPr>
            <a:r>
              <a:rPr lang="en-US" sz="800" b="0" strike="noStrike" spc="-1">
                <a:solidFill>
                  <a:srgbClr val="C00000"/>
                </a:solidFill>
                <a:latin typeface="Calibri"/>
                <a:ea typeface="宋体"/>
              </a:rPr>
              <a:t>The currently described entity can also access attributes</a:t>
            </a:r>
            <a:endParaRPr lang="en-US" sz="800" b="0" strike="noStrike" spc="-1">
              <a:latin typeface="Arial"/>
            </a:endParaRPr>
          </a:p>
          <a:p>
            <a:pPr>
              <a:lnSpc>
                <a:spcPct val="150000"/>
              </a:lnSpc>
            </a:pPr>
            <a:endParaRPr lang="en-US" sz="800" b="0" strike="noStrike" spc="-1">
              <a:latin typeface="Arial"/>
            </a:endParaRPr>
          </a:p>
        </p:txBody>
      </p:sp>
      <p:sp>
        <p:nvSpPr>
          <p:cNvPr id="1226" name="CustomShape 53"/>
          <p:cNvSpPr/>
          <p:nvPr/>
        </p:nvSpPr>
        <p:spPr>
          <a:xfrm>
            <a:off x="5442840" y="6415560"/>
            <a:ext cx="161280" cy="12564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27" name="CustomShape 54"/>
          <p:cNvSpPr/>
          <p:nvPr/>
        </p:nvSpPr>
        <p:spPr>
          <a:xfrm>
            <a:off x="5442840" y="6221880"/>
            <a:ext cx="161280" cy="12564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22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Entity property publishing– OTHER_CLIENTS</a:t>
            </a:r>
            <a:endParaRPr lang="en-US" sz="4400" b="0" strike="noStrike" spc="-1">
              <a:latin typeface="Arial"/>
            </a:endParaRPr>
          </a:p>
        </p:txBody>
      </p:sp>
      <p:sp>
        <p:nvSpPr>
          <p:cNvPr id="1230" name="CustomShape 3"/>
          <p:cNvSpPr/>
          <p:nvPr/>
        </p:nvSpPr>
        <p:spPr>
          <a:xfrm>
            <a:off x="89280" y="1196640"/>
            <a:ext cx="9052200" cy="2949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Belongs to Real Entity</a:t>
            </a:r>
            <a:endParaRPr lang="en-US" sz="1600" b="0" strike="noStrike" spc="-1">
              <a:latin typeface="Arial"/>
            </a:endParaRPr>
          </a:p>
          <a:p>
            <a:pPr>
              <a:lnSpc>
                <a:spcPct val="100000"/>
              </a:lnSpc>
              <a:spcBef>
                <a:spcPts val="320"/>
              </a:spcBef>
            </a:pPr>
            <a:r>
              <a:rPr lang="en-US" sz="1600" b="0" strike="noStrike" spc="-1">
                <a:solidFill>
                  <a:srgbClr val="00007D"/>
                </a:solidFill>
                <a:latin typeface="Calibri"/>
                <a:ea typeface="宋体"/>
              </a:rPr>
              <a:t>        </a:t>
            </a:r>
            <a:r>
              <a:rPr lang="en-US" sz="1200" b="0" strike="noStrike" spc="-1">
                <a:solidFill>
                  <a:srgbClr val="00007D"/>
                </a:solidFill>
                <a:latin typeface="Calibri"/>
                <a:ea typeface="宋体"/>
              </a:rPr>
              <a:t>It belongs to the Real Entity and its corresponding Ghost Entity and other clients can access</a:t>
            </a:r>
            <a:endParaRPr lang="en-US" sz="12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The change of the value of this kind of attribute will be posted to its corresponding Ghost Entity. On the Ghost Entity this type of property is just a read-only property.</a:t>
            </a:r>
            <a:endParaRPr lang="en-US" sz="16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lang="en-US" sz="1600" b="0" strike="noStrike" spc="-1">
                <a:solidFill>
                  <a:srgbClr val="FF0000"/>
                </a:solidFill>
                <a:latin typeface="Courier New"/>
                <a:ea typeface="宋体"/>
              </a:rPr>
              <a:t>set_&lt;property_name&gt;()</a:t>
            </a:r>
            <a:r>
              <a:rPr lang="en-US" sz="1600" b="0" strike="noStrike" spc="-1">
                <a:solidFill>
                  <a:srgbClr val="000000"/>
                </a:solidFill>
                <a:latin typeface="Courier New"/>
                <a:ea typeface="宋体"/>
              </a:rPr>
              <a:t>)</a:t>
            </a:r>
            <a:r>
              <a:rPr lang="en-US" sz="1600" b="0" strike="noStrike" spc="-1">
                <a:solidFill>
                  <a:srgbClr val="00007D"/>
                </a:solidFill>
                <a:latin typeface="Calibri"/>
                <a:ea typeface="宋体"/>
              </a:rPr>
              <a:t> function called</a:t>
            </a:r>
            <a:endParaRPr lang="en-US" sz="1600" b="0" strike="noStrike" spc="-1">
              <a:latin typeface="Arial"/>
            </a:endParaRPr>
          </a:p>
          <a:p>
            <a:pPr marL="181080" indent="-178560">
              <a:lnSpc>
                <a:spcPct val="100000"/>
              </a:lnSpc>
              <a:spcBef>
                <a:spcPts val="320"/>
              </a:spcBef>
              <a:buClr>
                <a:srgbClr val="FF9933"/>
              </a:buClr>
              <a:buSzPct val="80000"/>
              <a:buFont typeface="Wingdings" charset="2"/>
              <a:buChar char=""/>
            </a:pPr>
            <a:r>
              <a:rPr lang="en-US" sz="1600" b="0" strike="noStrike" spc="-1">
                <a:solidFill>
                  <a:srgbClr val="00007D"/>
                </a:solidFill>
                <a:latin typeface="Calibri"/>
                <a:ea typeface="宋体"/>
              </a:rPr>
              <a:t>E.g.:</a:t>
            </a:r>
            <a:endParaRPr lang="en-US" sz="1600" b="0" strike="noStrike" spc="-1">
              <a:latin typeface="Arial"/>
            </a:endParaRPr>
          </a:p>
          <a:p>
            <a:pPr marL="333360" lvl="1" indent="-148320">
              <a:lnSpc>
                <a:spcPct val="100000"/>
              </a:lnSpc>
              <a:spcBef>
                <a:spcPts val="241"/>
              </a:spcBef>
              <a:buClr>
                <a:srgbClr val="FF9933"/>
              </a:buClr>
              <a:buSzPct val="90000"/>
              <a:buFont typeface="Wingdings" charset="2"/>
              <a:buChar char=""/>
            </a:pPr>
            <a:r>
              <a:rPr lang="en-US" sz="1200" b="0" strike="noStrike" spc="-1">
                <a:solidFill>
                  <a:srgbClr val="00007D"/>
                </a:solidFill>
                <a:latin typeface="Calibri"/>
                <a:ea typeface="宋体"/>
              </a:rPr>
              <a:t>The status of dynamic world objects (eg: doors, buttons, trophies)</a:t>
            </a:r>
            <a:endParaRPr lang="en-US" sz="1200" b="0" strike="noStrike" spc="-1">
              <a:latin typeface="Arial"/>
            </a:endParaRPr>
          </a:p>
          <a:p>
            <a:pPr marL="333360" lvl="1" indent="-148320">
              <a:lnSpc>
                <a:spcPct val="100000"/>
              </a:lnSpc>
              <a:spcBef>
                <a:spcPts val="241"/>
              </a:spcBef>
              <a:buClr>
                <a:srgbClr val="FF9933"/>
              </a:buClr>
              <a:buSzPct val="90000"/>
              <a:buFont typeface="Wingdings" charset="2"/>
              <a:buChar char=""/>
            </a:pPr>
            <a:r>
              <a:rPr lang="en-US" sz="1200" b="0" strike="noStrike" spc="-1">
                <a:solidFill>
                  <a:srgbClr val="00007D"/>
                </a:solidFill>
                <a:latin typeface="Calibri"/>
                <a:ea typeface="宋体"/>
              </a:rPr>
              <a:t>The client locally knows a state and just wants to broadcast the state to other clients</a:t>
            </a:r>
            <a:endParaRPr lang="en-US" sz="1200" b="0" strike="noStrike" spc="-1">
              <a:latin typeface="Arial"/>
            </a:endParaRPr>
          </a:p>
          <a:p>
            <a:pPr>
              <a:lnSpc>
                <a:spcPct val="100000"/>
              </a:lnSpc>
              <a:spcBef>
                <a:spcPts val="320"/>
              </a:spcBef>
            </a:pPr>
            <a:endParaRPr lang="en-US" sz="1200" b="0" strike="noStrike" spc="-1">
              <a:latin typeface="Arial"/>
            </a:endParaRPr>
          </a:p>
          <a:p>
            <a:pPr>
              <a:lnSpc>
                <a:spcPct val="100000"/>
              </a:lnSpc>
              <a:spcBef>
                <a:spcPts val="320"/>
              </a:spcBef>
            </a:pPr>
            <a:r>
              <a:rPr lang="en-US" sz="1600" b="0" strike="noStrike" spc="-1">
                <a:solidFill>
                  <a:srgbClr val="00007D"/>
                </a:solidFill>
                <a:latin typeface="Calibri"/>
                <a:ea typeface="宋体"/>
              </a:rPr>
              <a:t>             </a:t>
            </a:r>
            <a:endParaRPr lang="en-US" sz="1600" b="0" strike="noStrike" spc="-1">
              <a:latin typeface="Arial"/>
            </a:endParaRPr>
          </a:p>
        </p:txBody>
      </p:sp>
      <p:sp>
        <p:nvSpPr>
          <p:cNvPr id="1231" name="CustomShape 4"/>
          <p:cNvSpPr/>
          <p:nvPr/>
        </p:nvSpPr>
        <p:spPr>
          <a:xfrm>
            <a:off x="827640" y="4365000"/>
            <a:ext cx="5542200" cy="2445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32" name="CustomShape 5"/>
          <p:cNvSpPr/>
          <p:nvPr/>
        </p:nvSpPr>
        <p:spPr>
          <a:xfrm>
            <a:off x="899640" y="4509360"/>
            <a:ext cx="11502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33" name="CustomShape 6"/>
          <p:cNvSpPr/>
          <p:nvPr/>
        </p:nvSpPr>
        <p:spPr>
          <a:xfrm>
            <a:off x="1107720" y="4730040"/>
            <a:ext cx="10969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Cellapp1-space1</a:t>
            </a:r>
            <a:endParaRPr lang="en-US" sz="1000" b="0" strike="noStrike" spc="-1">
              <a:latin typeface="Arial"/>
            </a:endParaRPr>
          </a:p>
        </p:txBody>
      </p:sp>
      <p:sp>
        <p:nvSpPr>
          <p:cNvPr id="1234" name="CustomShape 7"/>
          <p:cNvSpPr/>
          <p:nvPr/>
        </p:nvSpPr>
        <p:spPr>
          <a:xfrm>
            <a:off x="98244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35" name="CustomShape 8"/>
          <p:cNvSpPr/>
          <p:nvPr/>
        </p:nvSpPr>
        <p:spPr>
          <a:xfrm>
            <a:off x="131580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36" name="CustomShape 9"/>
          <p:cNvSpPr/>
          <p:nvPr/>
        </p:nvSpPr>
        <p:spPr>
          <a:xfrm>
            <a:off x="16509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37" name="CustomShape 10"/>
          <p:cNvSpPr/>
          <p:nvPr/>
        </p:nvSpPr>
        <p:spPr>
          <a:xfrm>
            <a:off x="2732040" y="4509360"/>
            <a:ext cx="112824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38" name="CustomShape 11"/>
          <p:cNvSpPr/>
          <p:nvPr/>
        </p:nvSpPr>
        <p:spPr>
          <a:xfrm>
            <a:off x="2844360" y="4730040"/>
            <a:ext cx="108036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Cellapp2-space1</a:t>
            </a:r>
            <a:endParaRPr lang="en-US" sz="1000" b="0" strike="noStrike" spc="-1">
              <a:latin typeface="Arial"/>
            </a:endParaRPr>
          </a:p>
        </p:txBody>
      </p:sp>
      <p:sp>
        <p:nvSpPr>
          <p:cNvPr id="1239" name="CustomShape 12"/>
          <p:cNvSpPr/>
          <p:nvPr/>
        </p:nvSpPr>
        <p:spPr>
          <a:xfrm>
            <a:off x="2910600" y="4546440"/>
            <a:ext cx="13752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240" name="CustomShape 13"/>
          <p:cNvSpPr/>
          <p:nvPr/>
        </p:nvSpPr>
        <p:spPr>
          <a:xfrm>
            <a:off x="32493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41" name="CustomShape 14"/>
          <p:cNvSpPr/>
          <p:nvPr/>
        </p:nvSpPr>
        <p:spPr>
          <a:xfrm>
            <a:off x="358452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42" name="CustomShape 15"/>
          <p:cNvSpPr/>
          <p:nvPr/>
        </p:nvSpPr>
        <p:spPr>
          <a:xfrm>
            <a:off x="4698720" y="4509360"/>
            <a:ext cx="123876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43" name="CustomShape 16"/>
          <p:cNvSpPr/>
          <p:nvPr/>
        </p:nvSpPr>
        <p:spPr>
          <a:xfrm>
            <a:off x="493236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44" name="CustomShape 17"/>
          <p:cNvSpPr/>
          <p:nvPr/>
        </p:nvSpPr>
        <p:spPr>
          <a:xfrm>
            <a:off x="526572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45" name="CustomShape 18"/>
          <p:cNvSpPr/>
          <p:nvPr/>
        </p:nvSpPr>
        <p:spPr>
          <a:xfrm>
            <a:off x="5600880" y="454644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46" name="CustomShape 19"/>
          <p:cNvSpPr/>
          <p:nvPr/>
        </p:nvSpPr>
        <p:spPr>
          <a:xfrm>
            <a:off x="987840" y="4759200"/>
            <a:ext cx="12456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FFFF00"/>
                </a:solidFill>
                <a:latin typeface="Calibri"/>
                <a:ea typeface="DejaVu Sans"/>
              </a:rPr>
              <a:t>1</a:t>
            </a:r>
            <a:endParaRPr lang="en-US" sz="800" b="0" strike="noStrike" spc="-1">
              <a:latin typeface="Arial"/>
            </a:endParaRPr>
          </a:p>
        </p:txBody>
      </p:sp>
      <p:sp>
        <p:nvSpPr>
          <p:cNvPr id="1247" name="CustomShape 20"/>
          <p:cNvSpPr/>
          <p:nvPr/>
        </p:nvSpPr>
        <p:spPr>
          <a:xfrm>
            <a:off x="4860000" y="4725000"/>
            <a:ext cx="114912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Cellapp3-space1</a:t>
            </a:r>
            <a:endParaRPr lang="en-US" sz="1000" b="0" strike="noStrike" spc="-1">
              <a:latin typeface="Arial"/>
            </a:endParaRPr>
          </a:p>
        </p:txBody>
      </p:sp>
      <p:sp>
        <p:nvSpPr>
          <p:cNvPr id="1248" name="CustomShape 21"/>
          <p:cNvSpPr/>
          <p:nvPr/>
        </p:nvSpPr>
        <p:spPr>
          <a:xfrm>
            <a:off x="212364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49" name="CustomShape 22"/>
          <p:cNvSpPr/>
          <p:nvPr/>
        </p:nvSpPr>
        <p:spPr>
          <a:xfrm>
            <a:off x="233172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Client1</a:t>
            </a:r>
            <a:endParaRPr lang="en-US" sz="1000" b="0" strike="noStrike" spc="-1">
              <a:latin typeface="Arial"/>
            </a:endParaRPr>
          </a:p>
        </p:txBody>
      </p:sp>
      <p:sp>
        <p:nvSpPr>
          <p:cNvPr id="1250" name="CustomShape 23"/>
          <p:cNvSpPr/>
          <p:nvPr/>
        </p:nvSpPr>
        <p:spPr>
          <a:xfrm>
            <a:off x="220644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1</a:t>
            </a:r>
            <a:endParaRPr lang="en-US" sz="800" b="0" strike="noStrike" spc="-1">
              <a:latin typeface="Arial"/>
            </a:endParaRPr>
          </a:p>
        </p:txBody>
      </p:sp>
      <p:sp>
        <p:nvSpPr>
          <p:cNvPr id="1251" name="CustomShape 24"/>
          <p:cNvSpPr/>
          <p:nvPr/>
        </p:nvSpPr>
        <p:spPr>
          <a:xfrm>
            <a:off x="253980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52" name="CustomShape 25"/>
          <p:cNvSpPr/>
          <p:nvPr/>
        </p:nvSpPr>
        <p:spPr>
          <a:xfrm>
            <a:off x="2874960" y="63111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53" name="Line 26"/>
          <p:cNvSpPr/>
          <p:nvPr/>
        </p:nvSpPr>
        <p:spPr>
          <a:xfrm>
            <a:off x="827280" y="5949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254" name="CustomShape 27"/>
          <p:cNvSpPr/>
          <p:nvPr/>
        </p:nvSpPr>
        <p:spPr>
          <a:xfrm>
            <a:off x="3780720" y="6273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55" name="CustomShape 28"/>
          <p:cNvSpPr/>
          <p:nvPr/>
        </p:nvSpPr>
        <p:spPr>
          <a:xfrm>
            <a:off x="3988800" y="6494400"/>
            <a:ext cx="796680" cy="2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Client2</a:t>
            </a:r>
            <a:endParaRPr lang="en-US" sz="1000" b="0" strike="noStrike" spc="-1">
              <a:latin typeface="Arial"/>
            </a:endParaRPr>
          </a:p>
        </p:txBody>
      </p:sp>
      <p:sp>
        <p:nvSpPr>
          <p:cNvPr id="1256" name="CustomShape 29"/>
          <p:cNvSpPr/>
          <p:nvPr/>
        </p:nvSpPr>
        <p:spPr>
          <a:xfrm>
            <a:off x="3863520" y="63111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257" name="CustomShape 30"/>
          <p:cNvSpPr/>
          <p:nvPr/>
        </p:nvSpPr>
        <p:spPr>
          <a:xfrm>
            <a:off x="4196880" y="63111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58" name="CustomShape 31"/>
          <p:cNvSpPr/>
          <p:nvPr/>
        </p:nvSpPr>
        <p:spPr>
          <a:xfrm>
            <a:off x="4532040" y="6311160"/>
            <a:ext cx="12456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59" name="Line 32"/>
          <p:cNvSpPr/>
          <p:nvPr/>
        </p:nvSpPr>
        <p:spPr>
          <a:xfrm>
            <a:off x="827280" y="5085000"/>
            <a:ext cx="554472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260" name="CustomShape 33"/>
          <p:cNvSpPr/>
          <p:nvPr/>
        </p:nvSpPr>
        <p:spPr>
          <a:xfrm>
            <a:off x="293472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61" name="CustomShape 34"/>
          <p:cNvSpPr/>
          <p:nvPr/>
        </p:nvSpPr>
        <p:spPr>
          <a:xfrm>
            <a:off x="3097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Baseapp2</a:t>
            </a:r>
            <a:endParaRPr lang="en-US" sz="1000" b="0" strike="noStrike" spc="-1">
              <a:latin typeface="Arial"/>
            </a:endParaRPr>
          </a:p>
        </p:txBody>
      </p:sp>
      <p:sp>
        <p:nvSpPr>
          <p:cNvPr id="1262" name="CustomShape 35"/>
          <p:cNvSpPr/>
          <p:nvPr/>
        </p:nvSpPr>
        <p:spPr>
          <a:xfrm>
            <a:off x="3017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63" name="CustomShape 36"/>
          <p:cNvSpPr/>
          <p:nvPr/>
        </p:nvSpPr>
        <p:spPr>
          <a:xfrm>
            <a:off x="368604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64" name="CustomShape 37"/>
          <p:cNvSpPr/>
          <p:nvPr/>
        </p:nvSpPr>
        <p:spPr>
          <a:xfrm>
            <a:off x="3364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65" name="CustomShape 38"/>
          <p:cNvSpPr/>
          <p:nvPr/>
        </p:nvSpPr>
        <p:spPr>
          <a:xfrm>
            <a:off x="899640" y="530136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66" name="CustomShape 39"/>
          <p:cNvSpPr/>
          <p:nvPr/>
        </p:nvSpPr>
        <p:spPr>
          <a:xfrm>
            <a:off x="1061640" y="552204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Baseapp1</a:t>
            </a:r>
            <a:endParaRPr lang="en-US" sz="1000" b="0" strike="noStrike" spc="-1">
              <a:latin typeface="Arial"/>
            </a:endParaRPr>
          </a:p>
        </p:txBody>
      </p:sp>
      <p:sp>
        <p:nvSpPr>
          <p:cNvPr id="1267" name="CustomShape 40"/>
          <p:cNvSpPr/>
          <p:nvPr/>
        </p:nvSpPr>
        <p:spPr>
          <a:xfrm>
            <a:off x="98244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1</a:t>
            </a:r>
            <a:endParaRPr lang="en-US" sz="800" b="0" strike="noStrike" spc="-1">
              <a:latin typeface="Arial"/>
            </a:endParaRPr>
          </a:p>
        </p:txBody>
      </p:sp>
      <p:sp>
        <p:nvSpPr>
          <p:cNvPr id="1268" name="CustomShape 41"/>
          <p:cNvSpPr/>
          <p:nvPr/>
        </p:nvSpPr>
        <p:spPr>
          <a:xfrm>
            <a:off x="1650960" y="533844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69" name="CustomShape 42"/>
          <p:cNvSpPr/>
          <p:nvPr/>
        </p:nvSpPr>
        <p:spPr>
          <a:xfrm>
            <a:off x="1329480" y="53370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800" b="0" strike="noStrike" spc="-1">
                <a:solidFill>
                  <a:srgbClr val="000000"/>
                </a:solidFill>
                <a:latin typeface="Calibri"/>
                <a:ea typeface="DejaVu Sans"/>
              </a:rPr>
              <a:t>2</a:t>
            </a:r>
            <a:endParaRPr lang="en-US" sz="800" b="0" strike="noStrike" spc="-1">
              <a:latin typeface="Arial"/>
            </a:endParaRPr>
          </a:p>
        </p:txBody>
      </p:sp>
      <p:sp>
        <p:nvSpPr>
          <p:cNvPr id="1270" name="CustomShape 43"/>
          <p:cNvSpPr/>
          <p:nvPr/>
        </p:nvSpPr>
        <p:spPr>
          <a:xfrm>
            <a:off x="4951080" y="5337720"/>
            <a:ext cx="914400" cy="42120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71" name="CustomShape 44"/>
          <p:cNvSpPr/>
          <p:nvPr/>
        </p:nvSpPr>
        <p:spPr>
          <a:xfrm>
            <a:off x="5113080" y="5558400"/>
            <a:ext cx="7138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17375E"/>
                </a:solidFill>
                <a:latin typeface="Calibri"/>
                <a:ea typeface="DejaVu Sans"/>
              </a:rPr>
              <a:t>Baseapp3</a:t>
            </a:r>
            <a:endParaRPr lang="en-US" sz="1000" b="0" strike="noStrike" spc="-1">
              <a:latin typeface="Arial"/>
            </a:endParaRPr>
          </a:p>
        </p:txBody>
      </p:sp>
      <p:sp>
        <p:nvSpPr>
          <p:cNvPr id="1272" name="CustomShape 45"/>
          <p:cNvSpPr/>
          <p:nvPr/>
        </p:nvSpPr>
        <p:spPr>
          <a:xfrm>
            <a:off x="503388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73" name="CustomShape 46"/>
          <p:cNvSpPr/>
          <p:nvPr/>
        </p:nvSpPr>
        <p:spPr>
          <a:xfrm>
            <a:off x="5702400" y="537480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74" name="CustomShape 47"/>
          <p:cNvSpPr/>
          <p:nvPr/>
        </p:nvSpPr>
        <p:spPr>
          <a:xfrm>
            <a:off x="5380920" y="5373360"/>
            <a:ext cx="12456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75" name="CustomShape 48"/>
          <p:cNvSpPr/>
          <p:nvPr/>
        </p:nvSpPr>
        <p:spPr>
          <a:xfrm>
            <a:off x="6444360" y="4365000"/>
            <a:ext cx="153000" cy="717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1276" name="CustomShape 49"/>
          <p:cNvSpPr/>
          <p:nvPr/>
        </p:nvSpPr>
        <p:spPr>
          <a:xfrm>
            <a:off x="6599880" y="4490280"/>
            <a:ext cx="2445840" cy="63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FF0000"/>
                </a:solidFill>
                <a:latin typeface="Calibri"/>
                <a:ea typeface="DejaVu Sans"/>
              </a:rPr>
              <a:t>In the same space, and other entities are near the red entity</a:t>
            </a:r>
            <a:endParaRPr lang="en-US" sz="1200" b="0" strike="noStrike" spc="-1">
              <a:latin typeface="Arial"/>
            </a:endParaRPr>
          </a:p>
        </p:txBody>
      </p:sp>
      <p:sp>
        <p:nvSpPr>
          <p:cNvPr id="1277" name="CustomShape 50"/>
          <p:cNvSpPr/>
          <p:nvPr/>
        </p:nvSpPr>
        <p:spPr>
          <a:xfrm>
            <a:off x="5394960" y="6006600"/>
            <a:ext cx="3652560" cy="707040"/>
          </a:xfrm>
          <a:prstGeom prst="rect">
            <a:avLst/>
          </a:prstGeom>
          <a:solidFill>
            <a:srgbClr val="8064A2"/>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78" name="CustomShape 51"/>
          <p:cNvSpPr/>
          <p:nvPr/>
        </p:nvSpPr>
        <p:spPr>
          <a:xfrm>
            <a:off x="5442840" y="6508440"/>
            <a:ext cx="159480" cy="1242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79" name="CustomShape 52"/>
          <p:cNvSpPr/>
          <p:nvPr/>
        </p:nvSpPr>
        <p:spPr>
          <a:xfrm>
            <a:off x="5603040" y="6037560"/>
            <a:ext cx="344448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b="0" strike="noStrike" spc="-1">
                <a:solidFill>
                  <a:srgbClr val="8EB4E3"/>
                </a:solidFill>
                <a:latin typeface="Calibri"/>
                <a:ea typeface="宋体"/>
              </a:rPr>
              <a:t>Entity that cannot access the attributes described by this entity</a:t>
            </a:r>
            <a:endParaRPr lang="en-US" sz="800" b="0" strike="noStrike" spc="-1">
              <a:latin typeface="Arial"/>
            </a:endParaRPr>
          </a:p>
          <a:p>
            <a:pPr>
              <a:lnSpc>
                <a:spcPct val="150000"/>
              </a:lnSpc>
            </a:pPr>
            <a:r>
              <a:rPr lang="en-US" sz="800" b="0" strike="noStrike" spc="-1">
                <a:solidFill>
                  <a:srgbClr val="92D050"/>
                </a:solidFill>
                <a:latin typeface="Calibri"/>
                <a:ea typeface="宋体"/>
              </a:rPr>
              <a:t>Entity that can access the attributes described by this entity</a:t>
            </a:r>
            <a:endParaRPr lang="en-US" sz="800" b="0" strike="noStrike" spc="-1">
              <a:latin typeface="Arial"/>
            </a:endParaRPr>
          </a:p>
          <a:p>
            <a:pPr>
              <a:lnSpc>
                <a:spcPct val="150000"/>
              </a:lnSpc>
            </a:pPr>
            <a:r>
              <a:rPr lang="en-US" sz="800" b="0" strike="noStrike" spc="-1">
                <a:solidFill>
                  <a:srgbClr val="C00000"/>
                </a:solidFill>
                <a:latin typeface="Calibri"/>
                <a:ea typeface="宋体"/>
              </a:rPr>
              <a:t>The currently described entity can also access attributes</a:t>
            </a:r>
            <a:endParaRPr lang="en-US" sz="800" b="0" strike="noStrike" spc="-1">
              <a:latin typeface="Arial"/>
            </a:endParaRPr>
          </a:p>
          <a:p>
            <a:pPr>
              <a:lnSpc>
                <a:spcPct val="150000"/>
              </a:lnSpc>
            </a:pPr>
            <a:endParaRPr lang="en-US" sz="800" b="0" strike="noStrike" spc="-1">
              <a:latin typeface="Arial"/>
            </a:endParaRPr>
          </a:p>
        </p:txBody>
      </p:sp>
      <p:sp>
        <p:nvSpPr>
          <p:cNvPr id="1280" name="CustomShape 53"/>
          <p:cNvSpPr/>
          <p:nvPr/>
        </p:nvSpPr>
        <p:spPr>
          <a:xfrm>
            <a:off x="5442840" y="6295680"/>
            <a:ext cx="161280" cy="12564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81" name="CustomShape 54"/>
          <p:cNvSpPr/>
          <p:nvPr/>
        </p:nvSpPr>
        <p:spPr>
          <a:xfrm>
            <a:off x="5442840" y="6102000"/>
            <a:ext cx="161280" cy="12564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283"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DejaVu Sans"/>
              </a:rPr>
              <a:t>Volatile</a:t>
            </a:r>
            <a:r>
              <a:rPr lang="en-US" sz="4400" b="0" strike="noStrike" spc="-1">
                <a:solidFill>
                  <a:srgbClr val="4F81BD"/>
                </a:solidFill>
                <a:latin typeface="Calibri"/>
                <a:ea typeface="宋体"/>
              </a:rPr>
              <a:t> property</a:t>
            </a:r>
            <a:endParaRPr lang="en-US" sz="4400" b="0" strike="noStrike" spc="-1">
              <a:latin typeface="Arial"/>
            </a:endParaRPr>
          </a:p>
        </p:txBody>
      </p:sp>
      <p:sp>
        <p:nvSpPr>
          <p:cNvPr id="1284" name="CustomShape 3"/>
          <p:cNvSpPr/>
          <p:nvPr/>
        </p:nvSpPr>
        <p:spPr>
          <a:xfrm>
            <a:off x="89280" y="1196640"/>
            <a:ext cx="9052200" cy="2949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799"/>
              </a:spcBef>
              <a:buClr>
                <a:srgbClr val="FF9933"/>
              </a:buClr>
              <a:buSzPct val="80000"/>
              <a:buFont typeface="Wingdings" charset="2"/>
              <a:buChar char=""/>
            </a:pPr>
            <a:r>
              <a:rPr lang="en-US" sz="4000" b="0" strike="noStrike" spc="-1">
                <a:solidFill>
                  <a:srgbClr val="00007D"/>
                </a:solidFill>
                <a:latin typeface="Calibri"/>
                <a:ea typeface="宋体"/>
              </a:rPr>
              <a:t>Optimized protocol</a:t>
            </a:r>
            <a:endParaRPr lang="en-US" sz="4000" b="0" strike="noStrike" spc="-1">
              <a:latin typeface="Arial"/>
            </a:endParaRPr>
          </a:p>
          <a:p>
            <a:pPr marL="181080" indent="-178560">
              <a:lnSpc>
                <a:spcPct val="100000"/>
              </a:lnSpc>
              <a:spcBef>
                <a:spcPts val="799"/>
              </a:spcBef>
              <a:buClr>
                <a:srgbClr val="FF9933"/>
              </a:buClr>
              <a:buSzPct val="80000"/>
              <a:buFont typeface="Wingdings" charset="2"/>
              <a:buChar char=""/>
            </a:pPr>
            <a:r>
              <a:rPr lang="en-US" sz="4000" b="0" strike="noStrike" spc="-1">
                <a:solidFill>
                  <a:srgbClr val="00007D"/>
                </a:solidFill>
                <a:latin typeface="Calibri"/>
                <a:ea typeface="宋体"/>
              </a:rPr>
              <a:t>Only interested in recently updated values</a:t>
            </a:r>
            <a:endParaRPr lang="en-US" sz="4000" b="0" strike="noStrike" spc="-1">
              <a:latin typeface="Arial"/>
            </a:endParaRPr>
          </a:p>
          <a:p>
            <a:pPr marL="181080" indent="-178560">
              <a:lnSpc>
                <a:spcPct val="100000"/>
              </a:lnSpc>
              <a:spcBef>
                <a:spcPts val="799"/>
              </a:spcBef>
              <a:buClr>
                <a:srgbClr val="FF9933"/>
              </a:buClr>
              <a:buSzPct val="80000"/>
              <a:buFont typeface="Wingdings" charset="2"/>
              <a:buChar char=""/>
            </a:pPr>
            <a:r>
              <a:rPr lang="en-US" sz="4000" b="0" strike="noStrike" spc="-1">
                <a:solidFill>
                  <a:srgbClr val="00007D"/>
                </a:solidFill>
                <a:latin typeface="Calibri"/>
                <a:ea typeface="宋体"/>
              </a:rPr>
              <a:t>Position (x,y,z)</a:t>
            </a:r>
            <a:endParaRPr lang="en-US" sz="4000" b="0" strike="noStrike" spc="-1">
              <a:latin typeface="Arial"/>
            </a:endParaRPr>
          </a:p>
          <a:p>
            <a:pPr marL="181080" indent="-178560">
              <a:lnSpc>
                <a:spcPct val="100000"/>
              </a:lnSpc>
              <a:spcBef>
                <a:spcPts val="799"/>
              </a:spcBef>
              <a:buClr>
                <a:srgbClr val="FF9933"/>
              </a:buClr>
              <a:buSzPct val="80000"/>
              <a:buFont typeface="Wingdings" charset="2"/>
              <a:buChar char=""/>
            </a:pPr>
            <a:r>
              <a:rPr lang="en-US" sz="4000" b="0" strike="noStrike" spc="-1">
                <a:solidFill>
                  <a:srgbClr val="00007D"/>
                </a:solidFill>
                <a:latin typeface="Calibri"/>
                <a:ea typeface="宋体"/>
              </a:rPr>
              <a:t>Yaw, Pitch, Roll</a:t>
            </a:r>
            <a:endParaRPr lang="en-US" sz="4000" b="0" strike="noStrike" spc="-1">
              <a:latin typeface="Arial"/>
            </a:endParaRPr>
          </a:p>
          <a:p>
            <a:pPr>
              <a:lnSpc>
                <a:spcPct val="100000"/>
              </a:lnSpc>
              <a:spcBef>
                <a:spcPts val="320"/>
              </a:spcBef>
            </a:pPr>
            <a:endParaRPr lang="en-US" sz="4000" b="0" strike="noStrike" spc="-1">
              <a:latin typeface="Arial"/>
            </a:endParaRPr>
          </a:p>
          <a:p>
            <a:pPr>
              <a:lnSpc>
                <a:spcPct val="100000"/>
              </a:lnSpc>
              <a:spcBef>
                <a:spcPts val="320"/>
              </a:spcBef>
            </a:pPr>
            <a:r>
              <a:rPr lang="en-US" sz="1600" b="0" strike="noStrike" spc="-1">
                <a:solidFill>
                  <a:srgbClr val="00007D"/>
                </a:solidFill>
                <a:latin typeface="Calibri"/>
                <a:ea typeface="宋体"/>
              </a:rPr>
              <a:t>             </a:t>
            </a: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286"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7500" lnSpcReduction="20000"/>
          </a:bodyPr>
          <a:lstStyle/>
          <a:p>
            <a:pPr>
              <a:lnSpc>
                <a:spcPct val="100000"/>
              </a:lnSpc>
            </a:pPr>
            <a:r>
              <a:rPr lang="en-US" sz="4900" b="0" strike="noStrike" spc="-1">
                <a:solidFill>
                  <a:srgbClr val="4F81BD"/>
                </a:solidFill>
                <a:latin typeface="Calibri"/>
                <a:ea typeface="宋体"/>
              </a:rPr>
              <a:t>Property Detail Level (not implemented)</a:t>
            </a:r>
            <a:endParaRPr lang="en-US" sz="4900" b="0" strike="noStrike" spc="-1">
              <a:latin typeface="Arial"/>
            </a:endParaRPr>
          </a:p>
        </p:txBody>
      </p:sp>
      <p:sp>
        <p:nvSpPr>
          <p:cNvPr id="1287" name="CustomShape 3"/>
          <p:cNvSpPr/>
          <p:nvPr/>
        </p:nvSpPr>
        <p:spPr>
          <a:xfrm>
            <a:off x="89280" y="1196640"/>
            <a:ext cx="9052200" cy="467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799"/>
              </a:spcBef>
              <a:buClr>
                <a:srgbClr val="FF9933"/>
              </a:buClr>
              <a:buSzPct val="80000"/>
              <a:buFont typeface="Wingdings" charset="2"/>
              <a:buChar char=""/>
            </a:pPr>
            <a:r>
              <a:rPr lang="en-US" sz="3800" b="0" strike="noStrike" spc="-1">
                <a:solidFill>
                  <a:srgbClr val="00007D"/>
                </a:solidFill>
                <a:latin typeface="Calibri"/>
                <a:ea typeface="宋体"/>
              </a:rPr>
              <a:t>Affects attributes updated to the client</a:t>
            </a:r>
            <a:endParaRPr lang="en-US" sz="3800" b="0" strike="noStrike" spc="-1">
              <a:latin typeface="Arial"/>
            </a:endParaRPr>
          </a:p>
          <a:p>
            <a:pPr marL="181080" indent="-178560">
              <a:lnSpc>
                <a:spcPct val="100000"/>
              </a:lnSpc>
              <a:spcBef>
                <a:spcPts val="799"/>
              </a:spcBef>
              <a:buClr>
                <a:srgbClr val="FF9933"/>
              </a:buClr>
              <a:buSzPct val="80000"/>
              <a:buFont typeface="Wingdings" charset="2"/>
              <a:buChar char=""/>
            </a:pPr>
            <a:r>
              <a:rPr lang="en-US" sz="3800" b="0" strike="noStrike" spc="-1">
                <a:solidFill>
                  <a:srgbClr val="00007D"/>
                </a:solidFill>
                <a:latin typeface="Calibri"/>
                <a:ea typeface="宋体"/>
              </a:rPr>
              <a:t>Typically used for visible attributes</a:t>
            </a:r>
            <a:endParaRPr lang="en-US" sz="3800" b="0" strike="noStrike" spc="-1">
              <a:latin typeface="Arial"/>
            </a:endParaRPr>
          </a:p>
          <a:p>
            <a:pPr marL="181080" indent="-178560">
              <a:lnSpc>
                <a:spcPct val="100000"/>
              </a:lnSpc>
              <a:spcBef>
                <a:spcPts val="799"/>
              </a:spcBef>
              <a:buClr>
                <a:srgbClr val="FF9933"/>
              </a:buClr>
              <a:buSzPct val="80000"/>
              <a:buFont typeface="Wingdings" charset="2"/>
              <a:buChar char=""/>
            </a:pPr>
            <a:r>
              <a:rPr lang="en-US" sz="3800" b="0" strike="noStrike" spc="-1">
                <a:solidFill>
                  <a:srgbClr val="00007D"/>
                </a:solidFill>
                <a:latin typeface="Calibri"/>
                <a:ea typeface="宋体"/>
              </a:rPr>
              <a:t>Bandwidth saving mechanism</a:t>
            </a:r>
            <a:endParaRPr lang="en-US" sz="3800" b="0" strike="noStrike" spc="-1">
              <a:latin typeface="Arial"/>
            </a:endParaRPr>
          </a:p>
          <a:p>
            <a:pPr marL="181080" indent="-178560">
              <a:lnSpc>
                <a:spcPct val="100000"/>
              </a:lnSpc>
              <a:spcBef>
                <a:spcPts val="799"/>
              </a:spcBef>
              <a:buClr>
                <a:srgbClr val="FF9933"/>
              </a:buClr>
              <a:buSzPct val="80000"/>
              <a:buFont typeface="Wingdings" charset="2"/>
              <a:buChar char=""/>
            </a:pPr>
            <a:r>
              <a:rPr lang="en-US" sz="3800" b="0" strike="noStrike" spc="-1">
                <a:solidFill>
                  <a:srgbClr val="00007D"/>
                </a:solidFill>
                <a:latin typeface="Calibri"/>
                <a:ea typeface="宋体"/>
              </a:rPr>
              <a:t>It can be used if needed, doesn’t have to be used</a:t>
            </a:r>
            <a:endParaRPr lang="en-US" sz="3800" b="0" strike="noStrike" spc="-1">
              <a:latin typeface="Arial"/>
            </a:endParaRPr>
          </a:p>
          <a:p>
            <a:pPr marL="181080" indent="-178560">
              <a:lnSpc>
                <a:spcPct val="100000"/>
              </a:lnSpc>
              <a:spcBef>
                <a:spcPts val="799"/>
              </a:spcBef>
              <a:buClr>
                <a:srgbClr val="FF9933"/>
              </a:buClr>
              <a:buSzPct val="80000"/>
              <a:buFont typeface="Wingdings" charset="2"/>
              <a:buChar char=""/>
            </a:pPr>
            <a:r>
              <a:rPr lang="en-US" sz="3800" b="0" strike="noStrike" spc="-1">
                <a:solidFill>
                  <a:srgbClr val="00007D"/>
                </a:solidFill>
                <a:latin typeface="Courier New"/>
                <a:ea typeface="宋体"/>
              </a:rPr>
              <a:t>Specified with &lt;DetailLevel&gt;</a:t>
            </a:r>
            <a:endParaRPr lang="en-US" sz="3800" b="0" strike="noStrike" spc="-1">
              <a:latin typeface="Arial"/>
            </a:endParaRPr>
          </a:p>
          <a:p>
            <a:pPr marL="181080" indent="-178560">
              <a:lnSpc>
                <a:spcPct val="100000"/>
              </a:lnSpc>
              <a:spcBef>
                <a:spcPts val="799"/>
              </a:spcBef>
              <a:buClr>
                <a:srgbClr val="FF9933"/>
              </a:buClr>
              <a:buSzPct val="80000"/>
              <a:buFont typeface="Wingdings" charset="2"/>
              <a:buChar char=""/>
            </a:pPr>
            <a:r>
              <a:rPr lang="en-US" sz="3800" b="0" strike="noStrike" spc="-1">
                <a:solidFill>
                  <a:srgbClr val="00007D"/>
                </a:solidFill>
                <a:latin typeface="Calibri"/>
                <a:ea typeface="宋体"/>
              </a:rPr>
              <a:t>Detail levels aka </a:t>
            </a:r>
            <a:r>
              <a:rPr lang="en-US" sz="3800" b="0" strike="noStrike" spc="-1">
                <a:solidFill>
                  <a:srgbClr val="00007D"/>
                </a:solidFill>
                <a:latin typeface="Courier New"/>
                <a:ea typeface="宋体"/>
              </a:rPr>
              <a:t>&lt;LodLevels&gt;</a:t>
            </a:r>
            <a:endParaRPr lang="en-US" sz="3800" b="0" strike="noStrike" spc="-1">
              <a:latin typeface="Arial"/>
            </a:endParaRPr>
          </a:p>
          <a:p>
            <a:pPr>
              <a:lnSpc>
                <a:spcPct val="100000"/>
              </a:lnSpc>
              <a:spcBef>
                <a:spcPts val="320"/>
              </a:spcBef>
            </a:pPr>
            <a:r>
              <a:rPr lang="en-US" sz="3800" b="0" strike="noStrike" spc="-1">
                <a:solidFill>
                  <a:srgbClr val="00007D"/>
                </a:solidFill>
                <a:latin typeface="Calibri"/>
                <a:ea typeface="宋体"/>
              </a:rPr>
              <a:t>         </a:t>
            </a:r>
            <a:endParaRPr lang="en-US" sz="3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01"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Baseapp Process</a:t>
            </a:r>
            <a:endParaRPr lang="en-US" sz="4400" b="0" strike="noStrike" spc="-1">
              <a:latin typeface="Arial"/>
            </a:endParaRPr>
          </a:p>
        </p:txBody>
      </p:sp>
      <p:sp>
        <p:nvSpPr>
          <p:cNvPr id="102" name="CustomShape 3"/>
          <p:cNvSpPr/>
          <p:nvPr/>
        </p:nvSpPr>
        <p:spPr>
          <a:xfrm>
            <a:off x="215640" y="1413000"/>
            <a:ext cx="8746200" cy="503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641"/>
              </a:spcBef>
              <a:buClr>
                <a:srgbClr val="FF9933"/>
              </a:buClr>
              <a:buSzPct val="80000"/>
              <a:buFont typeface="Wingdings" charset="2"/>
              <a:buChar char=""/>
            </a:pPr>
            <a:r>
              <a:rPr lang="en-US" sz="3200" b="0" strike="noStrike" spc="-1">
                <a:solidFill>
                  <a:srgbClr val="1F497D"/>
                </a:solidFill>
                <a:latin typeface="Calibri"/>
                <a:ea typeface="宋体"/>
              </a:rPr>
              <a:t>Fixed point for communication with clients</a:t>
            </a:r>
            <a:endParaRPr lang="en-US" sz="32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1F497D"/>
                </a:solidFill>
                <a:latin typeface="Calibri"/>
                <a:ea typeface="宋体"/>
              </a:rPr>
              <a:t>Mediation between client and Cellapp communication</a:t>
            </a:r>
            <a:endParaRPr lang="en-US" sz="32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1F497D"/>
                </a:solidFill>
                <a:latin typeface="Calibri"/>
                <a:ea typeface="宋体"/>
              </a:rPr>
              <a:t>The communication with clients is evenly distributed among Baseapps</a:t>
            </a:r>
            <a:endParaRPr lang="en-US" sz="3200" b="0" strike="noStrike" spc="-1">
              <a:latin typeface="Arial"/>
            </a:endParaRPr>
          </a:p>
          <a:p>
            <a:pPr marL="182520" indent="-178560">
              <a:lnSpc>
                <a:spcPct val="90000"/>
              </a:lnSpc>
              <a:spcBef>
                <a:spcPts val="400"/>
              </a:spcBef>
              <a:buClr>
                <a:srgbClr val="FF9933"/>
              </a:buClr>
              <a:buSzPct val="80000"/>
              <a:buFont typeface="Wingdings" charset="2"/>
              <a:buChar char=""/>
            </a:pPr>
            <a:r>
              <a:rPr lang="en-US" sz="3200" b="0" strike="noStrike" spc="-1">
                <a:solidFill>
                  <a:srgbClr val="1F497D"/>
                </a:solidFill>
                <a:latin typeface="Calibri"/>
                <a:ea typeface="宋体"/>
              </a:rPr>
              <a:t>Used to handle entities without spatial location attributes (auctions, guilds)</a:t>
            </a:r>
            <a:endParaRPr lang="en-US" sz="32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1F497D"/>
                </a:solidFill>
                <a:latin typeface="Calibri"/>
                <a:ea typeface="宋体"/>
              </a:rPr>
              <a:t>Each Baseapp also acts as a 	fault-tolerant role for other Baseapps</a:t>
            </a:r>
            <a:endParaRPr lang="en-US" sz="32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1F497D"/>
                </a:solidFill>
                <a:latin typeface="Calibri"/>
                <a:ea typeface="宋体"/>
              </a:rPr>
              <a:t>Usually one CPU/core handles a Baseapp</a:t>
            </a: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 name="CustomShape 1"/>
          <p:cNvSpPr/>
          <p:nvPr/>
        </p:nvSpPr>
        <p:spPr>
          <a:xfrm>
            <a:off x="107640" y="1124640"/>
            <a:ext cx="8926560" cy="554220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89"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290" name="CustomShape 3"/>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7500" lnSpcReduction="20000"/>
          </a:bodyPr>
          <a:lstStyle/>
          <a:p>
            <a:pPr>
              <a:lnSpc>
                <a:spcPct val="100000"/>
              </a:lnSpc>
            </a:pPr>
            <a:r>
              <a:rPr lang="en-US" sz="4900" b="0" strike="noStrike" spc="-1">
                <a:solidFill>
                  <a:srgbClr val="4F81BD"/>
                </a:solidFill>
                <a:latin typeface="Calibri"/>
                <a:ea typeface="宋体"/>
              </a:rPr>
              <a:t>Property Detail Level(not yet implemented)</a:t>
            </a:r>
            <a:endParaRPr lang="en-US" sz="4900" b="0" strike="noStrike" spc="-1">
              <a:latin typeface="Arial"/>
            </a:endParaRPr>
          </a:p>
        </p:txBody>
      </p:sp>
      <p:sp>
        <p:nvSpPr>
          <p:cNvPr id="1291" name="CustomShape 4"/>
          <p:cNvSpPr/>
          <p:nvPr/>
        </p:nvSpPr>
        <p:spPr>
          <a:xfrm>
            <a:off x="323640" y="1052640"/>
            <a:ext cx="8206560" cy="530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403152"/>
                </a:solidFill>
                <a:latin typeface="Courier New"/>
                <a:ea typeface="DejaVu Sans"/>
              </a:rPr>
              <a:t>&lt;root&gt;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a:t>
            </a:r>
            <a:r>
              <a:rPr lang="en-US" sz="1800" b="1" strike="noStrike" spc="-1">
                <a:solidFill>
                  <a:srgbClr val="C00000"/>
                </a:solidFill>
                <a:latin typeface="Courier New"/>
                <a:ea typeface="DejaVu Sans"/>
              </a:rPr>
              <a:t>LoDLevels</a:t>
            </a:r>
            <a:r>
              <a:rPr lang="en-US" sz="1800" b="1" strike="noStrike" spc="-1">
                <a:solidFill>
                  <a:srgbClr val="403152"/>
                </a:solidFill>
                <a:latin typeface="Courier New"/>
                <a:ea typeface="DejaVu Sans"/>
              </a:rPr>
              <a:t>&gt;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&lt;level&gt;  20  &lt;label&gt; NEAR    &lt;/label&gt;  &lt;/level&gt;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&lt;level&gt; 100  &lt;label&gt; MEDIUM  &lt;/label&gt;  &lt;/level&gt;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&lt;level&gt; 250  &lt;label&gt; FAR     &lt;/label&gt;  &lt;/level&gt;</a:t>
            </a:r>
            <a:endParaRPr lang="en-US" sz="1800" b="0" strike="noStrike" spc="-1">
              <a:latin typeface="Arial"/>
            </a:endParaRPr>
          </a:p>
          <a:p>
            <a:pPr>
              <a:lnSpc>
                <a:spcPct val="100000"/>
              </a:lnSpc>
            </a:pPr>
            <a:r>
              <a:rPr lang="en-US" sz="1800" b="1" strike="noStrike" spc="-1">
                <a:solidFill>
                  <a:srgbClr val="403152"/>
                </a:solidFill>
                <a:latin typeface="Courier New"/>
                <a:ea typeface="DejaVu Sans"/>
              </a:rPr>
              <a:t>   &lt;/</a:t>
            </a:r>
            <a:r>
              <a:rPr lang="en-US" sz="1800" b="1" strike="noStrike" spc="-1">
                <a:solidFill>
                  <a:srgbClr val="C00000"/>
                </a:solidFill>
                <a:latin typeface="Courier New"/>
                <a:ea typeface="DejaVu Sans"/>
              </a:rPr>
              <a:t>LodLevels</a:t>
            </a:r>
            <a:r>
              <a:rPr lang="en-US" sz="1800" b="1" strike="noStrike" spc="-1">
                <a:solidFill>
                  <a:srgbClr val="403152"/>
                </a:solidFill>
                <a:latin typeface="Courier New"/>
                <a:ea typeface="DejaVu Sans"/>
              </a:rPr>
              <a:t>&gt;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&lt;Properties&gt;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&lt;name&gt;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&lt;Type&gt;          STRING       &lt;/Type&gt;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&lt;Flags&gt;         ALL_CLIENTS  &lt;/Flags&gt;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a:t>
            </a:r>
            <a:r>
              <a:rPr lang="en-US" sz="1800" b="1" strike="noStrike" spc="-1">
                <a:solidFill>
                  <a:srgbClr val="403152"/>
                </a:solidFill>
                <a:latin typeface="Courier New"/>
                <a:ea typeface="DejaVu Sans"/>
              </a:rPr>
              <a:t>&lt;</a:t>
            </a:r>
            <a:r>
              <a:rPr lang="en-US" sz="1800" b="1" strike="noStrike" spc="-1">
                <a:solidFill>
                  <a:srgbClr val="C00000"/>
                </a:solidFill>
                <a:latin typeface="Courier New"/>
                <a:ea typeface="DejaVu Sans"/>
              </a:rPr>
              <a:t>DetailLevel</a:t>
            </a:r>
            <a:r>
              <a:rPr lang="en-US" sz="1800" b="1" strike="noStrike" spc="-1">
                <a:solidFill>
                  <a:srgbClr val="403152"/>
                </a:solidFill>
                <a:latin typeface="Courier New"/>
                <a:ea typeface="DejaVu Sans"/>
              </a:rPr>
              <a:t>&gt;   NEAR   &lt;/</a:t>
            </a:r>
            <a:r>
              <a:rPr lang="en-US" sz="1800" b="1" strike="noStrike" spc="-1">
                <a:solidFill>
                  <a:srgbClr val="C00000"/>
                </a:solidFill>
                <a:latin typeface="Courier New"/>
                <a:ea typeface="DejaVu Sans"/>
              </a:rPr>
              <a:t>DetailLevel</a:t>
            </a:r>
            <a:r>
              <a:rPr lang="en-US" sz="1800" b="1" strike="noStrike" spc="-1">
                <a:solidFill>
                  <a:srgbClr val="403152"/>
                </a:solidFill>
                <a:latin typeface="Courier New"/>
                <a:ea typeface="DejaVu Sans"/>
              </a:rPr>
              <a:t>&gt;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&lt;/name&gt;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&lt;/Properties&gt;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&lt;/root&gt;</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293"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data preservation</a:t>
            </a:r>
            <a:endParaRPr lang="en-US" sz="4400" b="0" strike="noStrike" spc="-1">
              <a:latin typeface="Arial"/>
            </a:endParaRPr>
          </a:p>
        </p:txBody>
      </p:sp>
      <p:sp>
        <p:nvSpPr>
          <p:cNvPr id="1294" name="CustomShape 3"/>
          <p:cNvSpPr/>
          <p:nvPr/>
        </p:nvSpPr>
        <p:spPr>
          <a:xfrm>
            <a:off x="89280" y="1196640"/>
            <a:ext cx="9052200" cy="215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479"/>
              </a:spcBef>
              <a:buClr>
                <a:srgbClr val="FF9933"/>
              </a:buClr>
              <a:buSzPct val="80000"/>
              <a:buFont typeface="Wingdings" charset="2"/>
              <a:buChar char=""/>
            </a:pPr>
            <a:r>
              <a:rPr lang="en-US" sz="2200" b="0" strike="noStrike" spc="-1">
                <a:solidFill>
                  <a:srgbClr val="00007D"/>
                </a:solidFill>
                <a:latin typeface="Calibri"/>
                <a:ea typeface="宋体"/>
              </a:rPr>
              <a:t>Some entities and their data may need to be saved to the database, so when the server restarts the data stays valid</a:t>
            </a:r>
            <a:endParaRPr lang="en-US" sz="2200" b="0" strike="noStrike" spc="-1">
              <a:latin typeface="Arial"/>
            </a:endParaRPr>
          </a:p>
          <a:p>
            <a:pPr marL="181080" indent="-178560">
              <a:lnSpc>
                <a:spcPct val="100000"/>
              </a:lnSpc>
              <a:spcBef>
                <a:spcPts val="479"/>
              </a:spcBef>
              <a:buClr>
                <a:srgbClr val="FF9933"/>
              </a:buClr>
              <a:buSzPct val="80000"/>
              <a:buFont typeface="Wingdings" charset="2"/>
              <a:buChar char=""/>
            </a:pPr>
            <a:r>
              <a:rPr lang="en-US" sz="2200" b="0" strike="noStrike" spc="-1">
                <a:solidFill>
                  <a:srgbClr val="00007D"/>
                </a:solidFill>
                <a:latin typeface="Calibri"/>
                <a:ea typeface="宋体"/>
              </a:rPr>
              <a:t>Defined on the “Persistent” attribute</a:t>
            </a:r>
            <a:endParaRPr lang="en-US" sz="2200" b="0" strike="noStrike" spc="-1">
              <a:latin typeface="Arial"/>
            </a:endParaRPr>
          </a:p>
          <a:p>
            <a:pPr marL="181080" indent="-178560">
              <a:lnSpc>
                <a:spcPct val="100000"/>
              </a:lnSpc>
              <a:spcBef>
                <a:spcPts val="479"/>
              </a:spcBef>
              <a:buClr>
                <a:srgbClr val="FF9933"/>
              </a:buClr>
              <a:buSzPct val="80000"/>
              <a:buFont typeface="Wingdings" charset="2"/>
              <a:buChar char=""/>
            </a:pPr>
            <a:r>
              <a:rPr lang="en-US" sz="2200" b="0" strike="noStrike" spc="-1">
                <a:solidFill>
                  <a:srgbClr val="00007D"/>
                </a:solidFill>
                <a:latin typeface="Calibri"/>
                <a:ea typeface="宋体"/>
              </a:rPr>
              <a:t>Entity is saved to the database</a:t>
            </a:r>
            <a:endParaRPr lang="en-US" sz="2200" b="0" strike="noStrike" spc="-1">
              <a:latin typeface="Arial"/>
            </a:endParaRPr>
          </a:p>
          <a:p>
            <a:pPr marL="181080" indent="-178560">
              <a:lnSpc>
                <a:spcPct val="100000"/>
              </a:lnSpc>
              <a:spcBef>
                <a:spcPts val="479"/>
              </a:spcBef>
              <a:buClr>
                <a:srgbClr val="FF9933"/>
              </a:buClr>
              <a:buSzPct val="80000"/>
              <a:buFont typeface="Wingdings" charset="2"/>
              <a:buChar char=""/>
            </a:pPr>
            <a:r>
              <a:rPr lang="en-US" sz="2200" b="0" strike="noStrike" spc="-1">
                <a:solidFill>
                  <a:srgbClr val="00007D"/>
                </a:solidFill>
                <a:latin typeface="Courier New"/>
                <a:ea typeface="宋体"/>
              </a:rPr>
              <a:t>Automatically created a self.databaseID in the database</a:t>
            </a:r>
            <a:endParaRPr lang="en-US" sz="2200" b="0" strike="noStrike" spc="-1">
              <a:latin typeface="Arial"/>
            </a:endParaRPr>
          </a:p>
          <a:p>
            <a:pPr>
              <a:lnSpc>
                <a:spcPct val="100000"/>
              </a:lnSpc>
              <a:spcBef>
                <a:spcPts val="320"/>
              </a:spcBef>
            </a:pPr>
            <a:r>
              <a:rPr lang="en-US" sz="2200" b="0" strike="noStrike" spc="-1">
                <a:solidFill>
                  <a:srgbClr val="00007D"/>
                </a:solidFill>
                <a:latin typeface="Calibri"/>
                <a:ea typeface="宋体"/>
              </a:rPr>
              <a:t>         </a:t>
            </a:r>
            <a:endParaRPr lang="en-US" sz="2200" b="0" strike="noStrike" spc="-1">
              <a:latin typeface="Arial"/>
            </a:endParaRPr>
          </a:p>
        </p:txBody>
      </p:sp>
      <p:sp>
        <p:nvSpPr>
          <p:cNvPr id="1295" name="CustomShape 4"/>
          <p:cNvSpPr/>
          <p:nvPr/>
        </p:nvSpPr>
        <p:spPr>
          <a:xfrm>
            <a:off x="107640" y="3357000"/>
            <a:ext cx="8926560" cy="330984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296" name="CustomShape 5"/>
          <p:cNvSpPr/>
          <p:nvPr/>
        </p:nvSpPr>
        <p:spPr>
          <a:xfrm>
            <a:off x="179640" y="3501000"/>
            <a:ext cx="8854560" cy="338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403152"/>
                </a:solidFill>
                <a:latin typeface="Courier New"/>
                <a:ea typeface="DejaVu Sans"/>
              </a:rPr>
              <a:t>&lt;root&gt;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&lt;Properties&gt;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&lt;name&gt;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&lt;Type&gt;        STRING       &lt;/Type&gt;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&lt;Flags&gt;       ALL_CLIENTS  &lt;/Flags&gt;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a:t>
            </a:r>
            <a:r>
              <a:rPr lang="en-US" sz="1800" b="1" strike="noStrike" spc="-1">
                <a:solidFill>
                  <a:srgbClr val="C00000"/>
                </a:solidFill>
                <a:latin typeface="Courier New"/>
                <a:ea typeface="DejaVu Sans"/>
              </a:rPr>
              <a:t>&lt;Persistent&gt;  true         &lt;/Persistent&gt;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&lt;/name&gt;</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&lt;/Properties&gt;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   ...</a:t>
            </a:r>
            <a:endParaRPr lang="en-US" sz="1800" b="0" strike="noStrike" spc="-1">
              <a:latin typeface="Arial"/>
            </a:endParaRPr>
          </a:p>
          <a:p>
            <a:pPr>
              <a:lnSpc>
                <a:spcPct val="100000"/>
              </a:lnSpc>
            </a:pPr>
            <a:r>
              <a:rPr lang="en-US" sz="1800" b="0" strike="noStrike" spc="-1">
                <a:solidFill>
                  <a:srgbClr val="403152"/>
                </a:solidFill>
                <a:latin typeface="Courier New"/>
                <a:ea typeface="DejaVu Sans"/>
              </a:rPr>
              <a:t>&lt;/root&gt;</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298"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method</a:t>
            </a:r>
            <a:endParaRPr lang="en-US" sz="4400" b="0" strike="noStrike" spc="-1">
              <a:latin typeface="Arial"/>
            </a:endParaRPr>
          </a:p>
        </p:txBody>
      </p:sp>
      <p:sp>
        <p:nvSpPr>
          <p:cNvPr id="1299" name="CustomShape 3"/>
          <p:cNvSpPr/>
          <p:nvPr/>
        </p:nvSpPr>
        <p:spPr>
          <a:xfrm>
            <a:off x="89280" y="1196640"/>
            <a:ext cx="9052200" cy="467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Defined separately</a:t>
            </a:r>
            <a:endParaRPr lang="en-US" sz="32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Client / Cell / Base</a:t>
            </a:r>
            <a:endParaRPr lang="en-US" sz="28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Must define parameters</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Base / Cell method can be exposed to Client</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Client method can specify a maximum callable range</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The remote call(Cross-domain Client / Cell / Base) must be defined in the definition (.def) file</a:t>
            </a:r>
            <a:endParaRPr lang="en-US" sz="3200" b="0" strike="noStrike" spc="-1">
              <a:latin typeface="Arial"/>
            </a:endParaRPr>
          </a:p>
          <a:p>
            <a:pPr>
              <a:lnSpc>
                <a:spcPct val="100000"/>
              </a:lnSpc>
              <a:spcBef>
                <a:spcPts val="320"/>
              </a:spcBef>
            </a:pPr>
            <a:r>
              <a:rPr lang="en-US" sz="1600" b="0" strike="noStrike" spc="-1">
                <a:solidFill>
                  <a:srgbClr val="00007D"/>
                </a:solidFill>
                <a:latin typeface="Calibri"/>
                <a:ea typeface="宋体"/>
              </a:rPr>
              <a:t>         </a:t>
            </a: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01"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method</a:t>
            </a:r>
            <a:endParaRPr lang="en-US" sz="4400" b="0" strike="noStrike" spc="-1">
              <a:latin typeface="Arial"/>
            </a:endParaRPr>
          </a:p>
        </p:txBody>
      </p:sp>
      <p:sp>
        <p:nvSpPr>
          <p:cNvPr id="1302" name="CustomShape 3"/>
          <p:cNvSpPr/>
          <p:nvPr/>
        </p:nvSpPr>
        <p:spPr>
          <a:xfrm>
            <a:off x="107640" y="1052640"/>
            <a:ext cx="8926560" cy="554220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303" name="CustomShape 4"/>
          <p:cNvSpPr/>
          <p:nvPr/>
        </p:nvSpPr>
        <p:spPr>
          <a:xfrm>
            <a:off x="335160" y="1109880"/>
            <a:ext cx="8206560" cy="520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403152"/>
                </a:solidFill>
                <a:latin typeface="Courier New"/>
                <a:ea typeface="DejaVu Sans"/>
              </a:rPr>
              <a:t>&lt;root&gt;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&lt;Properties&gt;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&lt;/Properties&gt;</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a:t>
            </a:r>
            <a:r>
              <a:rPr lang="en-US" sz="1400" b="1" strike="noStrike" spc="-1">
                <a:solidFill>
                  <a:srgbClr val="403152"/>
                </a:solidFill>
                <a:latin typeface="Courier New"/>
                <a:ea typeface="DejaVu Sans"/>
              </a:rPr>
              <a:t>ClientMethods</a:t>
            </a:r>
            <a:r>
              <a:rPr lang="en-US" sz="1400" b="0" strike="noStrike" spc="-1">
                <a:solidFill>
                  <a:srgbClr val="403152"/>
                </a:solidFill>
                <a:latin typeface="Courier New"/>
                <a:ea typeface="DejaVu Sans"/>
              </a:rPr>
              <a:t>&gt;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a:t>
            </a:r>
            <a:r>
              <a:rPr lang="en-US" sz="1400" b="1" strike="noStrike" spc="-1">
                <a:solidFill>
                  <a:srgbClr val="403152"/>
                </a:solidFill>
                <a:latin typeface="Courier New"/>
                <a:ea typeface="DejaVu Sans"/>
              </a:rPr>
              <a:t>ClientMethods</a:t>
            </a:r>
            <a:r>
              <a:rPr lang="en-US" sz="1400" b="0" strike="noStrike" spc="-1">
                <a:solidFill>
                  <a:srgbClr val="403152"/>
                </a:solidFill>
                <a:latin typeface="Courier New"/>
                <a:ea typeface="DejaVu Sans"/>
              </a:rPr>
              <a:t>&gt;</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a:t>
            </a:r>
            <a:r>
              <a:rPr lang="en-US" sz="1400" b="1" strike="noStrike" spc="-1">
                <a:solidFill>
                  <a:srgbClr val="403152"/>
                </a:solidFill>
                <a:latin typeface="Courier New"/>
                <a:ea typeface="DejaVu Sans"/>
              </a:rPr>
              <a:t>BaseMethods</a:t>
            </a:r>
            <a:r>
              <a:rPr lang="en-US" sz="1400" b="0" strike="noStrike" spc="-1">
                <a:solidFill>
                  <a:srgbClr val="403152"/>
                </a:solidFill>
                <a:latin typeface="Courier New"/>
                <a:ea typeface="DejaVu Sans"/>
              </a:rPr>
              <a:t>&gt;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&lt;addToFriendsList&gt;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 Entity ID --&gt;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&lt;Arg&gt;  INT32  &lt;/Arg&gt;</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 Expose to client --&gt;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&lt;Exposed /&gt;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&lt;addToFriendsList&gt;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a:t>
            </a:r>
            <a:r>
              <a:rPr lang="en-US" sz="1400" b="1" strike="noStrike" spc="-1">
                <a:solidFill>
                  <a:srgbClr val="403152"/>
                </a:solidFill>
                <a:latin typeface="Courier New"/>
                <a:ea typeface="DejaVu Sans"/>
              </a:rPr>
              <a:t>BaseMethods</a:t>
            </a:r>
            <a:r>
              <a:rPr lang="en-US" sz="1400" b="0" strike="noStrike" spc="-1">
                <a:solidFill>
                  <a:srgbClr val="403152"/>
                </a:solidFill>
                <a:latin typeface="Courier New"/>
                <a:ea typeface="DejaVu Sans"/>
              </a:rPr>
              <a:t>&gt;</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a:t>
            </a:r>
            <a:r>
              <a:rPr lang="en-US" sz="1400" b="1" strike="noStrike" spc="-1">
                <a:solidFill>
                  <a:srgbClr val="403152"/>
                </a:solidFill>
                <a:latin typeface="Courier New"/>
                <a:ea typeface="DejaVu Sans"/>
              </a:rPr>
              <a:t>CellMethods</a:t>
            </a:r>
            <a:r>
              <a:rPr lang="en-US" sz="1400" b="0" strike="noStrike" spc="-1">
                <a:solidFill>
                  <a:srgbClr val="403152"/>
                </a:solidFill>
                <a:latin typeface="Courier New"/>
                <a:ea typeface="DejaVu Sans"/>
              </a:rPr>
              <a:t>&gt;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   &lt;/</a:t>
            </a:r>
            <a:r>
              <a:rPr lang="en-US" sz="1400" b="1" strike="noStrike" spc="-1">
                <a:solidFill>
                  <a:srgbClr val="403152"/>
                </a:solidFill>
                <a:latin typeface="Courier New"/>
                <a:ea typeface="DejaVu Sans"/>
              </a:rPr>
              <a:t>CellMethods</a:t>
            </a:r>
            <a:r>
              <a:rPr lang="en-US" sz="1400" b="0" strike="noStrike" spc="-1">
                <a:solidFill>
                  <a:srgbClr val="403152"/>
                </a:solidFill>
                <a:latin typeface="Courier New"/>
                <a:ea typeface="DejaVu Sans"/>
              </a:rPr>
              <a:t>&gt;</a:t>
            </a:r>
            <a:endParaRPr lang="en-US" sz="1400" b="0" strike="noStrike" spc="-1">
              <a:latin typeface="Arial"/>
            </a:endParaRPr>
          </a:p>
          <a:p>
            <a:pPr>
              <a:lnSpc>
                <a:spcPct val="100000"/>
              </a:lnSpc>
            </a:pPr>
            <a:r>
              <a:rPr lang="en-US" sz="1400" b="0" strike="noStrike" spc="-1">
                <a:solidFill>
                  <a:srgbClr val="403152"/>
                </a:solidFill>
                <a:latin typeface="Courier New"/>
                <a:ea typeface="DejaVu Sans"/>
              </a:rPr>
              <a:t>&lt;/root&gt;</a:t>
            </a:r>
            <a:endParaRPr lang="en-US" sz="1400" b="0" strike="noStrike" spc="-1">
              <a:latin typeface="Arial"/>
            </a:endParaRPr>
          </a:p>
          <a:p>
            <a:pPr>
              <a:lnSpc>
                <a:spcPct val="100000"/>
              </a:lnSpc>
            </a:pPr>
            <a:endParaRPr lang="en-US" sz="14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05"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7500" lnSpcReduction="20000"/>
          </a:bodyPr>
          <a:lstStyle/>
          <a:p>
            <a:pPr>
              <a:lnSpc>
                <a:spcPct val="100000"/>
              </a:lnSpc>
            </a:pPr>
            <a:r>
              <a:rPr lang="en-US" sz="4400" b="0" strike="noStrike" spc="-1">
                <a:solidFill>
                  <a:srgbClr val="4F81BD"/>
                </a:solidFill>
                <a:latin typeface="Calibri"/>
                <a:ea typeface="宋体"/>
              </a:rPr>
              <a:t>Entity exposure method (allows Client to call）</a:t>
            </a:r>
            <a:endParaRPr lang="en-US" sz="4400" b="0" strike="noStrike" spc="-1">
              <a:latin typeface="Arial"/>
            </a:endParaRPr>
          </a:p>
        </p:txBody>
      </p:sp>
      <p:sp>
        <p:nvSpPr>
          <p:cNvPr id="1306" name="CustomShape 3"/>
          <p:cNvSpPr/>
          <p:nvPr/>
        </p:nvSpPr>
        <p:spPr>
          <a:xfrm>
            <a:off x="89280" y="1196640"/>
            <a:ext cx="9052200" cy="467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Not all server methods are exposed</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ourier New"/>
                <a:ea typeface="宋体"/>
              </a:rPr>
              <a:t>Need &lt;Exposed /&gt; statement</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Exposed Cell methods</a:t>
            </a:r>
            <a:endParaRPr lang="en-US" sz="32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Automatically receive the EntityID of the caller</a:t>
            </a:r>
            <a:endParaRPr lang="en-US" sz="20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Usually want to check whether</a:t>
            </a:r>
            <a:br/>
            <a:r>
              <a:rPr lang="en-US" sz="2000" b="0" strike="noStrike" spc="-1">
                <a:solidFill>
                  <a:srgbClr val="00007D"/>
                </a:solidFill>
                <a:latin typeface="Courier New"/>
                <a:ea typeface="宋体"/>
              </a:rPr>
              <a:t>self.id == callerID</a:t>
            </a:r>
            <a:endParaRPr lang="en-US" sz="20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Exposed Base Methods</a:t>
            </a:r>
            <a:endParaRPr lang="en-US" sz="3200" b="0" strike="noStrike" spc="-1">
              <a:latin typeface="Arial"/>
            </a:endParaRPr>
          </a:p>
          <a:p>
            <a:pPr marL="333360" lvl="1" indent="-148320">
              <a:lnSpc>
                <a:spcPct val="100000"/>
              </a:lnSpc>
              <a:spcBef>
                <a:spcPts val="400"/>
              </a:spcBef>
              <a:buClr>
                <a:srgbClr val="FF9933"/>
              </a:buClr>
              <a:buSzPct val="90000"/>
              <a:buFont typeface="Wingdings" charset="2"/>
              <a:buChar char=""/>
            </a:pPr>
            <a:r>
              <a:rPr lang="en-US" sz="2000" b="0" strike="noStrike" spc="-1">
                <a:solidFill>
                  <a:srgbClr val="00007D"/>
                </a:solidFill>
                <a:latin typeface="Calibri"/>
                <a:ea typeface="宋体"/>
              </a:rPr>
              <a:t>Only your own Client can call</a:t>
            </a:r>
            <a:endParaRPr lang="en-US" sz="2000" b="0" strike="noStrike" spc="-1">
              <a:latin typeface="Arial"/>
            </a:endParaRPr>
          </a:p>
          <a:p>
            <a:pPr>
              <a:lnSpc>
                <a:spcPct val="100000"/>
              </a:lnSpc>
              <a:spcBef>
                <a:spcPts val="320"/>
              </a:spcBef>
            </a:pPr>
            <a:r>
              <a:rPr lang="en-US" sz="1600" b="0" strike="noStrike" spc="-1">
                <a:solidFill>
                  <a:srgbClr val="00007D"/>
                </a:solidFill>
                <a:latin typeface="Calibri"/>
                <a:ea typeface="宋体"/>
              </a:rPr>
              <a:t>         </a:t>
            </a:r>
            <a:endParaRPr lang="en-US" sz="16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08"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Entity method(this page is not implemented)</a:t>
            </a:r>
            <a:endParaRPr lang="en-US" sz="4400" b="0" strike="noStrike" spc="-1">
              <a:latin typeface="Arial"/>
            </a:endParaRPr>
          </a:p>
        </p:txBody>
      </p:sp>
      <p:sp>
        <p:nvSpPr>
          <p:cNvPr id="1309" name="CustomShape 3"/>
          <p:cNvSpPr/>
          <p:nvPr/>
        </p:nvSpPr>
        <p:spPr>
          <a:xfrm>
            <a:off x="89280" y="1196640"/>
            <a:ext cx="9052200" cy="2229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Client Method LoD</a:t>
            </a:r>
            <a:endParaRPr lang="en-US" sz="32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Helps reduce client bandwidth usage</a:t>
            </a:r>
            <a:endParaRPr lang="en-US" sz="28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Produces visual effects at close range</a:t>
            </a:r>
            <a:endParaRPr lang="en-US" sz="28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Useful when broadcasting Client messages</a:t>
            </a:r>
            <a:endParaRPr lang="en-US" sz="2800" b="0" strike="noStrike" spc="-1">
              <a:latin typeface="Arial"/>
            </a:endParaRPr>
          </a:p>
          <a:p>
            <a:pPr>
              <a:lnSpc>
                <a:spcPct val="100000"/>
              </a:lnSpc>
              <a:spcBef>
                <a:spcPts val="320"/>
              </a:spcBef>
            </a:pPr>
            <a:r>
              <a:rPr lang="en-US" sz="1600" b="0" strike="noStrike" spc="-1">
                <a:solidFill>
                  <a:srgbClr val="00007D"/>
                </a:solidFill>
                <a:latin typeface="Calibri"/>
                <a:ea typeface="宋体"/>
              </a:rPr>
              <a:t>         </a:t>
            </a:r>
            <a:endParaRPr lang="en-US" sz="1600" b="0" strike="noStrike" spc="-1">
              <a:latin typeface="Arial"/>
            </a:endParaRPr>
          </a:p>
        </p:txBody>
      </p:sp>
      <p:sp>
        <p:nvSpPr>
          <p:cNvPr id="1310" name="CustomShape 4"/>
          <p:cNvSpPr/>
          <p:nvPr/>
        </p:nvSpPr>
        <p:spPr>
          <a:xfrm>
            <a:off x="107640" y="3357000"/>
            <a:ext cx="8926560" cy="330984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311" name="CustomShape 5"/>
          <p:cNvSpPr/>
          <p:nvPr/>
        </p:nvSpPr>
        <p:spPr>
          <a:xfrm>
            <a:off x="179640" y="3501000"/>
            <a:ext cx="8854560" cy="352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632523"/>
                </a:solidFill>
                <a:latin typeface="Courier New"/>
                <a:ea typeface="DejaVu Sans"/>
              </a:rPr>
              <a:t>&lt;root&gt;</a:t>
            </a: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   &lt;ClientMethods&gt;</a:t>
            </a: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     ...</a:t>
            </a: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     &lt;smile&gt;</a:t>
            </a: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       </a:t>
            </a:r>
            <a:r>
              <a:rPr lang="en-US" sz="1600" b="1" strike="noStrike" spc="-1">
                <a:solidFill>
                  <a:srgbClr val="632523"/>
                </a:solidFill>
                <a:latin typeface="Courier New"/>
                <a:ea typeface="DejaVu Sans"/>
              </a:rPr>
              <a:t>&lt;DetailDistance&gt; 30 &lt;/DetailDistance&gt;</a:t>
            </a: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     &lt;/smile&gt;</a:t>
            </a: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     ...</a:t>
            </a: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   &lt;/ClientMethods&gt;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   ...</a:t>
            </a:r>
            <a:endParaRPr lang="en-US" sz="1600" b="0" strike="noStrike" spc="-1">
              <a:latin typeface="Arial"/>
            </a:endParaRPr>
          </a:p>
          <a:p>
            <a:pPr>
              <a:lnSpc>
                <a:spcPct val="100000"/>
              </a:lnSpc>
            </a:pPr>
            <a:r>
              <a:rPr lang="en-US" sz="1600" b="0" strike="noStrike" spc="-1">
                <a:solidFill>
                  <a:srgbClr val="632523"/>
                </a:solidFill>
                <a:latin typeface="Courier New"/>
                <a:ea typeface="DejaVu Sans"/>
              </a:rPr>
              <a:t>&lt;/root&gt;</a:t>
            </a:r>
            <a:endParaRPr lang="en-US" sz="1600" b="0" strike="noStrike" spc="-1">
              <a:latin typeface="Arial"/>
            </a:endParaRPr>
          </a:p>
          <a:p>
            <a:pPr>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13"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method</a:t>
            </a:r>
            <a:endParaRPr lang="en-US" sz="4400" b="0" strike="noStrike" spc="-1">
              <a:latin typeface="Arial"/>
            </a:endParaRPr>
          </a:p>
        </p:txBody>
      </p:sp>
      <p:sp>
        <p:nvSpPr>
          <p:cNvPr id="1314" name="CustomShape 3"/>
          <p:cNvSpPr/>
          <p:nvPr/>
        </p:nvSpPr>
        <p:spPr>
          <a:xfrm>
            <a:off x="89280" y="1196640"/>
            <a:ext cx="9052200" cy="467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DejaVu Sans"/>
              </a:rPr>
              <a:t>Entit</a:t>
            </a:r>
            <a:r>
              <a:rPr lang="en-US" sz="3200" b="0" strike="noStrike" spc="-1">
                <a:solidFill>
                  <a:srgbClr val="00007D"/>
                </a:solidFill>
                <a:latin typeface="Calibri"/>
                <a:ea typeface="宋体"/>
              </a:rPr>
              <a:t>y exists on one or more of the Cell/Base/Client distribution platforms as needed.</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If there is no need for an Entity on a distributed platform, then the Entity Python script is not needed on this platform.</a:t>
            </a:r>
            <a:endParaRPr lang="en-US" sz="3200" b="0" strike="noStrike" spc="-1">
              <a:latin typeface="Arial"/>
            </a:endParaRPr>
          </a:p>
          <a:p>
            <a:pPr>
              <a:lnSpc>
                <a:spcPct val="100000"/>
              </a:lnSpc>
              <a:spcBef>
                <a:spcPts val="320"/>
              </a:spcBef>
            </a:pPr>
            <a:r>
              <a:rPr lang="en-US" sz="1600" b="0" strike="noStrike" spc="-1">
                <a:solidFill>
                  <a:srgbClr val="00007D"/>
                </a:solidFill>
                <a:latin typeface="Calibri"/>
                <a:ea typeface="宋体"/>
              </a:rPr>
              <a:t>         </a:t>
            </a: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16"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Entity distributed example</a:t>
            </a:r>
            <a:endParaRPr lang="en-US" sz="4400" b="0" strike="noStrike" spc="-1">
              <a:latin typeface="Arial"/>
            </a:endParaRPr>
          </a:p>
        </p:txBody>
      </p:sp>
      <p:sp>
        <p:nvSpPr>
          <p:cNvPr id="1317" name="CustomShape 3"/>
          <p:cNvSpPr/>
          <p:nvPr/>
        </p:nvSpPr>
        <p:spPr>
          <a:xfrm>
            <a:off x="1582560" y="2241720"/>
            <a:ext cx="1869120" cy="450000"/>
          </a:xfrm>
          <a:prstGeom prst="rect">
            <a:avLst/>
          </a:prstGeom>
          <a:gradFill>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2800" b="0" strike="noStrike" spc="-1">
                <a:solidFill>
                  <a:srgbClr val="FFFFFF"/>
                </a:solidFill>
                <a:latin typeface="Verdana"/>
                <a:ea typeface="DejaVu Sans"/>
              </a:rPr>
              <a:t>Base</a:t>
            </a:r>
            <a:endParaRPr lang="en-US" sz="2800" b="0" strike="noStrike" spc="-1">
              <a:latin typeface="Arial"/>
            </a:endParaRPr>
          </a:p>
        </p:txBody>
      </p:sp>
      <p:sp>
        <p:nvSpPr>
          <p:cNvPr id="1318" name="Line 4"/>
          <p:cNvSpPr/>
          <p:nvPr/>
        </p:nvSpPr>
        <p:spPr>
          <a:xfrm flipV="1">
            <a:off x="4157640" y="3598560"/>
            <a:ext cx="1440" cy="238320"/>
          </a:xfrm>
          <a:prstGeom prst="line">
            <a:avLst/>
          </a:prstGeom>
          <a:ln w="9360">
            <a:solidFill>
              <a:srgbClr val="00007D"/>
            </a:solidFill>
            <a:round/>
          </a:ln>
        </p:spPr>
        <p:style>
          <a:lnRef idx="0">
            <a:scrgbClr r="0" g="0" b="0"/>
          </a:lnRef>
          <a:fillRef idx="0">
            <a:scrgbClr r="0" g="0" b="0"/>
          </a:fillRef>
          <a:effectRef idx="0">
            <a:scrgbClr r="0" g="0" b="0"/>
          </a:effectRef>
          <a:fontRef idx="minor"/>
        </p:style>
      </p:sp>
      <p:sp>
        <p:nvSpPr>
          <p:cNvPr id="1319" name="CustomShape 5"/>
          <p:cNvSpPr/>
          <p:nvPr/>
        </p:nvSpPr>
        <p:spPr>
          <a:xfrm>
            <a:off x="3454560" y="2241720"/>
            <a:ext cx="2578320" cy="450000"/>
          </a:xfrm>
          <a:prstGeom prst="rect">
            <a:avLst/>
          </a:prstGeom>
          <a:gradFill>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2800" b="0" strike="noStrike" spc="-1">
                <a:solidFill>
                  <a:srgbClr val="FFFFFF"/>
                </a:solidFill>
                <a:latin typeface="Verdana"/>
                <a:ea typeface="DejaVu Sans"/>
              </a:rPr>
              <a:t>Cell</a:t>
            </a:r>
            <a:endParaRPr lang="en-US" sz="2800" b="0" strike="noStrike" spc="-1">
              <a:latin typeface="Arial"/>
            </a:endParaRPr>
          </a:p>
        </p:txBody>
      </p:sp>
      <p:sp>
        <p:nvSpPr>
          <p:cNvPr id="1320" name="Line 6"/>
          <p:cNvSpPr/>
          <p:nvPr/>
        </p:nvSpPr>
        <p:spPr>
          <a:xfrm flipV="1">
            <a:off x="6588000" y="3598560"/>
            <a:ext cx="1440" cy="238320"/>
          </a:xfrm>
          <a:prstGeom prst="line">
            <a:avLst/>
          </a:prstGeom>
          <a:ln w="9360">
            <a:solidFill>
              <a:srgbClr val="00007D"/>
            </a:solidFill>
            <a:round/>
          </a:ln>
        </p:spPr>
        <p:style>
          <a:lnRef idx="0">
            <a:scrgbClr r="0" g="0" b="0"/>
          </a:lnRef>
          <a:fillRef idx="0">
            <a:scrgbClr r="0" g="0" b="0"/>
          </a:fillRef>
          <a:effectRef idx="0">
            <a:scrgbClr r="0" g="0" b="0"/>
          </a:effectRef>
          <a:fontRef idx="minor"/>
        </p:style>
      </p:sp>
      <p:sp>
        <p:nvSpPr>
          <p:cNvPr id="1321" name="CustomShape 7"/>
          <p:cNvSpPr/>
          <p:nvPr/>
        </p:nvSpPr>
        <p:spPr>
          <a:xfrm>
            <a:off x="6035040" y="2241720"/>
            <a:ext cx="2649600" cy="450000"/>
          </a:xfrm>
          <a:prstGeom prst="rect">
            <a:avLst/>
          </a:prstGeom>
          <a:gradFill>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2800" b="0" strike="noStrike" spc="-1">
                <a:solidFill>
                  <a:srgbClr val="FFFFFF"/>
                </a:solidFill>
                <a:latin typeface="Verdana"/>
                <a:ea typeface="DejaVu Sans"/>
              </a:rPr>
              <a:t>Client</a:t>
            </a:r>
            <a:endParaRPr lang="en-US" sz="2800" b="0" strike="noStrike" spc="-1">
              <a:latin typeface="Arial"/>
            </a:endParaRPr>
          </a:p>
        </p:txBody>
      </p:sp>
      <p:sp>
        <p:nvSpPr>
          <p:cNvPr id="1322" name="CustomShape 8"/>
          <p:cNvSpPr/>
          <p:nvPr/>
        </p:nvSpPr>
        <p:spPr>
          <a:xfrm>
            <a:off x="5326200" y="2693880"/>
            <a:ext cx="3358440" cy="419760"/>
          </a:xfrm>
          <a:prstGeom prst="rect">
            <a:avLst/>
          </a:prstGeom>
          <a:gradFill>
            <a:gsLst>
              <a:gs pos="0">
                <a:srgbClr val="779637"/>
              </a:gs>
              <a:gs pos="100000">
                <a:srgbClr val="9BC348"/>
              </a:gs>
            </a:gsLst>
            <a:lin ang="16200000"/>
          </a:gradFill>
          <a:ln w="9360">
            <a:solidFill>
              <a:srgbClr val="98B855"/>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23" name="CustomShape 9"/>
          <p:cNvSpPr/>
          <p:nvPr/>
        </p:nvSpPr>
        <p:spPr>
          <a:xfrm>
            <a:off x="1582560" y="2693880"/>
            <a:ext cx="4450320" cy="419760"/>
          </a:xfrm>
          <a:prstGeom prst="rect">
            <a:avLst/>
          </a:prstGeom>
          <a:gradFill>
            <a:gsLst>
              <a:gs pos="0">
                <a:srgbClr val="779637"/>
              </a:gs>
              <a:gs pos="100000">
                <a:srgbClr val="9BC348"/>
              </a:gs>
            </a:gsLst>
            <a:lin ang="16200000"/>
          </a:gradFill>
          <a:ln w="9360">
            <a:solidFill>
              <a:srgbClr val="98B855"/>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2600" b="0" strike="noStrike" spc="-1">
                <a:solidFill>
                  <a:srgbClr val="00007D"/>
                </a:solidFill>
                <a:latin typeface="Courier New"/>
                <a:ea typeface="宋体"/>
              </a:rPr>
              <a:t>SpawnPoint</a:t>
            </a:r>
            <a:endParaRPr lang="en-US" sz="2600" b="0" strike="noStrike" spc="-1">
              <a:latin typeface="Arial"/>
            </a:endParaRPr>
          </a:p>
        </p:txBody>
      </p:sp>
      <p:sp>
        <p:nvSpPr>
          <p:cNvPr id="1324" name="CustomShape 10"/>
          <p:cNvSpPr/>
          <p:nvPr/>
        </p:nvSpPr>
        <p:spPr>
          <a:xfrm>
            <a:off x="3456000" y="3116160"/>
            <a:ext cx="5228640" cy="41976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2600" b="0" strike="noStrike" spc="-1">
                <a:solidFill>
                  <a:srgbClr val="00007D"/>
                </a:solidFill>
                <a:latin typeface="Verdana"/>
                <a:ea typeface="宋体"/>
              </a:rPr>
              <a:t>Summoned biological entities*</a:t>
            </a:r>
            <a:endParaRPr lang="en-US" sz="2600" b="0" strike="noStrike" spc="-1">
              <a:latin typeface="Arial"/>
            </a:endParaRPr>
          </a:p>
        </p:txBody>
      </p:sp>
      <p:sp>
        <p:nvSpPr>
          <p:cNvPr id="1325" name="CustomShape 11"/>
          <p:cNvSpPr/>
          <p:nvPr/>
        </p:nvSpPr>
        <p:spPr>
          <a:xfrm>
            <a:off x="1582560" y="3538440"/>
            <a:ext cx="7102080" cy="419760"/>
          </a:xfrm>
          <a:prstGeom prst="rect">
            <a:avLst/>
          </a:prstGeom>
          <a:gradFill>
            <a:gsLst>
              <a:gs pos="0">
                <a:srgbClr val="FFDED0"/>
              </a:gs>
              <a:gs pos="100000">
                <a:srgbClr val="FFF1EC"/>
              </a:gs>
            </a:gsLst>
            <a:lin ang="16200000"/>
          </a:gradFill>
          <a:ln w="9360">
            <a:solidFill>
              <a:srgbClr val="F5924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2600" b="0" strike="noStrike" spc="-1">
                <a:solidFill>
                  <a:srgbClr val="00007D"/>
                </a:solidFill>
                <a:latin typeface="Verdana"/>
                <a:ea typeface="DejaVu Sans"/>
              </a:rPr>
              <a:t>Player Entity</a:t>
            </a:r>
            <a:endParaRPr lang="en-US" sz="2600" b="0" strike="noStrike" spc="-1">
              <a:latin typeface="Arial"/>
            </a:endParaRPr>
          </a:p>
        </p:txBody>
      </p:sp>
      <p:sp>
        <p:nvSpPr>
          <p:cNvPr id="1326" name="CustomShape 12"/>
          <p:cNvSpPr/>
          <p:nvPr/>
        </p:nvSpPr>
        <p:spPr>
          <a:xfrm>
            <a:off x="1582560" y="3960720"/>
            <a:ext cx="7102080" cy="419760"/>
          </a:xfrm>
          <a:prstGeom prst="rect">
            <a:avLst/>
          </a:prstGeom>
          <a:gradFill>
            <a:gsLst>
              <a:gs pos="0">
                <a:srgbClr val="2988A1"/>
              </a:gs>
              <a:gs pos="100000">
                <a:srgbClr val="36B0D1"/>
              </a:gs>
            </a:gsLst>
            <a:lin ang="16200000"/>
          </a:gradFill>
          <a:ln w="9360">
            <a:solidFill>
              <a:srgbClr val="46AAC4"/>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2600" b="0" strike="noStrike" spc="-1">
                <a:solidFill>
                  <a:srgbClr val="00007D"/>
                </a:solidFill>
                <a:latin typeface="Verdana"/>
                <a:ea typeface="DejaVu Sans"/>
              </a:rPr>
              <a:t>Server AI/NPC's</a:t>
            </a:r>
            <a:endParaRPr lang="en-US" sz="2600" b="0" strike="noStrike" spc="-1">
              <a:latin typeface="Arial"/>
            </a:endParaRPr>
          </a:p>
        </p:txBody>
      </p:sp>
      <p:sp>
        <p:nvSpPr>
          <p:cNvPr id="1327" name="Line 13"/>
          <p:cNvSpPr/>
          <p:nvPr/>
        </p:nvSpPr>
        <p:spPr>
          <a:xfrm flipV="1">
            <a:off x="3455640" y="2241360"/>
            <a:ext cx="360" cy="4525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328" name="Line 14"/>
          <p:cNvSpPr/>
          <p:nvPr/>
        </p:nvSpPr>
        <p:spPr>
          <a:xfrm flipV="1">
            <a:off x="6035040" y="2241360"/>
            <a:ext cx="360" cy="4525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329" name="CustomShape 15"/>
          <p:cNvSpPr/>
          <p:nvPr/>
        </p:nvSpPr>
        <p:spPr>
          <a:xfrm>
            <a:off x="1547640" y="4545000"/>
            <a:ext cx="65872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C00000"/>
                </a:solidFill>
                <a:latin typeface="Verdana"/>
                <a:ea typeface="宋体"/>
              </a:rPr>
              <a:t>* Entities without a Base section are not involved in fault tolerance</a:t>
            </a:r>
            <a:endParaRPr lang="en-US" sz="1800" b="0" strike="noStrike" spc="-1">
              <a:latin typeface="Arial"/>
            </a:endParaRPr>
          </a:p>
        </p:txBody>
      </p:sp>
      <p:sp>
        <p:nvSpPr>
          <p:cNvPr id="1330" name="CustomShape 16"/>
          <p:cNvSpPr/>
          <p:nvPr/>
        </p:nvSpPr>
        <p:spPr>
          <a:xfrm>
            <a:off x="1582560" y="3116160"/>
            <a:ext cx="1869120" cy="41976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0" tIns="10800" rIns="0" bIns="10800"/>
          <a:lstStyle/>
          <a:p>
            <a:pPr>
              <a:lnSpc>
                <a:spcPct val="100000"/>
              </a:lnSpc>
            </a:pPr>
            <a:r>
              <a:rPr lang="en-US" sz="2600" b="0" strike="noStrike" spc="-1">
                <a:solidFill>
                  <a:srgbClr val="00007D"/>
                </a:solidFill>
                <a:latin typeface="Verdana"/>
                <a:ea typeface="宋体"/>
              </a:rPr>
              <a:t>Chat/guild</a:t>
            </a:r>
            <a:endParaRPr lang="en-US" sz="2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32"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Script Development Guide</a:t>
            </a:r>
            <a:endParaRPr lang="en-US" sz="4900" b="0" strike="noStrike" spc="-1">
              <a:latin typeface="Arial"/>
            </a:endParaRPr>
          </a:p>
        </p:txBody>
      </p:sp>
      <p:sp>
        <p:nvSpPr>
          <p:cNvPr id="1333" name="CustomShape 3"/>
          <p:cNvSpPr/>
          <p:nvPr/>
        </p:nvSpPr>
        <p:spPr>
          <a:xfrm>
            <a:off x="89280" y="1196640"/>
            <a:ext cx="9052200" cy="467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Put the load on BaseApp as much as possible</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Minimize the attributes of Entity that need to be saved to the database</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Avoid excessive calls to </a:t>
            </a:r>
            <a:r>
              <a:rPr lang="en-US" sz="3200" b="0" strike="noStrike" spc="-1">
                <a:solidFill>
                  <a:srgbClr val="00007D"/>
                </a:solidFill>
                <a:latin typeface="Courier New"/>
                <a:ea typeface="宋体"/>
              </a:rPr>
              <a:t>writeToDB()</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Minimize complex level data</a:t>
            </a:r>
            <a:endParaRPr lang="en-US" sz="32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Such as: multidimensional arrays</a:t>
            </a:r>
            <a:endParaRPr lang="en-US" sz="28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If the execution time of the script exceeds 1 game tick, it will negatively affect the efficiency of the server.</a:t>
            </a: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335"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36" name="CustomShape 3"/>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1" strike="noStrike" spc="-1">
                <a:solidFill>
                  <a:srgbClr val="4F81BD"/>
                </a:solidFill>
                <a:latin typeface="Calibri"/>
                <a:ea typeface="DejaVu Sans"/>
              </a:rPr>
              <a:t>Third Chapter</a:t>
            </a:r>
            <a:endParaRPr lang="en-US" sz="4400" b="0" strike="noStrike" spc="-1">
              <a:latin typeface="Arial"/>
            </a:endParaRPr>
          </a:p>
        </p:txBody>
      </p:sp>
      <p:sp>
        <p:nvSpPr>
          <p:cNvPr id="1337" name="CustomShape 4"/>
          <p:cNvSpPr/>
          <p:nvPr/>
        </p:nvSpPr>
        <p:spPr>
          <a:xfrm>
            <a:off x="2350440" y="2684160"/>
            <a:ext cx="633420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1" strike="noStrike" spc="-1">
                <a:solidFill>
                  <a:srgbClr val="1F497D"/>
                </a:solidFill>
                <a:latin typeface="Verdana"/>
                <a:ea typeface="宋体"/>
              </a:rPr>
              <a:t>        </a:t>
            </a:r>
            <a:r>
              <a:rPr lang="en-US" sz="3600" b="1" strike="noStrike" spc="-1">
                <a:solidFill>
                  <a:srgbClr val="1F497D"/>
                </a:solidFill>
                <a:latin typeface="Verdana"/>
                <a:ea typeface="宋体"/>
              </a:rPr>
              <a:t>Entity communication</a:t>
            </a:r>
            <a:endParaRPr lang="en-US" sz="3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04"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0" strike="noStrike" spc="-1">
                <a:solidFill>
                  <a:srgbClr val="4F81BD"/>
                </a:solidFill>
                <a:latin typeface="Calibri"/>
                <a:ea typeface="宋体"/>
              </a:rPr>
              <a:t>Base Entity</a:t>
            </a:r>
            <a:endParaRPr lang="en-US" sz="4400" b="0" strike="noStrike" spc="-1">
              <a:latin typeface="Arial"/>
            </a:endParaRPr>
          </a:p>
        </p:txBody>
      </p:sp>
      <p:sp>
        <p:nvSpPr>
          <p:cNvPr id="105" name="CustomShape 3"/>
          <p:cNvSpPr/>
          <p:nvPr/>
        </p:nvSpPr>
        <p:spPr>
          <a:xfrm>
            <a:off x="215640" y="1413000"/>
            <a:ext cx="8746200" cy="503784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dirty="0" err="1">
                <a:solidFill>
                  <a:srgbClr val="00007D"/>
                </a:solidFill>
                <a:latin typeface="Calibri"/>
                <a:ea typeface="宋体"/>
              </a:rPr>
              <a:t>Baseapp</a:t>
            </a:r>
            <a:r>
              <a:rPr lang="en-US" sz="3200" b="0" strike="noStrike" spc="-1" dirty="0">
                <a:solidFill>
                  <a:srgbClr val="00007D"/>
                </a:solidFill>
                <a:latin typeface="Calibri"/>
                <a:ea typeface="宋体"/>
              </a:rPr>
              <a:t> has two entity types</a:t>
            </a:r>
            <a:endParaRPr lang="en-US" sz="3200" b="0" strike="noStrike" spc="-1" dirty="0">
              <a:latin typeface="Arial"/>
            </a:endParaRPr>
          </a:p>
          <a:p>
            <a:pPr marL="182520">
              <a:lnSpc>
                <a:spcPct val="100000"/>
              </a:lnSpc>
              <a:spcBef>
                <a:spcPts val="400"/>
              </a:spcBef>
            </a:pPr>
            <a:r>
              <a:rPr lang="en-US" sz="2000" b="0" strike="noStrike" spc="-1" dirty="0">
                <a:solidFill>
                  <a:srgbClr val="00007D"/>
                </a:solidFill>
                <a:latin typeface="Calibri"/>
                <a:ea typeface="宋体"/>
              </a:rPr>
              <a:t>    Base</a:t>
            </a:r>
            <a:endParaRPr lang="en-US" sz="2000" b="0" strike="noStrike" spc="-1" dirty="0">
              <a:latin typeface="Arial"/>
            </a:endParaRPr>
          </a:p>
          <a:p>
            <a:pPr marL="182520">
              <a:lnSpc>
                <a:spcPct val="100000"/>
              </a:lnSpc>
              <a:spcBef>
                <a:spcPts val="400"/>
              </a:spcBef>
            </a:pPr>
            <a:r>
              <a:rPr lang="en-US" sz="2000" b="0" strike="noStrike" spc="-1" dirty="0">
                <a:solidFill>
                  <a:srgbClr val="00007D"/>
                </a:solidFill>
                <a:latin typeface="Calibri"/>
                <a:ea typeface="宋体"/>
              </a:rPr>
              <a:t>    Proxy</a:t>
            </a:r>
            <a:endParaRPr lang="en-US" sz="2000" b="0" strike="noStrike" spc="-1" dirty="0">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Base</a:t>
            </a:r>
            <a:endParaRPr lang="en-US" sz="3200" b="0" strike="noStrike" spc="-1" dirty="0">
              <a:latin typeface="Arial"/>
            </a:endParaRPr>
          </a:p>
          <a:p>
            <a:pPr marL="182520">
              <a:lnSpc>
                <a:spcPct val="100000"/>
              </a:lnSpc>
              <a:spcBef>
                <a:spcPts val="561"/>
              </a:spcBef>
            </a:pPr>
            <a:r>
              <a:rPr lang="en-US" sz="2800" b="0" strike="noStrike" spc="-1" dirty="0">
                <a:solidFill>
                  <a:srgbClr val="00007D"/>
                </a:solidFill>
                <a:latin typeface="Calibri"/>
                <a:ea typeface="宋体"/>
              </a:rPr>
              <a:t>   </a:t>
            </a:r>
            <a:r>
              <a:rPr lang="en-US" sz="2000" b="0" strike="noStrike" spc="-1" dirty="0">
                <a:solidFill>
                  <a:srgbClr val="00007D"/>
                </a:solidFill>
                <a:latin typeface="Calibri"/>
                <a:ea typeface="宋体"/>
              </a:rPr>
              <a:t>The usual game entity</a:t>
            </a:r>
            <a:endParaRPr lang="en-US" sz="2000" b="0" strike="noStrike" spc="-1" dirty="0">
              <a:latin typeface="Arial"/>
            </a:endParaRPr>
          </a:p>
          <a:p>
            <a:pPr marL="182520">
              <a:lnSpc>
                <a:spcPct val="100000"/>
              </a:lnSpc>
              <a:spcBef>
                <a:spcPts val="400"/>
              </a:spcBef>
            </a:pPr>
            <a:r>
              <a:rPr lang="en-US" sz="2000" b="0" strike="noStrike" spc="-1" dirty="0">
                <a:solidFill>
                  <a:srgbClr val="00007D"/>
                </a:solidFill>
                <a:latin typeface="Calibri"/>
                <a:ea typeface="宋体"/>
              </a:rPr>
              <a:t>    Ex: NPC stored in the database, auction house</a:t>
            </a:r>
            <a:endParaRPr lang="en-US" sz="2000" b="0" strike="noStrike" spc="-1" dirty="0">
              <a:latin typeface="Arial"/>
            </a:endParaRPr>
          </a:p>
          <a:p>
            <a:pPr marL="182520">
              <a:lnSpc>
                <a:spcPct val="100000"/>
              </a:lnSpc>
              <a:spcBef>
                <a:spcPts val="641"/>
              </a:spcBef>
            </a:pPr>
            <a:r>
              <a:rPr lang="en-US" sz="3200" b="0" strike="noStrike" spc="-1" dirty="0">
                <a:solidFill>
                  <a:srgbClr val="00007D"/>
                </a:solidFill>
                <a:latin typeface="Calibri"/>
                <a:ea typeface="宋体"/>
              </a:rPr>
              <a:t>Proxy</a:t>
            </a:r>
            <a:endParaRPr lang="en-US" sz="3200" b="0" strike="noStrike" spc="-1" dirty="0">
              <a:latin typeface="Arial"/>
            </a:endParaRPr>
          </a:p>
          <a:p>
            <a:pPr marL="182520">
              <a:lnSpc>
                <a:spcPct val="100000"/>
              </a:lnSpc>
              <a:spcBef>
                <a:spcPts val="561"/>
              </a:spcBef>
            </a:pPr>
            <a:r>
              <a:rPr lang="en-US" sz="2800" b="0" strike="noStrike" spc="-1" dirty="0">
                <a:solidFill>
                  <a:srgbClr val="00007D"/>
                </a:solidFill>
                <a:latin typeface="Calibri"/>
                <a:ea typeface="宋体"/>
              </a:rPr>
              <a:t>   </a:t>
            </a:r>
            <a:r>
              <a:rPr lang="en-US" sz="2000" b="0" strike="noStrike" spc="-1" dirty="0">
                <a:solidFill>
                  <a:srgbClr val="00007D"/>
                </a:solidFill>
                <a:latin typeface="Calibri"/>
                <a:ea typeface="宋体"/>
              </a:rPr>
              <a:t>Connects with the client</a:t>
            </a:r>
            <a:endParaRPr lang="en-US" sz="2000" b="0" strike="noStrike" spc="-1" dirty="0">
              <a:latin typeface="Arial"/>
            </a:endParaRPr>
          </a:p>
          <a:p>
            <a:pPr marL="182520">
              <a:lnSpc>
                <a:spcPct val="100000"/>
              </a:lnSpc>
              <a:spcBef>
                <a:spcPts val="400"/>
              </a:spcBef>
            </a:pPr>
            <a:r>
              <a:rPr lang="en-US" sz="2000" b="0" strike="noStrike" spc="-1" dirty="0">
                <a:solidFill>
                  <a:srgbClr val="00007D"/>
                </a:solidFill>
                <a:latin typeface="Calibri"/>
                <a:ea typeface="宋体"/>
              </a:rPr>
              <a:t>    C++ inherits from </a:t>
            </a:r>
            <a:r>
              <a:rPr lang="en-US" sz="2000" b="0" strike="noStrike" spc="-1" dirty="0" err="1">
                <a:solidFill>
                  <a:srgbClr val="00007D"/>
                </a:solidFill>
                <a:latin typeface="Calibri"/>
                <a:ea typeface="宋体"/>
              </a:rPr>
              <a:t>Ouroboros.Base</a:t>
            </a:r>
            <a:endParaRPr lang="en-US" sz="2000" b="0" strike="noStrike" spc="-1" dirty="0">
              <a:latin typeface="Arial"/>
            </a:endParaRPr>
          </a:p>
          <a:p>
            <a:pPr marL="182520">
              <a:lnSpc>
                <a:spcPct val="100000"/>
              </a:lnSpc>
              <a:spcBef>
                <a:spcPts val="400"/>
              </a:spcBef>
            </a:pPr>
            <a:r>
              <a:rPr lang="en-US" sz="2000" b="0" strike="noStrike" spc="-1" dirty="0">
                <a:solidFill>
                  <a:srgbClr val="00007D"/>
                </a:solidFill>
                <a:latin typeface="Calibri"/>
                <a:ea typeface="宋体"/>
              </a:rPr>
              <a:t>    Special base</a:t>
            </a:r>
            <a:endParaRPr lang="en-US" sz="20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3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EntityCall</a:t>
            </a:r>
            <a:endParaRPr lang="en-US" sz="4900" b="0" strike="noStrike" spc="-1">
              <a:latin typeface="Arial"/>
            </a:endParaRPr>
          </a:p>
        </p:txBody>
      </p:sp>
      <p:sp>
        <p:nvSpPr>
          <p:cNvPr id="1340"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Entity pointing to a remote process</a:t>
            </a:r>
            <a:endParaRPr lang="en-US" sz="28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Such as: Cell part of an Entity</a:t>
            </a:r>
            <a:endParaRPr lang="en-US" sz="2400" b="0" strike="noStrike" spc="-1">
              <a:latin typeface="Arial"/>
            </a:endParaRPr>
          </a:p>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Makes it possible to call functions remotely (functions that call another process from one process)</a:t>
            </a:r>
            <a:endParaRPr lang="en-US" sz="28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Such as: </a:t>
            </a:r>
            <a:r>
              <a:rPr lang="en-US" sz="2400" b="0" strike="noStrike" spc="-1">
                <a:solidFill>
                  <a:srgbClr val="00007D"/>
                </a:solidFill>
                <a:latin typeface="Courier New"/>
                <a:ea typeface="宋体"/>
              </a:rPr>
              <a:t>mb</a:t>
            </a:r>
            <a:r>
              <a:rPr lang="en-US" sz="2400" b="0" strike="noStrike" spc="-1">
                <a:solidFill>
                  <a:srgbClr val="00007D"/>
                </a:solidFill>
                <a:latin typeface="Calibri"/>
                <a:ea typeface="宋体"/>
              </a:rPr>
              <a:t> is a Cell entityCall</a:t>
            </a:r>
            <a:br/>
            <a:r>
              <a:rPr lang="en-US" sz="2400" b="0" strike="noStrike" spc="-1">
                <a:solidFill>
                  <a:srgbClr val="00007D"/>
                </a:solidFill>
                <a:latin typeface="Calibri"/>
                <a:ea typeface="宋体"/>
              </a:rPr>
              <a:t>  </a:t>
            </a:r>
            <a:r>
              <a:rPr lang="en-US" sz="2400" b="0" strike="noStrike" spc="-1">
                <a:solidFill>
                  <a:srgbClr val="00007D"/>
                </a:solidFill>
                <a:latin typeface="Courier New"/>
                <a:ea typeface="宋体"/>
              </a:rPr>
              <a:t>mb.someMethod( a, b )</a:t>
            </a:r>
            <a:br/>
            <a:r>
              <a:rPr lang="en-US" sz="2400" b="0" strike="noStrike" spc="-1">
                <a:solidFill>
                  <a:srgbClr val="00007D"/>
                </a:solidFill>
                <a:latin typeface="Calibri"/>
                <a:ea typeface="宋体"/>
              </a:rPr>
              <a:t>Calls to </a:t>
            </a:r>
            <a:r>
              <a:rPr lang="en-US" sz="2400" b="0" strike="noStrike" spc="-1">
                <a:solidFill>
                  <a:srgbClr val="00007D"/>
                </a:solidFill>
                <a:latin typeface="Courier New"/>
                <a:ea typeface="宋体"/>
              </a:rPr>
              <a:t>someMethod() </a:t>
            </a:r>
            <a:r>
              <a:rPr lang="en-US" sz="2400" b="0" strike="noStrike" spc="-1">
                <a:solidFill>
                  <a:srgbClr val="00007D"/>
                </a:solidFill>
                <a:latin typeface="Callibri"/>
                <a:ea typeface="宋体"/>
              </a:rPr>
              <a:t>of the process where the Real cell entity is</a:t>
            </a:r>
            <a:endParaRPr lang="en-US" sz="2400" b="0" strike="noStrike" spc="-1">
              <a:latin typeface="Arial"/>
            </a:endParaRPr>
          </a:p>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Intra-entity communication</a:t>
            </a:r>
            <a:endParaRPr lang="en-US" sz="28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000" b="0" strike="noStrike" spc="-1">
                <a:solidFill>
                  <a:srgbClr val="00007D"/>
                </a:solidFill>
                <a:latin typeface="Calibri"/>
                <a:ea typeface="宋体"/>
              </a:rPr>
              <a:t>Such as: from Cell to Base section</a:t>
            </a:r>
            <a:endParaRPr lang="en-US" sz="2000" b="0" strike="noStrike" spc="-1">
              <a:latin typeface="Arial"/>
            </a:endParaRPr>
          </a:p>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Inter-entity communication</a:t>
            </a:r>
            <a:endParaRPr lang="en-US" sz="28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000" b="0" strike="noStrike" spc="-1">
                <a:solidFill>
                  <a:srgbClr val="00007D"/>
                </a:solidFill>
                <a:latin typeface="Calibri"/>
                <a:ea typeface="宋体"/>
              </a:rPr>
              <a:t>For example: the Cell part of Entity A to the Base part of Entity B</a:t>
            </a: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42"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EntityCall</a:t>
            </a:r>
            <a:endParaRPr lang="en-US" sz="4900" b="0" strike="noStrike" spc="-1">
              <a:latin typeface="Arial"/>
            </a:endParaRPr>
          </a:p>
        </p:txBody>
      </p:sp>
      <p:sp>
        <p:nvSpPr>
          <p:cNvPr id="1343"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Different types</a:t>
            </a:r>
            <a:endParaRPr lang="en-US" sz="3200" b="0" strike="noStrike" spc="-1" dirty="0">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Base</a:t>
            </a:r>
            <a:endParaRPr lang="en-US" sz="2800" b="0" strike="noStrike" spc="-1" dirty="0">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Cell</a:t>
            </a:r>
            <a:endParaRPr lang="en-US" sz="2800" b="0" strike="noStrike" spc="-1" dirty="0">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Client</a:t>
            </a:r>
            <a:endParaRPr lang="en-US" sz="2800" b="0" strike="noStrike" spc="-1" dirty="0">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One-step jump</a:t>
            </a:r>
            <a:endParaRPr lang="en-US" sz="2800" b="0" strike="noStrike" spc="-1" dirty="0">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Multi-step jump</a:t>
            </a:r>
            <a:endParaRPr lang="en-US" sz="2800" b="0" strike="noStrike" spc="-1" dirty="0">
              <a:latin typeface="Arial"/>
            </a:endParaRPr>
          </a:p>
          <a:p>
            <a:pPr marL="581040" lvl="2" indent="-168840">
              <a:lnSpc>
                <a:spcPct val="9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Base to cell(</a:t>
            </a:r>
            <a:r>
              <a:rPr lang="en-US" sz="2400" b="0" strike="noStrike" spc="-1" dirty="0" err="1">
                <a:solidFill>
                  <a:srgbClr val="00007D"/>
                </a:solidFill>
                <a:latin typeface="Calibri"/>
                <a:ea typeface="宋体"/>
              </a:rPr>
              <a:t>xxx.base.cell.someMethod</a:t>
            </a:r>
            <a:r>
              <a:rPr lang="en-US" sz="2400" b="0" strike="noStrike" spc="-1" dirty="0">
                <a:solidFill>
                  <a:srgbClr val="00007D"/>
                </a:solidFill>
                <a:latin typeface="Calibri"/>
                <a:ea typeface="宋体"/>
              </a:rPr>
              <a:t>())</a:t>
            </a:r>
            <a:endParaRPr lang="en-US" sz="2400" b="0" strike="noStrike" spc="-1" dirty="0">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Some Ouroboros methods may only accept certain types of </a:t>
            </a:r>
            <a:r>
              <a:rPr lang="en-US" sz="3200" b="0" strike="noStrike" spc="-1" dirty="0" err="1">
                <a:solidFill>
                  <a:srgbClr val="00007D"/>
                </a:solidFill>
                <a:latin typeface="Calibri"/>
                <a:ea typeface="宋体"/>
              </a:rPr>
              <a:t>EntityCalls</a:t>
            </a:r>
            <a:endParaRPr lang="en-US" sz="3200" b="0" strike="noStrike" spc="-1" dirty="0">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Please refer to the API documentation for details</a:t>
            </a:r>
            <a:endParaRPr lang="en-US" sz="2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45"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EntityCall</a:t>
            </a:r>
            <a:endParaRPr lang="en-US" sz="4900" b="0" strike="noStrike" spc="-1">
              <a:latin typeface="Arial"/>
            </a:endParaRPr>
          </a:p>
        </p:txBody>
      </p:sp>
      <p:sp>
        <p:nvSpPr>
          <p:cNvPr id="1346"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DejaVu Sans"/>
              </a:rPr>
              <a:t>Entit</a:t>
            </a:r>
            <a:r>
              <a:rPr lang="en-US" sz="3200" b="0" strike="noStrike" spc="-1">
                <a:solidFill>
                  <a:srgbClr val="00007D"/>
                </a:solidFill>
                <a:latin typeface="Calibri"/>
                <a:ea typeface="宋体"/>
              </a:rPr>
              <a:t>y has an EntityCall member variable</a:t>
            </a:r>
            <a:endParaRPr lang="en-US" sz="32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Client entity: </a:t>
            </a:r>
            <a:r>
              <a:rPr lang="en-US" sz="2800" b="0" strike="noStrike" spc="-1">
                <a:solidFill>
                  <a:srgbClr val="00007D"/>
                </a:solidFill>
                <a:latin typeface="Courier New"/>
                <a:ea typeface="宋体"/>
              </a:rPr>
              <a:t>self.cell</a:t>
            </a:r>
            <a:r>
              <a:rPr lang="en-US" sz="2800" b="0" strike="noStrike" spc="-1">
                <a:solidFill>
                  <a:srgbClr val="00007D"/>
                </a:solidFill>
                <a:latin typeface="Calibri"/>
                <a:ea typeface="宋体"/>
              </a:rPr>
              <a:t>, </a:t>
            </a:r>
            <a:r>
              <a:rPr lang="en-US" sz="2800" b="0" strike="noStrike" spc="-1">
                <a:solidFill>
                  <a:srgbClr val="00007D"/>
                </a:solidFill>
                <a:latin typeface="Courier New"/>
                <a:ea typeface="宋体"/>
              </a:rPr>
              <a:t>self.base</a:t>
            </a:r>
            <a:r>
              <a:rPr lang="en-US" sz="2800" b="0" strike="noStrike" spc="-1">
                <a:solidFill>
                  <a:srgbClr val="00007D"/>
                </a:solidFill>
                <a:latin typeface="Calibri"/>
                <a:ea typeface="宋体"/>
              </a:rPr>
              <a:t> (for player)</a:t>
            </a:r>
            <a:endParaRPr lang="en-US" sz="28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Base entity: </a:t>
            </a:r>
            <a:r>
              <a:rPr lang="en-US" sz="2800" b="0" strike="noStrike" spc="-1">
                <a:solidFill>
                  <a:srgbClr val="00007D"/>
                </a:solidFill>
                <a:latin typeface="Courier New"/>
                <a:ea typeface="宋体"/>
              </a:rPr>
              <a:t>self.cell</a:t>
            </a:r>
            <a:endParaRPr lang="en-US" sz="28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Proxy entity: </a:t>
            </a:r>
            <a:r>
              <a:rPr lang="en-US" sz="2800" b="0" strike="noStrike" spc="-1">
                <a:solidFill>
                  <a:srgbClr val="00007D"/>
                </a:solidFill>
                <a:latin typeface="Courier New"/>
                <a:ea typeface="宋体"/>
              </a:rPr>
              <a:t>self.cell</a:t>
            </a:r>
            <a:r>
              <a:rPr lang="en-US" sz="2800" b="0" strike="noStrike" spc="-1">
                <a:solidFill>
                  <a:srgbClr val="00007D"/>
                </a:solidFill>
                <a:latin typeface="Calibri"/>
                <a:ea typeface="宋体"/>
              </a:rPr>
              <a:t>, </a:t>
            </a:r>
            <a:r>
              <a:rPr lang="en-US" sz="2800" b="0" strike="noStrike" spc="-1">
                <a:solidFill>
                  <a:srgbClr val="00007D"/>
                </a:solidFill>
                <a:latin typeface="Courier New"/>
                <a:ea typeface="宋体"/>
              </a:rPr>
              <a:t>self.client</a:t>
            </a:r>
            <a:endParaRPr lang="en-US" sz="28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Cell entity:</a:t>
            </a:r>
            <a:endParaRPr lang="en-US" sz="2800" b="0" strike="noStrike" spc="-1">
              <a:latin typeface="Arial"/>
            </a:endParaRPr>
          </a:p>
          <a:p>
            <a:pPr marL="581040" lvl="2" indent="-168840">
              <a:lnSpc>
                <a:spcPct val="100000"/>
              </a:lnSpc>
              <a:spcBef>
                <a:spcPts val="479"/>
              </a:spcBef>
              <a:buClr>
                <a:srgbClr val="FF9933"/>
              </a:buClr>
              <a:buSzPct val="80000"/>
              <a:buFont typeface="Wingdings" charset="2"/>
              <a:buChar char=""/>
            </a:pPr>
            <a:r>
              <a:rPr lang="en-US" sz="2400" b="0" strike="noStrike" spc="-1">
                <a:solidFill>
                  <a:srgbClr val="00007D"/>
                </a:solidFill>
                <a:latin typeface="Courier New"/>
                <a:ea typeface="宋体"/>
              </a:rPr>
              <a:t>self.base</a:t>
            </a:r>
            <a:endParaRPr lang="en-US" sz="2400" b="0" strike="noStrike" spc="-1">
              <a:latin typeface="Arial"/>
            </a:endParaRPr>
          </a:p>
          <a:p>
            <a:pPr marL="581040" lvl="2" indent="-168840">
              <a:lnSpc>
                <a:spcPct val="100000"/>
              </a:lnSpc>
              <a:spcBef>
                <a:spcPts val="479"/>
              </a:spcBef>
              <a:buClr>
                <a:srgbClr val="FF9933"/>
              </a:buClr>
              <a:buSzPct val="80000"/>
              <a:buFont typeface="Wingdings" charset="2"/>
              <a:buChar char=""/>
            </a:pPr>
            <a:r>
              <a:rPr lang="en-US" sz="2400" b="0" strike="noStrike" spc="-1">
                <a:solidFill>
                  <a:srgbClr val="00007D"/>
                </a:solidFill>
                <a:latin typeface="Courier New"/>
                <a:ea typeface="宋体"/>
              </a:rPr>
              <a:t>self.ownClient</a:t>
            </a:r>
            <a:endParaRPr lang="en-US" sz="2400" b="0" strike="noStrike" spc="-1">
              <a:latin typeface="Arial"/>
            </a:endParaRPr>
          </a:p>
          <a:p>
            <a:pPr marL="581040" lvl="2" indent="-168840">
              <a:lnSpc>
                <a:spcPct val="100000"/>
              </a:lnSpc>
              <a:spcBef>
                <a:spcPts val="479"/>
              </a:spcBef>
              <a:buClr>
                <a:srgbClr val="FF9933"/>
              </a:buClr>
              <a:buSzPct val="80000"/>
              <a:buFont typeface="Wingdings" charset="2"/>
              <a:buChar char=""/>
            </a:pPr>
            <a:r>
              <a:rPr lang="en-US" sz="2400" b="0" strike="noStrike" spc="-1">
                <a:solidFill>
                  <a:srgbClr val="00007D"/>
                </a:solidFill>
                <a:latin typeface="Courier New"/>
                <a:ea typeface="宋体"/>
              </a:rPr>
              <a:t>self.allClients</a:t>
            </a:r>
            <a:endParaRPr lang="en-US" sz="2400" b="0" strike="noStrike" spc="-1">
              <a:latin typeface="Arial"/>
            </a:endParaRPr>
          </a:p>
          <a:p>
            <a:pPr marL="581040" lvl="2" indent="-168840">
              <a:lnSpc>
                <a:spcPct val="100000"/>
              </a:lnSpc>
              <a:spcBef>
                <a:spcPts val="479"/>
              </a:spcBef>
              <a:buClr>
                <a:srgbClr val="FF9933"/>
              </a:buClr>
              <a:buSzPct val="80000"/>
              <a:buFont typeface="Wingdings" charset="2"/>
              <a:buChar char=""/>
            </a:pPr>
            <a:r>
              <a:rPr lang="en-US" sz="2400" b="0" strike="noStrike" spc="-1">
                <a:solidFill>
                  <a:srgbClr val="00007D"/>
                </a:solidFill>
                <a:latin typeface="Courier New"/>
                <a:ea typeface="宋体"/>
              </a:rPr>
              <a:t>self.otherClients</a:t>
            </a:r>
            <a:endParaRPr lang="en-US"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48"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EntityCall</a:t>
            </a:r>
            <a:endParaRPr lang="en-US" sz="4900" b="0" strike="noStrike" spc="-1">
              <a:latin typeface="Arial"/>
            </a:endParaRPr>
          </a:p>
        </p:txBody>
      </p:sp>
      <p:sp>
        <p:nvSpPr>
          <p:cNvPr id="1349"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2800" b="0" strike="noStrike" spc="-1">
                <a:solidFill>
                  <a:srgbClr val="00007D"/>
                </a:solidFill>
                <a:latin typeface="Calibri"/>
                <a:ea typeface="宋体"/>
              </a:rPr>
              <a:t>When an Entity object is passed to a server method with an EntityCall parameter, the EntityCall is automatically created</a:t>
            </a:r>
            <a:endParaRPr lang="en-US" sz="28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E.g.:</a:t>
            </a:r>
            <a:endParaRPr lang="en-US" sz="32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600" b="0" strike="noStrike" spc="-1">
                <a:solidFill>
                  <a:srgbClr val="00007D"/>
                </a:solidFill>
                <a:latin typeface="Calibri"/>
                <a:ea typeface="宋体"/>
              </a:rPr>
              <a:t>Cell method </a:t>
            </a:r>
            <a:r>
              <a:rPr lang="en-US" sz="2600" b="0" strike="noStrike" spc="-1">
                <a:solidFill>
                  <a:srgbClr val="00007D"/>
                </a:solidFill>
                <a:latin typeface="Courier New"/>
                <a:ea typeface="宋体"/>
              </a:rPr>
              <a:t>talkToMe()</a:t>
            </a:r>
            <a:r>
              <a:rPr lang="en-US" sz="2600" b="0" strike="noStrike" spc="-1">
                <a:solidFill>
                  <a:srgbClr val="00007D"/>
                </a:solidFill>
                <a:latin typeface="Calibri"/>
                <a:ea typeface="宋体"/>
              </a:rPr>
              <a:t> has an EntityCall</a:t>
            </a:r>
            <a:r>
              <a:rPr lang="en-US" sz="2600" b="0" strike="noStrike" spc="-1">
                <a:solidFill>
                  <a:srgbClr val="00007D"/>
                </a:solidFill>
                <a:latin typeface="Courier New"/>
                <a:ea typeface="宋体"/>
              </a:rPr>
              <a:t> parameter</a:t>
            </a:r>
            <a:endParaRPr lang="en-US" sz="26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600" b="0" strike="noStrike" spc="-1">
                <a:solidFill>
                  <a:srgbClr val="00007D"/>
                </a:solidFill>
                <a:latin typeface="Calibri"/>
                <a:ea typeface="宋体"/>
              </a:rPr>
              <a:t>On a Cell, EntityA calls:</a:t>
            </a:r>
            <a:br/>
            <a:r>
              <a:rPr lang="en-US" sz="2600" b="0" strike="noStrike" spc="-1">
                <a:solidFill>
                  <a:srgbClr val="00007D"/>
                </a:solidFill>
                <a:latin typeface="Courier New"/>
                <a:ea typeface="宋体"/>
              </a:rPr>
              <a:t>entityB.talkToMe( self )</a:t>
            </a:r>
            <a:endParaRPr lang="en-US" sz="26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600" b="0" strike="noStrike" spc="-1">
                <a:solidFill>
                  <a:srgbClr val="00007D"/>
                </a:solidFill>
                <a:latin typeface="Calibri"/>
                <a:ea typeface="宋体"/>
              </a:rPr>
              <a:t>Entity A’s entityCall is passed to Entity B</a:t>
            </a:r>
            <a:br/>
            <a:r>
              <a:rPr lang="en-US" sz="2600" b="0" strike="noStrike" spc="-1">
                <a:solidFill>
                  <a:srgbClr val="00007D"/>
                </a:solidFill>
                <a:latin typeface="Courier New"/>
                <a:ea typeface="宋体"/>
              </a:rPr>
              <a:t>def talkToMe( self, entityCall ):</a:t>
            </a:r>
            <a:br/>
            <a:r>
              <a:rPr lang="en-US" sz="2600" b="0" strike="noStrike" spc="-1">
                <a:solidFill>
                  <a:srgbClr val="00007D"/>
                </a:solidFill>
                <a:latin typeface="Courier New"/>
                <a:ea typeface="宋体"/>
              </a:rPr>
              <a:t>   entityCall.sendMsg( “hello” )</a:t>
            </a:r>
            <a:endParaRPr lang="en-US" sz="26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600" b="0" strike="noStrike" spc="-1">
                <a:solidFill>
                  <a:srgbClr val="00007D"/>
                </a:solidFill>
                <a:latin typeface="Calibri"/>
                <a:ea typeface="宋体"/>
              </a:rPr>
              <a:t>Entity A’s </a:t>
            </a:r>
            <a:r>
              <a:rPr lang="en-US" sz="2600" b="0" strike="noStrike" spc="-1">
                <a:solidFill>
                  <a:srgbClr val="00007D"/>
                </a:solidFill>
                <a:latin typeface="Courier New"/>
                <a:ea typeface="宋体"/>
              </a:rPr>
              <a:t>sendMsg() is called（with </a:t>
            </a:r>
            <a:r>
              <a:rPr lang="en-US" sz="2600" b="0" strike="noStrike" spc="-1">
                <a:solidFill>
                  <a:srgbClr val="00007D"/>
                </a:solidFill>
                <a:latin typeface="Calibri"/>
                <a:ea typeface="宋体"/>
              </a:rPr>
              <a:t> </a:t>
            </a:r>
            <a:r>
              <a:rPr lang="en-US" sz="2600" b="0" strike="noStrike" spc="-1">
                <a:solidFill>
                  <a:srgbClr val="00007D"/>
                </a:solidFill>
                <a:latin typeface="Courier New"/>
                <a:ea typeface="宋体"/>
              </a:rPr>
              <a:t>“hello” as argument）</a:t>
            </a:r>
            <a:endParaRPr lang="en-US" sz="2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51"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EntityCall Storage</a:t>
            </a:r>
            <a:endParaRPr lang="en-US" sz="4900" b="0" strike="noStrike" spc="-1">
              <a:latin typeface="Arial"/>
            </a:endParaRPr>
          </a:p>
        </p:txBody>
      </p:sp>
      <p:sp>
        <p:nvSpPr>
          <p:cNvPr id="1352" name="CustomShape 3"/>
          <p:cNvSpPr/>
          <p:nvPr/>
        </p:nvSpPr>
        <p:spPr>
          <a:xfrm>
            <a:off x="91440" y="109728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Base’s EntityCall is valid for the lifetime of the Entity</a:t>
            </a:r>
            <a:endParaRPr lang="en-US" sz="28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Baseapp where Base entity is located never changes</a:t>
            </a:r>
            <a:endParaRPr lang="en-US" sz="24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Can be used for long-term communication between Entity</a:t>
            </a:r>
            <a:endParaRPr lang="en-US" sz="24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If you save an EntityCall, you must implement a message notification mechanism (notify the Entity when the EntityCall is deleted)</a:t>
            </a:r>
            <a:endParaRPr lang="en-US" sz="2400" b="0" strike="noStrike" spc="-1">
              <a:latin typeface="Arial"/>
            </a:endParaRPr>
          </a:p>
          <a:p>
            <a:pPr marL="181080" indent="-178560">
              <a:lnSpc>
                <a:spcPct val="100000"/>
              </a:lnSpc>
              <a:spcBef>
                <a:spcPts val="1400"/>
              </a:spcBef>
              <a:buClr>
                <a:srgbClr val="FF9933"/>
              </a:buClr>
              <a:buSzPct val="80000"/>
              <a:buFont typeface="Wingdings" charset="2"/>
              <a:buChar char=""/>
            </a:pPr>
            <a:r>
              <a:rPr lang="en-US" sz="2800" b="0" strike="noStrike" spc="-1">
                <a:solidFill>
                  <a:srgbClr val="00007D"/>
                </a:solidFill>
                <a:latin typeface="Calibri"/>
                <a:ea typeface="宋体"/>
              </a:rPr>
              <a:t>Cell mailbox is only valid for a short period of time</a:t>
            </a:r>
            <a:endParaRPr lang="en-US" sz="2800" b="0" strike="noStrike" spc="-1">
              <a:latin typeface="Arial"/>
            </a:endParaRPr>
          </a:p>
          <a:p>
            <a:pPr marL="333360" lvl="1" indent="-148320">
              <a:lnSpc>
                <a:spcPct val="100000"/>
              </a:lnSpc>
              <a:spcBef>
                <a:spcPts val="1199"/>
              </a:spcBef>
              <a:buClr>
                <a:srgbClr val="FF9933"/>
              </a:buClr>
              <a:buSzPct val="90000"/>
              <a:buFont typeface="Wingdings" charset="2"/>
              <a:buChar char=""/>
            </a:pPr>
            <a:r>
              <a:rPr lang="en-US" sz="2400" b="0" strike="noStrike" spc="-1">
                <a:solidFill>
                  <a:srgbClr val="00007D"/>
                </a:solidFill>
                <a:latin typeface="Calibri"/>
                <a:ea typeface="宋体"/>
              </a:rPr>
              <a:t>Cell entity’s Cellapp may change at any time</a:t>
            </a:r>
            <a:endParaRPr lang="en-US" sz="2400" b="0" strike="noStrike" spc="-1">
              <a:latin typeface="Arial"/>
            </a:endParaRPr>
          </a:p>
          <a:p>
            <a:pPr marL="333360" lvl="1" indent="-148320">
              <a:lnSpc>
                <a:spcPct val="100000"/>
              </a:lnSpc>
              <a:spcBef>
                <a:spcPts val="961"/>
              </a:spcBef>
              <a:buClr>
                <a:srgbClr val="FF9933"/>
              </a:buClr>
              <a:buSzPct val="90000"/>
              <a:buFont typeface="Wingdings" charset="2"/>
              <a:buChar char=""/>
            </a:pPr>
            <a:r>
              <a:rPr lang="en-US" sz="2400" b="0" strike="noStrike" spc="-1">
                <a:solidFill>
                  <a:srgbClr val="00007D"/>
                </a:solidFill>
                <a:latin typeface="Calibri"/>
                <a:ea typeface="宋体"/>
              </a:rPr>
              <a:t>Do not save Cell </a:t>
            </a:r>
            <a:r>
              <a:rPr lang="en-US" sz="2400" b="1" strike="noStrike" spc="-1">
                <a:solidFill>
                  <a:srgbClr val="00007D"/>
                </a:solidFill>
                <a:latin typeface="Courier New"/>
                <a:ea typeface="宋体"/>
              </a:rPr>
              <a:t>EntityCall</a:t>
            </a:r>
            <a:r>
              <a:rPr lang="en-US" sz="2400" b="0" strike="noStrike" spc="-1">
                <a:solidFill>
                  <a:srgbClr val="00007D"/>
                </a:solidFill>
                <a:latin typeface="Calibri"/>
                <a:ea typeface="宋体"/>
              </a:rPr>
              <a:t> as an attribute</a:t>
            </a:r>
            <a:endParaRPr lang="en-US" sz="2400" b="0" strike="noStrike" spc="-1">
              <a:latin typeface="Arial"/>
            </a:endParaRPr>
          </a:p>
          <a:p>
            <a:pPr marL="333360" lvl="1" indent="-148320">
              <a:lnSpc>
                <a:spcPct val="100000"/>
              </a:lnSpc>
              <a:spcBef>
                <a:spcPts val="961"/>
              </a:spcBef>
              <a:buClr>
                <a:srgbClr val="FF9933"/>
              </a:buClr>
              <a:buSzPct val="90000"/>
              <a:buFont typeface="Wingdings" charset="2"/>
              <a:buChar char=""/>
            </a:pPr>
            <a:r>
              <a:rPr lang="en-US" sz="2400" b="0" strike="noStrike" spc="-1">
                <a:solidFill>
                  <a:srgbClr val="00007D"/>
                </a:solidFill>
                <a:latin typeface="Calibri"/>
                <a:ea typeface="宋体"/>
              </a:rPr>
              <a:t>Immediate use, immediate release</a:t>
            </a:r>
            <a:endParaRPr lang="en-US"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54"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EntityCall Storage</a:t>
            </a:r>
            <a:endParaRPr lang="en-US" sz="4900" b="0" strike="noStrike" spc="-1">
              <a:latin typeface="Arial"/>
            </a:endParaRPr>
          </a:p>
        </p:txBody>
      </p:sp>
      <p:sp>
        <p:nvSpPr>
          <p:cNvPr id="1355"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1599"/>
              </a:spcBef>
              <a:buClr>
                <a:srgbClr val="FF9933"/>
              </a:buClr>
              <a:buSzPct val="80000"/>
              <a:buFont typeface="Wingdings" charset="2"/>
              <a:buChar char=""/>
            </a:pPr>
            <a:r>
              <a:rPr lang="en-US" sz="3200" b="0" strike="noStrike" spc="-1">
                <a:solidFill>
                  <a:srgbClr val="00007D"/>
                </a:solidFill>
                <a:latin typeface="Calibri"/>
                <a:ea typeface="宋体"/>
              </a:rPr>
              <a:t>Cannot pass EntityCall from client or EntityCall to client</a:t>
            </a:r>
            <a:endParaRPr lang="en-US" sz="3200" b="0" strike="noStrike" spc="-1">
              <a:latin typeface="Arial"/>
            </a:endParaRPr>
          </a:p>
          <a:p>
            <a:pPr marL="333360" lvl="1" indent="-148320">
              <a:lnSpc>
                <a:spcPct val="100000"/>
              </a:lnSpc>
              <a:spcBef>
                <a:spcPts val="1400"/>
              </a:spcBef>
              <a:buClr>
                <a:srgbClr val="FF9933"/>
              </a:buClr>
              <a:buSzPct val="90000"/>
              <a:buFont typeface="Wingdings" charset="2"/>
              <a:buChar char=""/>
            </a:pPr>
            <a:r>
              <a:rPr lang="en-US" sz="2800" b="0" strike="noStrike" spc="-1">
                <a:solidFill>
                  <a:srgbClr val="00007D"/>
                </a:solidFill>
                <a:latin typeface="Calibri"/>
                <a:ea typeface="宋体"/>
              </a:rPr>
              <a:t>Cannot trust Client</a:t>
            </a:r>
            <a:endParaRPr lang="en-US" sz="2800" b="0" strike="noStrike" spc="-1">
              <a:latin typeface="Arial"/>
            </a:endParaRPr>
          </a:p>
          <a:p>
            <a:pPr marL="333360" lvl="1" indent="-148320">
              <a:lnSpc>
                <a:spcPct val="100000"/>
              </a:lnSpc>
              <a:spcBef>
                <a:spcPts val="1400"/>
              </a:spcBef>
              <a:buClr>
                <a:srgbClr val="FF9933"/>
              </a:buClr>
              <a:buSzPct val="90000"/>
              <a:buFont typeface="Wingdings" charset="2"/>
              <a:buChar char=""/>
            </a:pPr>
            <a:r>
              <a:rPr lang="en-US" sz="2800" b="0" strike="noStrike" spc="-1">
                <a:solidFill>
                  <a:srgbClr val="00007D"/>
                </a:solidFill>
                <a:latin typeface="Calibri"/>
                <a:ea typeface="宋体"/>
              </a:rPr>
              <a:t>Instead, use the Entity ID</a:t>
            </a:r>
            <a:endParaRPr lang="en-US" sz="2800" b="0" strike="noStrike" spc="-1">
              <a:latin typeface="Arial"/>
            </a:endParaRPr>
          </a:p>
          <a:p>
            <a:pPr marL="181080" indent="-178560">
              <a:lnSpc>
                <a:spcPct val="100000"/>
              </a:lnSpc>
              <a:spcBef>
                <a:spcPts val="1749"/>
              </a:spcBef>
              <a:buClr>
                <a:srgbClr val="FF9933"/>
              </a:buClr>
              <a:buSzPct val="80000"/>
              <a:buFont typeface="Wingdings" charset="2"/>
              <a:buChar char=""/>
            </a:pPr>
            <a:r>
              <a:rPr lang="en-US" sz="3200" b="0" strike="noStrike" spc="-1">
                <a:solidFill>
                  <a:srgbClr val="00007D"/>
                </a:solidFill>
                <a:latin typeface="Calibri"/>
                <a:ea typeface="宋体"/>
              </a:rPr>
              <a:t>EntityCall cannot be stored in the database</a:t>
            </a:r>
            <a:endParaRPr lang="en-US" sz="3200" b="0" strike="noStrike" spc="-1">
              <a:latin typeface="Arial"/>
            </a:endParaRPr>
          </a:p>
          <a:p>
            <a:pPr marL="333360" lvl="1" indent="-148320">
              <a:lnSpc>
                <a:spcPct val="100000"/>
              </a:lnSpc>
              <a:spcBef>
                <a:spcPts val="1749"/>
              </a:spcBef>
              <a:buClr>
                <a:srgbClr val="FF9933"/>
              </a:buClr>
              <a:buSzPct val="90000"/>
              <a:buFont typeface="Wingdings" charset="2"/>
              <a:buChar char=""/>
            </a:pPr>
            <a:r>
              <a:rPr lang="en-US" sz="2800" b="0" strike="noStrike" spc="-1">
                <a:solidFill>
                  <a:srgbClr val="00007D"/>
                </a:solidFill>
                <a:latin typeface="Calibri"/>
                <a:ea typeface="宋体"/>
              </a:rPr>
              <a:t>IP address will be changed when the server is restarted</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CustomShape 1"/>
          <p:cNvSpPr/>
          <p:nvPr/>
        </p:nvSpPr>
        <p:spPr>
          <a:xfrm>
            <a:off x="89280" y="2493000"/>
            <a:ext cx="9016920" cy="424584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357"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58" name="CustomShape 3"/>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Cell to Client communication</a:t>
            </a:r>
            <a:endParaRPr lang="en-US" sz="4900" b="0" strike="noStrike" spc="-1">
              <a:latin typeface="Arial"/>
            </a:endParaRPr>
          </a:p>
        </p:txBody>
      </p:sp>
      <p:sp>
        <p:nvSpPr>
          <p:cNvPr id="1359" name="CustomShape 4"/>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buClr>
                <a:srgbClr val="FF9933"/>
              </a:buClr>
              <a:buSzPct val="80000"/>
              <a:buFont typeface="Wingdings" charset="2"/>
              <a:buChar char=""/>
            </a:pPr>
            <a:r>
              <a:rPr lang="en-US" sz="2000" b="0" strike="noStrike" spc="-1">
                <a:solidFill>
                  <a:srgbClr val="00007D"/>
                </a:solidFill>
                <a:latin typeface="Courier New"/>
                <a:ea typeface="宋体"/>
              </a:rPr>
              <a:t>Self is Player A</a:t>
            </a:r>
            <a:endParaRPr lang="en-US" sz="2000" b="0" strike="noStrike" spc="-1">
              <a:latin typeface="Arial"/>
            </a:endParaRPr>
          </a:p>
          <a:p>
            <a:pPr marL="181080" indent="-178560">
              <a:lnSpc>
                <a:spcPct val="100000"/>
              </a:lnSpc>
              <a:buClr>
                <a:srgbClr val="FF9933"/>
              </a:buClr>
              <a:buSzPct val="80000"/>
              <a:buFont typeface="Wingdings" charset="2"/>
              <a:buChar char=""/>
            </a:pPr>
            <a:r>
              <a:rPr lang="en-US" sz="2000" b="0" strike="noStrike" spc="-1">
                <a:solidFill>
                  <a:srgbClr val="00007D"/>
                </a:solidFill>
                <a:latin typeface="Verdana"/>
                <a:ea typeface="宋体"/>
              </a:rPr>
              <a:t>Player must be a Proxy on Baseapp</a:t>
            </a:r>
            <a:endParaRPr lang="en-US" sz="2000" b="0" strike="noStrike" spc="-1">
              <a:latin typeface="Arial"/>
            </a:endParaRPr>
          </a:p>
          <a:p>
            <a:pPr marL="181080" indent="-178560">
              <a:lnSpc>
                <a:spcPct val="100000"/>
              </a:lnSpc>
              <a:buClr>
                <a:srgbClr val="FF9933"/>
              </a:buClr>
              <a:buSzPct val="80000"/>
              <a:buFont typeface="Wingdings" charset="2"/>
              <a:buChar char=""/>
            </a:pPr>
            <a:r>
              <a:rPr lang="en-US" sz="2000" b="0" strike="noStrike" spc="-1">
                <a:solidFill>
                  <a:srgbClr val="00007D"/>
                </a:solidFill>
                <a:latin typeface="Arial"/>
                <a:ea typeface="宋体"/>
              </a:rPr>
              <a:t>These EntityCalls cannot be passed</a:t>
            </a:r>
            <a:endParaRPr lang="en-US" sz="2000" b="0" strike="noStrike" spc="-1">
              <a:latin typeface="Arial"/>
            </a:endParaRPr>
          </a:p>
          <a:p>
            <a:pPr marL="181080" indent="-178560">
              <a:lnSpc>
                <a:spcPct val="100000"/>
              </a:lnSpc>
              <a:buClr>
                <a:srgbClr val="FF9933"/>
              </a:buClr>
              <a:buSzPct val="80000"/>
              <a:buFont typeface="Wingdings" charset="2"/>
              <a:buChar char=""/>
            </a:pPr>
            <a:r>
              <a:rPr lang="en-US" sz="2000" b="0" strike="noStrike" spc="-1">
                <a:solidFill>
                  <a:srgbClr val="00007D"/>
                </a:solidFill>
                <a:latin typeface="Courier New"/>
                <a:ea typeface="宋体"/>
              </a:rPr>
              <a:t>Message sent from Baseapp to Client</a:t>
            </a:r>
            <a:endParaRPr lang="en-US" sz="2000" b="0" strike="noStrike" spc="-1">
              <a:latin typeface="Arial"/>
            </a:endParaRPr>
          </a:p>
        </p:txBody>
      </p:sp>
      <p:sp>
        <p:nvSpPr>
          <p:cNvPr id="1360" name="Line 5"/>
          <p:cNvSpPr/>
          <p:nvPr/>
        </p:nvSpPr>
        <p:spPr>
          <a:xfrm>
            <a:off x="684720" y="5821920"/>
            <a:ext cx="430200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361" name="Line 6"/>
          <p:cNvSpPr/>
          <p:nvPr/>
        </p:nvSpPr>
        <p:spPr>
          <a:xfrm flipV="1">
            <a:off x="4331160" y="3243600"/>
            <a:ext cx="2378160" cy="190188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362" name="Line 7"/>
          <p:cNvSpPr/>
          <p:nvPr/>
        </p:nvSpPr>
        <p:spPr>
          <a:xfrm flipV="1">
            <a:off x="4331160" y="4091400"/>
            <a:ext cx="2378160" cy="105408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363" name="Line 8"/>
          <p:cNvSpPr/>
          <p:nvPr/>
        </p:nvSpPr>
        <p:spPr>
          <a:xfrm>
            <a:off x="4331160" y="5147280"/>
            <a:ext cx="2351160" cy="36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364" name="Line 9"/>
          <p:cNvSpPr/>
          <p:nvPr/>
        </p:nvSpPr>
        <p:spPr>
          <a:xfrm flipV="1">
            <a:off x="4986720" y="4186800"/>
            <a:ext cx="1722600" cy="163512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365" name="Line 10"/>
          <p:cNvSpPr/>
          <p:nvPr/>
        </p:nvSpPr>
        <p:spPr>
          <a:xfrm flipV="1">
            <a:off x="4986720" y="5231160"/>
            <a:ext cx="1739880" cy="59076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366" name="Line 11"/>
          <p:cNvSpPr/>
          <p:nvPr/>
        </p:nvSpPr>
        <p:spPr>
          <a:xfrm>
            <a:off x="370440" y="6345720"/>
            <a:ext cx="6330960" cy="36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367" name="Line 12"/>
          <p:cNvSpPr/>
          <p:nvPr/>
        </p:nvSpPr>
        <p:spPr>
          <a:xfrm>
            <a:off x="370440" y="3358080"/>
            <a:ext cx="360" cy="298764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368" name="Line 13"/>
          <p:cNvSpPr/>
          <p:nvPr/>
        </p:nvSpPr>
        <p:spPr>
          <a:xfrm>
            <a:off x="681480" y="3415320"/>
            <a:ext cx="360" cy="240660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369" name="Line 14"/>
          <p:cNvSpPr/>
          <p:nvPr/>
        </p:nvSpPr>
        <p:spPr>
          <a:xfrm>
            <a:off x="1019520" y="5145480"/>
            <a:ext cx="331164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370" name="Line 15"/>
          <p:cNvSpPr/>
          <p:nvPr/>
        </p:nvSpPr>
        <p:spPr>
          <a:xfrm>
            <a:off x="1019520" y="3413520"/>
            <a:ext cx="360" cy="1719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371" name="Line 16"/>
          <p:cNvSpPr/>
          <p:nvPr/>
        </p:nvSpPr>
        <p:spPr>
          <a:xfrm>
            <a:off x="1440360" y="3126240"/>
            <a:ext cx="5268960" cy="36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372" name="CustomShape 17"/>
          <p:cNvSpPr/>
          <p:nvPr/>
        </p:nvSpPr>
        <p:spPr>
          <a:xfrm>
            <a:off x="1531080" y="2874240"/>
            <a:ext cx="2877840" cy="27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800" b="0" strike="noStrike" spc="-1">
                <a:solidFill>
                  <a:srgbClr val="00007D"/>
                </a:solidFill>
                <a:latin typeface="Courier New"/>
                <a:ea typeface="宋体"/>
              </a:rPr>
              <a:t>self.ownClient.chat()</a:t>
            </a:r>
            <a:endParaRPr lang="en-US" sz="1800" b="0" strike="noStrike" spc="-1">
              <a:latin typeface="Arial"/>
            </a:endParaRPr>
          </a:p>
        </p:txBody>
      </p:sp>
      <p:sp>
        <p:nvSpPr>
          <p:cNvPr id="1373" name="CustomShape 18"/>
          <p:cNvSpPr/>
          <p:nvPr/>
        </p:nvSpPr>
        <p:spPr>
          <a:xfrm>
            <a:off x="1158480" y="5560200"/>
            <a:ext cx="3289320" cy="27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800" b="0" strike="noStrike" spc="-1">
                <a:solidFill>
                  <a:srgbClr val="00007D"/>
                </a:solidFill>
                <a:latin typeface="Courier New"/>
                <a:ea typeface="宋体"/>
              </a:rPr>
              <a:t>self.otherClients.chat()</a:t>
            </a:r>
            <a:endParaRPr lang="en-US" sz="1800" b="0" strike="noStrike" spc="-1">
              <a:latin typeface="Arial"/>
            </a:endParaRPr>
          </a:p>
        </p:txBody>
      </p:sp>
      <p:sp>
        <p:nvSpPr>
          <p:cNvPr id="1374" name="CustomShape 19"/>
          <p:cNvSpPr/>
          <p:nvPr/>
        </p:nvSpPr>
        <p:spPr>
          <a:xfrm>
            <a:off x="1159200" y="4871160"/>
            <a:ext cx="3015000" cy="27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800" b="0" strike="noStrike" spc="-1">
                <a:solidFill>
                  <a:srgbClr val="00007D"/>
                </a:solidFill>
                <a:latin typeface="Courier New"/>
                <a:ea typeface="宋体"/>
              </a:rPr>
              <a:t>self.allClients.chat()</a:t>
            </a:r>
            <a:endParaRPr lang="en-US" sz="1800" b="0" strike="noStrike" spc="-1">
              <a:latin typeface="Arial"/>
            </a:endParaRPr>
          </a:p>
        </p:txBody>
      </p:sp>
      <p:sp>
        <p:nvSpPr>
          <p:cNvPr id="1375" name="CustomShape 20"/>
          <p:cNvSpPr/>
          <p:nvPr/>
        </p:nvSpPr>
        <p:spPr>
          <a:xfrm>
            <a:off x="1176840" y="6077520"/>
            <a:ext cx="4525200" cy="272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800" b="0" strike="noStrike" spc="-1">
                <a:solidFill>
                  <a:srgbClr val="00007D"/>
                </a:solidFill>
                <a:latin typeface="Courier New"/>
                <a:ea typeface="宋体"/>
              </a:rPr>
              <a:t>self.clientEntity(entityX).chat()</a:t>
            </a:r>
            <a:endParaRPr lang="en-US" sz="1800" b="0" strike="noStrike" spc="-1">
              <a:latin typeface="Arial"/>
            </a:endParaRPr>
          </a:p>
        </p:txBody>
      </p:sp>
      <p:sp>
        <p:nvSpPr>
          <p:cNvPr id="1376" name="CustomShape 21"/>
          <p:cNvSpPr/>
          <p:nvPr/>
        </p:nvSpPr>
        <p:spPr>
          <a:xfrm>
            <a:off x="251640" y="2874240"/>
            <a:ext cx="118656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Arial Black"/>
                <a:ea typeface="DejaVu Sans"/>
              </a:rPr>
              <a:t>Cellapp</a:t>
            </a:r>
            <a:endParaRPr lang="en-US" sz="1200" b="0" strike="noStrike" spc="-1">
              <a:latin typeface="Arial"/>
            </a:endParaRPr>
          </a:p>
          <a:p>
            <a:pPr algn="ctr">
              <a:lnSpc>
                <a:spcPct val="100000"/>
              </a:lnSpc>
            </a:pPr>
            <a:r>
              <a:rPr lang="en-US" sz="1200" b="1" strike="noStrike" spc="-1">
                <a:solidFill>
                  <a:srgbClr val="FFFFFF"/>
                </a:solidFill>
                <a:latin typeface="Arial Black"/>
                <a:ea typeface="DejaVu Sans"/>
              </a:rPr>
              <a:t>Player A</a:t>
            </a:r>
            <a:endParaRPr lang="en-US" sz="1200" b="0" strike="noStrike" spc="-1">
              <a:latin typeface="Arial"/>
            </a:endParaRPr>
          </a:p>
        </p:txBody>
      </p:sp>
      <p:sp>
        <p:nvSpPr>
          <p:cNvPr id="1377" name="CustomShape 22"/>
          <p:cNvSpPr/>
          <p:nvPr/>
        </p:nvSpPr>
        <p:spPr>
          <a:xfrm>
            <a:off x="6709320" y="2874240"/>
            <a:ext cx="107640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ea typeface="DejaVu Sans"/>
              </a:rPr>
              <a:t>Client A</a:t>
            </a:r>
            <a:endParaRPr lang="en-US" sz="1800" b="0" strike="noStrike" spc="-1">
              <a:latin typeface="Arial"/>
            </a:endParaRPr>
          </a:p>
        </p:txBody>
      </p:sp>
      <p:sp>
        <p:nvSpPr>
          <p:cNvPr id="1378" name="CustomShape 23"/>
          <p:cNvSpPr/>
          <p:nvPr/>
        </p:nvSpPr>
        <p:spPr>
          <a:xfrm>
            <a:off x="6708240" y="3880800"/>
            <a:ext cx="107640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ea typeface="DejaVu Sans"/>
              </a:rPr>
              <a:t>Client B</a:t>
            </a:r>
            <a:endParaRPr lang="en-US" sz="1800" b="0" strike="noStrike" spc="-1">
              <a:latin typeface="Arial"/>
            </a:endParaRPr>
          </a:p>
        </p:txBody>
      </p:sp>
      <p:sp>
        <p:nvSpPr>
          <p:cNvPr id="1379" name="CustomShape 24"/>
          <p:cNvSpPr/>
          <p:nvPr/>
        </p:nvSpPr>
        <p:spPr>
          <a:xfrm>
            <a:off x="6709320" y="4961160"/>
            <a:ext cx="107640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ea typeface="DejaVu Sans"/>
              </a:rPr>
              <a:t>Client C</a:t>
            </a:r>
            <a:endParaRPr lang="en-US" sz="1800" b="0" strike="noStrike" spc="-1">
              <a:latin typeface="Arial"/>
            </a:endParaRPr>
          </a:p>
        </p:txBody>
      </p:sp>
      <p:sp>
        <p:nvSpPr>
          <p:cNvPr id="1380" name="CustomShape 25"/>
          <p:cNvSpPr/>
          <p:nvPr/>
        </p:nvSpPr>
        <p:spPr>
          <a:xfrm>
            <a:off x="6708240" y="6041160"/>
            <a:ext cx="107640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ea typeface="DejaVu Sans"/>
              </a:rPr>
              <a:t>Client A</a:t>
            </a:r>
            <a:endParaRPr lang="en-US" sz="1800" b="0" strike="noStrike" spc="-1">
              <a:latin typeface="Arial"/>
            </a:endParaRPr>
          </a:p>
        </p:txBody>
      </p:sp>
      <p:sp>
        <p:nvSpPr>
          <p:cNvPr id="1381" name="CustomShape 26"/>
          <p:cNvSpPr/>
          <p:nvPr/>
        </p:nvSpPr>
        <p:spPr>
          <a:xfrm>
            <a:off x="7884360" y="2997000"/>
            <a:ext cx="1077480" cy="25560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FFFF00"/>
                </a:solidFill>
                <a:latin typeface="Wingdings"/>
                <a:ea typeface="DejaVu Sans"/>
              </a:rPr>
              <a:t></a:t>
            </a:r>
            <a:r>
              <a:rPr lang="en-US" sz="1100" b="1" strike="noStrike" spc="-1">
                <a:solidFill>
                  <a:srgbClr val="FFFF00"/>
                </a:solidFill>
                <a:latin typeface="Arial Black"/>
                <a:ea typeface="DejaVu Sans"/>
              </a:rPr>
              <a:t>Player A</a:t>
            </a:r>
            <a:endParaRPr lang="en-US" sz="1100" b="0" strike="noStrike" spc="-1">
              <a:latin typeface="Arial"/>
            </a:endParaRPr>
          </a:p>
        </p:txBody>
      </p:sp>
      <p:sp>
        <p:nvSpPr>
          <p:cNvPr id="1382" name="CustomShape 27"/>
          <p:cNvSpPr/>
          <p:nvPr/>
        </p:nvSpPr>
        <p:spPr>
          <a:xfrm>
            <a:off x="7884360" y="4031640"/>
            <a:ext cx="1077480" cy="25560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FFFF00"/>
                </a:solidFill>
                <a:latin typeface="Wingdings"/>
                <a:ea typeface="DejaVu Sans"/>
              </a:rPr>
              <a:t></a:t>
            </a:r>
            <a:r>
              <a:rPr lang="en-US" sz="1100" b="1" strike="noStrike" spc="-1">
                <a:solidFill>
                  <a:srgbClr val="FFFF00"/>
                </a:solidFill>
                <a:latin typeface="Arial Black"/>
                <a:ea typeface="DejaVu Sans"/>
              </a:rPr>
              <a:t>Player A</a:t>
            </a:r>
            <a:endParaRPr lang="en-US" sz="1100" b="0" strike="noStrike" spc="-1">
              <a:latin typeface="Arial"/>
            </a:endParaRPr>
          </a:p>
        </p:txBody>
      </p:sp>
      <p:sp>
        <p:nvSpPr>
          <p:cNvPr id="1383" name="CustomShape 28"/>
          <p:cNvSpPr/>
          <p:nvPr/>
        </p:nvSpPr>
        <p:spPr>
          <a:xfrm>
            <a:off x="7920720" y="5111640"/>
            <a:ext cx="1041120" cy="25560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FFFF00"/>
                </a:solidFill>
                <a:latin typeface="Wingdings"/>
                <a:ea typeface="DejaVu Sans"/>
              </a:rPr>
              <a:t></a:t>
            </a:r>
            <a:r>
              <a:rPr lang="en-US" sz="1100" b="1" strike="noStrike" spc="-1">
                <a:solidFill>
                  <a:srgbClr val="FFFF00"/>
                </a:solidFill>
                <a:latin typeface="Arial Black"/>
                <a:ea typeface="DejaVu Sans"/>
              </a:rPr>
              <a:t>Player A</a:t>
            </a:r>
            <a:endParaRPr lang="en-US" sz="1100" b="0" strike="noStrike" spc="-1">
              <a:latin typeface="Arial"/>
            </a:endParaRPr>
          </a:p>
        </p:txBody>
      </p:sp>
      <p:sp>
        <p:nvSpPr>
          <p:cNvPr id="1384" name="CustomShape 29"/>
          <p:cNvSpPr/>
          <p:nvPr/>
        </p:nvSpPr>
        <p:spPr>
          <a:xfrm>
            <a:off x="7920720" y="6165360"/>
            <a:ext cx="1041120" cy="255600"/>
          </a:xfrm>
          <a:prstGeom prst="rect">
            <a:avLst/>
          </a:prstGeom>
          <a:gradFill>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FFFF00"/>
                </a:solidFill>
                <a:latin typeface="Wingdings"/>
                <a:ea typeface="DejaVu Sans"/>
              </a:rPr>
              <a:t></a:t>
            </a:r>
            <a:r>
              <a:rPr lang="en-US" sz="1100" b="1" strike="noStrike" spc="-1">
                <a:solidFill>
                  <a:srgbClr val="FFFF00"/>
                </a:solidFill>
                <a:latin typeface="Arial Black"/>
                <a:ea typeface="宋体"/>
              </a:rPr>
              <a:t>entityX</a:t>
            </a:r>
            <a:endParaRPr lang="en-US"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CustomShape 1"/>
          <p:cNvSpPr/>
          <p:nvPr/>
        </p:nvSpPr>
        <p:spPr>
          <a:xfrm>
            <a:off x="33480" y="2375640"/>
            <a:ext cx="9016920" cy="100548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386"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87" name="CustomShape 3"/>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lnSpcReduction="20000"/>
          </a:bodyPr>
          <a:lstStyle/>
          <a:p>
            <a:pPr>
              <a:lnSpc>
                <a:spcPct val="100000"/>
              </a:lnSpc>
            </a:pPr>
            <a:r>
              <a:rPr lang="en-US" sz="4900" b="1" strike="noStrike" spc="-1">
                <a:solidFill>
                  <a:srgbClr val="4F81BD"/>
                </a:solidFill>
                <a:latin typeface="Calibri"/>
                <a:ea typeface="DejaVu Sans"/>
              </a:rPr>
              <a:t>Entity.ownClient method invocation example</a:t>
            </a:r>
            <a:endParaRPr lang="en-US" sz="4900" b="0" strike="noStrike" spc="-1">
              <a:latin typeface="Arial"/>
            </a:endParaRPr>
          </a:p>
        </p:txBody>
      </p:sp>
      <p:sp>
        <p:nvSpPr>
          <p:cNvPr id="1388" name="CustomShape 4"/>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DejaVu Sans"/>
              </a:rPr>
              <a:t>self.ownClient.chat()</a:t>
            </a:r>
            <a:r>
              <a:rPr lang="en-US" sz="2000" b="0" strike="noStrike" spc="-1">
                <a:solidFill>
                  <a:srgbClr val="00007D"/>
                </a:solidFill>
                <a:latin typeface="Calibri"/>
                <a:ea typeface="宋体"/>
              </a:rPr>
              <a:t> actually causes the chat function to be called on Entity A’s client A.</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Other clients do not realize that A.chat() is called on the A client.</a:t>
            </a:r>
            <a:endParaRPr lang="en-US" sz="2000" b="0" strike="noStrike" spc="-1">
              <a:latin typeface="Arial"/>
            </a:endParaRPr>
          </a:p>
        </p:txBody>
      </p:sp>
      <p:sp>
        <p:nvSpPr>
          <p:cNvPr id="1389" name="Line 5"/>
          <p:cNvSpPr/>
          <p:nvPr/>
        </p:nvSpPr>
        <p:spPr>
          <a:xfrm>
            <a:off x="1384560" y="3008880"/>
            <a:ext cx="5268960" cy="36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390" name="CustomShape 6"/>
          <p:cNvSpPr/>
          <p:nvPr/>
        </p:nvSpPr>
        <p:spPr>
          <a:xfrm>
            <a:off x="1475280" y="2756520"/>
            <a:ext cx="2877840" cy="27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800" b="0" strike="noStrike" spc="-1">
                <a:solidFill>
                  <a:srgbClr val="00007D"/>
                </a:solidFill>
                <a:latin typeface="Courier New"/>
                <a:ea typeface="宋体"/>
              </a:rPr>
              <a:t>self.ownClient.chat()</a:t>
            </a:r>
            <a:endParaRPr lang="en-US" sz="1800" b="0" strike="noStrike" spc="-1">
              <a:latin typeface="Arial"/>
            </a:endParaRPr>
          </a:p>
        </p:txBody>
      </p:sp>
      <p:sp>
        <p:nvSpPr>
          <p:cNvPr id="1391" name="CustomShape 7"/>
          <p:cNvSpPr/>
          <p:nvPr/>
        </p:nvSpPr>
        <p:spPr>
          <a:xfrm>
            <a:off x="195840" y="2756520"/>
            <a:ext cx="118656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Arial Black"/>
                <a:ea typeface="DejaVu Sans"/>
              </a:rPr>
              <a:t>Cellapp</a:t>
            </a:r>
            <a:endParaRPr lang="en-US" sz="1200" b="0" strike="noStrike" spc="-1">
              <a:latin typeface="Arial"/>
            </a:endParaRPr>
          </a:p>
          <a:p>
            <a:pPr algn="ctr">
              <a:lnSpc>
                <a:spcPct val="100000"/>
              </a:lnSpc>
            </a:pPr>
            <a:r>
              <a:rPr lang="en-US" sz="1200" b="1" strike="noStrike" spc="-1">
                <a:solidFill>
                  <a:srgbClr val="FFFFFF"/>
                </a:solidFill>
                <a:latin typeface="Arial Black"/>
                <a:ea typeface="DejaVu Sans"/>
              </a:rPr>
              <a:t>Player A</a:t>
            </a:r>
            <a:endParaRPr lang="en-US" sz="1200" b="0" strike="noStrike" spc="-1">
              <a:latin typeface="Arial"/>
            </a:endParaRPr>
          </a:p>
        </p:txBody>
      </p:sp>
      <p:sp>
        <p:nvSpPr>
          <p:cNvPr id="1392" name="CustomShape 8"/>
          <p:cNvSpPr/>
          <p:nvPr/>
        </p:nvSpPr>
        <p:spPr>
          <a:xfrm>
            <a:off x="6653520" y="2756520"/>
            <a:ext cx="107640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ea typeface="DejaVu Sans"/>
              </a:rPr>
              <a:t>Client A</a:t>
            </a:r>
            <a:endParaRPr lang="en-US" sz="1800" b="0" strike="noStrike" spc="-1">
              <a:latin typeface="Arial"/>
            </a:endParaRPr>
          </a:p>
        </p:txBody>
      </p:sp>
      <p:sp>
        <p:nvSpPr>
          <p:cNvPr id="1393" name="CustomShape 9"/>
          <p:cNvSpPr/>
          <p:nvPr/>
        </p:nvSpPr>
        <p:spPr>
          <a:xfrm>
            <a:off x="7828560" y="2879640"/>
            <a:ext cx="1077480" cy="25560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FFFF00"/>
                </a:solidFill>
                <a:latin typeface="Wingdings"/>
                <a:ea typeface="DejaVu Sans"/>
              </a:rPr>
              <a:t></a:t>
            </a:r>
            <a:r>
              <a:rPr lang="en-US" sz="1100" b="1" strike="noStrike" spc="-1">
                <a:solidFill>
                  <a:srgbClr val="FFFF00"/>
                </a:solidFill>
                <a:latin typeface="Arial Black"/>
                <a:ea typeface="DejaVu Sans"/>
              </a:rPr>
              <a:t>Player A</a:t>
            </a:r>
            <a:endParaRPr lang="en-US" sz="1100" b="0" strike="noStrike" spc="-1">
              <a:latin typeface="Arial"/>
            </a:endParaRPr>
          </a:p>
        </p:txBody>
      </p:sp>
      <p:sp>
        <p:nvSpPr>
          <p:cNvPr id="1394" name="CustomShape 10"/>
          <p:cNvSpPr/>
          <p:nvPr/>
        </p:nvSpPr>
        <p:spPr>
          <a:xfrm>
            <a:off x="1425960" y="7850160"/>
            <a:ext cx="1836360" cy="257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3000"/>
              </a:lnSpc>
            </a:pPr>
            <a:r>
              <a:rPr lang="en-US" sz="1200" b="0" strike="noStrike" spc="-1">
                <a:solidFill>
                  <a:srgbClr val="000000"/>
                </a:solidFill>
                <a:latin typeface="Calibri"/>
                <a:ea typeface="DejaVu Sans"/>
              </a:rPr>
              <a:t>… </a:t>
            </a:r>
            <a:r>
              <a:rPr lang="en-US" sz="1200" b="0" strike="noStrike" spc="-1">
                <a:solidFill>
                  <a:srgbClr val="000000"/>
                </a:solidFill>
                <a:latin typeface="Calibri"/>
                <a:ea typeface="宋体"/>
              </a:rPr>
              <a:t>导致A.chat()被调用</a:t>
            </a:r>
            <a:endParaRPr lang="en-US" sz="1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396"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lnSpcReduction="20000"/>
          </a:bodyPr>
          <a:lstStyle/>
          <a:p>
            <a:pPr>
              <a:lnSpc>
                <a:spcPct val="100000"/>
              </a:lnSpc>
            </a:pPr>
            <a:r>
              <a:rPr lang="en-US" sz="4900" b="1" strike="noStrike" spc="-1">
                <a:solidFill>
                  <a:srgbClr val="4F81BD"/>
                </a:solidFill>
                <a:latin typeface="Calibri"/>
                <a:ea typeface="DejaVu Sans"/>
              </a:rPr>
              <a:t>Entity.ownClient method invocation example</a:t>
            </a:r>
            <a:endParaRPr lang="en-US" sz="4900" b="0" strike="noStrike" spc="-1">
              <a:latin typeface="Arial"/>
            </a:endParaRPr>
          </a:p>
        </p:txBody>
      </p:sp>
      <p:sp>
        <p:nvSpPr>
          <p:cNvPr id="1397" name="Line 3"/>
          <p:cNvSpPr/>
          <p:nvPr/>
        </p:nvSpPr>
        <p:spPr>
          <a:xfrm>
            <a:off x="96120" y="4701960"/>
            <a:ext cx="649188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398" name="CustomShape 4"/>
          <p:cNvSpPr/>
          <p:nvPr/>
        </p:nvSpPr>
        <p:spPr>
          <a:xfrm>
            <a:off x="107640" y="966960"/>
            <a:ext cx="6478200" cy="3669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399" name="CustomShape 5"/>
          <p:cNvSpPr/>
          <p:nvPr/>
        </p:nvSpPr>
        <p:spPr>
          <a:xfrm>
            <a:off x="467640" y="3231720"/>
            <a:ext cx="5686200" cy="33876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00" name="CustomShape 6"/>
          <p:cNvSpPr/>
          <p:nvPr/>
        </p:nvSpPr>
        <p:spPr>
          <a:xfrm>
            <a:off x="467640" y="1863360"/>
            <a:ext cx="5686200" cy="33876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01" name="CustomShape 7"/>
          <p:cNvSpPr/>
          <p:nvPr/>
        </p:nvSpPr>
        <p:spPr>
          <a:xfrm>
            <a:off x="6876360" y="980640"/>
            <a:ext cx="2099880" cy="1407600"/>
          </a:xfrm>
          <a:prstGeom prst="rect">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1402" name="CustomShape 8"/>
          <p:cNvSpPr/>
          <p:nvPr/>
        </p:nvSpPr>
        <p:spPr>
          <a:xfrm>
            <a:off x="7001280" y="1223280"/>
            <a:ext cx="136800" cy="10800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03" name="CustomShape 9"/>
          <p:cNvSpPr/>
          <p:nvPr/>
        </p:nvSpPr>
        <p:spPr>
          <a:xfrm>
            <a:off x="7001280" y="1439280"/>
            <a:ext cx="13680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04" name="CustomShape 10"/>
          <p:cNvSpPr/>
          <p:nvPr/>
        </p:nvSpPr>
        <p:spPr>
          <a:xfrm>
            <a:off x="7001280" y="1621440"/>
            <a:ext cx="13680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05" name="CustomShape 11"/>
          <p:cNvSpPr/>
          <p:nvPr/>
        </p:nvSpPr>
        <p:spPr>
          <a:xfrm>
            <a:off x="7001280" y="1837800"/>
            <a:ext cx="13680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06" name="CustomShape 12"/>
          <p:cNvSpPr/>
          <p:nvPr/>
        </p:nvSpPr>
        <p:spPr>
          <a:xfrm>
            <a:off x="7001280" y="2053800"/>
            <a:ext cx="136800" cy="10800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07" name="CustomShape 13"/>
          <p:cNvSpPr/>
          <p:nvPr/>
        </p:nvSpPr>
        <p:spPr>
          <a:xfrm>
            <a:off x="7140600" y="1100880"/>
            <a:ext cx="1826640" cy="11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EEECE1"/>
                </a:solidFill>
                <a:latin typeface="Calibri"/>
                <a:ea typeface="宋体"/>
              </a:rPr>
              <a:t>Base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Real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Ghost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Player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Client Entity</a:t>
            </a:r>
            <a:endParaRPr lang="en-US" sz="1400" b="0" strike="noStrike" spc="-1">
              <a:latin typeface="Arial"/>
            </a:endParaRPr>
          </a:p>
        </p:txBody>
      </p:sp>
      <p:sp>
        <p:nvSpPr>
          <p:cNvPr id="1408" name="CustomShape 14"/>
          <p:cNvSpPr/>
          <p:nvPr/>
        </p:nvSpPr>
        <p:spPr>
          <a:xfrm>
            <a:off x="3420000" y="2349000"/>
            <a:ext cx="1653840" cy="645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409" name="CustomShape 15"/>
          <p:cNvSpPr/>
          <p:nvPr/>
        </p:nvSpPr>
        <p:spPr>
          <a:xfrm>
            <a:off x="3780000" y="2699640"/>
            <a:ext cx="122148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Calibri"/>
                <a:ea typeface="DejaVu Sans"/>
              </a:rPr>
              <a:t>Baseapp</a:t>
            </a:r>
            <a:endParaRPr lang="en-US" sz="1600" b="0" strike="noStrike" spc="-1">
              <a:latin typeface="Arial"/>
            </a:endParaRPr>
          </a:p>
        </p:txBody>
      </p:sp>
      <p:sp>
        <p:nvSpPr>
          <p:cNvPr id="1410" name="CustomShape 16"/>
          <p:cNvSpPr/>
          <p:nvPr/>
        </p:nvSpPr>
        <p:spPr>
          <a:xfrm>
            <a:off x="4068000" y="241416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11" name="CustomShape 17"/>
          <p:cNvSpPr/>
          <p:nvPr/>
        </p:nvSpPr>
        <p:spPr>
          <a:xfrm>
            <a:off x="4068000" y="234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412" name="CustomShape 18"/>
          <p:cNvSpPr/>
          <p:nvPr/>
        </p:nvSpPr>
        <p:spPr>
          <a:xfrm>
            <a:off x="467640" y="106200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13" name="CustomShape 19"/>
          <p:cNvSpPr/>
          <p:nvPr/>
        </p:nvSpPr>
        <p:spPr>
          <a:xfrm>
            <a:off x="827640" y="141264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1414" name="CustomShape 20"/>
          <p:cNvSpPr/>
          <p:nvPr/>
        </p:nvSpPr>
        <p:spPr>
          <a:xfrm>
            <a:off x="1087920" y="112716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15" name="CustomShape 21"/>
          <p:cNvSpPr/>
          <p:nvPr/>
        </p:nvSpPr>
        <p:spPr>
          <a:xfrm>
            <a:off x="1087920" y="1062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416" name="CustomShape 22"/>
          <p:cNvSpPr/>
          <p:nvPr/>
        </p:nvSpPr>
        <p:spPr>
          <a:xfrm>
            <a:off x="2483640" y="1071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17" name="CustomShape 23"/>
          <p:cNvSpPr/>
          <p:nvPr/>
        </p:nvSpPr>
        <p:spPr>
          <a:xfrm>
            <a:off x="2843640" y="142200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1418" name="CustomShape 24"/>
          <p:cNvSpPr/>
          <p:nvPr/>
        </p:nvSpPr>
        <p:spPr>
          <a:xfrm>
            <a:off x="3132000" y="113652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19" name="CustomShape 25"/>
          <p:cNvSpPr/>
          <p:nvPr/>
        </p:nvSpPr>
        <p:spPr>
          <a:xfrm>
            <a:off x="3132000" y="1071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420" name="CustomShape 26"/>
          <p:cNvSpPr/>
          <p:nvPr/>
        </p:nvSpPr>
        <p:spPr>
          <a:xfrm>
            <a:off x="4500000" y="1062000"/>
            <a:ext cx="1653840" cy="654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21" name="CustomShape 27"/>
          <p:cNvSpPr/>
          <p:nvPr/>
        </p:nvSpPr>
        <p:spPr>
          <a:xfrm>
            <a:off x="4860000" y="141264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1422" name="CustomShape 28"/>
          <p:cNvSpPr/>
          <p:nvPr/>
        </p:nvSpPr>
        <p:spPr>
          <a:xfrm>
            <a:off x="5148000" y="118980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23" name="CustomShape 29"/>
          <p:cNvSpPr/>
          <p:nvPr/>
        </p:nvSpPr>
        <p:spPr>
          <a:xfrm>
            <a:off x="5148000" y="1124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424" name="CustomShape 30"/>
          <p:cNvSpPr/>
          <p:nvPr/>
        </p:nvSpPr>
        <p:spPr>
          <a:xfrm>
            <a:off x="539640" y="3798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25" name="CustomShape 31"/>
          <p:cNvSpPr/>
          <p:nvPr/>
        </p:nvSpPr>
        <p:spPr>
          <a:xfrm>
            <a:off x="727920" y="3854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26" name="CustomShape 32"/>
          <p:cNvSpPr/>
          <p:nvPr/>
        </p:nvSpPr>
        <p:spPr>
          <a:xfrm>
            <a:off x="539640" y="4149000"/>
            <a:ext cx="158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Cellapp1-cell1</a:t>
            </a:r>
            <a:endParaRPr lang="en-US" sz="1800" b="0" strike="noStrike" spc="-1">
              <a:latin typeface="Arial"/>
            </a:endParaRPr>
          </a:p>
        </p:txBody>
      </p:sp>
      <p:sp>
        <p:nvSpPr>
          <p:cNvPr id="1427" name="CustomShape 33"/>
          <p:cNvSpPr/>
          <p:nvPr/>
        </p:nvSpPr>
        <p:spPr>
          <a:xfrm>
            <a:off x="72792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428" name="CustomShape 34"/>
          <p:cNvSpPr/>
          <p:nvPr/>
        </p:nvSpPr>
        <p:spPr>
          <a:xfrm>
            <a:off x="1259640" y="3863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29" name="CustomShape 35"/>
          <p:cNvSpPr/>
          <p:nvPr/>
        </p:nvSpPr>
        <p:spPr>
          <a:xfrm>
            <a:off x="125964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430" name="CustomShape 36"/>
          <p:cNvSpPr/>
          <p:nvPr/>
        </p:nvSpPr>
        <p:spPr>
          <a:xfrm>
            <a:off x="2555640" y="3807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31" name="CustomShape 37"/>
          <p:cNvSpPr/>
          <p:nvPr/>
        </p:nvSpPr>
        <p:spPr>
          <a:xfrm>
            <a:off x="2583720" y="4158360"/>
            <a:ext cx="155376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Cellapp2-cell2</a:t>
            </a:r>
            <a:endParaRPr lang="en-US" sz="1800" b="0" strike="noStrike" spc="-1">
              <a:latin typeface="Arial"/>
            </a:endParaRPr>
          </a:p>
        </p:txBody>
      </p:sp>
      <p:sp>
        <p:nvSpPr>
          <p:cNvPr id="1432" name="CustomShape 38"/>
          <p:cNvSpPr/>
          <p:nvPr/>
        </p:nvSpPr>
        <p:spPr>
          <a:xfrm>
            <a:off x="176364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33" name="CustomShape 39"/>
          <p:cNvSpPr/>
          <p:nvPr/>
        </p:nvSpPr>
        <p:spPr>
          <a:xfrm>
            <a:off x="176364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434" name="CustomShape 40"/>
          <p:cNvSpPr/>
          <p:nvPr/>
        </p:nvSpPr>
        <p:spPr>
          <a:xfrm>
            <a:off x="4644000" y="3807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35" name="CustomShape 41"/>
          <p:cNvSpPr/>
          <p:nvPr/>
        </p:nvSpPr>
        <p:spPr>
          <a:xfrm>
            <a:off x="4710240" y="4139640"/>
            <a:ext cx="151524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Cellapp3-cell3</a:t>
            </a:r>
            <a:endParaRPr lang="en-US" sz="1800" b="0" strike="noStrike" spc="-1">
              <a:latin typeface="Arial"/>
            </a:endParaRPr>
          </a:p>
        </p:txBody>
      </p:sp>
      <p:sp>
        <p:nvSpPr>
          <p:cNvPr id="1436" name="CustomShape 42"/>
          <p:cNvSpPr/>
          <p:nvPr/>
        </p:nvSpPr>
        <p:spPr>
          <a:xfrm>
            <a:off x="277164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37" name="CustomShape 43"/>
          <p:cNvSpPr/>
          <p:nvPr/>
        </p:nvSpPr>
        <p:spPr>
          <a:xfrm>
            <a:off x="277164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438" name="CustomShape 44"/>
          <p:cNvSpPr/>
          <p:nvPr/>
        </p:nvSpPr>
        <p:spPr>
          <a:xfrm>
            <a:off x="330372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39" name="CustomShape 45"/>
          <p:cNvSpPr/>
          <p:nvPr/>
        </p:nvSpPr>
        <p:spPr>
          <a:xfrm>
            <a:off x="330372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440" name="CustomShape 46"/>
          <p:cNvSpPr/>
          <p:nvPr/>
        </p:nvSpPr>
        <p:spPr>
          <a:xfrm>
            <a:off x="3807720" y="387288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41" name="CustomShape 47"/>
          <p:cNvSpPr/>
          <p:nvPr/>
        </p:nvSpPr>
        <p:spPr>
          <a:xfrm>
            <a:off x="380772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442" name="CustomShape 48"/>
          <p:cNvSpPr/>
          <p:nvPr/>
        </p:nvSpPr>
        <p:spPr>
          <a:xfrm>
            <a:off x="487656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43" name="CustomShape 49"/>
          <p:cNvSpPr/>
          <p:nvPr/>
        </p:nvSpPr>
        <p:spPr>
          <a:xfrm>
            <a:off x="487656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444" name="CustomShape 50"/>
          <p:cNvSpPr/>
          <p:nvPr/>
        </p:nvSpPr>
        <p:spPr>
          <a:xfrm>
            <a:off x="540828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45" name="CustomShape 51"/>
          <p:cNvSpPr/>
          <p:nvPr/>
        </p:nvSpPr>
        <p:spPr>
          <a:xfrm>
            <a:off x="540828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446" name="CustomShape 52"/>
          <p:cNvSpPr/>
          <p:nvPr/>
        </p:nvSpPr>
        <p:spPr>
          <a:xfrm>
            <a:off x="591228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47" name="CustomShape 53"/>
          <p:cNvSpPr/>
          <p:nvPr/>
        </p:nvSpPr>
        <p:spPr>
          <a:xfrm>
            <a:off x="591228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448" name="CustomShape 54"/>
          <p:cNvSpPr/>
          <p:nvPr/>
        </p:nvSpPr>
        <p:spPr>
          <a:xfrm>
            <a:off x="96120" y="4751280"/>
            <a:ext cx="3254760" cy="95652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Cell1</a:t>
            </a:r>
            <a:endParaRPr lang="en-US" sz="1800" b="0" strike="noStrike" spc="-1">
              <a:latin typeface="Arial"/>
            </a:endParaRPr>
          </a:p>
        </p:txBody>
      </p:sp>
      <p:sp>
        <p:nvSpPr>
          <p:cNvPr id="1449" name="CustomShape 55"/>
          <p:cNvSpPr/>
          <p:nvPr/>
        </p:nvSpPr>
        <p:spPr>
          <a:xfrm>
            <a:off x="3375720" y="4751280"/>
            <a:ext cx="3210120" cy="95652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Cell2</a:t>
            </a:r>
            <a:endParaRPr lang="en-US" sz="1800" b="0" strike="noStrike" spc="-1">
              <a:latin typeface="Arial"/>
            </a:endParaRPr>
          </a:p>
        </p:txBody>
      </p:sp>
      <p:sp>
        <p:nvSpPr>
          <p:cNvPr id="1450" name="CustomShape 56"/>
          <p:cNvSpPr/>
          <p:nvPr/>
        </p:nvSpPr>
        <p:spPr>
          <a:xfrm>
            <a:off x="96120" y="5733360"/>
            <a:ext cx="6489360" cy="956520"/>
          </a:xfrm>
          <a:prstGeom prst="rect">
            <a:avLst/>
          </a:prstGeom>
          <a:solidFill>
            <a:srgbClr val="C0504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Cell3</a:t>
            </a:r>
            <a:endParaRPr lang="en-US" sz="1800" b="0" strike="noStrike" spc="-1">
              <a:latin typeface="Arial"/>
            </a:endParaRPr>
          </a:p>
        </p:txBody>
      </p:sp>
      <p:sp>
        <p:nvSpPr>
          <p:cNvPr id="1451" name="CustomShape 57"/>
          <p:cNvSpPr/>
          <p:nvPr/>
        </p:nvSpPr>
        <p:spPr>
          <a:xfrm>
            <a:off x="1043640" y="4862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52" name="CustomShape 58"/>
          <p:cNvSpPr/>
          <p:nvPr/>
        </p:nvSpPr>
        <p:spPr>
          <a:xfrm>
            <a:off x="1043640" y="4797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453" name="CustomShape 59"/>
          <p:cNvSpPr/>
          <p:nvPr/>
        </p:nvSpPr>
        <p:spPr>
          <a:xfrm>
            <a:off x="2167920" y="4871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54" name="CustomShape 60"/>
          <p:cNvSpPr/>
          <p:nvPr/>
        </p:nvSpPr>
        <p:spPr>
          <a:xfrm>
            <a:off x="2167920" y="4806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455" name="CustomShape 61"/>
          <p:cNvSpPr/>
          <p:nvPr/>
        </p:nvSpPr>
        <p:spPr>
          <a:xfrm>
            <a:off x="4887720" y="4853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56" name="CustomShape 62"/>
          <p:cNvSpPr/>
          <p:nvPr/>
        </p:nvSpPr>
        <p:spPr>
          <a:xfrm>
            <a:off x="4904280" y="4788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457" name="CustomShape 63"/>
          <p:cNvSpPr/>
          <p:nvPr/>
        </p:nvSpPr>
        <p:spPr>
          <a:xfrm>
            <a:off x="4644000" y="53478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58" name="CustomShape 64"/>
          <p:cNvSpPr/>
          <p:nvPr/>
        </p:nvSpPr>
        <p:spPr>
          <a:xfrm>
            <a:off x="4660200" y="528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459" name="CustomShape 65"/>
          <p:cNvSpPr/>
          <p:nvPr/>
        </p:nvSpPr>
        <p:spPr>
          <a:xfrm>
            <a:off x="519228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60" name="CustomShape 66"/>
          <p:cNvSpPr/>
          <p:nvPr/>
        </p:nvSpPr>
        <p:spPr>
          <a:xfrm>
            <a:off x="5175720" y="5292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461" name="CustomShape 67"/>
          <p:cNvSpPr/>
          <p:nvPr/>
        </p:nvSpPr>
        <p:spPr>
          <a:xfrm>
            <a:off x="173592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62" name="CustomShape 68"/>
          <p:cNvSpPr/>
          <p:nvPr/>
        </p:nvSpPr>
        <p:spPr>
          <a:xfrm>
            <a:off x="173592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463" name="CustomShape 69"/>
          <p:cNvSpPr/>
          <p:nvPr/>
        </p:nvSpPr>
        <p:spPr>
          <a:xfrm>
            <a:off x="173592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64" name="CustomShape 70"/>
          <p:cNvSpPr/>
          <p:nvPr/>
        </p:nvSpPr>
        <p:spPr>
          <a:xfrm>
            <a:off x="173592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465" name="CustomShape 71"/>
          <p:cNvSpPr/>
          <p:nvPr/>
        </p:nvSpPr>
        <p:spPr>
          <a:xfrm>
            <a:off x="378000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66" name="CustomShape 72"/>
          <p:cNvSpPr/>
          <p:nvPr/>
        </p:nvSpPr>
        <p:spPr>
          <a:xfrm>
            <a:off x="378000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467" name="CustomShape 73"/>
          <p:cNvSpPr/>
          <p:nvPr/>
        </p:nvSpPr>
        <p:spPr>
          <a:xfrm>
            <a:off x="378000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68" name="CustomShape 74"/>
          <p:cNvSpPr/>
          <p:nvPr/>
        </p:nvSpPr>
        <p:spPr>
          <a:xfrm>
            <a:off x="378000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469" name="CustomShape 75"/>
          <p:cNvSpPr/>
          <p:nvPr/>
        </p:nvSpPr>
        <p:spPr>
          <a:xfrm>
            <a:off x="576828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70" name="CustomShape 76"/>
          <p:cNvSpPr/>
          <p:nvPr/>
        </p:nvSpPr>
        <p:spPr>
          <a:xfrm>
            <a:off x="576828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471" name="CustomShape 77"/>
          <p:cNvSpPr/>
          <p:nvPr/>
        </p:nvSpPr>
        <p:spPr>
          <a:xfrm>
            <a:off x="576828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72" name="CustomShape 78"/>
          <p:cNvSpPr/>
          <p:nvPr/>
        </p:nvSpPr>
        <p:spPr>
          <a:xfrm>
            <a:off x="576828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473" name="CustomShape 79"/>
          <p:cNvSpPr/>
          <p:nvPr/>
        </p:nvSpPr>
        <p:spPr>
          <a:xfrm>
            <a:off x="6660360" y="4748400"/>
            <a:ext cx="213480" cy="1941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1474" name="CustomShape 80"/>
          <p:cNvSpPr/>
          <p:nvPr/>
        </p:nvSpPr>
        <p:spPr>
          <a:xfrm>
            <a:off x="6943320" y="5538600"/>
            <a:ext cx="196596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FF0000"/>
                </a:solidFill>
                <a:latin typeface="Calibri"/>
                <a:ea typeface="DejaVu Sans"/>
              </a:rPr>
              <a:t>In a space</a:t>
            </a:r>
            <a:endParaRPr lang="en-US" sz="1600" b="0" strike="noStrike" spc="-1">
              <a:latin typeface="Arial"/>
            </a:endParaRPr>
          </a:p>
        </p:txBody>
      </p:sp>
      <p:sp>
        <p:nvSpPr>
          <p:cNvPr id="1475" name="CustomShape 81"/>
          <p:cNvSpPr/>
          <p:nvPr/>
        </p:nvSpPr>
        <p:spPr>
          <a:xfrm>
            <a:off x="1310040" y="1380240"/>
            <a:ext cx="26640" cy="129240"/>
          </a:xfrm>
          <a:custGeom>
            <a:avLst/>
            <a:gdLst/>
            <a:ahLst/>
            <a:cxnLst/>
            <a:rect l="l" t="t" r="r" b="b"/>
            <a:pathLst>
              <a:path w="29051" h="131885">
                <a:moveTo>
                  <a:pt x="0" y="0"/>
                </a:moveTo>
                <a:cubicBezTo>
                  <a:pt x="41456" y="69093"/>
                  <a:pt x="26377" y="26873"/>
                  <a:pt x="26377" y="131885"/>
                </a:cubicBezTo>
              </a:path>
            </a:pathLst>
          </a:custGeom>
          <a:noFill/>
          <a:ln w="9360">
            <a:solidFill>
              <a:srgbClr val="4A7EBB"/>
            </a:solidFill>
            <a:round/>
          </a:ln>
        </p:spPr>
        <p:style>
          <a:lnRef idx="0">
            <a:scrgbClr r="0" g="0" b="0"/>
          </a:lnRef>
          <a:fillRef idx="0">
            <a:scrgbClr r="0" g="0" b="0"/>
          </a:fillRef>
          <a:effectRef idx="0">
            <a:scrgbClr r="0" g="0" b="0"/>
          </a:effectRef>
          <a:fontRef idx="minor"/>
        </p:style>
      </p:sp>
      <p:sp>
        <p:nvSpPr>
          <p:cNvPr id="1476" name="CustomShape 82"/>
          <p:cNvSpPr/>
          <p:nvPr/>
        </p:nvSpPr>
        <p:spPr>
          <a:xfrm flipH="1" flipV="1">
            <a:off x="1285200" y="1378080"/>
            <a:ext cx="160560" cy="100800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77" name="CustomShape 83"/>
          <p:cNvSpPr/>
          <p:nvPr/>
        </p:nvSpPr>
        <p:spPr>
          <a:xfrm>
            <a:off x="1403640" y="2339640"/>
            <a:ext cx="1653840" cy="645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478" name="CustomShape 84"/>
          <p:cNvSpPr/>
          <p:nvPr/>
        </p:nvSpPr>
        <p:spPr>
          <a:xfrm>
            <a:off x="1591920" y="239544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79" name="CustomShape 85"/>
          <p:cNvSpPr/>
          <p:nvPr/>
        </p:nvSpPr>
        <p:spPr>
          <a:xfrm>
            <a:off x="1763640" y="2690280"/>
            <a:ext cx="122148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Calibri"/>
                <a:ea typeface="DejaVu Sans"/>
              </a:rPr>
              <a:t>Baseapp</a:t>
            </a:r>
            <a:endParaRPr lang="en-US" sz="1600" b="0" strike="noStrike" spc="-1">
              <a:latin typeface="Arial"/>
            </a:endParaRPr>
          </a:p>
        </p:txBody>
      </p:sp>
      <p:sp>
        <p:nvSpPr>
          <p:cNvPr id="1480" name="CustomShape 86"/>
          <p:cNvSpPr/>
          <p:nvPr/>
        </p:nvSpPr>
        <p:spPr>
          <a:xfrm>
            <a:off x="1591920" y="23302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481" name="CustomShape 87"/>
          <p:cNvSpPr/>
          <p:nvPr/>
        </p:nvSpPr>
        <p:spPr>
          <a:xfrm>
            <a:off x="2339640" y="240480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82" name="CustomShape 88"/>
          <p:cNvSpPr/>
          <p:nvPr/>
        </p:nvSpPr>
        <p:spPr>
          <a:xfrm>
            <a:off x="2339640" y="2339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483" name="CustomShape 89"/>
          <p:cNvSpPr/>
          <p:nvPr/>
        </p:nvSpPr>
        <p:spPr>
          <a:xfrm>
            <a:off x="6847560" y="4038480"/>
            <a:ext cx="2157840" cy="111528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r">
              <a:lnSpc>
                <a:spcPct val="93000"/>
              </a:lnSpc>
            </a:pPr>
            <a:r>
              <a:rPr lang="en-US" sz="1200" b="1" strike="noStrike" spc="-1">
                <a:solidFill>
                  <a:srgbClr val="C00000"/>
                </a:solidFill>
                <a:latin typeface="Calibri"/>
                <a:ea typeface="宋体"/>
              </a:rPr>
              <a:t>Call A.ownClient.chat() on Cell</a:t>
            </a:r>
            <a:endParaRPr lang="en-US" sz="1200" b="0" strike="noStrike" spc="-1">
              <a:latin typeface="Arial"/>
            </a:endParaRPr>
          </a:p>
        </p:txBody>
      </p:sp>
      <p:sp>
        <p:nvSpPr>
          <p:cNvPr id="1484" name="CustomShape 90"/>
          <p:cNvSpPr/>
          <p:nvPr/>
        </p:nvSpPr>
        <p:spPr>
          <a:xfrm>
            <a:off x="6782400" y="2759040"/>
            <a:ext cx="2223000" cy="942840"/>
          </a:xfrm>
          <a:prstGeom prst="wedgeRoundRectCallout">
            <a:avLst>
              <a:gd name="adj1" fmla="val -297006"/>
              <a:gd name="adj2" fmla="val -205344"/>
              <a:gd name="adj3" fmla="val 16667"/>
            </a:avLst>
          </a:prstGeom>
          <a:gradFill>
            <a:gsLst>
              <a:gs pos="0">
                <a:srgbClr val="2988A1"/>
              </a:gs>
              <a:gs pos="100000">
                <a:srgbClr val="36B0D1"/>
              </a:gs>
            </a:gsLst>
            <a:lin ang="16200000"/>
          </a:gradFill>
          <a:ln w="9360">
            <a:solidFill>
              <a:srgbClr val="46AAC4"/>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nSpc>
                <a:spcPct val="93000"/>
              </a:lnSpc>
            </a:pPr>
            <a:r>
              <a:rPr lang="en-US" sz="1800" b="0" strike="noStrike" spc="-1">
                <a:solidFill>
                  <a:srgbClr val="C00000"/>
                </a:solidFill>
                <a:latin typeface="Calibri"/>
                <a:ea typeface="宋体"/>
              </a:rPr>
              <a:t>Causes A.chat() to be called</a:t>
            </a:r>
            <a:endParaRPr lang="en-US" sz="1800" b="0" strike="noStrike" spc="-1">
              <a:latin typeface="Arial"/>
            </a:endParaRPr>
          </a:p>
        </p:txBody>
      </p:sp>
      <p:sp>
        <p:nvSpPr>
          <p:cNvPr id="1485" name="CustomShape 91"/>
          <p:cNvSpPr/>
          <p:nvPr/>
        </p:nvSpPr>
        <p:spPr>
          <a:xfrm flipV="1">
            <a:off x="849600" y="-2748960"/>
            <a:ext cx="598680" cy="81756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86" name="CustomShape 92"/>
          <p:cNvSpPr/>
          <p:nvPr/>
        </p:nvSpPr>
        <p:spPr>
          <a:xfrm>
            <a:off x="1636200" y="5366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87" name="CustomShape 93"/>
          <p:cNvSpPr/>
          <p:nvPr/>
        </p:nvSpPr>
        <p:spPr>
          <a:xfrm>
            <a:off x="1619640" y="5301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48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lnSpcReduction="20000"/>
          </a:bodyPr>
          <a:lstStyle/>
          <a:p>
            <a:pPr>
              <a:lnSpc>
                <a:spcPct val="100000"/>
              </a:lnSpc>
            </a:pPr>
            <a:r>
              <a:rPr lang="en-US" sz="4900" b="1" strike="noStrike" spc="-1">
                <a:solidFill>
                  <a:srgbClr val="4F81BD"/>
                </a:solidFill>
                <a:latin typeface="Calibri"/>
                <a:ea typeface="DejaVu Sans"/>
              </a:rPr>
              <a:t>Entity.allClients method invocation example</a:t>
            </a:r>
            <a:endParaRPr lang="en-US" sz="4900" b="0" strike="noStrike" spc="-1">
              <a:latin typeface="Arial"/>
            </a:endParaRPr>
          </a:p>
        </p:txBody>
      </p:sp>
      <p:sp>
        <p:nvSpPr>
          <p:cNvPr id="1490"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DejaVu Sans"/>
              </a:rPr>
              <a:t>self.allClients.chat() makes the chat() function of entity A on all players that can see A be called.</a:t>
            </a:r>
            <a:endParaRPr lang="en-US" sz="2000" b="0" strike="noStrike" spc="-1">
              <a:latin typeface="Arial"/>
            </a:endParaRPr>
          </a:p>
          <a:p>
            <a:pPr marL="181080" indent="-178560">
              <a:lnSpc>
                <a:spcPct val="100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If a player is in the same space as A, and A is in its AoI range, the the player’s client can see A.</a:t>
            </a:r>
            <a:endParaRPr lang="en-US" sz="2000" b="0" strike="noStrike" spc="-1">
              <a:latin typeface="Arial"/>
            </a:endParaRPr>
          </a:p>
        </p:txBody>
      </p:sp>
      <p:sp>
        <p:nvSpPr>
          <p:cNvPr id="1491" name="CustomShape 4"/>
          <p:cNvSpPr/>
          <p:nvPr/>
        </p:nvSpPr>
        <p:spPr>
          <a:xfrm>
            <a:off x="1425960" y="7850160"/>
            <a:ext cx="1836360" cy="257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3000"/>
              </a:lnSpc>
            </a:pPr>
            <a:r>
              <a:rPr lang="en-US" sz="1200" b="0" strike="noStrike" spc="-1">
                <a:solidFill>
                  <a:srgbClr val="000000"/>
                </a:solidFill>
                <a:latin typeface="Calibri"/>
                <a:ea typeface="DejaVu Sans"/>
              </a:rPr>
              <a:t>… </a:t>
            </a:r>
            <a:r>
              <a:rPr lang="en-US" sz="1200" b="0" strike="noStrike" spc="-1">
                <a:solidFill>
                  <a:srgbClr val="000000"/>
                </a:solidFill>
                <a:latin typeface="Calibri"/>
                <a:ea typeface="宋体"/>
              </a:rPr>
              <a:t>导致A.chat()被调用</a:t>
            </a:r>
            <a:endParaRPr lang="en-US" sz="1200" b="0" strike="noStrike" spc="-1">
              <a:latin typeface="Arial"/>
            </a:endParaRPr>
          </a:p>
        </p:txBody>
      </p:sp>
      <p:sp>
        <p:nvSpPr>
          <p:cNvPr id="1492" name="CustomShape 5"/>
          <p:cNvSpPr/>
          <p:nvPr/>
        </p:nvSpPr>
        <p:spPr>
          <a:xfrm>
            <a:off x="89280" y="2493000"/>
            <a:ext cx="9016920" cy="424584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493" name="Line 6"/>
          <p:cNvSpPr/>
          <p:nvPr/>
        </p:nvSpPr>
        <p:spPr>
          <a:xfrm flipV="1">
            <a:off x="4331160" y="3243600"/>
            <a:ext cx="2378160" cy="190188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494" name="Line 7"/>
          <p:cNvSpPr/>
          <p:nvPr/>
        </p:nvSpPr>
        <p:spPr>
          <a:xfrm flipV="1">
            <a:off x="4331160" y="4091400"/>
            <a:ext cx="2378160" cy="105408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495" name="Line 8"/>
          <p:cNvSpPr/>
          <p:nvPr/>
        </p:nvSpPr>
        <p:spPr>
          <a:xfrm>
            <a:off x="4331160" y="5147280"/>
            <a:ext cx="2351160" cy="36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496" name="Line 9"/>
          <p:cNvSpPr/>
          <p:nvPr/>
        </p:nvSpPr>
        <p:spPr>
          <a:xfrm>
            <a:off x="1019520" y="5145480"/>
            <a:ext cx="3311640" cy="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497" name="Line 10"/>
          <p:cNvSpPr/>
          <p:nvPr/>
        </p:nvSpPr>
        <p:spPr>
          <a:xfrm>
            <a:off x="1019520" y="3413520"/>
            <a:ext cx="360" cy="171936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498" name="CustomShape 11"/>
          <p:cNvSpPr/>
          <p:nvPr/>
        </p:nvSpPr>
        <p:spPr>
          <a:xfrm>
            <a:off x="1159200" y="4871160"/>
            <a:ext cx="3015000" cy="27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800" b="0" strike="noStrike" spc="-1">
                <a:solidFill>
                  <a:srgbClr val="00007D"/>
                </a:solidFill>
                <a:latin typeface="Courier New"/>
                <a:ea typeface="宋体"/>
              </a:rPr>
              <a:t>self.allClients.chat()</a:t>
            </a:r>
            <a:endParaRPr lang="en-US" sz="1800" b="0" strike="noStrike" spc="-1">
              <a:latin typeface="Arial"/>
            </a:endParaRPr>
          </a:p>
        </p:txBody>
      </p:sp>
      <p:sp>
        <p:nvSpPr>
          <p:cNvPr id="1499" name="CustomShape 12"/>
          <p:cNvSpPr/>
          <p:nvPr/>
        </p:nvSpPr>
        <p:spPr>
          <a:xfrm>
            <a:off x="251640" y="2874240"/>
            <a:ext cx="118656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Arial Black"/>
                <a:ea typeface="DejaVu Sans"/>
              </a:rPr>
              <a:t>Cellapp</a:t>
            </a:r>
            <a:endParaRPr lang="en-US" sz="1200" b="0" strike="noStrike" spc="-1">
              <a:latin typeface="Arial"/>
            </a:endParaRPr>
          </a:p>
          <a:p>
            <a:pPr algn="ctr">
              <a:lnSpc>
                <a:spcPct val="100000"/>
              </a:lnSpc>
            </a:pPr>
            <a:r>
              <a:rPr lang="en-US" sz="1200" b="1" strike="noStrike" spc="-1">
                <a:solidFill>
                  <a:srgbClr val="FFFFFF"/>
                </a:solidFill>
                <a:latin typeface="Arial Black"/>
                <a:ea typeface="DejaVu Sans"/>
              </a:rPr>
              <a:t>Player A</a:t>
            </a:r>
            <a:endParaRPr lang="en-US" sz="1200" b="0" strike="noStrike" spc="-1">
              <a:latin typeface="Arial"/>
            </a:endParaRPr>
          </a:p>
        </p:txBody>
      </p:sp>
      <p:sp>
        <p:nvSpPr>
          <p:cNvPr id="1500" name="CustomShape 13"/>
          <p:cNvSpPr/>
          <p:nvPr/>
        </p:nvSpPr>
        <p:spPr>
          <a:xfrm>
            <a:off x="6709320" y="2874240"/>
            <a:ext cx="107640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ea typeface="DejaVu Sans"/>
              </a:rPr>
              <a:t>Client A</a:t>
            </a:r>
            <a:endParaRPr lang="en-US" sz="1800" b="0" strike="noStrike" spc="-1">
              <a:latin typeface="Arial"/>
            </a:endParaRPr>
          </a:p>
        </p:txBody>
      </p:sp>
      <p:sp>
        <p:nvSpPr>
          <p:cNvPr id="1501" name="CustomShape 14"/>
          <p:cNvSpPr/>
          <p:nvPr/>
        </p:nvSpPr>
        <p:spPr>
          <a:xfrm>
            <a:off x="6708240" y="3880800"/>
            <a:ext cx="107640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ea typeface="DejaVu Sans"/>
              </a:rPr>
              <a:t>Client B</a:t>
            </a:r>
            <a:endParaRPr lang="en-US" sz="1800" b="0" strike="noStrike" spc="-1">
              <a:latin typeface="Arial"/>
            </a:endParaRPr>
          </a:p>
        </p:txBody>
      </p:sp>
      <p:sp>
        <p:nvSpPr>
          <p:cNvPr id="1502" name="CustomShape 15"/>
          <p:cNvSpPr/>
          <p:nvPr/>
        </p:nvSpPr>
        <p:spPr>
          <a:xfrm>
            <a:off x="7884360" y="2997000"/>
            <a:ext cx="1077480" cy="25560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FFFF00"/>
                </a:solidFill>
                <a:latin typeface="Wingdings"/>
                <a:ea typeface="DejaVu Sans"/>
              </a:rPr>
              <a:t></a:t>
            </a:r>
            <a:r>
              <a:rPr lang="en-US" sz="1100" b="1" strike="noStrike" spc="-1">
                <a:solidFill>
                  <a:srgbClr val="FFFF00"/>
                </a:solidFill>
                <a:latin typeface="Arial Black"/>
                <a:ea typeface="DejaVu Sans"/>
              </a:rPr>
              <a:t>Player A</a:t>
            </a:r>
            <a:endParaRPr lang="en-US" sz="1100" b="0" strike="noStrike" spc="-1">
              <a:latin typeface="Arial"/>
            </a:endParaRPr>
          </a:p>
        </p:txBody>
      </p:sp>
      <p:sp>
        <p:nvSpPr>
          <p:cNvPr id="1503" name="CustomShape 16"/>
          <p:cNvSpPr/>
          <p:nvPr/>
        </p:nvSpPr>
        <p:spPr>
          <a:xfrm>
            <a:off x="7884360" y="4031640"/>
            <a:ext cx="1077480" cy="25560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FFFF00"/>
                </a:solidFill>
                <a:latin typeface="Wingdings"/>
                <a:ea typeface="DejaVu Sans"/>
              </a:rPr>
              <a:t></a:t>
            </a:r>
            <a:r>
              <a:rPr lang="en-US" sz="1100" b="1" strike="noStrike" spc="-1">
                <a:solidFill>
                  <a:srgbClr val="FFFF00"/>
                </a:solidFill>
                <a:latin typeface="Arial Black"/>
                <a:ea typeface="DejaVu Sans"/>
              </a:rPr>
              <a:t>Player A</a:t>
            </a:r>
            <a:endParaRPr lang="en-US" sz="1100" b="0" strike="noStrike" spc="-1">
              <a:latin typeface="Arial"/>
            </a:endParaRPr>
          </a:p>
        </p:txBody>
      </p:sp>
      <p:sp>
        <p:nvSpPr>
          <p:cNvPr id="1504" name="CustomShape 17"/>
          <p:cNvSpPr/>
          <p:nvPr/>
        </p:nvSpPr>
        <p:spPr>
          <a:xfrm>
            <a:off x="6709320" y="4961160"/>
            <a:ext cx="107640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ea typeface="DejaVu Sans"/>
              </a:rPr>
              <a:t>Client C</a:t>
            </a:r>
            <a:endParaRPr lang="en-US" sz="1800" b="0" strike="noStrike" spc="-1">
              <a:latin typeface="Arial"/>
            </a:endParaRPr>
          </a:p>
        </p:txBody>
      </p:sp>
      <p:sp>
        <p:nvSpPr>
          <p:cNvPr id="1505" name="CustomShape 18"/>
          <p:cNvSpPr/>
          <p:nvPr/>
        </p:nvSpPr>
        <p:spPr>
          <a:xfrm>
            <a:off x="7920720" y="5111640"/>
            <a:ext cx="1041120" cy="25560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FFFF00"/>
                </a:solidFill>
                <a:latin typeface="Wingdings"/>
                <a:ea typeface="DejaVu Sans"/>
              </a:rPr>
              <a:t></a:t>
            </a:r>
            <a:r>
              <a:rPr lang="en-US" sz="1100" b="1" strike="noStrike" spc="-1">
                <a:solidFill>
                  <a:srgbClr val="FFFF00"/>
                </a:solidFill>
                <a:latin typeface="Arial Black"/>
                <a:ea typeface="DejaVu Sans"/>
              </a:rPr>
              <a:t>Player A</a:t>
            </a:r>
            <a:endParaRPr lang="en-US"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07"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Baseapp fault-tolerance processing</a:t>
            </a:r>
            <a:endParaRPr lang="en-US" sz="4400" b="0" strike="noStrike" spc="-1">
              <a:latin typeface="Arial"/>
            </a:endParaRPr>
          </a:p>
        </p:txBody>
      </p:sp>
      <p:sp>
        <p:nvSpPr>
          <p:cNvPr id="108" name="CustomShape 3"/>
          <p:cNvSpPr/>
          <p:nvPr/>
        </p:nvSpPr>
        <p:spPr>
          <a:xfrm>
            <a:off x="215640" y="1413000"/>
            <a:ext cx="8746200" cy="1437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Backup the entity to other Baseapps</a:t>
            </a:r>
            <a:endParaRPr lang="en-US" sz="3200" b="0" strike="noStrike" spc="-1">
              <a:latin typeface="Arial"/>
            </a:endParaRPr>
          </a:p>
        </p:txBody>
      </p:sp>
      <p:sp>
        <p:nvSpPr>
          <p:cNvPr id="109" name="CustomShape 4"/>
          <p:cNvSpPr/>
          <p:nvPr/>
        </p:nvSpPr>
        <p:spPr>
          <a:xfrm>
            <a:off x="5577840" y="5222520"/>
            <a:ext cx="3186720" cy="88236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0" name="CustomShape 5"/>
          <p:cNvSpPr/>
          <p:nvPr/>
        </p:nvSpPr>
        <p:spPr>
          <a:xfrm>
            <a:off x="539640" y="297648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1" name="CustomShape 6"/>
          <p:cNvSpPr/>
          <p:nvPr/>
        </p:nvSpPr>
        <p:spPr>
          <a:xfrm>
            <a:off x="654480" y="319752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112" name="CustomShape 7"/>
          <p:cNvSpPr/>
          <p:nvPr/>
        </p:nvSpPr>
        <p:spPr>
          <a:xfrm>
            <a:off x="62244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3" name="CustomShape 8"/>
          <p:cNvSpPr/>
          <p:nvPr/>
        </p:nvSpPr>
        <p:spPr>
          <a:xfrm>
            <a:off x="95580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4" name="CustomShape 9"/>
          <p:cNvSpPr/>
          <p:nvPr/>
        </p:nvSpPr>
        <p:spPr>
          <a:xfrm>
            <a:off x="129096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5" name="CustomShape 10"/>
          <p:cNvSpPr/>
          <p:nvPr/>
        </p:nvSpPr>
        <p:spPr>
          <a:xfrm>
            <a:off x="162432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6" name="CustomShape 11"/>
          <p:cNvSpPr/>
          <p:nvPr/>
        </p:nvSpPr>
        <p:spPr>
          <a:xfrm>
            <a:off x="195948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17" name="CustomShape 12"/>
          <p:cNvSpPr/>
          <p:nvPr/>
        </p:nvSpPr>
        <p:spPr>
          <a:xfrm>
            <a:off x="2585520" y="297648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18" name="CustomShape 13"/>
          <p:cNvSpPr/>
          <p:nvPr/>
        </p:nvSpPr>
        <p:spPr>
          <a:xfrm>
            <a:off x="2700360" y="319752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119" name="CustomShape 14"/>
          <p:cNvSpPr/>
          <p:nvPr/>
        </p:nvSpPr>
        <p:spPr>
          <a:xfrm>
            <a:off x="266832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0" name="CustomShape 15"/>
          <p:cNvSpPr/>
          <p:nvPr/>
        </p:nvSpPr>
        <p:spPr>
          <a:xfrm>
            <a:off x="300168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1" name="CustomShape 16"/>
          <p:cNvSpPr/>
          <p:nvPr/>
        </p:nvSpPr>
        <p:spPr>
          <a:xfrm>
            <a:off x="333684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2" name="CustomShape 17"/>
          <p:cNvSpPr/>
          <p:nvPr/>
        </p:nvSpPr>
        <p:spPr>
          <a:xfrm>
            <a:off x="367020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3" name="CustomShape 18"/>
          <p:cNvSpPr/>
          <p:nvPr/>
        </p:nvSpPr>
        <p:spPr>
          <a:xfrm>
            <a:off x="400536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4" name="CustomShape 19"/>
          <p:cNvSpPr/>
          <p:nvPr/>
        </p:nvSpPr>
        <p:spPr>
          <a:xfrm>
            <a:off x="4590720" y="297648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25" name="CustomShape 20"/>
          <p:cNvSpPr/>
          <p:nvPr/>
        </p:nvSpPr>
        <p:spPr>
          <a:xfrm>
            <a:off x="4705560" y="319752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126" name="CustomShape 21"/>
          <p:cNvSpPr/>
          <p:nvPr/>
        </p:nvSpPr>
        <p:spPr>
          <a:xfrm>
            <a:off x="467352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7" name="CustomShape 22"/>
          <p:cNvSpPr/>
          <p:nvPr/>
        </p:nvSpPr>
        <p:spPr>
          <a:xfrm>
            <a:off x="500688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8" name="CustomShape 23"/>
          <p:cNvSpPr/>
          <p:nvPr/>
        </p:nvSpPr>
        <p:spPr>
          <a:xfrm>
            <a:off x="534204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9" name="CustomShape 24"/>
          <p:cNvSpPr/>
          <p:nvPr/>
        </p:nvSpPr>
        <p:spPr>
          <a:xfrm>
            <a:off x="567540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0" name="CustomShape 25"/>
          <p:cNvSpPr/>
          <p:nvPr/>
        </p:nvSpPr>
        <p:spPr>
          <a:xfrm>
            <a:off x="601056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1" name="CustomShape 26"/>
          <p:cNvSpPr/>
          <p:nvPr/>
        </p:nvSpPr>
        <p:spPr>
          <a:xfrm>
            <a:off x="2556000" y="459720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32" name="CustomShape 27"/>
          <p:cNvSpPr/>
          <p:nvPr/>
        </p:nvSpPr>
        <p:spPr>
          <a:xfrm>
            <a:off x="2700360" y="481788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133" name="CustomShape 28"/>
          <p:cNvSpPr/>
          <p:nvPr/>
        </p:nvSpPr>
        <p:spPr>
          <a:xfrm>
            <a:off x="2668320" y="463464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4" name="CustomShape 29"/>
          <p:cNvSpPr/>
          <p:nvPr/>
        </p:nvSpPr>
        <p:spPr>
          <a:xfrm>
            <a:off x="3001680" y="463464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5" name="CustomShape 30"/>
          <p:cNvSpPr/>
          <p:nvPr/>
        </p:nvSpPr>
        <p:spPr>
          <a:xfrm>
            <a:off x="3336840" y="463464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6" name="CustomShape 31"/>
          <p:cNvSpPr/>
          <p:nvPr/>
        </p:nvSpPr>
        <p:spPr>
          <a:xfrm>
            <a:off x="3670200" y="463464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7" name="CustomShape 32"/>
          <p:cNvSpPr/>
          <p:nvPr/>
        </p:nvSpPr>
        <p:spPr>
          <a:xfrm>
            <a:off x="4005360" y="463464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8" name="CustomShape 33"/>
          <p:cNvSpPr/>
          <p:nvPr/>
        </p:nvSpPr>
        <p:spPr>
          <a:xfrm>
            <a:off x="195948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9" name="CustomShape 34"/>
          <p:cNvSpPr/>
          <p:nvPr/>
        </p:nvSpPr>
        <p:spPr>
          <a:xfrm>
            <a:off x="467352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0" name="CustomShape 35"/>
          <p:cNvSpPr/>
          <p:nvPr/>
        </p:nvSpPr>
        <p:spPr>
          <a:xfrm>
            <a:off x="300348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1" name="CustomShape 36"/>
          <p:cNvSpPr/>
          <p:nvPr/>
        </p:nvSpPr>
        <p:spPr>
          <a:xfrm>
            <a:off x="333684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2" name="CustomShape 37"/>
          <p:cNvSpPr/>
          <p:nvPr/>
        </p:nvSpPr>
        <p:spPr>
          <a:xfrm>
            <a:off x="367020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3" name="Line 38"/>
          <p:cNvSpPr/>
          <p:nvPr/>
        </p:nvSpPr>
        <p:spPr>
          <a:xfrm flipV="1">
            <a:off x="3461760" y="3786840"/>
            <a:ext cx="36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44" name="Line 39"/>
          <p:cNvSpPr/>
          <p:nvPr/>
        </p:nvSpPr>
        <p:spPr>
          <a:xfrm flipV="1">
            <a:off x="3796920" y="3786840"/>
            <a:ext cx="36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45" name="Line 40"/>
          <p:cNvSpPr/>
          <p:nvPr/>
        </p:nvSpPr>
        <p:spPr>
          <a:xfrm flipV="1">
            <a:off x="3128400" y="3786840"/>
            <a:ext cx="36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46" name="Line 41"/>
          <p:cNvSpPr/>
          <p:nvPr/>
        </p:nvSpPr>
        <p:spPr>
          <a:xfrm flipV="1">
            <a:off x="4130280" y="3786840"/>
            <a:ext cx="66852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47" name="Line 42"/>
          <p:cNvSpPr/>
          <p:nvPr/>
        </p:nvSpPr>
        <p:spPr>
          <a:xfrm flipH="1" flipV="1">
            <a:off x="2084400" y="3786840"/>
            <a:ext cx="70884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48" name="CustomShape 43"/>
          <p:cNvSpPr/>
          <p:nvPr/>
        </p:nvSpPr>
        <p:spPr>
          <a:xfrm>
            <a:off x="5693400" y="572328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49" name="CustomShape 44"/>
          <p:cNvSpPr/>
          <p:nvPr/>
        </p:nvSpPr>
        <p:spPr>
          <a:xfrm>
            <a:off x="5943600" y="5394960"/>
            <a:ext cx="2820960" cy="60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20"/>
              </a:spcBef>
            </a:pPr>
            <a:r>
              <a:rPr lang="en-US" sz="1400" b="0" strike="noStrike" spc="-1">
                <a:solidFill>
                  <a:srgbClr val="EEECE1"/>
                </a:solidFill>
                <a:latin typeface="Calibri"/>
                <a:ea typeface="宋体"/>
              </a:rPr>
              <a:t>Your own Base entity</a:t>
            </a:r>
            <a:endParaRPr lang="en-US" sz="1400" b="0" strike="noStrike" spc="-1">
              <a:latin typeface="Arial"/>
            </a:endParaRPr>
          </a:p>
          <a:p>
            <a:pPr>
              <a:lnSpc>
                <a:spcPct val="100000"/>
              </a:lnSpc>
              <a:spcBef>
                <a:spcPts val="720"/>
              </a:spcBef>
            </a:pPr>
            <a:r>
              <a:rPr lang="en-US" sz="1400" b="0" strike="noStrike" spc="-1">
                <a:solidFill>
                  <a:srgbClr val="EEECE1"/>
                </a:solidFill>
                <a:latin typeface="Calibri"/>
                <a:ea typeface="宋体"/>
              </a:rPr>
              <a:t>Backups on other Baseapps</a:t>
            </a:r>
            <a:endParaRPr lang="en-US" sz="1400" b="0" strike="noStrike" spc="-1">
              <a:latin typeface="Arial"/>
            </a:endParaRPr>
          </a:p>
        </p:txBody>
      </p:sp>
      <p:sp>
        <p:nvSpPr>
          <p:cNvPr id="150" name="CustomShape 45"/>
          <p:cNvSpPr/>
          <p:nvPr/>
        </p:nvSpPr>
        <p:spPr>
          <a:xfrm>
            <a:off x="5689800" y="5394960"/>
            <a:ext cx="251640" cy="22140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507"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lnSpcReduction="20000"/>
          </a:bodyPr>
          <a:lstStyle/>
          <a:p>
            <a:pPr>
              <a:lnSpc>
                <a:spcPct val="100000"/>
              </a:lnSpc>
            </a:pPr>
            <a:r>
              <a:rPr lang="en-US" sz="4900" b="1" strike="noStrike" spc="-1">
                <a:solidFill>
                  <a:srgbClr val="4F81BD"/>
                </a:solidFill>
                <a:latin typeface="Calibri"/>
                <a:ea typeface="DejaVu Sans"/>
              </a:rPr>
              <a:t>Entity.allClients method invocation example</a:t>
            </a:r>
            <a:endParaRPr lang="en-US" sz="4900" b="0" strike="noStrike" spc="-1">
              <a:latin typeface="Arial"/>
            </a:endParaRPr>
          </a:p>
        </p:txBody>
      </p:sp>
      <p:sp>
        <p:nvSpPr>
          <p:cNvPr id="1508" name="Line 3"/>
          <p:cNvSpPr/>
          <p:nvPr/>
        </p:nvSpPr>
        <p:spPr>
          <a:xfrm>
            <a:off x="96120" y="4701960"/>
            <a:ext cx="649188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509" name="CustomShape 4"/>
          <p:cNvSpPr/>
          <p:nvPr/>
        </p:nvSpPr>
        <p:spPr>
          <a:xfrm>
            <a:off x="107640" y="966960"/>
            <a:ext cx="6478200" cy="3669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10" name="CustomShape 5"/>
          <p:cNvSpPr/>
          <p:nvPr/>
        </p:nvSpPr>
        <p:spPr>
          <a:xfrm>
            <a:off x="467640" y="3231720"/>
            <a:ext cx="5686200" cy="33876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11" name="CustomShape 6"/>
          <p:cNvSpPr/>
          <p:nvPr/>
        </p:nvSpPr>
        <p:spPr>
          <a:xfrm>
            <a:off x="467640" y="1863360"/>
            <a:ext cx="5686200" cy="33876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12" name="CustomShape 7"/>
          <p:cNvSpPr/>
          <p:nvPr/>
        </p:nvSpPr>
        <p:spPr>
          <a:xfrm>
            <a:off x="6876360" y="980640"/>
            <a:ext cx="2099880" cy="1407600"/>
          </a:xfrm>
          <a:prstGeom prst="rect">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1513" name="CustomShape 8"/>
          <p:cNvSpPr/>
          <p:nvPr/>
        </p:nvSpPr>
        <p:spPr>
          <a:xfrm>
            <a:off x="7001280" y="1223280"/>
            <a:ext cx="136800" cy="10800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14" name="CustomShape 9"/>
          <p:cNvSpPr/>
          <p:nvPr/>
        </p:nvSpPr>
        <p:spPr>
          <a:xfrm>
            <a:off x="7001280" y="1439280"/>
            <a:ext cx="13680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15" name="CustomShape 10"/>
          <p:cNvSpPr/>
          <p:nvPr/>
        </p:nvSpPr>
        <p:spPr>
          <a:xfrm>
            <a:off x="7001280" y="1621440"/>
            <a:ext cx="13680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16" name="CustomShape 11"/>
          <p:cNvSpPr/>
          <p:nvPr/>
        </p:nvSpPr>
        <p:spPr>
          <a:xfrm>
            <a:off x="7001280" y="1837800"/>
            <a:ext cx="13680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17" name="CustomShape 12"/>
          <p:cNvSpPr/>
          <p:nvPr/>
        </p:nvSpPr>
        <p:spPr>
          <a:xfrm>
            <a:off x="7001280" y="2053800"/>
            <a:ext cx="136800" cy="10800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18" name="CustomShape 13"/>
          <p:cNvSpPr/>
          <p:nvPr/>
        </p:nvSpPr>
        <p:spPr>
          <a:xfrm>
            <a:off x="7140600" y="1100880"/>
            <a:ext cx="1826640" cy="11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EEECE1"/>
                </a:solidFill>
                <a:latin typeface="Calibri"/>
                <a:ea typeface="宋体"/>
              </a:rPr>
              <a:t>Base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Real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Ghost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Player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Client Entity</a:t>
            </a:r>
            <a:endParaRPr lang="en-US" sz="1400" b="0" strike="noStrike" spc="-1">
              <a:latin typeface="Arial"/>
            </a:endParaRPr>
          </a:p>
        </p:txBody>
      </p:sp>
      <p:sp>
        <p:nvSpPr>
          <p:cNvPr id="1519" name="CustomShape 14"/>
          <p:cNvSpPr/>
          <p:nvPr/>
        </p:nvSpPr>
        <p:spPr>
          <a:xfrm>
            <a:off x="3420000" y="2349000"/>
            <a:ext cx="1653840" cy="645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520" name="CustomShape 15"/>
          <p:cNvSpPr/>
          <p:nvPr/>
        </p:nvSpPr>
        <p:spPr>
          <a:xfrm>
            <a:off x="3780000" y="269964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Baseapp</a:t>
            </a:r>
            <a:endParaRPr lang="en-US" sz="1800" b="0" strike="noStrike" spc="-1">
              <a:latin typeface="Arial"/>
            </a:endParaRPr>
          </a:p>
        </p:txBody>
      </p:sp>
      <p:sp>
        <p:nvSpPr>
          <p:cNvPr id="1521" name="CustomShape 16"/>
          <p:cNvSpPr/>
          <p:nvPr/>
        </p:nvSpPr>
        <p:spPr>
          <a:xfrm>
            <a:off x="4068000" y="241416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22" name="CustomShape 17"/>
          <p:cNvSpPr/>
          <p:nvPr/>
        </p:nvSpPr>
        <p:spPr>
          <a:xfrm>
            <a:off x="4068000" y="234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523" name="CustomShape 18"/>
          <p:cNvSpPr/>
          <p:nvPr/>
        </p:nvSpPr>
        <p:spPr>
          <a:xfrm>
            <a:off x="467640" y="106200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24" name="CustomShape 19"/>
          <p:cNvSpPr/>
          <p:nvPr/>
        </p:nvSpPr>
        <p:spPr>
          <a:xfrm>
            <a:off x="827640" y="141264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1525" name="CustomShape 20"/>
          <p:cNvSpPr/>
          <p:nvPr/>
        </p:nvSpPr>
        <p:spPr>
          <a:xfrm>
            <a:off x="1087920" y="112716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26" name="CustomShape 21"/>
          <p:cNvSpPr/>
          <p:nvPr/>
        </p:nvSpPr>
        <p:spPr>
          <a:xfrm>
            <a:off x="1087920" y="1062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527" name="CustomShape 22"/>
          <p:cNvSpPr/>
          <p:nvPr/>
        </p:nvSpPr>
        <p:spPr>
          <a:xfrm>
            <a:off x="2483640" y="1071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28" name="CustomShape 23"/>
          <p:cNvSpPr/>
          <p:nvPr/>
        </p:nvSpPr>
        <p:spPr>
          <a:xfrm>
            <a:off x="2843640" y="142200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1529" name="CustomShape 24"/>
          <p:cNvSpPr/>
          <p:nvPr/>
        </p:nvSpPr>
        <p:spPr>
          <a:xfrm>
            <a:off x="3132000" y="113652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30" name="CustomShape 25"/>
          <p:cNvSpPr/>
          <p:nvPr/>
        </p:nvSpPr>
        <p:spPr>
          <a:xfrm>
            <a:off x="3132000" y="1071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531" name="CustomShape 26"/>
          <p:cNvSpPr/>
          <p:nvPr/>
        </p:nvSpPr>
        <p:spPr>
          <a:xfrm>
            <a:off x="4500000" y="1062000"/>
            <a:ext cx="1653840" cy="654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32" name="CustomShape 27"/>
          <p:cNvSpPr/>
          <p:nvPr/>
        </p:nvSpPr>
        <p:spPr>
          <a:xfrm>
            <a:off x="4860000" y="141264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1533" name="CustomShape 28"/>
          <p:cNvSpPr/>
          <p:nvPr/>
        </p:nvSpPr>
        <p:spPr>
          <a:xfrm>
            <a:off x="5148000" y="118980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34" name="CustomShape 29"/>
          <p:cNvSpPr/>
          <p:nvPr/>
        </p:nvSpPr>
        <p:spPr>
          <a:xfrm>
            <a:off x="5148000" y="1124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535" name="CustomShape 30"/>
          <p:cNvSpPr/>
          <p:nvPr/>
        </p:nvSpPr>
        <p:spPr>
          <a:xfrm>
            <a:off x="539640" y="3798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36" name="CustomShape 31"/>
          <p:cNvSpPr/>
          <p:nvPr/>
        </p:nvSpPr>
        <p:spPr>
          <a:xfrm>
            <a:off x="727920" y="3854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37" name="CustomShape 32"/>
          <p:cNvSpPr/>
          <p:nvPr/>
        </p:nvSpPr>
        <p:spPr>
          <a:xfrm>
            <a:off x="539640" y="4149000"/>
            <a:ext cx="158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Cellapp1-cell1</a:t>
            </a:r>
            <a:endParaRPr lang="en-US" sz="1800" b="0" strike="noStrike" spc="-1">
              <a:latin typeface="Arial"/>
            </a:endParaRPr>
          </a:p>
        </p:txBody>
      </p:sp>
      <p:sp>
        <p:nvSpPr>
          <p:cNvPr id="1538" name="CustomShape 33"/>
          <p:cNvSpPr/>
          <p:nvPr/>
        </p:nvSpPr>
        <p:spPr>
          <a:xfrm>
            <a:off x="72792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539" name="CustomShape 34"/>
          <p:cNvSpPr/>
          <p:nvPr/>
        </p:nvSpPr>
        <p:spPr>
          <a:xfrm>
            <a:off x="1259640" y="3863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40" name="CustomShape 35"/>
          <p:cNvSpPr/>
          <p:nvPr/>
        </p:nvSpPr>
        <p:spPr>
          <a:xfrm>
            <a:off x="125964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541" name="CustomShape 36"/>
          <p:cNvSpPr/>
          <p:nvPr/>
        </p:nvSpPr>
        <p:spPr>
          <a:xfrm>
            <a:off x="2555640" y="3807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42" name="CustomShape 37"/>
          <p:cNvSpPr/>
          <p:nvPr/>
        </p:nvSpPr>
        <p:spPr>
          <a:xfrm>
            <a:off x="2583720" y="4158360"/>
            <a:ext cx="155376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Cellapp2-cell2</a:t>
            </a:r>
            <a:endParaRPr lang="en-US" sz="1800" b="0" strike="noStrike" spc="-1">
              <a:latin typeface="Arial"/>
            </a:endParaRPr>
          </a:p>
        </p:txBody>
      </p:sp>
      <p:sp>
        <p:nvSpPr>
          <p:cNvPr id="1543" name="CustomShape 38"/>
          <p:cNvSpPr/>
          <p:nvPr/>
        </p:nvSpPr>
        <p:spPr>
          <a:xfrm>
            <a:off x="176364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44" name="CustomShape 39"/>
          <p:cNvSpPr/>
          <p:nvPr/>
        </p:nvSpPr>
        <p:spPr>
          <a:xfrm>
            <a:off x="176364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545" name="CustomShape 40"/>
          <p:cNvSpPr/>
          <p:nvPr/>
        </p:nvSpPr>
        <p:spPr>
          <a:xfrm>
            <a:off x="4644000" y="3807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46" name="CustomShape 41"/>
          <p:cNvSpPr/>
          <p:nvPr/>
        </p:nvSpPr>
        <p:spPr>
          <a:xfrm>
            <a:off x="4710240" y="4139640"/>
            <a:ext cx="151524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Cellapp3-cell3</a:t>
            </a:r>
            <a:endParaRPr lang="en-US" sz="1800" b="0" strike="noStrike" spc="-1">
              <a:latin typeface="Arial"/>
            </a:endParaRPr>
          </a:p>
        </p:txBody>
      </p:sp>
      <p:sp>
        <p:nvSpPr>
          <p:cNvPr id="1547" name="CustomShape 42"/>
          <p:cNvSpPr/>
          <p:nvPr/>
        </p:nvSpPr>
        <p:spPr>
          <a:xfrm>
            <a:off x="277164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48" name="CustomShape 43"/>
          <p:cNvSpPr/>
          <p:nvPr/>
        </p:nvSpPr>
        <p:spPr>
          <a:xfrm>
            <a:off x="277164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549" name="CustomShape 44"/>
          <p:cNvSpPr/>
          <p:nvPr/>
        </p:nvSpPr>
        <p:spPr>
          <a:xfrm>
            <a:off x="330372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50" name="CustomShape 45"/>
          <p:cNvSpPr/>
          <p:nvPr/>
        </p:nvSpPr>
        <p:spPr>
          <a:xfrm>
            <a:off x="330372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551" name="CustomShape 46"/>
          <p:cNvSpPr/>
          <p:nvPr/>
        </p:nvSpPr>
        <p:spPr>
          <a:xfrm>
            <a:off x="3807720" y="387288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52" name="CustomShape 47"/>
          <p:cNvSpPr/>
          <p:nvPr/>
        </p:nvSpPr>
        <p:spPr>
          <a:xfrm>
            <a:off x="380772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553" name="CustomShape 48"/>
          <p:cNvSpPr/>
          <p:nvPr/>
        </p:nvSpPr>
        <p:spPr>
          <a:xfrm>
            <a:off x="487656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54" name="CustomShape 49"/>
          <p:cNvSpPr/>
          <p:nvPr/>
        </p:nvSpPr>
        <p:spPr>
          <a:xfrm>
            <a:off x="487656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555" name="CustomShape 50"/>
          <p:cNvSpPr/>
          <p:nvPr/>
        </p:nvSpPr>
        <p:spPr>
          <a:xfrm>
            <a:off x="540828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56" name="CustomShape 51"/>
          <p:cNvSpPr/>
          <p:nvPr/>
        </p:nvSpPr>
        <p:spPr>
          <a:xfrm>
            <a:off x="540828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557" name="CustomShape 52"/>
          <p:cNvSpPr/>
          <p:nvPr/>
        </p:nvSpPr>
        <p:spPr>
          <a:xfrm>
            <a:off x="591228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58" name="CustomShape 53"/>
          <p:cNvSpPr/>
          <p:nvPr/>
        </p:nvSpPr>
        <p:spPr>
          <a:xfrm>
            <a:off x="591228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559" name="CustomShape 54"/>
          <p:cNvSpPr/>
          <p:nvPr/>
        </p:nvSpPr>
        <p:spPr>
          <a:xfrm>
            <a:off x="96120" y="4751280"/>
            <a:ext cx="3254760" cy="95652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Cell1</a:t>
            </a:r>
            <a:endParaRPr lang="en-US" sz="1800" b="0" strike="noStrike" spc="-1">
              <a:latin typeface="Arial"/>
            </a:endParaRPr>
          </a:p>
        </p:txBody>
      </p:sp>
      <p:sp>
        <p:nvSpPr>
          <p:cNvPr id="1560" name="CustomShape 55"/>
          <p:cNvSpPr/>
          <p:nvPr/>
        </p:nvSpPr>
        <p:spPr>
          <a:xfrm>
            <a:off x="3375720" y="4751280"/>
            <a:ext cx="3210120" cy="95652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Cell2</a:t>
            </a:r>
            <a:endParaRPr lang="en-US" sz="1800" b="0" strike="noStrike" spc="-1">
              <a:latin typeface="Arial"/>
            </a:endParaRPr>
          </a:p>
        </p:txBody>
      </p:sp>
      <p:sp>
        <p:nvSpPr>
          <p:cNvPr id="1561" name="CustomShape 56"/>
          <p:cNvSpPr/>
          <p:nvPr/>
        </p:nvSpPr>
        <p:spPr>
          <a:xfrm>
            <a:off x="96120" y="5733360"/>
            <a:ext cx="6489360" cy="956520"/>
          </a:xfrm>
          <a:prstGeom prst="rect">
            <a:avLst/>
          </a:prstGeom>
          <a:solidFill>
            <a:srgbClr val="C0504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Cell3</a:t>
            </a:r>
            <a:endParaRPr lang="en-US" sz="1800" b="0" strike="noStrike" spc="-1">
              <a:latin typeface="Arial"/>
            </a:endParaRPr>
          </a:p>
        </p:txBody>
      </p:sp>
      <p:sp>
        <p:nvSpPr>
          <p:cNvPr id="1562" name="CustomShape 57"/>
          <p:cNvSpPr/>
          <p:nvPr/>
        </p:nvSpPr>
        <p:spPr>
          <a:xfrm>
            <a:off x="1043640" y="4862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63" name="CustomShape 58"/>
          <p:cNvSpPr/>
          <p:nvPr/>
        </p:nvSpPr>
        <p:spPr>
          <a:xfrm>
            <a:off x="1043640" y="4797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564" name="CustomShape 59"/>
          <p:cNvSpPr/>
          <p:nvPr/>
        </p:nvSpPr>
        <p:spPr>
          <a:xfrm>
            <a:off x="2167920" y="4871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65" name="CustomShape 60"/>
          <p:cNvSpPr/>
          <p:nvPr/>
        </p:nvSpPr>
        <p:spPr>
          <a:xfrm>
            <a:off x="2167920" y="4806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566" name="CustomShape 61"/>
          <p:cNvSpPr/>
          <p:nvPr/>
        </p:nvSpPr>
        <p:spPr>
          <a:xfrm>
            <a:off x="4887720" y="4853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67" name="CustomShape 62"/>
          <p:cNvSpPr/>
          <p:nvPr/>
        </p:nvSpPr>
        <p:spPr>
          <a:xfrm>
            <a:off x="4904280" y="4788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568" name="CustomShape 63"/>
          <p:cNvSpPr/>
          <p:nvPr/>
        </p:nvSpPr>
        <p:spPr>
          <a:xfrm>
            <a:off x="4644000" y="53478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69" name="CustomShape 64"/>
          <p:cNvSpPr/>
          <p:nvPr/>
        </p:nvSpPr>
        <p:spPr>
          <a:xfrm>
            <a:off x="4660200" y="528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570" name="CustomShape 65"/>
          <p:cNvSpPr/>
          <p:nvPr/>
        </p:nvSpPr>
        <p:spPr>
          <a:xfrm>
            <a:off x="519228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571" name="CustomShape 66"/>
          <p:cNvSpPr/>
          <p:nvPr/>
        </p:nvSpPr>
        <p:spPr>
          <a:xfrm>
            <a:off x="5175720" y="5292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572" name="CustomShape 67"/>
          <p:cNvSpPr/>
          <p:nvPr/>
        </p:nvSpPr>
        <p:spPr>
          <a:xfrm>
            <a:off x="173592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73" name="CustomShape 68"/>
          <p:cNvSpPr/>
          <p:nvPr/>
        </p:nvSpPr>
        <p:spPr>
          <a:xfrm>
            <a:off x="173592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574" name="CustomShape 69"/>
          <p:cNvSpPr/>
          <p:nvPr/>
        </p:nvSpPr>
        <p:spPr>
          <a:xfrm>
            <a:off x="173592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75" name="CustomShape 70"/>
          <p:cNvSpPr/>
          <p:nvPr/>
        </p:nvSpPr>
        <p:spPr>
          <a:xfrm>
            <a:off x="173592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576" name="CustomShape 71"/>
          <p:cNvSpPr/>
          <p:nvPr/>
        </p:nvSpPr>
        <p:spPr>
          <a:xfrm>
            <a:off x="378000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77" name="CustomShape 72"/>
          <p:cNvSpPr/>
          <p:nvPr/>
        </p:nvSpPr>
        <p:spPr>
          <a:xfrm>
            <a:off x="378000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578" name="CustomShape 73"/>
          <p:cNvSpPr/>
          <p:nvPr/>
        </p:nvSpPr>
        <p:spPr>
          <a:xfrm>
            <a:off x="378000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79" name="CustomShape 74"/>
          <p:cNvSpPr/>
          <p:nvPr/>
        </p:nvSpPr>
        <p:spPr>
          <a:xfrm>
            <a:off x="378000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580" name="CustomShape 75"/>
          <p:cNvSpPr/>
          <p:nvPr/>
        </p:nvSpPr>
        <p:spPr>
          <a:xfrm>
            <a:off x="576828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81" name="CustomShape 76"/>
          <p:cNvSpPr/>
          <p:nvPr/>
        </p:nvSpPr>
        <p:spPr>
          <a:xfrm>
            <a:off x="576828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582" name="CustomShape 77"/>
          <p:cNvSpPr/>
          <p:nvPr/>
        </p:nvSpPr>
        <p:spPr>
          <a:xfrm>
            <a:off x="576828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83" name="CustomShape 78"/>
          <p:cNvSpPr/>
          <p:nvPr/>
        </p:nvSpPr>
        <p:spPr>
          <a:xfrm>
            <a:off x="576828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584" name="CustomShape 79"/>
          <p:cNvSpPr/>
          <p:nvPr/>
        </p:nvSpPr>
        <p:spPr>
          <a:xfrm>
            <a:off x="6660360" y="4748400"/>
            <a:ext cx="213480" cy="1941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1585" name="CustomShape 80"/>
          <p:cNvSpPr/>
          <p:nvPr/>
        </p:nvSpPr>
        <p:spPr>
          <a:xfrm>
            <a:off x="6943320" y="5538600"/>
            <a:ext cx="196596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FF0000"/>
                </a:solidFill>
                <a:latin typeface="Calibri"/>
                <a:ea typeface="DejaVu Sans"/>
              </a:rPr>
              <a:t>In a space</a:t>
            </a:r>
            <a:endParaRPr lang="en-US" sz="1600" b="0" strike="noStrike" spc="-1">
              <a:latin typeface="Arial"/>
            </a:endParaRPr>
          </a:p>
        </p:txBody>
      </p:sp>
      <p:sp>
        <p:nvSpPr>
          <p:cNvPr id="1586" name="CustomShape 81"/>
          <p:cNvSpPr/>
          <p:nvPr/>
        </p:nvSpPr>
        <p:spPr>
          <a:xfrm>
            <a:off x="1310040" y="1380240"/>
            <a:ext cx="26640" cy="129240"/>
          </a:xfrm>
          <a:custGeom>
            <a:avLst/>
            <a:gdLst/>
            <a:ahLst/>
            <a:cxnLst/>
            <a:rect l="l" t="t" r="r" b="b"/>
            <a:pathLst>
              <a:path w="29051" h="131885">
                <a:moveTo>
                  <a:pt x="0" y="0"/>
                </a:moveTo>
                <a:cubicBezTo>
                  <a:pt x="41456" y="69093"/>
                  <a:pt x="26377" y="26873"/>
                  <a:pt x="26377" y="131885"/>
                </a:cubicBezTo>
              </a:path>
            </a:pathLst>
          </a:custGeom>
          <a:noFill/>
          <a:ln w="9360">
            <a:solidFill>
              <a:srgbClr val="4A7EBB"/>
            </a:solidFill>
            <a:round/>
          </a:ln>
        </p:spPr>
        <p:style>
          <a:lnRef idx="0">
            <a:scrgbClr r="0" g="0" b="0"/>
          </a:lnRef>
          <a:fillRef idx="0">
            <a:scrgbClr r="0" g="0" b="0"/>
          </a:fillRef>
          <a:effectRef idx="0">
            <a:scrgbClr r="0" g="0" b="0"/>
          </a:effectRef>
          <a:fontRef idx="minor"/>
        </p:style>
      </p:sp>
      <p:sp>
        <p:nvSpPr>
          <p:cNvPr id="1587" name="CustomShape 82"/>
          <p:cNvSpPr/>
          <p:nvPr/>
        </p:nvSpPr>
        <p:spPr>
          <a:xfrm flipH="1" flipV="1">
            <a:off x="1285200" y="1378080"/>
            <a:ext cx="160560" cy="100800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88" name="CustomShape 83"/>
          <p:cNvSpPr/>
          <p:nvPr/>
        </p:nvSpPr>
        <p:spPr>
          <a:xfrm>
            <a:off x="1403640" y="2339640"/>
            <a:ext cx="1653840" cy="645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589" name="CustomShape 84"/>
          <p:cNvSpPr/>
          <p:nvPr/>
        </p:nvSpPr>
        <p:spPr>
          <a:xfrm>
            <a:off x="1591920" y="239544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90" name="CustomShape 85"/>
          <p:cNvSpPr/>
          <p:nvPr/>
        </p:nvSpPr>
        <p:spPr>
          <a:xfrm>
            <a:off x="1763640" y="269028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Baseapp</a:t>
            </a:r>
            <a:endParaRPr lang="en-US" sz="1800" b="0" strike="noStrike" spc="-1">
              <a:latin typeface="Arial"/>
            </a:endParaRPr>
          </a:p>
        </p:txBody>
      </p:sp>
      <p:sp>
        <p:nvSpPr>
          <p:cNvPr id="1591" name="CustomShape 86"/>
          <p:cNvSpPr/>
          <p:nvPr/>
        </p:nvSpPr>
        <p:spPr>
          <a:xfrm>
            <a:off x="1591920" y="23302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592" name="CustomShape 87"/>
          <p:cNvSpPr/>
          <p:nvPr/>
        </p:nvSpPr>
        <p:spPr>
          <a:xfrm>
            <a:off x="2339640" y="240480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93" name="CustomShape 88"/>
          <p:cNvSpPr/>
          <p:nvPr/>
        </p:nvSpPr>
        <p:spPr>
          <a:xfrm>
            <a:off x="2339640" y="2339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594" name="CustomShape 89"/>
          <p:cNvSpPr/>
          <p:nvPr/>
        </p:nvSpPr>
        <p:spPr>
          <a:xfrm>
            <a:off x="6847560" y="4038480"/>
            <a:ext cx="2157840" cy="111528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r">
              <a:lnSpc>
                <a:spcPct val="93000"/>
              </a:lnSpc>
            </a:pPr>
            <a:r>
              <a:rPr lang="en-US" sz="1400" b="1" strike="noStrike" spc="-1">
                <a:solidFill>
                  <a:srgbClr val="C00000"/>
                </a:solidFill>
                <a:latin typeface="Calibri"/>
                <a:ea typeface="宋体"/>
              </a:rPr>
              <a:t>Call A.allClients.chat() on cell</a:t>
            </a:r>
            <a:endParaRPr lang="en-US" sz="1400" b="0" strike="noStrike" spc="-1">
              <a:latin typeface="Arial"/>
            </a:endParaRPr>
          </a:p>
        </p:txBody>
      </p:sp>
      <p:sp>
        <p:nvSpPr>
          <p:cNvPr id="1595" name="CustomShape 90"/>
          <p:cNvSpPr/>
          <p:nvPr/>
        </p:nvSpPr>
        <p:spPr>
          <a:xfrm>
            <a:off x="6782400" y="2759040"/>
            <a:ext cx="2223000" cy="94284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nSpc>
                <a:spcPct val="93000"/>
              </a:lnSpc>
            </a:pPr>
            <a:r>
              <a:rPr lang="en-US" sz="1800" b="1" strike="noStrike" spc="-1">
                <a:solidFill>
                  <a:srgbClr val="C00000"/>
                </a:solidFill>
                <a:latin typeface="Calibri"/>
                <a:ea typeface="宋体"/>
              </a:rPr>
              <a:t>Causes A.chat on clients A,B,C to be called</a:t>
            </a:r>
            <a:endParaRPr lang="en-US" sz="1800" b="0" strike="noStrike" spc="-1">
              <a:latin typeface="Arial"/>
            </a:endParaRPr>
          </a:p>
        </p:txBody>
      </p:sp>
      <p:sp>
        <p:nvSpPr>
          <p:cNvPr id="1596" name="CustomShape 91"/>
          <p:cNvSpPr/>
          <p:nvPr/>
        </p:nvSpPr>
        <p:spPr>
          <a:xfrm flipV="1">
            <a:off x="1367640" y="-2682360"/>
            <a:ext cx="80640" cy="80856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97" name="CustomShape 92"/>
          <p:cNvSpPr/>
          <p:nvPr/>
        </p:nvSpPr>
        <p:spPr>
          <a:xfrm flipV="1">
            <a:off x="3060000" y="-6474600"/>
            <a:ext cx="717480" cy="109980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98" name="CustomShape 93"/>
          <p:cNvSpPr/>
          <p:nvPr/>
        </p:nvSpPr>
        <p:spPr>
          <a:xfrm flipV="1">
            <a:off x="1367640" y="-2107080"/>
            <a:ext cx="1005480" cy="73620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99" name="CustomShape 94"/>
          <p:cNvSpPr/>
          <p:nvPr/>
        </p:nvSpPr>
        <p:spPr>
          <a:xfrm flipV="1">
            <a:off x="1309680" y="-2682360"/>
            <a:ext cx="2935800" cy="80856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00" name="CustomShape 95"/>
          <p:cNvSpPr/>
          <p:nvPr/>
        </p:nvSpPr>
        <p:spPr>
          <a:xfrm flipV="1">
            <a:off x="4860000" y="-6757560"/>
            <a:ext cx="905760" cy="114156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602" name="CustomShape 2"/>
          <p:cNvSpPr/>
          <p:nvPr/>
        </p:nvSpPr>
        <p:spPr>
          <a:xfrm>
            <a:off x="-9720" y="132120"/>
            <a:ext cx="921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lnSpcReduction="20000"/>
          </a:bodyPr>
          <a:lstStyle/>
          <a:p>
            <a:pPr>
              <a:lnSpc>
                <a:spcPct val="100000"/>
              </a:lnSpc>
            </a:pPr>
            <a:r>
              <a:rPr lang="en-US" sz="4900" b="1" strike="noStrike" spc="-1">
                <a:solidFill>
                  <a:srgbClr val="4F81BD"/>
                </a:solidFill>
                <a:latin typeface="Calibri"/>
                <a:ea typeface="DejaVu Sans"/>
              </a:rPr>
              <a:t>Entity.otherClients method invocation example</a:t>
            </a:r>
            <a:endParaRPr lang="en-US" sz="4900" b="0" strike="noStrike" spc="-1">
              <a:latin typeface="Arial"/>
            </a:endParaRPr>
          </a:p>
        </p:txBody>
      </p:sp>
      <p:sp>
        <p:nvSpPr>
          <p:cNvPr id="1603"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1000"/>
              </a:lnSpc>
              <a:spcBef>
                <a:spcPts val="400"/>
              </a:spcBef>
              <a:buClr>
                <a:srgbClr val="FF9933"/>
              </a:buClr>
              <a:buSzPct val="80000"/>
              <a:buFont typeface="Wingdings" charset="2"/>
              <a:buChar char=""/>
            </a:pPr>
            <a:r>
              <a:rPr lang="en-US" sz="2000" b="0" strike="noStrike" spc="-1">
                <a:solidFill>
                  <a:srgbClr val="00007D"/>
                </a:solidFill>
                <a:latin typeface="Calibri"/>
                <a:ea typeface="DejaVu Sans"/>
              </a:rPr>
              <a:t>self.otherClients.chat()</a:t>
            </a:r>
            <a:r>
              <a:rPr lang="en-US" sz="2000" b="0" strike="noStrike" spc="-1">
                <a:solidFill>
                  <a:srgbClr val="00007D"/>
                </a:solidFill>
                <a:latin typeface="Calibri"/>
                <a:ea typeface="宋体"/>
              </a:rPr>
              <a:t> calls all the Entity A chat() functions on the players clients that can see A, except for client A itself.</a:t>
            </a:r>
            <a:endParaRPr lang="en-US" sz="2000" b="0" strike="noStrike" spc="-1">
              <a:latin typeface="Arial"/>
            </a:endParaRPr>
          </a:p>
          <a:p>
            <a:pPr marL="181080" indent="-178560">
              <a:lnSpc>
                <a:spcPct val="91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If a player is in the same Space where A is, and A is in its AoI range, then the player’s client can see A.</a:t>
            </a:r>
            <a:endParaRPr lang="en-US" sz="2000" b="0" strike="noStrike" spc="-1">
              <a:latin typeface="Arial"/>
            </a:endParaRPr>
          </a:p>
          <a:p>
            <a:pPr marL="181080" indent="-178560">
              <a:lnSpc>
                <a:spcPct val="91000"/>
              </a:lnSpc>
              <a:spcBef>
                <a:spcPts val="400"/>
              </a:spcBef>
              <a:buClr>
                <a:srgbClr val="FF9933"/>
              </a:buClr>
              <a:buSzPct val="80000"/>
              <a:buFont typeface="Wingdings" charset="2"/>
              <a:buChar char=""/>
            </a:pPr>
            <a:r>
              <a:rPr lang="en-US" sz="2000" b="0" strike="noStrike" spc="-1">
                <a:solidFill>
                  <a:srgbClr val="00007D"/>
                </a:solidFill>
                <a:latin typeface="Calibri"/>
                <a:ea typeface="宋体"/>
              </a:rPr>
              <a:t>Usually used for the initial action of seeing the effect immediately at the player’s client, it broadcasts the action to other player’s clients using otherClients. For example: jump.</a:t>
            </a:r>
            <a:endParaRPr lang="en-US" sz="2000" b="0" strike="noStrike" spc="-1">
              <a:latin typeface="Arial"/>
            </a:endParaRPr>
          </a:p>
        </p:txBody>
      </p:sp>
      <p:sp>
        <p:nvSpPr>
          <p:cNvPr id="1604" name="CustomShape 4"/>
          <p:cNvSpPr/>
          <p:nvPr/>
        </p:nvSpPr>
        <p:spPr>
          <a:xfrm>
            <a:off x="1425960" y="7850160"/>
            <a:ext cx="1836360" cy="257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3000"/>
              </a:lnSpc>
            </a:pPr>
            <a:r>
              <a:rPr lang="en-US" sz="1200" b="0" strike="noStrike" spc="-1">
                <a:solidFill>
                  <a:srgbClr val="000000"/>
                </a:solidFill>
                <a:latin typeface="Calibri"/>
                <a:ea typeface="DejaVu Sans"/>
              </a:rPr>
              <a:t>… </a:t>
            </a:r>
            <a:r>
              <a:rPr lang="en-US" sz="1200" b="0" strike="noStrike" spc="-1">
                <a:solidFill>
                  <a:srgbClr val="000000"/>
                </a:solidFill>
                <a:latin typeface="Calibri"/>
                <a:ea typeface="宋体"/>
              </a:rPr>
              <a:t>导致A.chat()被调用</a:t>
            </a:r>
            <a:endParaRPr lang="en-US" sz="1200" b="0" strike="noStrike" spc="-1">
              <a:latin typeface="Arial"/>
            </a:endParaRPr>
          </a:p>
        </p:txBody>
      </p:sp>
      <p:sp>
        <p:nvSpPr>
          <p:cNvPr id="1605" name="CustomShape 5"/>
          <p:cNvSpPr/>
          <p:nvPr/>
        </p:nvSpPr>
        <p:spPr>
          <a:xfrm>
            <a:off x="89280" y="3285000"/>
            <a:ext cx="9016920" cy="345384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06" name="CustomShape 6"/>
          <p:cNvSpPr/>
          <p:nvPr/>
        </p:nvSpPr>
        <p:spPr>
          <a:xfrm>
            <a:off x="251640" y="3501000"/>
            <a:ext cx="118656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1" strike="noStrike" spc="-1">
                <a:solidFill>
                  <a:srgbClr val="FFFFFF"/>
                </a:solidFill>
                <a:latin typeface="Arial Black"/>
                <a:ea typeface="DejaVu Sans"/>
              </a:rPr>
              <a:t>Cellapp</a:t>
            </a:r>
            <a:endParaRPr lang="en-US" sz="1200" b="0" strike="noStrike" spc="-1">
              <a:latin typeface="Arial"/>
            </a:endParaRPr>
          </a:p>
          <a:p>
            <a:pPr algn="ctr">
              <a:lnSpc>
                <a:spcPct val="100000"/>
              </a:lnSpc>
            </a:pPr>
            <a:r>
              <a:rPr lang="en-US" sz="1200" b="1" strike="noStrike" spc="-1">
                <a:solidFill>
                  <a:srgbClr val="FFFFFF"/>
                </a:solidFill>
                <a:latin typeface="Arial Black"/>
                <a:ea typeface="DejaVu Sans"/>
              </a:rPr>
              <a:t>Player A</a:t>
            </a:r>
            <a:endParaRPr lang="en-US" sz="1200" b="0" strike="noStrike" spc="-1">
              <a:latin typeface="Arial"/>
            </a:endParaRPr>
          </a:p>
        </p:txBody>
      </p:sp>
      <p:sp>
        <p:nvSpPr>
          <p:cNvPr id="1607" name="Line 7"/>
          <p:cNvSpPr/>
          <p:nvPr/>
        </p:nvSpPr>
        <p:spPr>
          <a:xfrm>
            <a:off x="329040" y="6416640"/>
            <a:ext cx="6330960" cy="36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608" name="Line 8"/>
          <p:cNvSpPr/>
          <p:nvPr/>
        </p:nvSpPr>
        <p:spPr>
          <a:xfrm>
            <a:off x="329040" y="3984840"/>
            <a:ext cx="360" cy="2431800"/>
          </a:xfrm>
          <a:prstGeom prst="line">
            <a:avLst/>
          </a:prstGeom>
          <a:ln w="25560">
            <a:solidFill>
              <a:srgbClr val="4F81BD"/>
            </a:solidFill>
            <a:round/>
          </a:ln>
        </p:spPr>
        <p:style>
          <a:lnRef idx="0">
            <a:scrgbClr r="0" g="0" b="0"/>
          </a:lnRef>
          <a:fillRef idx="0">
            <a:scrgbClr r="0" g="0" b="0"/>
          </a:fillRef>
          <a:effectRef idx="0">
            <a:scrgbClr r="0" g="0" b="0"/>
          </a:effectRef>
          <a:fontRef idx="minor"/>
        </p:style>
      </p:sp>
      <p:sp>
        <p:nvSpPr>
          <p:cNvPr id="1609" name="CustomShape 9"/>
          <p:cNvSpPr/>
          <p:nvPr/>
        </p:nvSpPr>
        <p:spPr>
          <a:xfrm>
            <a:off x="1135440" y="6148440"/>
            <a:ext cx="4525200" cy="272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800" b="0" strike="noStrike" spc="-1">
                <a:solidFill>
                  <a:srgbClr val="00007D"/>
                </a:solidFill>
                <a:latin typeface="Courier New"/>
                <a:ea typeface="宋体"/>
              </a:rPr>
              <a:t>self.clientEntity(entityX).chat()</a:t>
            </a:r>
            <a:endParaRPr lang="en-US" sz="1800" b="0" strike="noStrike" spc="-1">
              <a:latin typeface="Arial"/>
            </a:endParaRPr>
          </a:p>
        </p:txBody>
      </p:sp>
      <p:sp>
        <p:nvSpPr>
          <p:cNvPr id="1610" name="CustomShape 10"/>
          <p:cNvSpPr/>
          <p:nvPr/>
        </p:nvSpPr>
        <p:spPr>
          <a:xfrm>
            <a:off x="6708240" y="6165360"/>
            <a:ext cx="1076400" cy="481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ea typeface="DejaVu Sans"/>
              </a:rPr>
              <a:t>Client A</a:t>
            </a:r>
            <a:endParaRPr lang="en-US" sz="1800" b="0" strike="noStrike" spc="-1">
              <a:latin typeface="Arial"/>
            </a:endParaRPr>
          </a:p>
        </p:txBody>
      </p:sp>
      <p:sp>
        <p:nvSpPr>
          <p:cNvPr id="1611" name="CustomShape 11"/>
          <p:cNvSpPr/>
          <p:nvPr/>
        </p:nvSpPr>
        <p:spPr>
          <a:xfrm>
            <a:off x="7920720" y="6289560"/>
            <a:ext cx="1041120" cy="255600"/>
          </a:xfrm>
          <a:prstGeom prst="rect">
            <a:avLst/>
          </a:prstGeom>
          <a:gradFill>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FFFF00"/>
                </a:solidFill>
                <a:latin typeface="Wingdings"/>
                <a:ea typeface="DejaVu Sans"/>
              </a:rPr>
              <a:t></a:t>
            </a:r>
            <a:r>
              <a:rPr lang="en-US" sz="1100" b="1" strike="noStrike" spc="-1">
                <a:solidFill>
                  <a:srgbClr val="FFFF00"/>
                </a:solidFill>
                <a:latin typeface="Arial Black"/>
                <a:ea typeface="宋体"/>
              </a:rPr>
              <a:t>entityX</a:t>
            </a:r>
            <a:endParaRPr lang="en-US" sz="11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613" name="CustomShape 2"/>
          <p:cNvSpPr/>
          <p:nvPr/>
        </p:nvSpPr>
        <p:spPr>
          <a:xfrm>
            <a:off x="0" y="132120"/>
            <a:ext cx="90504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lnSpcReduction="20000"/>
          </a:bodyPr>
          <a:lstStyle/>
          <a:p>
            <a:pPr>
              <a:lnSpc>
                <a:spcPct val="100000"/>
              </a:lnSpc>
            </a:pPr>
            <a:r>
              <a:rPr lang="en-US" sz="4900" b="1" strike="noStrike" spc="-1">
                <a:solidFill>
                  <a:srgbClr val="4F81BD"/>
                </a:solidFill>
                <a:latin typeface="Calibri"/>
                <a:ea typeface="DejaVu Sans"/>
              </a:rPr>
              <a:t>Entity.otherClients method invocation example</a:t>
            </a:r>
            <a:endParaRPr lang="en-US" sz="4900" b="0" strike="noStrike" spc="-1">
              <a:latin typeface="Arial"/>
            </a:endParaRPr>
          </a:p>
        </p:txBody>
      </p:sp>
      <p:sp>
        <p:nvSpPr>
          <p:cNvPr id="1614" name="Line 3"/>
          <p:cNvSpPr/>
          <p:nvPr/>
        </p:nvSpPr>
        <p:spPr>
          <a:xfrm>
            <a:off x="96120" y="4701960"/>
            <a:ext cx="649188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615" name="CustomShape 4"/>
          <p:cNvSpPr/>
          <p:nvPr/>
        </p:nvSpPr>
        <p:spPr>
          <a:xfrm>
            <a:off x="107640" y="966960"/>
            <a:ext cx="6478200" cy="366984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16" name="CustomShape 5"/>
          <p:cNvSpPr/>
          <p:nvPr/>
        </p:nvSpPr>
        <p:spPr>
          <a:xfrm>
            <a:off x="467640" y="3231720"/>
            <a:ext cx="5686200" cy="33876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17" name="CustomShape 6"/>
          <p:cNvSpPr/>
          <p:nvPr/>
        </p:nvSpPr>
        <p:spPr>
          <a:xfrm>
            <a:off x="467640" y="1863360"/>
            <a:ext cx="5686200" cy="33876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18" name="CustomShape 7"/>
          <p:cNvSpPr/>
          <p:nvPr/>
        </p:nvSpPr>
        <p:spPr>
          <a:xfrm>
            <a:off x="6876360" y="980640"/>
            <a:ext cx="2099880" cy="1407600"/>
          </a:xfrm>
          <a:prstGeom prst="rect">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1619" name="CustomShape 8"/>
          <p:cNvSpPr/>
          <p:nvPr/>
        </p:nvSpPr>
        <p:spPr>
          <a:xfrm>
            <a:off x="7001280" y="1223280"/>
            <a:ext cx="136800" cy="10800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20" name="CustomShape 9"/>
          <p:cNvSpPr/>
          <p:nvPr/>
        </p:nvSpPr>
        <p:spPr>
          <a:xfrm>
            <a:off x="7001280" y="1439280"/>
            <a:ext cx="136800" cy="10800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21" name="CustomShape 10"/>
          <p:cNvSpPr/>
          <p:nvPr/>
        </p:nvSpPr>
        <p:spPr>
          <a:xfrm>
            <a:off x="7001280" y="1621440"/>
            <a:ext cx="136800" cy="10800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22" name="CustomShape 11"/>
          <p:cNvSpPr/>
          <p:nvPr/>
        </p:nvSpPr>
        <p:spPr>
          <a:xfrm>
            <a:off x="7001280" y="1837800"/>
            <a:ext cx="136800" cy="10800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23" name="CustomShape 12"/>
          <p:cNvSpPr/>
          <p:nvPr/>
        </p:nvSpPr>
        <p:spPr>
          <a:xfrm>
            <a:off x="7001280" y="2053800"/>
            <a:ext cx="136800" cy="10800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24" name="CustomShape 13"/>
          <p:cNvSpPr/>
          <p:nvPr/>
        </p:nvSpPr>
        <p:spPr>
          <a:xfrm>
            <a:off x="7140600" y="1100880"/>
            <a:ext cx="1826640" cy="11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EEECE1"/>
                </a:solidFill>
                <a:latin typeface="Calibri"/>
                <a:ea typeface="宋体"/>
              </a:rPr>
              <a:t>Base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Real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Ghost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Player Entity</a:t>
            </a:r>
            <a:endParaRPr lang="en-US" sz="1400" b="0" strike="noStrike" spc="-1">
              <a:latin typeface="Arial"/>
            </a:endParaRPr>
          </a:p>
          <a:p>
            <a:pPr>
              <a:lnSpc>
                <a:spcPct val="100000"/>
              </a:lnSpc>
            </a:pPr>
            <a:r>
              <a:rPr lang="en-US" sz="1400" b="0" strike="noStrike" spc="-1">
                <a:solidFill>
                  <a:srgbClr val="EEECE1"/>
                </a:solidFill>
                <a:latin typeface="Calibri"/>
                <a:ea typeface="宋体"/>
              </a:rPr>
              <a:t>Client Entity</a:t>
            </a:r>
            <a:endParaRPr lang="en-US" sz="1400" b="0" strike="noStrike" spc="-1">
              <a:latin typeface="Arial"/>
            </a:endParaRPr>
          </a:p>
        </p:txBody>
      </p:sp>
      <p:sp>
        <p:nvSpPr>
          <p:cNvPr id="1625" name="CustomShape 14"/>
          <p:cNvSpPr/>
          <p:nvPr/>
        </p:nvSpPr>
        <p:spPr>
          <a:xfrm>
            <a:off x="3420000" y="2349000"/>
            <a:ext cx="1653840" cy="645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626" name="CustomShape 15"/>
          <p:cNvSpPr/>
          <p:nvPr/>
        </p:nvSpPr>
        <p:spPr>
          <a:xfrm>
            <a:off x="3780000" y="269964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Baseapp</a:t>
            </a:r>
            <a:endParaRPr lang="en-US" sz="1800" b="0" strike="noStrike" spc="-1">
              <a:latin typeface="Arial"/>
            </a:endParaRPr>
          </a:p>
        </p:txBody>
      </p:sp>
      <p:sp>
        <p:nvSpPr>
          <p:cNvPr id="1627" name="CustomShape 16"/>
          <p:cNvSpPr/>
          <p:nvPr/>
        </p:nvSpPr>
        <p:spPr>
          <a:xfrm>
            <a:off x="4068000" y="241416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28" name="CustomShape 17"/>
          <p:cNvSpPr/>
          <p:nvPr/>
        </p:nvSpPr>
        <p:spPr>
          <a:xfrm>
            <a:off x="4068000" y="234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629" name="CustomShape 18"/>
          <p:cNvSpPr/>
          <p:nvPr/>
        </p:nvSpPr>
        <p:spPr>
          <a:xfrm>
            <a:off x="467640" y="106200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30" name="CustomShape 19"/>
          <p:cNvSpPr/>
          <p:nvPr/>
        </p:nvSpPr>
        <p:spPr>
          <a:xfrm>
            <a:off x="827640" y="141264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1631" name="CustomShape 20"/>
          <p:cNvSpPr/>
          <p:nvPr/>
        </p:nvSpPr>
        <p:spPr>
          <a:xfrm>
            <a:off x="1087920" y="112716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32" name="CustomShape 21"/>
          <p:cNvSpPr/>
          <p:nvPr/>
        </p:nvSpPr>
        <p:spPr>
          <a:xfrm>
            <a:off x="1087920" y="1062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633" name="CustomShape 22"/>
          <p:cNvSpPr/>
          <p:nvPr/>
        </p:nvSpPr>
        <p:spPr>
          <a:xfrm>
            <a:off x="2483640" y="1071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34" name="CustomShape 23"/>
          <p:cNvSpPr/>
          <p:nvPr/>
        </p:nvSpPr>
        <p:spPr>
          <a:xfrm>
            <a:off x="2843640" y="142200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1635" name="CustomShape 24"/>
          <p:cNvSpPr/>
          <p:nvPr/>
        </p:nvSpPr>
        <p:spPr>
          <a:xfrm>
            <a:off x="3132000" y="113652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36" name="CustomShape 25"/>
          <p:cNvSpPr/>
          <p:nvPr/>
        </p:nvSpPr>
        <p:spPr>
          <a:xfrm>
            <a:off x="3132000" y="1071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637" name="CustomShape 26"/>
          <p:cNvSpPr/>
          <p:nvPr/>
        </p:nvSpPr>
        <p:spPr>
          <a:xfrm>
            <a:off x="4500000" y="1062000"/>
            <a:ext cx="1653840" cy="654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38" name="CustomShape 27"/>
          <p:cNvSpPr/>
          <p:nvPr/>
        </p:nvSpPr>
        <p:spPr>
          <a:xfrm>
            <a:off x="4860000" y="1412640"/>
            <a:ext cx="1221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Client</a:t>
            </a:r>
            <a:endParaRPr lang="en-US" sz="1800" b="0" strike="noStrike" spc="-1">
              <a:latin typeface="Arial"/>
            </a:endParaRPr>
          </a:p>
        </p:txBody>
      </p:sp>
      <p:sp>
        <p:nvSpPr>
          <p:cNvPr id="1639" name="CustomShape 28"/>
          <p:cNvSpPr/>
          <p:nvPr/>
        </p:nvSpPr>
        <p:spPr>
          <a:xfrm>
            <a:off x="5148000" y="1189800"/>
            <a:ext cx="241200" cy="22968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40" name="CustomShape 29"/>
          <p:cNvSpPr/>
          <p:nvPr/>
        </p:nvSpPr>
        <p:spPr>
          <a:xfrm>
            <a:off x="5148000" y="1124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641" name="CustomShape 30"/>
          <p:cNvSpPr/>
          <p:nvPr/>
        </p:nvSpPr>
        <p:spPr>
          <a:xfrm>
            <a:off x="539640" y="379836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42" name="CustomShape 31"/>
          <p:cNvSpPr/>
          <p:nvPr/>
        </p:nvSpPr>
        <p:spPr>
          <a:xfrm>
            <a:off x="727920" y="3854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43" name="CustomShape 32"/>
          <p:cNvSpPr/>
          <p:nvPr/>
        </p:nvSpPr>
        <p:spPr>
          <a:xfrm>
            <a:off x="539640" y="4149000"/>
            <a:ext cx="158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Cellapp1-cell1</a:t>
            </a:r>
            <a:endParaRPr lang="en-US" sz="1800" b="0" strike="noStrike" spc="-1">
              <a:latin typeface="Arial"/>
            </a:endParaRPr>
          </a:p>
        </p:txBody>
      </p:sp>
      <p:sp>
        <p:nvSpPr>
          <p:cNvPr id="1644" name="CustomShape 33"/>
          <p:cNvSpPr/>
          <p:nvPr/>
        </p:nvSpPr>
        <p:spPr>
          <a:xfrm>
            <a:off x="72792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645" name="CustomShape 34"/>
          <p:cNvSpPr/>
          <p:nvPr/>
        </p:nvSpPr>
        <p:spPr>
          <a:xfrm>
            <a:off x="1259640" y="3863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46" name="CustomShape 35"/>
          <p:cNvSpPr/>
          <p:nvPr/>
        </p:nvSpPr>
        <p:spPr>
          <a:xfrm>
            <a:off x="125964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647" name="CustomShape 36"/>
          <p:cNvSpPr/>
          <p:nvPr/>
        </p:nvSpPr>
        <p:spPr>
          <a:xfrm>
            <a:off x="2555640" y="3807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48" name="CustomShape 37"/>
          <p:cNvSpPr/>
          <p:nvPr/>
        </p:nvSpPr>
        <p:spPr>
          <a:xfrm>
            <a:off x="2583720" y="4158360"/>
            <a:ext cx="155376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Cellapp2-cell2</a:t>
            </a:r>
            <a:endParaRPr lang="en-US" sz="1800" b="0" strike="noStrike" spc="-1">
              <a:latin typeface="Arial"/>
            </a:endParaRPr>
          </a:p>
        </p:txBody>
      </p:sp>
      <p:sp>
        <p:nvSpPr>
          <p:cNvPr id="1649" name="CustomShape 38"/>
          <p:cNvSpPr/>
          <p:nvPr/>
        </p:nvSpPr>
        <p:spPr>
          <a:xfrm>
            <a:off x="176364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50" name="CustomShape 39"/>
          <p:cNvSpPr/>
          <p:nvPr/>
        </p:nvSpPr>
        <p:spPr>
          <a:xfrm>
            <a:off x="176364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651" name="CustomShape 40"/>
          <p:cNvSpPr/>
          <p:nvPr/>
        </p:nvSpPr>
        <p:spPr>
          <a:xfrm>
            <a:off x="4644000" y="3807720"/>
            <a:ext cx="1653840" cy="645480"/>
          </a:xfrm>
          <a:prstGeom prst="rect">
            <a:avLst/>
          </a:prstGeom>
          <a:solidFill>
            <a:srgbClr val="4F81B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52" name="CustomShape 41"/>
          <p:cNvSpPr/>
          <p:nvPr/>
        </p:nvSpPr>
        <p:spPr>
          <a:xfrm>
            <a:off x="4710240" y="4139640"/>
            <a:ext cx="151524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Cellapp3-cell3</a:t>
            </a:r>
            <a:endParaRPr lang="en-US" sz="1800" b="0" strike="noStrike" spc="-1">
              <a:latin typeface="Arial"/>
            </a:endParaRPr>
          </a:p>
        </p:txBody>
      </p:sp>
      <p:sp>
        <p:nvSpPr>
          <p:cNvPr id="1653" name="CustomShape 42"/>
          <p:cNvSpPr/>
          <p:nvPr/>
        </p:nvSpPr>
        <p:spPr>
          <a:xfrm>
            <a:off x="277164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54" name="CustomShape 43"/>
          <p:cNvSpPr/>
          <p:nvPr/>
        </p:nvSpPr>
        <p:spPr>
          <a:xfrm>
            <a:off x="277164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655" name="CustomShape 44"/>
          <p:cNvSpPr/>
          <p:nvPr/>
        </p:nvSpPr>
        <p:spPr>
          <a:xfrm>
            <a:off x="330372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56" name="CustomShape 45"/>
          <p:cNvSpPr/>
          <p:nvPr/>
        </p:nvSpPr>
        <p:spPr>
          <a:xfrm>
            <a:off x="330372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657" name="CustomShape 46"/>
          <p:cNvSpPr/>
          <p:nvPr/>
        </p:nvSpPr>
        <p:spPr>
          <a:xfrm>
            <a:off x="3807720" y="387288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58" name="CustomShape 47"/>
          <p:cNvSpPr/>
          <p:nvPr/>
        </p:nvSpPr>
        <p:spPr>
          <a:xfrm>
            <a:off x="380772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659" name="CustomShape 48"/>
          <p:cNvSpPr/>
          <p:nvPr/>
        </p:nvSpPr>
        <p:spPr>
          <a:xfrm>
            <a:off x="4876560" y="3854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60" name="CustomShape 49"/>
          <p:cNvSpPr/>
          <p:nvPr/>
        </p:nvSpPr>
        <p:spPr>
          <a:xfrm>
            <a:off x="4876560" y="3789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661" name="CustomShape 50"/>
          <p:cNvSpPr/>
          <p:nvPr/>
        </p:nvSpPr>
        <p:spPr>
          <a:xfrm>
            <a:off x="5408280" y="386352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62" name="CustomShape 51"/>
          <p:cNvSpPr/>
          <p:nvPr/>
        </p:nvSpPr>
        <p:spPr>
          <a:xfrm>
            <a:off x="5408280" y="3798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663" name="CustomShape 52"/>
          <p:cNvSpPr/>
          <p:nvPr/>
        </p:nvSpPr>
        <p:spPr>
          <a:xfrm>
            <a:off x="5912280" y="387288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64" name="CustomShape 53"/>
          <p:cNvSpPr/>
          <p:nvPr/>
        </p:nvSpPr>
        <p:spPr>
          <a:xfrm>
            <a:off x="5912280" y="380772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665" name="CustomShape 54"/>
          <p:cNvSpPr/>
          <p:nvPr/>
        </p:nvSpPr>
        <p:spPr>
          <a:xfrm>
            <a:off x="96120" y="4751280"/>
            <a:ext cx="3254760" cy="956520"/>
          </a:xfrm>
          <a:prstGeom prst="rect">
            <a:avLst/>
          </a:prstGeom>
          <a:solidFill>
            <a:srgbClr val="9BBB59"/>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Cell1</a:t>
            </a:r>
            <a:endParaRPr lang="en-US" sz="1800" b="0" strike="noStrike" spc="-1">
              <a:latin typeface="Arial"/>
            </a:endParaRPr>
          </a:p>
        </p:txBody>
      </p:sp>
      <p:sp>
        <p:nvSpPr>
          <p:cNvPr id="1666" name="CustomShape 55"/>
          <p:cNvSpPr/>
          <p:nvPr/>
        </p:nvSpPr>
        <p:spPr>
          <a:xfrm>
            <a:off x="3375720" y="4751280"/>
            <a:ext cx="3210120" cy="956520"/>
          </a:xfrm>
          <a:prstGeom prst="rect">
            <a:avLst/>
          </a:prstGeom>
          <a:solidFill>
            <a:srgbClr val="4BACC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Cell2</a:t>
            </a:r>
            <a:endParaRPr lang="en-US" sz="1800" b="0" strike="noStrike" spc="-1">
              <a:latin typeface="Arial"/>
            </a:endParaRPr>
          </a:p>
        </p:txBody>
      </p:sp>
      <p:sp>
        <p:nvSpPr>
          <p:cNvPr id="1667" name="CustomShape 56"/>
          <p:cNvSpPr/>
          <p:nvPr/>
        </p:nvSpPr>
        <p:spPr>
          <a:xfrm>
            <a:off x="96120" y="5733360"/>
            <a:ext cx="6489360" cy="956520"/>
          </a:xfrm>
          <a:prstGeom prst="rect">
            <a:avLst/>
          </a:prstGeom>
          <a:solidFill>
            <a:srgbClr val="C0504D"/>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FFFFFF"/>
                </a:solidFill>
                <a:latin typeface="Calibri"/>
                <a:ea typeface="DejaVu Sans"/>
              </a:rPr>
              <a:t>Space1 - Cell3</a:t>
            </a:r>
            <a:endParaRPr lang="en-US" sz="1800" b="0" strike="noStrike" spc="-1">
              <a:latin typeface="Arial"/>
            </a:endParaRPr>
          </a:p>
        </p:txBody>
      </p:sp>
      <p:sp>
        <p:nvSpPr>
          <p:cNvPr id="1668" name="CustomShape 57"/>
          <p:cNvSpPr/>
          <p:nvPr/>
        </p:nvSpPr>
        <p:spPr>
          <a:xfrm>
            <a:off x="1043640" y="4862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69" name="CustomShape 58"/>
          <p:cNvSpPr/>
          <p:nvPr/>
        </p:nvSpPr>
        <p:spPr>
          <a:xfrm>
            <a:off x="1043640" y="4797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670" name="CustomShape 59"/>
          <p:cNvSpPr/>
          <p:nvPr/>
        </p:nvSpPr>
        <p:spPr>
          <a:xfrm>
            <a:off x="2167920" y="487152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71" name="CustomShape 60"/>
          <p:cNvSpPr/>
          <p:nvPr/>
        </p:nvSpPr>
        <p:spPr>
          <a:xfrm>
            <a:off x="2167920" y="480636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672" name="CustomShape 61"/>
          <p:cNvSpPr/>
          <p:nvPr/>
        </p:nvSpPr>
        <p:spPr>
          <a:xfrm>
            <a:off x="4887720" y="4853160"/>
            <a:ext cx="241200" cy="229680"/>
          </a:xfrm>
          <a:prstGeom prst="rect">
            <a:avLst/>
          </a:prstGeom>
          <a:gradFill>
            <a:gsLst>
              <a:gs pos="0">
                <a:srgbClr val="779637"/>
              </a:gs>
              <a:gs pos="100000">
                <a:srgbClr val="9BC348"/>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73" name="CustomShape 62"/>
          <p:cNvSpPr/>
          <p:nvPr/>
        </p:nvSpPr>
        <p:spPr>
          <a:xfrm>
            <a:off x="4904280" y="4788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674" name="CustomShape 63"/>
          <p:cNvSpPr/>
          <p:nvPr/>
        </p:nvSpPr>
        <p:spPr>
          <a:xfrm>
            <a:off x="4644000" y="534780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75" name="CustomShape 64"/>
          <p:cNvSpPr/>
          <p:nvPr/>
        </p:nvSpPr>
        <p:spPr>
          <a:xfrm>
            <a:off x="4660200" y="528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676" name="CustomShape 65"/>
          <p:cNvSpPr/>
          <p:nvPr/>
        </p:nvSpPr>
        <p:spPr>
          <a:xfrm>
            <a:off x="519228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77" name="CustomShape 66"/>
          <p:cNvSpPr/>
          <p:nvPr/>
        </p:nvSpPr>
        <p:spPr>
          <a:xfrm>
            <a:off x="5175720" y="5292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678" name="CustomShape 67"/>
          <p:cNvSpPr/>
          <p:nvPr/>
        </p:nvSpPr>
        <p:spPr>
          <a:xfrm>
            <a:off x="173592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79" name="CustomShape 68"/>
          <p:cNvSpPr/>
          <p:nvPr/>
        </p:nvSpPr>
        <p:spPr>
          <a:xfrm>
            <a:off x="173592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680" name="CustomShape 69"/>
          <p:cNvSpPr/>
          <p:nvPr/>
        </p:nvSpPr>
        <p:spPr>
          <a:xfrm>
            <a:off x="173592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81" name="CustomShape 70"/>
          <p:cNvSpPr/>
          <p:nvPr/>
        </p:nvSpPr>
        <p:spPr>
          <a:xfrm>
            <a:off x="173592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682" name="CustomShape 71"/>
          <p:cNvSpPr/>
          <p:nvPr/>
        </p:nvSpPr>
        <p:spPr>
          <a:xfrm>
            <a:off x="378000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83" name="CustomShape 72"/>
          <p:cNvSpPr/>
          <p:nvPr/>
        </p:nvSpPr>
        <p:spPr>
          <a:xfrm>
            <a:off x="378000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684" name="CustomShape 73"/>
          <p:cNvSpPr/>
          <p:nvPr/>
        </p:nvSpPr>
        <p:spPr>
          <a:xfrm>
            <a:off x="378000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85" name="CustomShape 74"/>
          <p:cNvSpPr/>
          <p:nvPr/>
        </p:nvSpPr>
        <p:spPr>
          <a:xfrm>
            <a:off x="378000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
        <p:nvSpPr>
          <p:cNvPr id="1686" name="CustomShape 75"/>
          <p:cNvSpPr/>
          <p:nvPr/>
        </p:nvSpPr>
        <p:spPr>
          <a:xfrm>
            <a:off x="5768280" y="1117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87" name="CustomShape 76"/>
          <p:cNvSpPr/>
          <p:nvPr/>
        </p:nvSpPr>
        <p:spPr>
          <a:xfrm>
            <a:off x="5768280" y="1052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688" name="CustomShape 77"/>
          <p:cNvSpPr/>
          <p:nvPr/>
        </p:nvSpPr>
        <p:spPr>
          <a:xfrm>
            <a:off x="5768280" y="1396800"/>
            <a:ext cx="241200" cy="229680"/>
          </a:xfrm>
          <a:prstGeom prst="rect">
            <a:avLst/>
          </a:prstGeom>
          <a:gradFill>
            <a:gsLst>
              <a:gs pos="0">
                <a:srgbClr val="2988A1"/>
              </a:gs>
              <a:gs pos="100000">
                <a:srgbClr val="36B0D1"/>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89" name="CustomShape 78"/>
          <p:cNvSpPr/>
          <p:nvPr/>
        </p:nvSpPr>
        <p:spPr>
          <a:xfrm>
            <a:off x="5768280" y="1331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690" name="CustomShape 79"/>
          <p:cNvSpPr/>
          <p:nvPr/>
        </p:nvSpPr>
        <p:spPr>
          <a:xfrm>
            <a:off x="6660360" y="4748400"/>
            <a:ext cx="213480" cy="1941480"/>
          </a:xfrm>
          <a:prstGeom prst="rightBrace">
            <a:avLst>
              <a:gd name="adj1" fmla="val 8333"/>
              <a:gd name="adj2" fmla="val 50000"/>
            </a:avLst>
          </a:prstGeom>
          <a:noFill/>
          <a:ln w="9360">
            <a:solidFill>
              <a:srgbClr val="4A7EBB"/>
            </a:solidFill>
            <a:round/>
          </a:ln>
        </p:spPr>
        <p:style>
          <a:lnRef idx="0">
            <a:scrgbClr r="0" g="0" b="0"/>
          </a:lnRef>
          <a:fillRef idx="0">
            <a:scrgbClr r="0" g="0" b="0"/>
          </a:fillRef>
          <a:effectRef idx="0">
            <a:scrgbClr r="0" g="0" b="0"/>
          </a:effectRef>
          <a:fontRef idx="minor"/>
        </p:style>
      </p:sp>
      <p:sp>
        <p:nvSpPr>
          <p:cNvPr id="1691" name="CustomShape 80"/>
          <p:cNvSpPr/>
          <p:nvPr/>
        </p:nvSpPr>
        <p:spPr>
          <a:xfrm>
            <a:off x="6943320" y="5538600"/>
            <a:ext cx="196596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FF0000"/>
                </a:solidFill>
                <a:latin typeface="Calibri"/>
                <a:ea typeface="DejaVu Sans"/>
              </a:rPr>
              <a:t>In a space</a:t>
            </a:r>
            <a:endParaRPr lang="en-US" sz="1600" b="0" strike="noStrike" spc="-1">
              <a:latin typeface="Arial"/>
            </a:endParaRPr>
          </a:p>
        </p:txBody>
      </p:sp>
      <p:sp>
        <p:nvSpPr>
          <p:cNvPr id="1692" name="CustomShape 81"/>
          <p:cNvSpPr/>
          <p:nvPr/>
        </p:nvSpPr>
        <p:spPr>
          <a:xfrm>
            <a:off x="1310040" y="1380240"/>
            <a:ext cx="26640" cy="129240"/>
          </a:xfrm>
          <a:custGeom>
            <a:avLst/>
            <a:gdLst/>
            <a:ahLst/>
            <a:cxnLst/>
            <a:rect l="l" t="t" r="r" b="b"/>
            <a:pathLst>
              <a:path w="29051" h="131885">
                <a:moveTo>
                  <a:pt x="0" y="0"/>
                </a:moveTo>
                <a:cubicBezTo>
                  <a:pt x="41456" y="69093"/>
                  <a:pt x="26377" y="26873"/>
                  <a:pt x="26377" y="131885"/>
                </a:cubicBezTo>
              </a:path>
            </a:pathLst>
          </a:custGeom>
          <a:noFill/>
          <a:ln w="9360">
            <a:solidFill>
              <a:srgbClr val="4A7EBB"/>
            </a:solidFill>
            <a:round/>
          </a:ln>
        </p:spPr>
        <p:style>
          <a:lnRef idx="0">
            <a:scrgbClr r="0" g="0" b="0"/>
          </a:lnRef>
          <a:fillRef idx="0">
            <a:scrgbClr r="0" g="0" b="0"/>
          </a:fillRef>
          <a:effectRef idx="0">
            <a:scrgbClr r="0" g="0" b="0"/>
          </a:effectRef>
          <a:fontRef idx="minor"/>
        </p:style>
      </p:sp>
      <p:sp>
        <p:nvSpPr>
          <p:cNvPr id="1693" name="CustomShape 82"/>
          <p:cNvSpPr/>
          <p:nvPr/>
        </p:nvSpPr>
        <p:spPr>
          <a:xfrm>
            <a:off x="1403640" y="2339640"/>
            <a:ext cx="1653840" cy="645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694" name="CustomShape 83"/>
          <p:cNvSpPr/>
          <p:nvPr/>
        </p:nvSpPr>
        <p:spPr>
          <a:xfrm>
            <a:off x="1591920" y="239544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95" name="CustomShape 84"/>
          <p:cNvSpPr/>
          <p:nvPr/>
        </p:nvSpPr>
        <p:spPr>
          <a:xfrm>
            <a:off x="1763640" y="2690280"/>
            <a:ext cx="122148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Baseapp</a:t>
            </a:r>
            <a:endParaRPr lang="en-US" sz="1800" b="0" strike="noStrike" spc="-1">
              <a:latin typeface="Arial"/>
            </a:endParaRPr>
          </a:p>
        </p:txBody>
      </p:sp>
      <p:sp>
        <p:nvSpPr>
          <p:cNvPr id="1696" name="CustomShape 85"/>
          <p:cNvSpPr/>
          <p:nvPr/>
        </p:nvSpPr>
        <p:spPr>
          <a:xfrm>
            <a:off x="1591920" y="233028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A</a:t>
            </a:r>
            <a:endParaRPr lang="en-US" sz="1800" b="0" strike="noStrike" spc="-1">
              <a:latin typeface="Arial"/>
            </a:endParaRPr>
          </a:p>
        </p:txBody>
      </p:sp>
      <p:sp>
        <p:nvSpPr>
          <p:cNvPr id="1697" name="CustomShape 86"/>
          <p:cNvSpPr/>
          <p:nvPr/>
        </p:nvSpPr>
        <p:spPr>
          <a:xfrm>
            <a:off x="2339640" y="2404800"/>
            <a:ext cx="241200" cy="22968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98" name="CustomShape 87"/>
          <p:cNvSpPr/>
          <p:nvPr/>
        </p:nvSpPr>
        <p:spPr>
          <a:xfrm>
            <a:off x="2339640" y="233964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B</a:t>
            </a:r>
            <a:endParaRPr lang="en-US" sz="1800" b="0" strike="noStrike" spc="-1">
              <a:latin typeface="Arial"/>
            </a:endParaRPr>
          </a:p>
        </p:txBody>
      </p:sp>
      <p:sp>
        <p:nvSpPr>
          <p:cNvPr id="1699" name="CustomShape 88"/>
          <p:cNvSpPr/>
          <p:nvPr/>
        </p:nvSpPr>
        <p:spPr>
          <a:xfrm>
            <a:off x="6847560" y="4038480"/>
            <a:ext cx="2157840" cy="111528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r">
              <a:lnSpc>
                <a:spcPct val="93000"/>
              </a:lnSpc>
            </a:pPr>
            <a:r>
              <a:rPr lang="en-US" sz="1200" b="1" strike="noStrike" spc="-1">
                <a:solidFill>
                  <a:srgbClr val="C00000"/>
                </a:solidFill>
                <a:latin typeface="Calibri"/>
                <a:ea typeface="宋体"/>
              </a:rPr>
              <a:t>Call A.otherClients.jump() on cell</a:t>
            </a:r>
            <a:endParaRPr lang="en-US" sz="1200" b="0" strike="noStrike" spc="-1">
              <a:latin typeface="Arial"/>
            </a:endParaRPr>
          </a:p>
        </p:txBody>
      </p:sp>
      <p:sp>
        <p:nvSpPr>
          <p:cNvPr id="1700" name="CustomShape 89"/>
          <p:cNvSpPr/>
          <p:nvPr/>
        </p:nvSpPr>
        <p:spPr>
          <a:xfrm>
            <a:off x="6782400" y="2759040"/>
            <a:ext cx="2223000" cy="94284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nSpc>
                <a:spcPct val="93000"/>
              </a:lnSpc>
            </a:pPr>
            <a:r>
              <a:rPr lang="en-US" sz="1800" b="1" strike="noStrike" spc="-1">
                <a:solidFill>
                  <a:srgbClr val="C00000"/>
                </a:solidFill>
                <a:latin typeface="Calibri"/>
                <a:ea typeface="宋体"/>
              </a:rPr>
              <a:t>Makes A.jump() on both clients B and C called</a:t>
            </a:r>
            <a:endParaRPr lang="en-US" sz="1800" b="0" strike="noStrike" spc="-1">
              <a:latin typeface="Arial"/>
            </a:endParaRPr>
          </a:p>
        </p:txBody>
      </p:sp>
      <p:sp>
        <p:nvSpPr>
          <p:cNvPr id="1701" name="CustomShape 90"/>
          <p:cNvSpPr/>
          <p:nvPr/>
        </p:nvSpPr>
        <p:spPr>
          <a:xfrm flipV="1">
            <a:off x="3060000" y="-6474600"/>
            <a:ext cx="717480" cy="109980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02" name="CustomShape 91"/>
          <p:cNvSpPr/>
          <p:nvPr/>
        </p:nvSpPr>
        <p:spPr>
          <a:xfrm flipV="1">
            <a:off x="1367640" y="-2107080"/>
            <a:ext cx="1005480" cy="73620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03" name="CustomShape 92"/>
          <p:cNvSpPr/>
          <p:nvPr/>
        </p:nvSpPr>
        <p:spPr>
          <a:xfrm flipV="1">
            <a:off x="1309680" y="-2682360"/>
            <a:ext cx="2935800" cy="80856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04" name="CustomShape 93"/>
          <p:cNvSpPr/>
          <p:nvPr/>
        </p:nvSpPr>
        <p:spPr>
          <a:xfrm flipV="1">
            <a:off x="4860000" y="-6757560"/>
            <a:ext cx="905760" cy="1141560"/>
          </a:xfrm>
          <a:custGeom>
            <a:avLst/>
            <a:gdLst/>
            <a:ahLst/>
            <a:cxnLst/>
            <a:rect l="l" t="t" r="r" b="b"/>
            <a:pathLst>
              <a:path w="21600" h="21600">
                <a:moveTo>
                  <a:pt x="0" y="0"/>
                </a:moveTo>
                <a:lnTo>
                  <a:pt x="21600" y="21600"/>
                </a:lnTo>
              </a:path>
            </a:pathLst>
          </a:custGeom>
          <a:noFill/>
          <a:ln w="38160">
            <a:solidFill>
              <a:srgbClr val="C0504D"/>
            </a:solidFill>
            <a:round/>
            <a:tailEnd type="triangle" w="med" len="me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05" name="CustomShape 94"/>
          <p:cNvSpPr/>
          <p:nvPr/>
        </p:nvSpPr>
        <p:spPr>
          <a:xfrm>
            <a:off x="1636200" y="5357160"/>
            <a:ext cx="241200" cy="229680"/>
          </a:xfrm>
          <a:prstGeom prst="rect">
            <a:avLst/>
          </a:prstGeom>
          <a:gradFill>
            <a:gsLst>
              <a:gs pos="0">
                <a:srgbClr val="D0D0D0"/>
              </a:gs>
              <a:gs pos="100000">
                <a:srgbClr val="EDEDED"/>
              </a:gs>
            </a:gsLst>
            <a:lin ang="16200000"/>
          </a:gradFill>
          <a:ln w="9360">
            <a:solidFill>
              <a:srgbClr val="00000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706" name="CustomShape 95"/>
          <p:cNvSpPr/>
          <p:nvPr/>
        </p:nvSpPr>
        <p:spPr>
          <a:xfrm>
            <a:off x="1619640" y="5292000"/>
            <a:ext cx="97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C</a:t>
            </a:r>
            <a:endParaRPr lang="en-US"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708"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709" name="CustomShape 3"/>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1" strike="noStrike" spc="-1">
                <a:solidFill>
                  <a:srgbClr val="4F81BD"/>
                </a:solidFill>
                <a:latin typeface="Calibri"/>
                <a:ea typeface="DejaVu Sans"/>
              </a:rPr>
              <a:t>Chapter Four</a:t>
            </a:r>
            <a:endParaRPr lang="en-US" sz="4400" b="0" strike="noStrike" spc="-1">
              <a:latin typeface="Arial"/>
            </a:endParaRPr>
          </a:p>
        </p:txBody>
      </p:sp>
      <p:sp>
        <p:nvSpPr>
          <p:cNvPr id="1710" name="CustomShape 4"/>
          <p:cNvSpPr/>
          <p:nvPr/>
        </p:nvSpPr>
        <p:spPr>
          <a:xfrm>
            <a:off x="1554480" y="3018600"/>
            <a:ext cx="633420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1" strike="noStrike" spc="-1">
                <a:solidFill>
                  <a:srgbClr val="1F497D"/>
                </a:solidFill>
                <a:latin typeface="Verdana"/>
                <a:ea typeface="宋体"/>
              </a:rPr>
              <a:t>Core Entity Component</a:t>
            </a:r>
            <a:endParaRPr lang="en-US" sz="36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712"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type on Baseapp</a:t>
            </a:r>
            <a:endParaRPr lang="en-US" sz="4900" b="0" strike="noStrike" spc="-1">
              <a:latin typeface="Arial"/>
            </a:endParaRPr>
          </a:p>
        </p:txBody>
      </p:sp>
      <p:sp>
        <p:nvSpPr>
          <p:cNvPr id="1713"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641"/>
              </a:spcBef>
              <a:buClr>
                <a:srgbClr val="FF9933"/>
              </a:buClr>
              <a:buSzPct val="80000"/>
              <a:buFont typeface="Wingdings" charset="2"/>
              <a:buChar char=""/>
            </a:pPr>
            <a:r>
              <a:rPr lang="en-US" sz="3200" b="0" u="sng" strike="noStrike" spc="-1" dirty="0">
                <a:solidFill>
                  <a:srgbClr val="00007D"/>
                </a:solidFill>
                <a:uFillTx/>
                <a:latin typeface="Calibri"/>
                <a:ea typeface="宋体"/>
              </a:rPr>
              <a:t>Entity</a:t>
            </a:r>
            <a:endParaRPr lang="en-US" sz="3200" b="0" strike="noStrike" spc="-1" dirty="0">
              <a:latin typeface="Arial"/>
            </a:endParaRPr>
          </a:p>
          <a:p>
            <a:pPr marL="343080" lvl="1" indent="-157680">
              <a:lnSpc>
                <a:spcPct val="90000"/>
              </a:lnSpc>
              <a:spcBef>
                <a:spcPts val="561"/>
              </a:spcBef>
              <a:buClr>
                <a:srgbClr val="FF9933"/>
              </a:buClr>
              <a:buSzPct val="90000"/>
              <a:buFont typeface="Wingdings" charset="2"/>
              <a:buChar char=""/>
            </a:pPr>
            <a:r>
              <a:rPr lang="en-US" sz="2600" b="0" strike="noStrike" spc="-1" dirty="0">
                <a:solidFill>
                  <a:srgbClr val="00007D"/>
                </a:solidFill>
                <a:latin typeface="Calibri"/>
                <a:ea typeface="宋体"/>
              </a:rPr>
              <a:t>In Python script, inherited from </a:t>
            </a:r>
            <a:r>
              <a:rPr lang="en-US" sz="2600" b="1" strike="noStrike" spc="-1" dirty="0" err="1">
                <a:solidFill>
                  <a:srgbClr val="00007D"/>
                </a:solidFill>
                <a:latin typeface="Courier New"/>
                <a:ea typeface="宋体"/>
              </a:rPr>
              <a:t>Ouroboros.Entity</a:t>
            </a:r>
            <a:endParaRPr lang="en-US" sz="2600" b="0" strike="noStrike" spc="-1" dirty="0">
              <a:latin typeface="Arial"/>
            </a:endParaRPr>
          </a:p>
          <a:p>
            <a:pPr marL="343080" lvl="1" indent="-157680">
              <a:lnSpc>
                <a:spcPct val="90000"/>
              </a:lnSpc>
              <a:spcBef>
                <a:spcPts val="601"/>
              </a:spcBef>
              <a:buClr>
                <a:srgbClr val="FF9933"/>
              </a:buClr>
              <a:buSzPct val="90000"/>
              <a:buFont typeface="Wingdings" charset="2"/>
              <a:buChar char=""/>
            </a:pPr>
            <a:r>
              <a:rPr lang="en-US" sz="2600" b="0" strike="noStrike" spc="-1" dirty="0">
                <a:solidFill>
                  <a:srgbClr val="00007D"/>
                </a:solidFill>
                <a:latin typeface="Calibri"/>
                <a:ea typeface="宋体"/>
              </a:rPr>
              <a:t>Store large amounts of complex data</a:t>
            </a:r>
            <a:endParaRPr lang="en-US" sz="2600" b="0" strike="noStrike" spc="-1" dirty="0">
              <a:latin typeface="Arial"/>
            </a:endParaRPr>
          </a:p>
          <a:p>
            <a:pPr marL="1143000" lvl="2" indent="-226080">
              <a:lnSpc>
                <a:spcPct val="90000"/>
              </a:lnSpc>
              <a:spcBef>
                <a:spcPts val="499"/>
              </a:spcBef>
              <a:buClr>
                <a:srgbClr val="FF9933"/>
              </a:buClr>
              <a:buSzPct val="80000"/>
              <a:buFont typeface="Wingdings" charset="2"/>
              <a:buChar char=""/>
            </a:pPr>
            <a:r>
              <a:rPr lang="en-US" sz="2000" b="0" strike="noStrike" spc="-1" dirty="0">
                <a:solidFill>
                  <a:srgbClr val="00007D"/>
                </a:solidFill>
                <a:latin typeface="Calibri"/>
                <a:ea typeface="宋体"/>
              </a:rPr>
              <a:t>Reduce the burden on the system when the Cell entity crosses the boundary of the Cell</a:t>
            </a:r>
            <a:endParaRPr lang="en-US" sz="2000" b="0" strike="noStrike" spc="-1" dirty="0">
              <a:latin typeface="Arial"/>
            </a:endParaRPr>
          </a:p>
          <a:p>
            <a:pPr marL="343080" lvl="1" indent="-157680">
              <a:lnSpc>
                <a:spcPct val="90000"/>
              </a:lnSpc>
              <a:spcBef>
                <a:spcPts val="561"/>
              </a:spcBef>
              <a:buClr>
                <a:srgbClr val="FF9933"/>
              </a:buClr>
              <a:buSzPct val="90000"/>
              <a:buFont typeface="Wingdings" charset="2"/>
              <a:buChar char=""/>
            </a:pPr>
            <a:r>
              <a:rPr lang="en-US" sz="2600" b="0" strike="noStrike" spc="-1" dirty="0">
                <a:solidFill>
                  <a:srgbClr val="00007D"/>
                </a:solidFill>
                <a:latin typeface="Calibri"/>
                <a:ea typeface="宋体"/>
              </a:rPr>
              <a:t>Is a fixed Mailbox that receives method calls</a:t>
            </a:r>
            <a:endParaRPr lang="en-US" sz="2600" b="0" strike="noStrike" spc="-1" dirty="0">
              <a:latin typeface="Arial"/>
            </a:endParaRPr>
          </a:p>
          <a:p>
            <a:pPr marL="181080" indent="-178560">
              <a:lnSpc>
                <a:spcPct val="90000"/>
              </a:lnSpc>
              <a:spcBef>
                <a:spcPts val="641"/>
              </a:spcBef>
              <a:buClr>
                <a:srgbClr val="FF9933"/>
              </a:buClr>
              <a:buSzPct val="80000"/>
              <a:buFont typeface="Wingdings" charset="2"/>
              <a:buChar char=""/>
            </a:pPr>
            <a:r>
              <a:rPr lang="en-US" sz="3200" b="0" u="sng" strike="noStrike" spc="-1" dirty="0">
                <a:solidFill>
                  <a:srgbClr val="00007D"/>
                </a:solidFill>
                <a:uFillTx/>
                <a:latin typeface="Calibri"/>
                <a:ea typeface="宋体"/>
              </a:rPr>
              <a:t>Proxy</a:t>
            </a:r>
            <a:endParaRPr lang="en-US" sz="3200" b="0" strike="noStrike" spc="-1" dirty="0">
              <a:latin typeface="Arial"/>
            </a:endParaRPr>
          </a:p>
          <a:p>
            <a:pPr marL="343080" lvl="1" indent="-157680">
              <a:lnSpc>
                <a:spcPct val="9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In Python script, inherited from </a:t>
            </a:r>
            <a:r>
              <a:rPr lang="en-US" sz="2800" b="1" strike="noStrike" spc="-1" dirty="0" err="1">
                <a:solidFill>
                  <a:srgbClr val="00007D"/>
                </a:solidFill>
                <a:latin typeface="Courier New"/>
                <a:ea typeface="宋体"/>
              </a:rPr>
              <a:t>Ouroboros.Proxy</a:t>
            </a:r>
            <a:endParaRPr lang="en-US" sz="2800" b="0" strike="noStrike" spc="-1" dirty="0">
              <a:latin typeface="Arial"/>
            </a:endParaRPr>
          </a:p>
          <a:p>
            <a:pPr marL="343080" lvl="1" indent="-157680">
              <a:lnSpc>
                <a:spcPct val="90000"/>
              </a:lnSpc>
              <a:spcBef>
                <a:spcPts val="561"/>
              </a:spcBef>
              <a:buClr>
                <a:srgbClr val="FF9933"/>
              </a:buClr>
              <a:buSzPct val="90000"/>
              <a:buFont typeface="Wingdings" charset="2"/>
              <a:buChar char=""/>
            </a:pPr>
            <a:r>
              <a:rPr lang="en-US" sz="2800" b="0" strike="noStrike" spc="-1" dirty="0" err="1">
                <a:solidFill>
                  <a:srgbClr val="00007D"/>
                </a:solidFill>
                <a:latin typeface="Courier New"/>
                <a:ea typeface="宋体"/>
              </a:rPr>
              <a:t>Ouroboros.Proxy</a:t>
            </a:r>
            <a:r>
              <a:rPr lang="en-US" sz="2800" b="0" strike="noStrike" spc="-1" dirty="0">
                <a:solidFill>
                  <a:srgbClr val="00007D"/>
                </a:solidFill>
                <a:latin typeface="Courier New"/>
                <a:ea typeface="宋体"/>
              </a:rPr>
              <a:t> inherits internally from </a:t>
            </a:r>
            <a:r>
              <a:rPr lang="en-US" sz="2800" b="0" strike="noStrike" spc="-1" dirty="0" err="1">
                <a:solidFill>
                  <a:srgbClr val="00007D"/>
                </a:solidFill>
                <a:latin typeface="Courier New"/>
                <a:ea typeface="宋体"/>
              </a:rPr>
              <a:t>Ouroboros.Entity</a:t>
            </a:r>
            <a:endParaRPr lang="en-US" sz="2800" b="0" strike="noStrike" spc="-1" dirty="0">
              <a:latin typeface="Arial"/>
            </a:endParaRPr>
          </a:p>
          <a:p>
            <a:pPr marL="343080" lvl="1" indent="-157680">
              <a:lnSpc>
                <a:spcPct val="9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It is the node that communicates with the Client</a:t>
            </a:r>
            <a:endParaRPr lang="en-US" sz="2800" b="0" strike="noStrike" spc="-1" dirty="0">
              <a:latin typeface="Arial"/>
            </a:endParaRPr>
          </a:p>
          <a:p>
            <a:pPr marL="343080" lvl="1" indent="-157680">
              <a:lnSpc>
                <a:spcPct val="9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Client can attach or remove Proxy as needed</a:t>
            </a:r>
            <a:endParaRPr lang="en-US" sz="2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715"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attribute on Baseapp</a:t>
            </a:r>
            <a:endParaRPr lang="en-US" sz="4900" b="0" strike="noStrike" spc="-1">
              <a:latin typeface="Arial"/>
            </a:endParaRPr>
          </a:p>
        </p:txBody>
      </p:sp>
      <p:sp>
        <p:nvSpPr>
          <p:cNvPr id="1716" name="CustomShape 3"/>
          <p:cNvSpPr/>
          <p:nvPr/>
        </p:nvSpPr>
        <p:spPr>
          <a:xfrm>
            <a:off x="89280" y="1196640"/>
            <a:ext cx="9052200" cy="861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Inherited attributes from </a:t>
            </a:r>
            <a:r>
              <a:rPr lang="en-US" sz="3200" b="0" strike="noStrike" spc="-1" dirty="0" err="1">
                <a:solidFill>
                  <a:srgbClr val="00007D"/>
                </a:solidFill>
                <a:latin typeface="Calibri"/>
                <a:ea typeface="宋体"/>
              </a:rPr>
              <a:t>Ouroboros.Entity</a:t>
            </a:r>
            <a:endParaRPr lang="en-US" sz="3200" b="0" strike="noStrike" spc="-1" dirty="0">
              <a:latin typeface="Arial"/>
            </a:endParaRPr>
          </a:p>
        </p:txBody>
      </p:sp>
      <p:sp>
        <p:nvSpPr>
          <p:cNvPr id="1717" name="CustomShape 4"/>
          <p:cNvSpPr/>
          <p:nvPr/>
        </p:nvSpPr>
        <p:spPr>
          <a:xfrm>
            <a:off x="323640" y="2529000"/>
            <a:ext cx="161820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id</a:t>
            </a:r>
            <a:endParaRPr lang="en-US" sz="1900" b="0" strike="noStrike" spc="-1">
              <a:latin typeface="Arial"/>
            </a:endParaRPr>
          </a:p>
        </p:txBody>
      </p:sp>
      <p:sp>
        <p:nvSpPr>
          <p:cNvPr id="1718" name="CustomShape 5"/>
          <p:cNvSpPr/>
          <p:nvPr/>
        </p:nvSpPr>
        <p:spPr>
          <a:xfrm>
            <a:off x="1944360" y="2529000"/>
            <a:ext cx="687492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800" b="0" strike="noStrike" spc="-1">
                <a:solidFill>
                  <a:srgbClr val="00007D"/>
                </a:solidFill>
                <a:latin typeface="Verdana"/>
                <a:ea typeface="宋体"/>
              </a:rPr>
              <a:t>Unique Entity ID, Cell, Base, Client share an id</a:t>
            </a:r>
            <a:endParaRPr lang="en-US" sz="1800" b="0" strike="noStrike" spc="-1">
              <a:latin typeface="Arial"/>
            </a:endParaRPr>
          </a:p>
        </p:txBody>
      </p:sp>
      <p:sp>
        <p:nvSpPr>
          <p:cNvPr id="1719" name="CustomShape 6"/>
          <p:cNvSpPr/>
          <p:nvPr/>
        </p:nvSpPr>
        <p:spPr>
          <a:xfrm>
            <a:off x="323640" y="2835360"/>
            <a:ext cx="161820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databaseID</a:t>
            </a:r>
            <a:endParaRPr lang="en-US" sz="1900" b="0" strike="noStrike" spc="-1">
              <a:latin typeface="Arial"/>
            </a:endParaRPr>
          </a:p>
        </p:txBody>
      </p:sp>
      <p:sp>
        <p:nvSpPr>
          <p:cNvPr id="1720" name="CustomShape 7"/>
          <p:cNvSpPr/>
          <p:nvPr/>
        </p:nvSpPr>
        <p:spPr>
          <a:xfrm>
            <a:off x="1944360" y="2835360"/>
            <a:ext cx="687492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0" bIns="180000"/>
          <a:lstStyle/>
          <a:p>
            <a:pPr>
              <a:lnSpc>
                <a:spcPct val="100000"/>
              </a:lnSpc>
              <a:spcBef>
                <a:spcPts val="360"/>
              </a:spcBef>
            </a:pPr>
            <a:r>
              <a:rPr lang="en-US" sz="1400" b="0" strike="noStrike" spc="-1">
                <a:solidFill>
                  <a:srgbClr val="00007D"/>
                </a:solidFill>
                <a:latin typeface="Verdana"/>
                <a:ea typeface="宋体"/>
              </a:rPr>
              <a:t>The Entity’s permanent ID in the database. Zero if not permanent. 64 bit</a:t>
            </a:r>
            <a:endParaRPr lang="en-US" sz="1400" b="0" strike="noStrike" spc="-1">
              <a:latin typeface="Arial"/>
            </a:endParaRPr>
          </a:p>
        </p:txBody>
      </p:sp>
      <p:sp>
        <p:nvSpPr>
          <p:cNvPr id="1721" name="CustomShape 8"/>
          <p:cNvSpPr/>
          <p:nvPr/>
        </p:nvSpPr>
        <p:spPr>
          <a:xfrm>
            <a:off x="323640" y="3141720"/>
            <a:ext cx="161820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cell</a:t>
            </a:r>
            <a:endParaRPr lang="en-US" sz="1900" b="0" strike="noStrike" spc="-1">
              <a:latin typeface="Arial"/>
            </a:endParaRPr>
          </a:p>
        </p:txBody>
      </p:sp>
      <p:sp>
        <p:nvSpPr>
          <p:cNvPr id="1722" name="CustomShape 9"/>
          <p:cNvSpPr/>
          <p:nvPr/>
        </p:nvSpPr>
        <p:spPr>
          <a:xfrm>
            <a:off x="1944360" y="3141720"/>
            <a:ext cx="687492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200" b="0" strike="noStrike" spc="-1">
                <a:solidFill>
                  <a:srgbClr val="00007D"/>
                </a:solidFill>
                <a:latin typeface="Verdana"/>
                <a:ea typeface="宋体"/>
              </a:rPr>
              <a:t>If there is a corresponding Cell entity, it means to point to the Cell EntityCall</a:t>
            </a:r>
            <a:endParaRPr lang="en-US" sz="1200" b="0" strike="noStrike" spc="-1">
              <a:latin typeface="Arial"/>
            </a:endParaRPr>
          </a:p>
        </p:txBody>
      </p:sp>
      <p:sp>
        <p:nvSpPr>
          <p:cNvPr id="1723" name="CustomShape 10"/>
          <p:cNvSpPr/>
          <p:nvPr/>
        </p:nvSpPr>
        <p:spPr>
          <a:xfrm>
            <a:off x="323640" y="3448080"/>
            <a:ext cx="1618200" cy="55296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cellData</a:t>
            </a:r>
            <a:endParaRPr lang="en-US" sz="1900" b="0" strike="noStrike" spc="-1">
              <a:latin typeface="Arial"/>
            </a:endParaRPr>
          </a:p>
        </p:txBody>
      </p:sp>
      <p:sp>
        <p:nvSpPr>
          <p:cNvPr id="1724" name="CustomShape 11"/>
          <p:cNvSpPr/>
          <p:nvPr/>
        </p:nvSpPr>
        <p:spPr>
          <a:xfrm>
            <a:off x="1944360" y="3448080"/>
            <a:ext cx="6874920" cy="55296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800" b="0" strike="noStrike" spc="-1">
                <a:solidFill>
                  <a:srgbClr val="00007D"/>
                </a:solidFill>
                <a:latin typeface="Arial"/>
                <a:ea typeface="宋体"/>
              </a:rPr>
              <a:t>If the Cell entity does not exist, it retains the data of the Cell part of the Entity as a Dictionary structure</a:t>
            </a:r>
            <a:endParaRPr lang="en-US" sz="1800" b="0" strike="noStrike" spc="-1">
              <a:latin typeface="Arial"/>
            </a:endParaRPr>
          </a:p>
        </p:txBody>
      </p:sp>
      <p:sp>
        <p:nvSpPr>
          <p:cNvPr id="1725" name="CustomShape 12"/>
          <p:cNvSpPr/>
          <p:nvPr/>
        </p:nvSpPr>
        <p:spPr>
          <a:xfrm>
            <a:off x="323640" y="2205000"/>
            <a:ext cx="1618200" cy="32148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Attributes</a:t>
            </a:r>
            <a:endParaRPr lang="en-US" sz="1900" b="0" strike="noStrike" spc="-1">
              <a:latin typeface="Arial"/>
            </a:endParaRPr>
          </a:p>
        </p:txBody>
      </p:sp>
      <p:sp>
        <p:nvSpPr>
          <p:cNvPr id="1726" name="CustomShape 13"/>
          <p:cNvSpPr/>
          <p:nvPr/>
        </p:nvSpPr>
        <p:spPr>
          <a:xfrm>
            <a:off x="1944360" y="2205000"/>
            <a:ext cx="6874920" cy="32148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Description</a:t>
            </a:r>
            <a:endParaRPr lang="en-US" sz="1900" b="0" strike="noStrike" spc="-1">
              <a:latin typeface="Arial"/>
            </a:endParaRPr>
          </a:p>
        </p:txBody>
      </p:sp>
      <p:sp>
        <p:nvSpPr>
          <p:cNvPr id="1727" name="Line 14"/>
          <p:cNvSpPr/>
          <p:nvPr/>
        </p:nvSpPr>
        <p:spPr>
          <a:xfrm flipV="1">
            <a:off x="1944360" y="2205000"/>
            <a:ext cx="360" cy="334800"/>
          </a:xfrm>
          <a:prstGeom prst="line">
            <a:avLst/>
          </a:prstGeom>
          <a:ln w="1908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729"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Proxy properties on Baseapp</a:t>
            </a:r>
            <a:endParaRPr lang="en-US" sz="4900" b="0" strike="noStrike" spc="-1">
              <a:latin typeface="Arial"/>
            </a:endParaRPr>
          </a:p>
        </p:txBody>
      </p:sp>
      <p:sp>
        <p:nvSpPr>
          <p:cNvPr id="1730" name="CustomShape 3"/>
          <p:cNvSpPr/>
          <p:nvPr/>
        </p:nvSpPr>
        <p:spPr>
          <a:xfrm>
            <a:off x="89280" y="1196640"/>
            <a:ext cx="8944920" cy="861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641"/>
              </a:spcBef>
              <a:buClr>
                <a:srgbClr val="FF9933"/>
              </a:buClr>
              <a:buSzPct val="80000"/>
              <a:buFont typeface="Wingdings" charset="2"/>
              <a:buChar char=""/>
            </a:pPr>
            <a:r>
              <a:rPr lang="en-US" sz="3200" b="1" strike="noStrike" spc="-1" dirty="0" err="1">
                <a:solidFill>
                  <a:srgbClr val="00007D"/>
                </a:solidFill>
                <a:latin typeface="Courier New"/>
                <a:ea typeface="宋体"/>
              </a:rPr>
              <a:t>Ouroboros.Proxy</a:t>
            </a:r>
            <a:r>
              <a:rPr lang="en-US" sz="3200" b="1" strike="noStrike" spc="-1" dirty="0">
                <a:solidFill>
                  <a:srgbClr val="00007D"/>
                </a:solidFill>
                <a:latin typeface="Courier New"/>
                <a:ea typeface="宋体"/>
              </a:rPr>
              <a:t> inherits from </a:t>
            </a:r>
            <a:r>
              <a:rPr lang="en-US" sz="3200" b="1" strike="noStrike" spc="-1" dirty="0" err="1">
                <a:solidFill>
                  <a:srgbClr val="00007D"/>
                </a:solidFill>
                <a:latin typeface="Courier New"/>
                <a:ea typeface="宋体"/>
              </a:rPr>
              <a:t>Ouroboros.Entity</a:t>
            </a:r>
            <a:r>
              <a:rPr lang="en-US" sz="3200" b="1" strike="noStrike" spc="-1" dirty="0">
                <a:solidFill>
                  <a:srgbClr val="00007D"/>
                </a:solidFill>
                <a:latin typeface="Courier New"/>
                <a:ea typeface="宋体"/>
              </a:rPr>
              <a:t>, </a:t>
            </a:r>
            <a:r>
              <a:rPr lang="en-US" sz="3200" b="0" strike="noStrike" spc="-1" dirty="0">
                <a:solidFill>
                  <a:srgbClr val="00007D"/>
                </a:solidFill>
                <a:latin typeface="Calibri"/>
                <a:ea typeface="宋体"/>
              </a:rPr>
              <a:t>which is the parent of all Base entities that have Proxy</a:t>
            </a:r>
            <a:endParaRPr lang="en-US" sz="3200" b="0" strike="noStrike" spc="-1" dirty="0">
              <a:latin typeface="Arial"/>
            </a:endParaRPr>
          </a:p>
          <a:p>
            <a:pPr marL="181080" indent="-178560">
              <a:lnSpc>
                <a:spcPct val="80000"/>
              </a:lnSpc>
              <a:spcBef>
                <a:spcPts val="2560"/>
              </a:spcBef>
              <a:buClr>
                <a:srgbClr val="FF9933"/>
              </a:buClr>
              <a:buSzPct val="80000"/>
              <a:buFont typeface="Wingdings" charset="2"/>
              <a:buChar char=""/>
            </a:pPr>
            <a:r>
              <a:rPr lang="en-US" sz="3200" b="0" strike="noStrike" spc="-1" dirty="0">
                <a:solidFill>
                  <a:srgbClr val="00007D"/>
                </a:solidFill>
                <a:latin typeface="Calibri"/>
                <a:ea typeface="宋体"/>
              </a:rPr>
              <a:t>Additional attributes：</a:t>
            </a:r>
            <a:endParaRPr lang="en-US" sz="3200" b="0" strike="noStrike" spc="-1" dirty="0">
              <a:latin typeface="Arial"/>
            </a:endParaRPr>
          </a:p>
        </p:txBody>
      </p:sp>
      <p:sp>
        <p:nvSpPr>
          <p:cNvPr id="1731" name="CustomShape 4"/>
          <p:cNvSpPr/>
          <p:nvPr/>
        </p:nvSpPr>
        <p:spPr>
          <a:xfrm>
            <a:off x="89280" y="3825000"/>
            <a:ext cx="185256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client</a:t>
            </a:r>
            <a:endParaRPr lang="en-US" sz="1900" b="0" strike="noStrike" spc="-1">
              <a:latin typeface="Arial"/>
            </a:endParaRPr>
          </a:p>
        </p:txBody>
      </p:sp>
      <p:sp>
        <p:nvSpPr>
          <p:cNvPr id="1732" name="CustomShape 5"/>
          <p:cNvSpPr/>
          <p:nvPr/>
        </p:nvSpPr>
        <p:spPr>
          <a:xfrm>
            <a:off x="1944360" y="3825000"/>
            <a:ext cx="687492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500" b="0" strike="noStrike" spc="-1">
                <a:solidFill>
                  <a:srgbClr val="00007D"/>
                </a:solidFill>
                <a:latin typeface="Verdana"/>
                <a:ea typeface="宋体"/>
              </a:rPr>
              <a:t>EntityCall for communication with the corresponding client’s Entitiy</a:t>
            </a:r>
            <a:endParaRPr lang="en-US" sz="1500" b="0" strike="noStrike" spc="-1">
              <a:latin typeface="Arial"/>
            </a:endParaRPr>
          </a:p>
        </p:txBody>
      </p:sp>
      <p:sp>
        <p:nvSpPr>
          <p:cNvPr id="1733" name="CustomShape 6"/>
          <p:cNvSpPr/>
          <p:nvPr/>
        </p:nvSpPr>
        <p:spPr>
          <a:xfrm>
            <a:off x="89280" y="4131360"/>
            <a:ext cx="185256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clientAddr</a:t>
            </a:r>
            <a:endParaRPr lang="en-US" sz="1900" b="0" strike="noStrike" spc="-1">
              <a:latin typeface="Arial"/>
            </a:endParaRPr>
          </a:p>
        </p:txBody>
      </p:sp>
      <p:sp>
        <p:nvSpPr>
          <p:cNvPr id="1734" name="CustomShape 7"/>
          <p:cNvSpPr/>
          <p:nvPr/>
        </p:nvSpPr>
        <p:spPr>
          <a:xfrm>
            <a:off x="1944360" y="4131360"/>
            <a:ext cx="687492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0" bIns="180000"/>
          <a:lstStyle/>
          <a:p>
            <a:pPr>
              <a:lnSpc>
                <a:spcPct val="100000"/>
              </a:lnSpc>
              <a:spcBef>
                <a:spcPts val="360"/>
              </a:spcBef>
            </a:pPr>
            <a:r>
              <a:rPr lang="en-US" sz="1800" b="0" strike="noStrike" spc="-1">
                <a:solidFill>
                  <a:srgbClr val="00007D"/>
                </a:solidFill>
                <a:latin typeface="Verdana"/>
                <a:ea typeface="宋体"/>
              </a:rPr>
              <a:t>Corresponds to the client machine’s IP and port</a:t>
            </a:r>
            <a:endParaRPr lang="en-US" sz="1800" b="0" strike="noStrike" spc="-1">
              <a:latin typeface="Arial"/>
            </a:endParaRPr>
          </a:p>
        </p:txBody>
      </p:sp>
      <p:sp>
        <p:nvSpPr>
          <p:cNvPr id="1735" name="CustomShape 8"/>
          <p:cNvSpPr/>
          <p:nvPr/>
        </p:nvSpPr>
        <p:spPr>
          <a:xfrm>
            <a:off x="89280" y="4437720"/>
            <a:ext cx="1852560" cy="57312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bandwidthPerSecond</a:t>
            </a:r>
            <a:endParaRPr lang="en-US" sz="1900" b="0" strike="noStrike" spc="-1">
              <a:latin typeface="Arial"/>
            </a:endParaRPr>
          </a:p>
        </p:txBody>
      </p:sp>
      <p:sp>
        <p:nvSpPr>
          <p:cNvPr id="1736" name="CustomShape 9"/>
          <p:cNvSpPr/>
          <p:nvPr/>
        </p:nvSpPr>
        <p:spPr>
          <a:xfrm>
            <a:off x="1944360" y="4437720"/>
            <a:ext cx="6874920" cy="57312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800" b="0" strike="noStrike" spc="-1">
                <a:solidFill>
                  <a:srgbClr val="00007D"/>
                </a:solidFill>
                <a:latin typeface="Verdana"/>
                <a:ea typeface="宋体"/>
              </a:rPr>
              <a:t>Send the client’s message length every second</a:t>
            </a:r>
            <a:endParaRPr lang="en-US" sz="1800" b="0" strike="noStrike" spc="-1">
              <a:latin typeface="Arial"/>
            </a:endParaRPr>
          </a:p>
        </p:txBody>
      </p:sp>
      <p:sp>
        <p:nvSpPr>
          <p:cNvPr id="1737" name="CustomShape 10"/>
          <p:cNvSpPr/>
          <p:nvPr/>
        </p:nvSpPr>
        <p:spPr>
          <a:xfrm>
            <a:off x="89280" y="3501000"/>
            <a:ext cx="1852560" cy="32148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Attributes</a:t>
            </a:r>
            <a:endParaRPr lang="en-US" sz="1900" b="0" strike="noStrike" spc="-1">
              <a:latin typeface="Arial"/>
            </a:endParaRPr>
          </a:p>
        </p:txBody>
      </p:sp>
      <p:sp>
        <p:nvSpPr>
          <p:cNvPr id="1738" name="CustomShape 11"/>
          <p:cNvSpPr/>
          <p:nvPr/>
        </p:nvSpPr>
        <p:spPr>
          <a:xfrm>
            <a:off x="1944360" y="3501000"/>
            <a:ext cx="6874920" cy="321480"/>
          </a:xfrm>
          <a:prstGeom prst="rect">
            <a:avLst/>
          </a:prstGeom>
          <a:gradFill>
            <a:gsLst>
              <a:gs pos="0">
                <a:srgbClr val="5E437F"/>
              </a:gs>
              <a:gs pos="100000">
                <a:srgbClr val="7B57A5"/>
              </a:gs>
            </a:gsLst>
            <a:lin ang="16200000"/>
          </a:gradFill>
          <a:ln w="9360">
            <a:solidFill>
              <a:srgbClr val="7D5FA0"/>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Description</a:t>
            </a:r>
            <a:endParaRPr lang="en-US" sz="1900" b="0" strike="noStrike" spc="-1">
              <a:latin typeface="Arial"/>
            </a:endParaRPr>
          </a:p>
        </p:txBody>
      </p:sp>
      <p:sp>
        <p:nvSpPr>
          <p:cNvPr id="1739" name="Line 12"/>
          <p:cNvSpPr/>
          <p:nvPr/>
        </p:nvSpPr>
        <p:spPr>
          <a:xfrm flipV="1">
            <a:off x="1944360" y="3501000"/>
            <a:ext cx="360" cy="334800"/>
          </a:xfrm>
          <a:prstGeom prst="line">
            <a:avLst/>
          </a:prstGeom>
          <a:ln w="1908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741"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methods on Baseapp</a:t>
            </a:r>
            <a:endParaRPr lang="en-US" sz="4900" b="0" strike="noStrike" spc="-1">
              <a:latin typeface="Arial"/>
            </a:endParaRPr>
          </a:p>
        </p:txBody>
      </p:sp>
      <p:sp>
        <p:nvSpPr>
          <p:cNvPr id="1742" name="CustomShape 3"/>
          <p:cNvSpPr/>
          <p:nvPr/>
        </p:nvSpPr>
        <p:spPr>
          <a:xfrm>
            <a:off x="179280" y="1600200"/>
            <a:ext cx="2265840" cy="58788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8000" tIns="72000" rIns="0" bIns="72000"/>
          <a:lstStyle/>
          <a:p>
            <a:pPr>
              <a:lnSpc>
                <a:spcPct val="85000"/>
              </a:lnSpc>
              <a:spcBef>
                <a:spcPts val="241"/>
              </a:spcBef>
            </a:pPr>
            <a:r>
              <a:rPr lang="en-US" sz="1200" b="0" strike="noStrike" spc="-1">
                <a:solidFill>
                  <a:srgbClr val="00007D"/>
                </a:solidFill>
                <a:latin typeface="Courier New"/>
                <a:ea typeface="宋体"/>
              </a:rPr>
              <a:t>addTimer(</a:t>
            </a:r>
            <a:r>
              <a:rPr lang="en-US" sz="1200" b="0" i="1" strike="noStrike" spc="-1">
                <a:solidFill>
                  <a:srgbClr val="00007D"/>
                </a:solidFill>
                <a:latin typeface="Courier New"/>
                <a:ea typeface="宋体"/>
              </a:rPr>
              <a:t>initOffset</a:t>
            </a:r>
            <a:br/>
            <a:r>
              <a:rPr lang="en-US" sz="1200" b="0" strike="noStrike" spc="-1">
                <a:solidFill>
                  <a:srgbClr val="00007D"/>
                </a:solidFill>
                <a:latin typeface="Courier New"/>
                <a:ea typeface="宋体"/>
              </a:rPr>
              <a:t>       [,</a:t>
            </a:r>
            <a:r>
              <a:rPr lang="en-US" sz="1200" b="0" i="1" strike="noStrike" spc="-1">
                <a:solidFill>
                  <a:srgbClr val="00007D"/>
                </a:solidFill>
                <a:latin typeface="Courier New"/>
                <a:ea typeface="宋体"/>
              </a:rPr>
              <a:t>repeatOffset</a:t>
            </a:r>
            <a:r>
              <a:rPr lang="en-US" sz="1200" b="0" strike="noStrike" spc="-1">
                <a:solidFill>
                  <a:srgbClr val="00007D"/>
                </a:solidFill>
                <a:latin typeface="Courier New"/>
                <a:ea typeface="宋体"/>
              </a:rPr>
              <a:t>,</a:t>
            </a:r>
            <a:br/>
            <a:r>
              <a:rPr lang="en-US" sz="1200" b="0" strike="noStrike" spc="-1">
                <a:solidFill>
                  <a:srgbClr val="00007D"/>
                </a:solidFill>
                <a:latin typeface="Courier New"/>
                <a:ea typeface="宋体"/>
              </a:rPr>
              <a:t>         </a:t>
            </a:r>
            <a:r>
              <a:rPr lang="en-US" sz="1200" b="0" i="1" strike="noStrike" spc="-1">
                <a:solidFill>
                  <a:srgbClr val="00007D"/>
                </a:solidFill>
                <a:latin typeface="Courier New"/>
                <a:ea typeface="宋体"/>
              </a:rPr>
              <a:t>userData</a:t>
            </a:r>
            <a:r>
              <a:rPr lang="en-US" sz="1200" b="0" strike="noStrike" spc="-1">
                <a:solidFill>
                  <a:srgbClr val="00007D"/>
                </a:solidFill>
                <a:latin typeface="Courier New"/>
                <a:ea typeface="宋体"/>
              </a:rPr>
              <a:t>] )</a:t>
            </a:r>
            <a:endParaRPr lang="en-US" sz="1200" b="0" strike="noStrike" spc="-1">
              <a:latin typeface="Arial"/>
            </a:endParaRPr>
          </a:p>
        </p:txBody>
      </p:sp>
      <p:sp>
        <p:nvSpPr>
          <p:cNvPr id="1743" name="CustomShape 4"/>
          <p:cNvSpPr/>
          <p:nvPr/>
        </p:nvSpPr>
        <p:spPr>
          <a:xfrm>
            <a:off x="179280" y="2478240"/>
            <a:ext cx="2265840" cy="71172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createCellEntity(</a:t>
            </a:r>
            <a:br/>
            <a:r>
              <a:rPr lang="en-US" sz="1300" b="0" strike="noStrike" spc="-1">
                <a:solidFill>
                  <a:srgbClr val="00007D"/>
                </a:solidFill>
                <a:latin typeface="Courier New"/>
                <a:ea typeface="宋体"/>
              </a:rPr>
              <a:t>        [</a:t>
            </a:r>
            <a:r>
              <a:rPr lang="en-US" sz="1300" b="0" i="1" strike="noStrike" spc="-1">
                <a:solidFill>
                  <a:srgbClr val="00007D"/>
                </a:solidFill>
                <a:latin typeface="Courier New"/>
                <a:ea typeface="宋体"/>
              </a:rPr>
              <a:t>cellMailBox</a:t>
            </a:r>
            <a:r>
              <a:rPr lang="en-US" sz="1300" b="0" strike="noStrike" spc="-1">
                <a:solidFill>
                  <a:srgbClr val="00007D"/>
                </a:solidFill>
                <a:latin typeface="Courier New"/>
                <a:ea typeface="宋体"/>
              </a:rPr>
              <a:t>])</a:t>
            </a:r>
            <a:endParaRPr lang="en-US" sz="1300" b="0" strike="noStrike" spc="-1">
              <a:latin typeface="Arial"/>
            </a:endParaRPr>
          </a:p>
        </p:txBody>
      </p:sp>
      <p:sp>
        <p:nvSpPr>
          <p:cNvPr id="1744" name="CustomShape 5"/>
          <p:cNvSpPr/>
          <p:nvPr/>
        </p:nvSpPr>
        <p:spPr>
          <a:xfrm>
            <a:off x="179280" y="1276200"/>
            <a:ext cx="2265840" cy="321480"/>
          </a:xfrm>
          <a:prstGeom prst="rect">
            <a:avLst/>
          </a:prstGeom>
          <a:gradFill>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Method</a:t>
            </a:r>
            <a:endParaRPr lang="en-US" sz="1900" b="0" strike="noStrike" spc="-1">
              <a:latin typeface="Arial"/>
            </a:endParaRPr>
          </a:p>
        </p:txBody>
      </p:sp>
      <p:sp>
        <p:nvSpPr>
          <p:cNvPr id="1745" name="CustomShape 6"/>
          <p:cNvSpPr/>
          <p:nvPr/>
        </p:nvSpPr>
        <p:spPr>
          <a:xfrm>
            <a:off x="2448000" y="1276200"/>
            <a:ext cx="6477480" cy="321480"/>
          </a:xfrm>
          <a:prstGeom prst="rect">
            <a:avLst/>
          </a:prstGeom>
          <a:gradFill>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Description</a:t>
            </a:r>
            <a:endParaRPr lang="en-US" sz="1900" b="0" strike="noStrike" spc="-1">
              <a:latin typeface="Arial"/>
            </a:endParaRPr>
          </a:p>
        </p:txBody>
      </p:sp>
      <p:sp>
        <p:nvSpPr>
          <p:cNvPr id="1746" name="Line 7"/>
          <p:cNvSpPr/>
          <p:nvPr/>
        </p:nvSpPr>
        <p:spPr>
          <a:xfrm flipV="1">
            <a:off x="2447640" y="1265040"/>
            <a:ext cx="3240" cy="335160"/>
          </a:xfrm>
          <a:prstGeom prst="line">
            <a:avLst/>
          </a:prstGeom>
          <a:ln w="19080">
            <a:solidFill>
              <a:srgbClr val="000000"/>
            </a:solidFill>
            <a:round/>
          </a:ln>
        </p:spPr>
        <p:style>
          <a:lnRef idx="0">
            <a:scrgbClr r="0" g="0" b="0"/>
          </a:lnRef>
          <a:fillRef idx="0">
            <a:scrgbClr r="0" g="0" b="0"/>
          </a:fillRef>
          <a:effectRef idx="0">
            <a:scrgbClr r="0" g="0" b="0"/>
          </a:effectRef>
          <a:fontRef idx="minor"/>
        </p:style>
      </p:sp>
      <p:sp>
        <p:nvSpPr>
          <p:cNvPr id="1747" name="CustomShape 8"/>
          <p:cNvSpPr/>
          <p:nvPr/>
        </p:nvSpPr>
        <p:spPr>
          <a:xfrm>
            <a:off x="2448000" y="1600200"/>
            <a:ext cx="6477480" cy="58788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91"/>
              </a:spcBef>
              <a:buClr>
                <a:srgbClr val="FF9933"/>
              </a:buClr>
              <a:buSzPct val="80000"/>
              <a:buFont typeface="Wingdings" charset="2"/>
              <a:buChar char=""/>
            </a:pPr>
            <a:r>
              <a:rPr lang="en-US" sz="1400" b="0" strike="noStrike" spc="-1">
                <a:solidFill>
                  <a:srgbClr val="00007D"/>
                </a:solidFill>
                <a:latin typeface="Verdana"/>
                <a:ea typeface="宋体"/>
              </a:rPr>
              <a:t>Add a timer (offsets for seconds) and return its ID</a:t>
            </a:r>
            <a:endParaRPr lang="en-US" sz="1400" b="0" strike="noStrike" spc="-1">
              <a:latin typeface="Arial"/>
            </a:endParaRPr>
          </a:p>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Verdana"/>
                <a:ea typeface="宋体"/>
              </a:rPr>
              <a:t>Entity must implement method </a:t>
            </a:r>
            <a:r>
              <a:rPr lang="en-US" sz="1400" b="0" strike="noStrike" spc="-1">
                <a:solidFill>
                  <a:srgbClr val="00007D"/>
                </a:solidFill>
                <a:latin typeface="Courier New"/>
                <a:ea typeface="宋体"/>
              </a:rPr>
              <a:t>onTimer(</a:t>
            </a:r>
            <a:r>
              <a:rPr lang="en-US" sz="1400" b="0" i="1" strike="noStrike" spc="-1">
                <a:solidFill>
                  <a:srgbClr val="00007D"/>
                </a:solidFill>
                <a:latin typeface="Courier New"/>
                <a:ea typeface="宋体"/>
              </a:rPr>
              <a:t>self</a:t>
            </a:r>
            <a:r>
              <a:rPr lang="en-US" sz="1400" b="0" strike="noStrike" spc="-1">
                <a:solidFill>
                  <a:srgbClr val="00007D"/>
                </a:solidFill>
                <a:latin typeface="Courier New"/>
                <a:ea typeface="宋体"/>
              </a:rPr>
              <a:t>, </a:t>
            </a:r>
            <a:r>
              <a:rPr lang="en-US" sz="1400" b="0" i="1" strike="noStrike" spc="-1">
                <a:solidFill>
                  <a:srgbClr val="00007D"/>
                </a:solidFill>
                <a:latin typeface="Courier New"/>
                <a:ea typeface="宋体"/>
              </a:rPr>
              <a:t>timerID</a:t>
            </a:r>
            <a:r>
              <a:rPr lang="en-US" sz="1400" b="0" strike="noStrike" spc="-1">
                <a:solidFill>
                  <a:srgbClr val="00007D"/>
                </a:solidFill>
                <a:latin typeface="Courier New"/>
                <a:ea typeface="宋体"/>
              </a:rPr>
              <a:t>, </a:t>
            </a:r>
            <a:r>
              <a:rPr lang="en-US" sz="1400" b="0" i="1" strike="noStrike" spc="-1">
                <a:solidFill>
                  <a:srgbClr val="00007D"/>
                </a:solidFill>
                <a:latin typeface="Courier New"/>
                <a:ea typeface="宋体"/>
              </a:rPr>
              <a:t>userData</a:t>
            </a:r>
            <a:r>
              <a:rPr lang="en-US" sz="1400" b="0" strike="noStrike" spc="-1">
                <a:solidFill>
                  <a:srgbClr val="00007D"/>
                </a:solidFill>
                <a:latin typeface="Courier New"/>
                <a:ea typeface="宋体"/>
              </a:rPr>
              <a:t>)</a:t>
            </a:r>
            <a:endParaRPr lang="en-US" sz="1400" b="0" strike="noStrike" spc="-1">
              <a:latin typeface="Arial"/>
            </a:endParaRPr>
          </a:p>
        </p:txBody>
      </p:sp>
      <p:sp>
        <p:nvSpPr>
          <p:cNvPr id="1748" name="CustomShape 9"/>
          <p:cNvSpPr/>
          <p:nvPr/>
        </p:nvSpPr>
        <p:spPr>
          <a:xfrm>
            <a:off x="2448000" y="2478240"/>
            <a:ext cx="6477480" cy="71172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91"/>
              </a:spcBef>
              <a:buClr>
                <a:srgbClr val="FF9933"/>
              </a:buClr>
              <a:buSzPct val="80000"/>
              <a:buFont typeface="Wingdings" charset="2"/>
              <a:buChar char=""/>
            </a:pPr>
            <a:r>
              <a:rPr lang="en-US" sz="1200" b="0" strike="noStrike" spc="-1">
                <a:solidFill>
                  <a:srgbClr val="00007D"/>
                </a:solidFill>
                <a:latin typeface="Arial"/>
                <a:ea typeface="宋体"/>
              </a:rPr>
              <a:t>Create an entity on the Cell pointed to by EntityCall</a:t>
            </a:r>
            <a:endParaRPr lang="en-US" sz="1200" b="0" strike="noStrike" spc="-1">
              <a:latin typeface="Arial"/>
            </a:endParaRPr>
          </a:p>
          <a:p>
            <a:pPr marL="85680" indent="-83160">
              <a:lnSpc>
                <a:spcPct val="100000"/>
              </a:lnSpc>
              <a:spcBef>
                <a:spcPts val="71"/>
              </a:spcBef>
              <a:buClr>
                <a:srgbClr val="FF9933"/>
              </a:buClr>
              <a:buSzPct val="80000"/>
              <a:buFont typeface="Wingdings" charset="2"/>
              <a:buChar char=""/>
            </a:pPr>
            <a:r>
              <a:rPr lang="en-US" sz="1200" b="0" strike="noStrike" spc="-1">
                <a:solidFill>
                  <a:srgbClr val="00007D"/>
                </a:solidFill>
                <a:latin typeface="Verdana"/>
                <a:ea typeface="宋体"/>
              </a:rPr>
              <a:t>Can be used to initialize a Cell entity on Cell when an Entity is created on Base</a:t>
            </a:r>
            <a:endParaRPr lang="en-US" sz="1200" b="0" strike="noStrike" spc="-1">
              <a:latin typeface="Arial"/>
            </a:endParaRPr>
          </a:p>
          <a:p>
            <a:pPr marL="85680" indent="-83160">
              <a:lnSpc>
                <a:spcPct val="100000"/>
              </a:lnSpc>
              <a:spcBef>
                <a:spcPts val="71"/>
              </a:spcBef>
              <a:buClr>
                <a:srgbClr val="FF9933"/>
              </a:buClr>
              <a:buSzPct val="80000"/>
              <a:buFont typeface="Wingdings" charset="2"/>
              <a:buChar char=""/>
            </a:pPr>
            <a:r>
              <a:rPr lang="en-US" sz="1200" b="0" strike="noStrike" spc="-1">
                <a:solidFill>
                  <a:srgbClr val="00007D"/>
                </a:solidFill>
                <a:latin typeface="Arial"/>
                <a:ea typeface="宋体"/>
              </a:rPr>
              <a:t>If you do not pass CellEntityCall, Base.cellData[spaceID] will be used</a:t>
            </a:r>
            <a:endParaRPr lang="en-US" sz="1200" b="0" strike="noStrike" spc="-1">
              <a:latin typeface="Arial"/>
            </a:endParaRPr>
          </a:p>
        </p:txBody>
      </p:sp>
      <p:sp>
        <p:nvSpPr>
          <p:cNvPr id="1749" name="CustomShape 10"/>
          <p:cNvSpPr/>
          <p:nvPr/>
        </p:nvSpPr>
        <p:spPr>
          <a:xfrm>
            <a:off x="179280" y="2190600"/>
            <a:ext cx="2265840" cy="28476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delTimer( </a:t>
            </a:r>
            <a:r>
              <a:rPr lang="en-US" sz="1300" b="0" i="1" strike="noStrike" spc="-1">
                <a:solidFill>
                  <a:srgbClr val="00007D"/>
                </a:solidFill>
                <a:latin typeface="Courier New"/>
                <a:ea typeface="宋体"/>
              </a:rPr>
              <a:t>timerID</a:t>
            </a:r>
            <a:r>
              <a:rPr lang="en-US" sz="1300" b="0" strike="noStrike" spc="-1">
                <a:solidFill>
                  <a:srgbClr val="00007D"/>
                </a:solidFill>
                <a:latin typeface="Courier New"/>
                <a:ea typeface="宋体"/>
              </a:rPr>
              <a:t> )</a:t>
            </a:r>
            <a:endParaRPr lang="en-US" sz="1300" b="0" strike="noStrike" spc="-1">
              <a:latin typeface="Arial"/>
            </a:endParaRPr>
          </a:p>
        </p:txBody>
      </p:sp>
      <p:sp>
        <p:nvSpPr>
          <p:cNvPr id="1750" name="CustomShape 11"/>
          <p:cNvSpPr/>
          <p:nvPr/>
        </p:nvSpPr>
        <p:spPr>
          <a:xfrm>
            <a:off x="2448000" y="2190600"/>
            <a:ext cx="6477480" cy="28476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281"/>
              </a:spcBef>
              <a:buClr>
                <a:srgbClr val="FF9933"/>
              </a:buClr>
              <a:buSzPct val="80000"/>
              <a:buFont typeface="Wingdings" charset="2"/>
              <a:buChar char=""/>
            </a:pPr>
            <a:r>
              <a:rPr lang="en-US" sz="1400" b="0" strike="noStrike" spc="-1">
                <a:solidFill>
                  <a:srgbClr val="00007D"/>
                </a:solidFill>
                <a:latin typeface="Verdana"/>
                <a:ea typeface="宋体"/>
              </a:rPr>
              <a:t>Deleted the specified timer</a:t>
            </a:r>
            <a:endParaRPr lang="en-US" sz="1400" b="0" strike="noStrike" spc="-1">
              <a:latin typeface="Arial"/>
            </a:endParaRPr>
          </a:p>
        </p:txBody>
      </p:sp>
      <p:sp>
        <p:nvSpPr>
          <p:cNvPr id="1751" name="CustomShape 12"/>
          <p:cNvSpPr/>
          <p:nvPr/>
        </p:nvSpPr>
        <p:spPr>
          <a:xfrm>
            <a:off x="179280" y="3213000"/>
            <a:ext cx="2265840" cy="705600"/>
          </a:xfrm>
          <a:prstGeom prst="rect">
            <a:avLst/>
          </a:prstGeom>
          <a:solidFill>
            <a:srgbClr val="DCE6F2"/>
          </a:soli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createInNewSpace()</a:t>
            </a:r>
            <a:endParaRPr lang="en-US" sz="1300" b="0" strike="noStrike" spc="-1">
              <a:latin typeface="Arial"/>
            </a:endParaRPr>
          </a:p>
        </p:txBody>
      </p:sp>
      <p:sp>
        <p:nvSpPr>
          <p:cNvPr id="1752" name="CustomShape 13"/>
          <p:cNvSpPr/>
          <p:nvPr/>
        </p:nvSpPr>
        <p:spPr>
          <a:xfrm>
            <a:off x="2448000" y="3213000"/>
            <a:ext cx="6477480" cy="707040"/>
          </a:xfrm>
          <a:prstGeom prst="rect">
            <a:avLst/>
          </a:prstGeom>
          <a:solidFill>
            <a:srgbClr val="DCE6F2"/>
          </a:soli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71"/>
              </a:spcBef>
              <a:buClr>
                <a:srgbClr val="FF9933"/>
              </a:buClr>
              <a:buSzPct val="80000"/>
              <a:buFont typeface="Wingdings" charset="2"/>
              <a:buChar char=""/>
            </a:pPr>
            <a:r>
              <a:rPr lang="en-US" sz="1200" b="0" strike="noStrike" spc="-1">
                <a:solidFill>
                  <a:srgbClr val="00007D"/>
                </a:solidFill>
                <a:latin typeface="Verdana"/>
                <a:ea typeface="宋体"/>
              </a:rPr>
              <a:t>Create a cell part of an entity in a new space (including a new cell to manage it)</a:t>
            </a:r>
            <a:endParaRPr lang="en-US" sz="1200" b="0" strike="noStrike" spc="-1">
              <a:latin typeface="Arial"/>
            </a:endParaRPr>
          </a:p>
          <a:p>
            <a:pPr marL="85680" indent="-83160">
              <a:lnSpc>
                <a:spcPct val="100000"/>
              </a:lnSpc>
              <a:spcBef>
                <a:spcPts val="71"/>
              </a:spcBef>
              <a:buClr>
                <a:srgbClr val="FF9933"/>
              </a:buClr>
              <a:buSzPct val="80000"/>
              <a:buFont typeface="Wingdings" charset="2"/>
              <a:buChar char=""/>
            </a:pPr>
            <a:r>
              <a:rPr lang="en-US" sz="1200" b="0" strike="noStrike" spc="-1">
                <a:solidFill>
                  <a:srgbClr val="00007D"/>
                </a:solidFill>
                <a:latin typeface="Verdana"/>
                <a:ea typeface="宋体"/>
              </a:rPr>
              <a:t>Can be used to create an entity to control a new space (e.g. Task manager)</a:t>
            </a:r>
            <a:endParaRPr lang="en-US" sz="1200" b="0" strike="noStrike" spc="-1">
              <a:latin typeface="Arial"/>
            </a:endParaRPr>
          </a:p>
        </p:txBody>
      </p:sp>
      <p:sp>
        <p:nvSpPr>
          <p:cNvPr id="1753" name="CustomShape 14"/>
          <p:cNvSpPr/>
          <p:nvPr/>
        </p:nvSpPr>
        <p:spPr>
          <a:xfrm>
            <a:off x="179280" y="3921120"/>
            <a:ext cx="2265840" cy="107856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destroyCellEntity()</a:t>
            </a:r>
            <a:endParaRPr lang="en-US" sz="1300" b="0" strike="noStrike" spc="-1">
              <a:latin typeface="Arial"/>
            </a:endParaRPr>
          </a:p>
        </p:txBody>
      </p:sp>
      <p:sp>
        <p:nvSpPr>
          <p:cNvPr id="1754" name="CustomShape 15"/>
          <p:cNvSpPr/>
          <p:nvPr/>
        </p:nvSpPr>
        <p:spPr>
          <a:xfrm>
            <a:off x="179280" y="5002200"/>
            <a:ext cx="2265840" cy="930960"/>
          </a:xfrm>
          <a:prstGeom prst="rect">
            <a:avLst/>
          </a:prstGeom>
          <a:solidFill>
            <a:srgbClr val="DCE6F2"/>
          </a:soli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destroy()</a:t>
            </a:r>
            <a:endParaRPr lang="en-US" sz="1300" b="0" strike="noStrike" spc="-1">
              <a:latin typeface="Arial"/>
            </a:endParaRPr>
          </a:p>
        </p:txBody>
      </p:sp>
      <p:sp>
        <p:nvSpPr>
          <p:cNvPr id="1755" name="CustomShape 16"/>
          <p:cNvSpPr/>
          <p:nvPr/>
        </p:nvSpPr>
        <p:spPr>
          <a:xfrm>
            <a:off x="2448000" y="3921120"/>
            <a:ext cx="6477480" cy="107856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36000" tIns="36000" rIns="0" bIns="180000"/>
          <a:lstStyle/>
          <a:p>
            <a:pPr marL="85680" indent="-83160">
              <a:lnSpc>
                <a:spcPct val="90000"/>
              </a:lnSpc>
              <a:spcBef>
                <a:spcPts val="210"/>
              </a:spcBef>
              <a:buClr>
                <a:srgbClr val="FF9933"/>
              </a:buClr>
              <a:buSzPct val="80000"/>
              <a:buFont typeface="Wingdings" charset="2"/>
              <a:buChar char=""/>
            </a:pPr>
            <a:r>
              <a:rPr lang="en-US" sz="1400" b="0" strike="noStrike" spc="-1">
                <a:solidFill>
                  <a:srgbClr val="00007D"/>
                </a:solidFill>
                <a:latin typeface="Calibri"/>
                <a:ea typeface="宋体"/>
              </a:rPr>
              <a:t>Delete Cell entity, keep base part</a:t>
            </a:r>
            <a:endParaRPr lang="en-US" sz="1400" b="0" strike="noStrike" spc="-1">
              <a:latin typeface="Arial"/>
            </a:endParaRPr>
          </a:p>
          <a:p>
            <a:pPr marL="85680" indent="-83160">
              <a:lnSpc>
                <a:spcPct val="90000"/>
              </a:lnSpc>
              <a:spcBef>
                <a:spcPts val="210"/>
              </a:spcBef>
              <a:buClr>
                <a:srgbClr val="FF9933"/>
              </a:buClr>
              <a:buSzPct val="80000"/>
              <a:buFont typeface="Wingdings" charset="2"/>
              <a:buChar char=""/>
            </a:pPr>
            <a:r>
              <a:rPr lang="en-US" sz="1400" b="0" strike="noStrike" spc="-1">
                <a:solidFill>
                  <a:srgbClr val="00007D"/>
                </a:solidFill>
                <a:latin typeface="Calibri"/>
                <a:ea typeface="宋体"/>
              </a:rPr>
              <a:t>If it is transferred between Spaces, it is recommended to use ‘teleport’ on CellApp to avoid frequent destruction and creation of Cell Entities.</a:t>
            </a:r>
            <a:endParaRPr lang="en-US" sz="1400" b="0" strike="noStrike" spc="-1">
              <a:latin typeface="Arial"/>
            </a:endParaRPr>
          </a:p>
          <a:p>
            <a:pPr marL="85680" indent="-83160">
              <a:lnSpc>
                <a:spcPct val="90000"/>
              </a:lnSpc>
              <a:spcBef>
                <a:spcPts val="210"/>
              </a:spcBef>
              <a:buClr>
                <a:srgbClr val="FF9933"/>
              </a:buClr>
              <a:buSzPct val="80000"/>
              <a:buFont typeface="Wingdings" charset="2"/>
              <a:buChar char=""/>
            </a:pPr>
            <a:r>
              <a:rPr lang="en-US" sz="1400" b="0" strike="noStrike" spc="-1">
                <a:solidFill>
                  <a:srgbClr val="00007D"/>
                </a:solidFill>
                <a:latin typeface="Arial"/>
                <a:ea typeface="宋体"/>
              </a:rPr>
              <a:t>The onLoseCell of the Base will be called back, and the Base.cellData property will be assigned to properties of the Cell Entity</a:t>
            </a:r>
            <a:endParaRPr lang="en-US" sz="1400" b="0" strike="noStrike" spc="-1">
              <a:latin typeface="Arial"/>
            </a:endParaRPr>
          </a:p>
        </p:txBody>
      </p:sp>
      <p:sp>
        <p:nvSpPr>
          <p:cNvPr id="1756" name="CustomShape 17"/>
          <p:cNvSpPr/>
          <p:nvPr/>
        </p:nvSpPr>
        <p:spPr>
          <a:xfrm>
            <a:off x="2448000" y="5002200"/>
            <a:ext cx="6477480" cy="930960"/>
          </a:xfrm>
          <a:prstGeom prst="rect">
            <a:avLst/>
          </a:prstGeom>
          <a:solidFill>
            <a:srgbClr val="DCE6F2"/>
          </a:soli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Calibri"/>
                <a:ea typeface="宋体"/>
              </a:rPr>
              <a:t>Destroys the Base part of the Entity</a:t>
            </a:r>
            <a:endParaRPr lang="en-US" sz="1400" b="0" strike="noStrike" spc="-1">
              <a:latin typeface="Arial"/>
            </a:endParaRPr>
          </a:p>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Calibri"/>
                <a:ea typeface="宋体"/>
              </a:rPr>
              <a:t>Cell Entity must have been destroyed first</a:t>
            </a:r>
            <a:endParaRPr lang="en-US" sz="1400" b="0" strike="noStrike" spc="-1">
              <a:latin typeface="Arial"/>
            </a:endParaRPr>
          </a:p>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Calibri"/>
                <a:ea typeface="宋体"/>
              </a:rPr>
              <a:t>Suitable for removing Entity from the game</a:t>
            </a:r>
            <a:endParaRPr lang="en-US" sz="1400" b="0" strike="noStrike" spc="-1">
              <a:latin typeface="Arial"/>
            </a:endParaRPr>
          </a:p>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Calibri"/>
                <a:ea typeface="宋体"/>
              </a:rPr>
              <a:t>Often used in the onLoseCell callback function</a:t>
            </a:r>
            <a:endParaRPr lang="en-US" sz="1400" b="0" strike="noStrike" spc="-1">
              <a:latin typeface="Arial"/>
            </a:endParaRPr>
          </a:p>
        </p:txBody>
      </p:sp>
      <p:sp>
        <p:nvSpPr>
          <p:cNvPr id="1757" name="CustomShape 18"/>
          <p:cNvSpPr/>
          <p:nvPr/>
        </p:nvSpPr>
        <p:spPr>
          <a:xfrm>
            <a:off x="179280" y="6310440"/>
            <a:ext cx="7316640" cy="545400"/>
          </a:xfrm>
          <a:prstGeom prst="rect">
            <a:avLst/>
          </a:prstGeom>
          <a:gradFill>
            <a:gsLst>
              <a:gs pos="0">
                <a:srgbClr val="FFC1BE"/>
              </a:gs>
              <a:gs pos="100000">
                <a:srgbClr val="FFE5E5"/>
              </a:gs>
            </a:gsLst>
            <a:lin ang="16200000"/>
          </a:gradFill>
          <a:ln w="9360">
            <a:solidFill>
              <a:srgbClr val="BE4B48"/>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36000" rIns="0" bIns="180000"/>
          <a:lstStyle/>
          <a:p>
            <a:pPr marL="85680" indent="-83160">
              <a:lnSpc>
                <a:spcPct val="100000"/>
              </a:lnSpc>
              <a:spcBef>
                <a:spcPts val="71"/>
              </a:spcBef>
            </a:pPr>
            <a:r>
              <a:rPr lang="en-US" sz="1400" b="0" strike="noStrike" spc="-1">
                <a:solidFill>
                  <a:srgbClr val="000000"/>
                </a:solidFill>
                <a:latin typeface="Calibri"/>
                <a:ea typeface="宋体"/>
              </a:rPr>
              <a:t>  The Cell Entity attribute is fetched and transmitted from Base.cellData, and it becomes no longer accessible.</a:t>
            </a:r>
            <a:endParaRPr lang="en-US" sz="1400" b="0" strike="noStrike" spc="-1">
              <a:latin typeface="Arial"/>
            </a:endParaRPr>
          </a:p>
        </p:txBody>
      </p:sp>
      <p:sp>
        <p:nvSpPr>
          <p:cNvPr id="1758" name="CustomShape 19"/>
          <p:cNvSpPr/>
          <p:nvPr/>
        </p:nvSpPr>
        <p:spPr>
          <a:xfrm>
            <a:off x="2268360" y="2478240"/>
            <a:ext cx="176760" cy="210600"/>
          </a:xfrm>
          <a:prstGeom prst="rect">
            <a:avLst/>
          </a:prstGeom>
          <a:noFill/>
          <a:ln>
            <a:noFill/>
          </a:ln>
        </p:spPr>
        <p:style>
          <a:lnRef idx="0">
            <a:scrgbClr r="0" g="0" b="0"/>
          </a:lnRef>
          <a:fillRef idx="0">
            <a:scrgbClr r="0" g="0" b="0"/>
          </a:fillRef>
          <a:effectRef idx="0">
            <a:scrgbClr r="0" g="0" b="0"/>
          </a:effectRef>
          <a:fontRef idx="minor"/>
        </p:style>
        <p:txBody>
          <a:bodyPr lIns="18000" tIns="0" rIns="0" bIns="0"/>
          <a:lstStyle/>
          <a:p>
            <a:pPr>
              <a:lnSpc>
                <a:spcPct val="100000"/>
              </a:lnSpc>
            </a:pPr>
            <a:r>
              <a:rPr lang="en-US" sz="1400" b="0" strike="noStrike" spc="-1">
                <a:solidFill>
                  <a:srgbClr val="FF6600"/>
                </a:solidFill>
                <a:latin typeface="Verdana"/>
                <a:ea typeface="DejaVu Sans"/>
              </a:rPr>
              <a:t>*</a:t>
            </a:r>
            <a:endParaRPr lang="en-US" sz="1400" b="0" strike="noStrike" spc="-1">
              <a:latin typeface="Arial"/>
            </a:endParaRPr>
          </a:p>
        </p:txBody>
      </p:sp>
      <p:sp>
        <p:nvSpPr>
          <p:cNvPr id="1759" name="CustomShape 20"/>
          <p:cNvSpPr/>
          <p:nvPr/>
        </p:nvSpPr>
        <p:spPr>
          <a:xfrm>
            <a:off x="2271600" y="3192480"/>
            <a:ext cx="176760" cy="210600"/>
          </a:xfrm>
          <a:prstGeom prst="rect">
            <a:avLst/>
          </a:prstGeom>
          <a:noFill/>
          <a:ln>
            <a:noFill/>
          </a:ln>
        </p:spPr>
        <p:style>
          <a:lnRef idx="0">
            <a:scrgbClr r="0" g="0" b="0"/>
          </a:lnRef>
          <a:fillRef idx="0">
            <a:scrgbClr r="0" g="0" b="0"/>
          </a:fillRef>
          <a:effectRef idx="0">
            <a:scrgbClr r="0" g="0" b="0"/>
          </a:effectRef>
          <a:fontRef idx="minor"/>
        </p:style>
        <p:txBody>
          <a:bodyPr lIns="18000" tIns="0" rIns="0" bIns="0"/>
          <a:lstStyle/>
          <a:p>
            <a:pPr>
              <a:lnSpc>
                <a:spcPct val="100000"/>
              </a:lnSpc>
            </a:pPr>
            <a:r>
              <a:rPr lang="en-US" sz="1400" b="0" strike="noStrike" spc="-1">
                <a:solidFill>
                  <a:srgbClr val="FF6600"/>
                </a:solidFill>
                <a:latin typeface="Verdana"/>
                <a:ea typeface="DejaVu Sans"/>
              </a:rPr>
              <a:t>*</a:t>
            </a:r>
            <a:endParaRPr lang="en-US" sz="1400" b="0" strike="noStrike" spc="-1">
              <a:latin typeface="Arial"/>
            </a:endParaRPr>
          </a:p>
        </p:txBody>
      </p:sp>
      <p:sp>
        <p:nvSpPr>
          <p:cNvPr id="1760" name="CustomShape 21"/>
          <p:cNvSpPr/>
          <p:nvPr/>
        </p:nvSpPr>
        <p:spPr>
          <a:xfrm>
            <a:off x="2268360" y="3213000"/>
            <a:ext cx="176760" cy="210600"/>
          </a:xfrm>
          <a:prstGeom prst="rect">
            <a:avLst/>
          </a:prstGeom>
          <a:noFill/>
          <a:ln>
            <a:noFill/>
          </a:ln>
        </p:spPr>
        <p:style>
          <a:lnRef idx="0">
            <a:scrgbClr r="0" g="0" b="0"/>
          </a:lnRef>
          <a:fillRef idx="0">
            <a:scrgbClr r="0" g="0" b="0"/>
          </a:fillRef>
          <a:effectRef idx="0">
            <a:scrgbClr r="0" g="0" b="0"/>
          </a:effectRef>
          <a:fontRef idx="minor"/>
        </p:style>
        <p:txBody>
          <a:bodyPr lIns="18000" tIns="0" rIns="0" bIns="0"/>
          <a:lstStyle/>
          <a:p>
            <a:pPr>
              <a:lnSpc>
                <a:spcPct val="100000"/>
              </a:lnSpc>
            </a:pPr>
            <a:r>
              <a:rPr lang="en-US" sz="1400" b="0" strike="noStrike" spc="-1">
                <a:solidFill>
                  <a:srgbClr val="FF6600"/>
                </a:solidFill>
                <a:latin typeface="Verdana"/>
                <a:ea typeface="DejaVu Sans"/>
              </a:rPr>
              <a:t>*</a:t>
            </a:r>
            <a:endParaRPr lang="en-US" sz="1400" b="0" strike="noStrike" spc="-1">
              <a:latin typeface="Arial"/>
            </a:endParaRPr>
          </a:p>
        </p:txBody>
      </p:sp>
      <p:sp>
        <p:nvSpPr>
          <p:cNvPr id="1761" name="CustomShape 22"/>
          <p:cNvSpPr/>
          <p:nvPr/>
        </p:nvSpPr>
        <p:spPr>
          <a:xfrm>
            <a:off x="179280" y="6381720"/>
            <a:ext cx="176760" cy="210600"/>
          </a:xfrm>
          <a:prstGeom prst="rect">
            <a:avLst/>
          </a:prstGeom>
          <a:noFill/>
          <a:ln>
            <a:noFill/>
          </a:ln>
        </p:spPr>
        <p:style>
          <a:lnRef idx="0">
            <a:scrgbClr r="0" g="0" b="0"/>
          </a:lnRef>
          <a:fillRef idx="0">
            <a:scrgbClr r="0" g="0" b="0"/>
          </a:fillRef>
          <a:effectRef idx="0">
            <a:scrgbClr r="0" g="0" b="0"/>
          </a:effectRef>
          <a:fontRef idx="minor"/>
        </p:style>
        <p:txBody>
          <a:bodyPr lIns="18000" tIns="0" rIns="0" bIns="0"/>
          <a:lstStyle/>
          <a:p>
            <a:pPr>
              <a:lnSpc>
                <a:spcPct val="100000"/>
              </a:lnSpc>
            </a:pPr>
            <a:r>
              <a:rPr lang="en-US" sz="1400" b="0" strike="noStrike" spc="-1">
                <a:solidFill>
                  <a:srgbClr val="FF6600"/>
                </a:solidFill>
                <a:latin typeface="Verdana"/>
                <a:ea typeface="DejaVu Sans"/>
              </a:rPr>
              <a:t>*</a:t>
            </a:r>
            <a:endParaRPr lang="en-US" sz="1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763"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attributes on Cellapp</a:t>
            </a:r>
            <a:endParaRPr lang="en-US" sz="4900" b="0" strike="noStrike" spc="-1">
              <a:latin typeface="Arial"/>
            </a:endParaRPr>
          </a:p>
        </p:txBody>
      </p:sp>
      <p:sp>
        <p:nvSpPr>
          <p:cNvPr id="1764" name="CustomShape 3"/>
          <p:cNvSpPr/>
          <p:nvPr/>
        </p:nvSpPr>
        <p:spPr>
          <a:xfrm>
            <a:off x="466560" y="2143080"/>
            <a:ext cx="19072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id</a:t>
            </a:r>
            <a:endParaRPr lang="en-US" sz="1900" b="0" strike="noStrike" spc="-1">
              <a:latin typeface="Arial"/>
            </a:endParaRPr>
          </a:p>
        </p:txBody>
      </p:sp>
      <p:sp>
        <p:nvSpPr>
          <p:cNvPr id="1765" name="CustomShape 4"/>
          <p:cNvSpPr/>
          <p:nvPr/>
        </p:nvSpPr>
        <p:spPr>
          <a:xfrm>
            <a:off x="2376360" y="2143080"/>
            <a:ext cx="63316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800" b="0" strike="noStrike" spc="-1">
                <a:solidFill>
                  <a:srgbClr val="00007D"/>
                </a:solidFill>
                <a:latin typeface="Verdana"/>
                <a:ea typeface="宋体"/>
              </a:rPr>
              <a:t>Unique Entity id, cell, base, client share an ID</a:t>
            </a:r>
            <a:endParaRPr lang="en-US" sz="1800" b="0" strike="noStrike" spc="-1">
              <a:latin typeface="Arial"/>
            </a:endParaRPr>
          </a:p>
        </p:txBody>
      </p:sp>
      <p:sp>
        <p:nvSpPr>
          <p:cNvPr id="1766" name="CustomShape 5"/>
          <p:cNvSpPr/>
          <p:nvPr/>
        </p:nvSpPr>
        <p:spPr>
          <a:xfrm>
            <a:off x="466560" y="2449440"/>
            <a:ext cx="190728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spaceID</a:t>
            </a:r>
            <a:endParaRPr lang="en-US" sz="1900" b="0" strike="noStrike" spc="-1">
              <a:latin typeface="Arial"/>
            </a:endParaRPr>
          </a:p>
        </p:txBody>
      </p:sp>
      <p:sp>
        <p:nvSpPr>
          <p:cNvPr id="1767" name="CustomShape 6"/>
          <p:cNvSpPr/>
          <p:nvPr/>
        </p:nvSpPr>
        <p:spPr>
          <a:xfrm>
            <a:off x="2376360" y="2449440"/>
            <a:ext cx="633168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800" b="0" strike="noStrike" spc="-1">
                <a:solidFill>
                  <a:srgbClr val="00007D"/>
                </a:solidFill>
                <a:latin typeface="Calibri"/>
                <a:ea typeface="宋体"/>
              </a:rPr>
              <a:t>Entity’s Space</a:t>
            </a:r>
            <a:endParaRPr lang="en-US" sz="1800" b="0" strike="noStrike" spc="-1">
              <a:latin typeface="Arial"/>
            </a:endParaRPr>
          </a:p>
        </p:txBody>
      </p:sp>
      <p:sp>
        <p:nvSpPr>
          <p:cNvPr id="1768" name="CustomShape 7"/>
          <p:cNvSpPr/>
          <p:nvPr/>
        </p:nvSpPr>
        <p:spPr>
          <a:xfrm>
            <a:off x="466560" y="3370320"/>
            <a:ext cx="19072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roll</a:t>
            </a:r>
            <a:endParaRPr lang="en-US" sz="1900" b="0" strike="noStrike" spc="-1">
              <a:latin typeface="Arial"/>
            </a:endParaRPr>
          </a:p>
        </p:txBody>
      </p:sp>
      <p:sp>
        <p:nvSpPr>
          <p:cNvPr id="1769" name="CustomShape 8"/>
          <p:cNvSpPr/>
          <p:nvPr/>
        </p:nvSpPr>
        <p:spPr>
          <a:xfrm>
            <a:off x="2376360" y="3370320"/>
            <a:ext cx="6331680" cy="91656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0" anchor="ctr"/>
          <a:lstStyle/>
          <a:p>
            <a:pPr>
              <a:lnSpc>
                <a:spcPct val="100000"/>
              </a:lnSpc>
              <a:spcBef>
                <a:spcPts val="360"/>
              </a:spcBef>
            </a:pPr>
            <a:r>
              <a:rPr lang="en-US" sz="1800" b="0" strike="noStrike" spc="-1">
                <a:solidFill>
                  <a:srgbClr val="00007D"/>
                </a:solidFill>
                <a:latin typeface="Verdana"/>
                <a:ea typeface="宋体"/>
              </a:rPr>
              <a:t>Entity orientation</a:t>
            </a:r>
            <a:endParaRPr lang="en-US" sz="1800" b="0" strike="noStrike" spc="-1">
              <a:latin typeface="Arial"/>
            </a:endParaRPr>
          </a:p>
        </p:txBody>
      </p:sp>
      <p:sp>
        <p:nvSpPr>
          <p:cNvPr id="1770" name="CustomShape 9"/>
          <p:cNvSpPr/>
          <p:nvPr/>
        </p:nvSpPr>
        <p:spPr>
          <a:xfrm>
            <a:off x="466560" y="3676680"/>
            <a:ext cx="190728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pitch</a:t>
            </a:r>
            <a:endParaRPr lang="en-US" sz="1900" b="0" strike="noStrike" spc="-1">
              <a:latin typeface="Arial"/>
            </a:endParaRPr>
          </a:p>
        </p:txBody>
      </p:sp>
      <p:sp>
        <p:nvSpPr>
          <p:cNvPr id="1771" name="CustomShape 10"/>
          <p:cNvSpPr/>
          <p:nvPr/>
        </p:nvSpPr>
        <p:spPr>
          <a:xfrm>
            <a:off x="466560" y="3983040"/>
            <a:ext cx="19072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yaw</a:t>
            </a:r>
            <a:endParaRPr lang="en-US" sz="1900" b="0" strike="noStrike" spc="-1">
              <a:latin typeface="Arial"/>
            </a:endParaRPr>
          </a:p>
        </p:txBody>
      </p:sp>
      <p:sp>
        <p:nvSpPr>
          <p:cNvPr id="1772" name="CustomShape 11"/>
          <p:cNvSpPr/>
          <p:nvPr/>
        </p:nvSpPr>
        <p:spPr>
          <a:xfrm>
            <a:off x="466560" y="4289400"/>
            <a:ext cx="190728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direction</a:t>
            </a:r>
            <a:endParaRPr lang="en-US" sz="1900" b="0" strike="noStrike" spc="-1">
              <a:latin typeface="Arial"/>
            </a:endParaRPr>
          </a:p>
        </p:txBody>
      </p:sp>
      <p:sp>
        <p:nvSpPr>
          <p:cNvPr id="1773" name="CustomShape 12"/>
          <p:cNvSpPr/>
          <p:nvPr/>
        </p:nvSpPr>
        <p:spPr>
          <a:xfrm>
            <a:off x="2376360" y="4289400"/>
            <a:ext cx="633168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800" b="0" strike="noStrike" spc="-1">
                <a:solidFill>
                  <a:srgbClr val="00007D"/>
                </a:solidFill>
                <a:latin typeface="Arial"/>
                <a:ea typeface="宋体"/>
              </a:rPr>
              <a:t>Entity orientation represented by combination of roll,pitch,yaw</a:t>
            </a:r>
            <a:endParaRPr lang="en-US" sz="1800" b="0" strike="noStrike" spc="-1">
              <a:latin typeface="Arial"/>
            </a:endParaRPr>
          </a:p>
        </p:txBody>
      </p:sp>
      <p:sp>
        <p:nvSpPr>
          <p:cNvPr id="1774" name="CustomShape 13"/>
          <p:cNvSpPr/>
          <p:nvPr/>
        </p:nvSpPr>
        <p:spPr>
          <a:xfrm>
            <a:off x="466560" y="4595760"/>
            <a:ext cx="19072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775" name="CustomShape 14"/>
          <p:cNvSpPr/>
          <p:nvPr/>
        </p:nvSpPr>
        <p:spPr>
          <a:xfrm>
            <a:off x="2376360" y="4595760"/>
            <a:ext cx="63316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776" name="CustomShape 15"/>
          <p:cNvSpPr/>
          <p:nvPr/>
        </p:nvSpPr>
        <p:spPr>
          <a:xfrm>
            <a:off x="466560" y="4902120"/>
            <a:ext cx="1907280" cy="5450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0" anchor="ctr"/>
          <a:lstStyle/>
          <a:p>
            <a:pPr>
              <a:lnSpc>
                <a:spcPct val="100000"/>
              </a:lnSpc>
              <a:spcBef>
                <a:spcPts val="380"/>
              </a:spcBef>
            </a:pPr>
            <a:r>
              <a:rPr lang="en-US" sz="1900" b="0" strike="noStrike" spc="-1">
                <a:solidFill>
                  <a:srgbClr val="00007D"/>
                </a:solidFill>
                <a:latin typeface="Courier New"/>
                <a:ea typeface="DejaVu Sans"/>
              </a:rPr>
              <a:t>volatileInfo</a:t>
            </a:r>
            <a:endParaRPr lang="en-US" sz="1900" b="0" strike="noStrike" spc="-1">
              <a:latin typeface="Arial"/>
            </a:endParaRPr>
          </a:p>
        </p:txBody>
      </p:sp>
      <p:sp>
        <p:nvSpPr>
          <p:cNvPr id="1777" name="CustomShape 16"/>
          <p:cNvSpPr/>
          <p:nvPr/>
        </p:nvSpPr>
        <p:spPr>
          <a:xfrm>
            <a:off x="2376360" y="4902120"/>
            <a:ext cx="6331680" cy="54360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800" b="0" strike="noStrike" spc="-1">
                <a:solidFill>
                  <a:srgbClr val="00007D"/>
                </a:solidFill>
                <a:latin typeface="Verdana"/>
                <a:ea typeface="宋体"/>
              </a:rPr>
              <a:t>Used to determine the update frequency of roll,pitch,yaw. There is a default value in the .def file</a:t>
            </a:r>
            <a:endParaRPr lang="en-US" sz="1800" b="0" strike="noStrike" spc="-1">
              <a:latin typeface="Arial"/>
            </a:endParaRPr>
          </a:p>
        </p:txBody>
      </p:sp>
      <p:sp>
        <p:nvSpPr>
          <p:cNvPr id="1778" name="CustomShape 17"/>
          <p:cNvSpPr/>
          <p:nvPr/>
        </p:nvSpPr>
        <p:spPr>
          <a:xfrm>
            <a:off x="466560" y="5450040"/>
            <a:ext cx="19072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779" name="CustomShape 18"/>
          <p:cNvSpPr/>
          <p:nvPr/>
        </p:nvSpPr>
        <p:spPr>
          <a:xfrm>
            <a:off x="2376360" y="5450040"/>
            <a:ext cx="63316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780" name="CustomShape 19"/>
          <p:cNvSpPr/>
          <p:nvPr/>
        </p:nvSpPr>
        <p:spPr>
          <a:xfrm>
            <a:off x="466560" y="5756400"/>
            <a:ext cx="1907280" cy="55080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topSpeed</a:t>
            </a:r>
            <a:endParaRPr lang="en-US" sz="1900" b="0" strike="noStrike" spc="-1">
              <a:latin typeface="Arial"/>
            </a:endParaRPr>
          </a:p>
        </p:txBody>
      </p:sp>
      <p:sp>
        <p:nvSpPr>
          <p:cNvPr id="1781" name="CustomShape 20"/>
          <p:cNvSpPr/>
          <p:nvPr/>
        </p:nvSpPr>
        <p:spPr>
          <a:xfrm>
            <a:off x="2376360" y="5756400"/>
            <a:ext cx="6331680" cy="55080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800" b="0" strike="noStrike" spc="-1">
                <a:solidFill>
                  <a:srgbClr val="00007D"/>
                </a:solidFill>
                <a:latin typeface="Verdana"/>
                <a:ea typeface="宋体"/>
              </a:rPr>
              <a:t>The maximum speed of Entity. Used for physical inspection</a:t>
            </a:r>
            <a:endParaRPr lang="en-US" sz="1800" b="0" strike="noStrike" spc="-1">
              <a:latin typeface="Arial"/>
            </a:endParaRPr>
          </a:p>
        </p:txBody>
      </p:sp>
      <p:sp>
        <p:nvSpPr>
          <p:cNvPr id="1782" name="CustomShape 21"/>
          <p:cNvSpPr/>
          <p:nvPr/>
        </p:nvSpPr>
        <p:spPr>
          <a:xfrm>
            <a:off x="466560" y="1819440"/>
            <a:ext cx="1907280" cy="321480"/>
          </a:xfrm>
          <a:prstGeom prst="rect">
            <a:avLst/>
          </a:prstGeom>
          <a:gradFill>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Attribute</a:t>
            </a:r>
            <a:endParaRPr lang="en-US" sz="1900" b="0" strike="noStrike" spc="-1">
              <a:latin typeface="Arial"/>
            </a:endParaRPr>
          </a:p>
        </p:txBody>
      </p:sp>
      <p:sp>
        <p:nvSpPr>
          <p:cNvPr id="1783" name="CustomShape 22"/>
          <p:cNvSpPr/>
          <p:nvPr/>
        </p:nvSpPr>
        <p:spPr>
          <a:xfrm>
            <a:off x="2376360" y="1819440"/>
            <a:ext cx="6331680" cy="321480"/>
          </a:xfrm>
          <a:prstGeom prst="rect">
            <a:avLst/>
          </a:prstGeom>
          <a:gradFill>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Description</a:t>
            </a:r>
            <a:endParaRPr lang="en-US" sz="1900" b="0" strike="noStrike" spc="-1">
              <a:latin typeface="Arial"/>
            </a:endParaRPr>
          </a:p>
        </p:txBody>
      </p:sp>
      <p:sp>
        <p:nvSpPr>
          <p:cNvPr id="1784" name="Line 23"/>
          <p:cNvSpPr/>
          <p:nvPr/>
        </p:nvSpPr>
        <p:spPr>
          <a:xfrm flipV="1">
            <a:off x="2376360" y="1807920"/>
            <a:ext cx="360" cy="3351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85" name="CustomShape 24"/>
          <p:cNvSpPr/>
          <p:nvPr/>
        </p:nvSpPr>
        <p:spPr>
          <a:xfrm>
            <a:off x="466560" y="3063960"/>
            <a:ext cx="190728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80"/>
              </a:spcBef>
            </a:pPr>
            <a:r>
              <a:rPr lang="en-US" sz="1900" b="0" strike="noStrike" spc="-1">
                <a:solidFill>
                  <a:srgbClr val="00007D"/>
                </a:solidFill>
                <a:latin typeface="Courier New"/>
                <a:ea typeface="DejaVu Sans"/>
              </a:rPr>
              <a:t>position</a:t>
            </a:r>
            <a:endParaRPr lang="en-US" sz="1900" b="0" strike="noStrike" spc="-1">
              <a:latin typeface="Arial"/>
            </a:endParaRPr>
          </a:p>
        </p:txBody>
      </p:sp>
      <p:sp>
        <p:nvSpPr>
          <p:cNvPr id="1786" name="CustomShape 25"/>
          <p:cNvSpPr/>
          <p:nvPr/>
        </p:nvSpPr>
        <p:spPr>
          <a:xfrm>
            <a:off x="2376360" y="3063960"/>
            <a:ext cx="6331680" cy="30384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72000" tIns="0" rIns="36000" bIns="180000"/>
          <a:lstStyle/>
          <a:p>
            <a:pPr>
              <a:lnSpc>
                <a:spcPct val="100000"/>
              </a:lnSpc>
              <a:spcBef>
                <a:spcPts val="360"/>
              </a:spcBef>
            </a:pPr>
            <a:r>
              <a:rPr lang="en-US" sz="1800" b="0" strike="noStrike" spc="-1">
                <a:solidFill>
                  <a:srgbClr val="00007D"/>
                </a:solidFill>
                <a:latin typeface="Verdana"/>
                <a:ea typeface="宋体"/>
              </a:rPr>
              <a:t>Entity world coordinates location</a:t>
            </a:r>
            <a:endParaRPr lang="en-US" sz="1800" b="0" strike="noStrike" spc="-1">
              <a:latin typeface="Arial"/>
            </a:endParaRPr>
          </a:p>
        </p:txBody>
      </p:sp>
      <p:sp>
        <p:nvSpPr>
          <p:cNvPr id="1787" name="CustomShape 26"/>
          <p:cNvSpPr/>
          <p:nvPr/>
        </p:nvSpPr>
        <p:spPr>
          <a:xfrm>
            <a:off x="467640" y="2762640"/>
            <a:ext cx="19072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788" name="CustomShape 27"/>
          <p:cNvSpPr/>
          <p:nvPr/>
        </p:nvSpPr>
        <p:spPr>
          <a:xfrm>
            <a:off x="2377440" y="2762640"/>
            <a:ext cx="6331680" cy="30384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790"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methods on Cellapp</a:t>
            </a:r>
            <a:endParaRPr lang="en-US" sz="4900" b="0" strike="noStrike" spc="-1">
              <a:latin typeface="Arial"/>
            </a:endParaRPr>
          </a:p>
        </p:txBody>
      </p:sp>
      <p:sp>
        <p:nvSpPr>
          <p:cNvPr id="1791" name="CustomShape 3"/>
          <p:cNvSpPr/>
          <p:nvPr/>
        </p:nvSpPr>
        <p:spPr>
          <a:xfrm>
            <a:off x="179280" y="5397840"/>
            <a:ext cx="8746200" cy="107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80000"/>
              </a:lnSpc>
              <a:spcBef>
                <a:spcPts val="400"/>
              </a:spcBef>
            </a:pPr>
            <a:r>
              <a:rPr lang="en-US" sz="2000" b="0" strike="noStrike" spc="-1" dirty="0">
                <a:solidFill>
                  <a:srgbClr val="C00000"/>
                </a:solidFill>
                <a:latin typeface="Calibri"/>
                <a:ea typeface="宋体"/>
              </a:rPr>
              <a:t>All Entity properties and methods can be found in the Python API documentation:</a:t>
            </a:r>
            <a:endParaRPr lang="en-US" sz="2000" b="0" strike="noStrike" spc="-1" dirty="0">
              <a:latin typeface="Arial"/>
            </a:endParaRPr>
          </a:p>
          <a:p>
            <a:pPr marL="457200" algn="ctr">
              <a:lnSpc>
                <a:spcPct val="80000"/>
              </a:lnSpc>
              <a:spcBef>
                <a:spcPts val="281"/>
              </a:spcBef>
            </a:pPr>
            <a:r>
              <a:rPr lang="en-US" sz="1400" b="1" u="sng" strike="noStrike" spc="-1" dirty="0">
                <a:solidFill>
                  <a:srgbClr val="0000FF"/>
                </a:solidFill>
                <a:uFillTx/>
                <a:latin typeface="Courier New"/>
                <a:ea typeface="宋体"/>
                <a:hlinkClick r:id="rId2" action="ppaction://hlinkfile"/>
              </a:rPr>
              <a:t>ouroboros/doc/</a:t>
            </a:r>
            <a:r>
              <a:rPr lang="en-US" sz="1400" b="1" u="sng" strike="noStrike" spc="-1" dirty="0" err="1">
                <a:solidFill>
                  <a:srgbClr val="0000FF"/>
                </a:solidFill>
                <a:uFillTx/>
                <a:latin typeface="Courier New"/>
                <a:ea typeface="宋体"/>
                <a:hlinkClick r:id="rId2" action="ppaction://hlinkfile"/>
              </a:rPr>
              <a:t>api</a:t>
            </a:r>
            <a:r>
              <a:rPr lang="en-US" sz="1400" b="1" u="sng" strike="noStrike" spc="-1" dirty="0">
                <a:solidFill>
                  <a:srgbClr val="0000FF"/>
                </a:solidFill>
                <a:uFillTx/>
                <a:latin typeface="Courier New"/>
                <a:ea typeface="宋体"/>
                <a:hlinkClick r:id="rId2" action="ppaction://hlinkfile"/>
              </a:rPr>
              <a:t>/ouroboros_api.chm</a:t>
            </a:r>
            <a:endParaRPr lang="en-US" sz="1400" b="0" strike="noStrike" spc="-1" dirty="0">
              <a:latin typeface="Arial"/>
            </a:endParaRPr>
          </a:p>
          <a:p>
            <a:pPr marL="457200" algn="ctr">
              <a:lnSpc>
                <a:spcPct val="80000"/>
              </a:lnSpc>
              <a:spcBef>
                <a:spcPts val="561"/>
              </a:spcBef>
            </a:pPr>
            <a:endParaRPr lang="en-US" sz="1400" b="0" strike="noStrike" spc="-1" dirty="0">
              <a:latin typeface="Arial"/>
            </a:endParaRPr>
          </a:p>
        </p:txBody>
      </p:sp>
      <p:sp>
        <p:nvSpPr>
          <p:cNvPr id="1792" name="CustomShape 4"/>
          <p:cNvSpPr/>
          <p:nvPr/>
        </p:nvSpPr>
        <p:spPr>
          <a:xfrm>
            <a:off x="179280" y="2428920"/>
            <a:ext cx="2697840" cy="95220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8000" tIns="72000" rIns="0" bIns="72000"/>
          <a:lstStyle/>
          <a:p>
            <a:pPr>
              <a:lnSpc>
                <a:spcPct val="85000"/>
              </a:lnSpc>
              <a:spcBef>
                <a:spcPts val="261"/>
              </a:spcBef>
            </a:pPr>
            <a:r>
              <a:rPr lang="en-US" sz="1300" b="0" strike="noStrike" spc="-1">
                <a:solidFill>
                  <a:srgbClr val="00007D"/>
                </a:solidFill>
                <a:latin typeface="Courier New"/>
                <a:ea typeface="宋体"/>
              </a:rPr>
              <a:t>entitiesInRange(</a:t>
            </a:r>
            <a:br/>
            <a:r>
              <a:rPr lang="en-US" sz="1300" b="0" strike="noStrike" spc="-1">
                <a:solidFill>
                  <a:srgbClr val="00007D"/>
                </a:solidFill>
                <a:latin typeface="Courier New"/>
                <a:ea typeface="宋体"/>
              </a:rPr>
              <a:t>        </a:t>
            </a:r>
            <a:r>
              <a:rPr lang="en-US" sz="1300" b="0" i="1" strike="noStrike" spc="-1">
                <a:solidFill>
                  <a:srgbClr val="00007D"/>
                </a:solidFill>
                <a:latin typeface="Courier New"/>
                <a:ea typeface="宋体"/>
              </a:rPr>
              <a:t>range</a:t>
            </a:r>
            <a:endParaRPr lang="en-US" sz="1300" b="0" strike="noStrike" spc="-1">
              <a:latin typeface="Arial"/>
            </a:endParaRPr>
          </a:p>
          <a:p>
            <a:pPr>
              <a:lnSpc>
                <a:spcPct val="85000"/>
              </a:lnSpc>
              <a:spcBef>
                <a:spcPts val="261"/>
              </a:spcBef>
            </a:pPr>
            <a:r>
              <a:rPr lang="en-US" sz="1300" b="0" strike="noStrike" spc="-1">
                <a:solidFill>
                  <a:srgbClr val="00007D"/>
                </a:solidFill>
                <a:latin typeface="Courier New"/>
                <a:ea typeface="宋体"/>
              </a:rPr>
              <a:t>        [,entityType,</a:t>
            </a:r>
            <a:endParaRPr lang="en-US" sz="1300" b="0" strike="noStrike" spc="-1">
              <a:latin typeface="Arial"/>
            </a:endParaRPr>
          </a:p>
          <a:p>
            <a:pPr>
              <a:lnSpc>
                <a:spcPct val="85000"/>
              </a:lnSpc>
              <a:spcBef>
                <a:spcPts val="261"/>
              </a:spcBef>
            </a:pPr>
            <a:r>
              <a:rPr lang="en-US" sz="1300" b="0" strike="noStrike" spc="-1">
                <a:solidFill>
                  <a:srgbClr val="00007D"/>
                </a:solidFill>
                <a:latin typeface="Courier New"/>
                <a:ea typeface="宋体"/>
              </a:rPr>
              <a:t>        position] )</a:t>
            </a:r>
            <a:endParaRPr lang="en-US" sz="1300" b="0" strike="noStrike" spc="-1">
              <a:latin typeface="Arial"/>
            </a:endParaRPr>
          </a:p>
        </p:txBody>
      </p:sp>
      <p:sp>
        <p:nvSpPr>
          <p:cNvPr id="1793" name="CustomShape 5"/>
          <p:cNvSpPr/>
          <p:nvPr/>
        </p:nvSpPr>
        <p:spPr>
          <a:xfrm>
            <a:off x="179280" y="3691440"/>
            <a:ext cx="2697840" cy="51660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setAoIRadius( radius</a:t>
            </a:r>
            <a:endParaRPr lang="en-US" sz="1300" b="0" strike="noStrike" spc="-1">
              <a:latin typeface="Arial"/>
            </a:endParaRPr>
          </a:p>
          <a:p>
            <a:pPr>
              <a:lnSpc>
                <a:spcPct val="100000"/>
              </a:lnSpc>
              <a:spcBef>
                <a:spcPts val="261"/>
              </a:spcBef>
            </a:pPr>
            <a:r>
              <a:rPr lang="en-US" sz="1300" b="0" strike="noStrike" spc="-1">
                <a:solidFill>
                  <a:srgbClr val="00007D"/>
                </a:solidFill>
                <a:latin typeface="Courier New"/>
                <a:ea typeface="宋体"/>
              </a:rPr>
              <a:t>        [, hysteresis] )</a:t>
            </a:r>
            <a:endParaRPr lang="en-US" sz="1300" b="0" strike="noStrike" spc="-1">
              <a:latin typeface="Arial"/>
            </a:endParaRPr>
          </a:p>
        </p:txBody>
      </p:sp>
      <p:sp>
        <p:nvSpPr>
          <p:cNvPr id="1794" name="CustomShape 6"/>
          <p:cNvSpPr/>
          <p:nvPr/>
        </p:nvSpPr>
        <p:spPr>
          <a:xfrm>
            <a:off x="179280" y="1276200"/>
            <a:ext cx="2697840" cy="321480"/>
          </a:xfrm>
          <a:prstGeom prst="rect">
            <a:avLst/>
          </a:prstGeom>
          <a:gradFill>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Method</a:t>
            </a:r>
            <a:endParaRPr lang="en-US" sz="1900" b="0" strike="noStrike" spc="-1">
              <a:latin typeface="Arial"/>
            </a:endParaRPr>
          </a:p>
        </p:txBody>
      </p:sp>
      <p:sp>
        <p:nvSpPr>
          <p:cNvPr id="1795" name="CustomShape 7"/>
          <p:cNvSpPr/>
          <p:nvPr/>
        </p:nvSpPr>
        <p:spPr>
          <a:xfrm>
            <a:off x="2879640" y="1276200"/>
            <a:ext cx="6045840" cy="321480"/>
          </a:xfrm>
          <a:prstGeom prst="rect">
            <a:avLst/>
          </a:prstGeom>
          <a:gradFill>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54000" tIns="10800" rIns="0" bIns="10800"/>
          <a:lstStyle/>
          <a:p>
            <a:pPr>
              <a:lnSpc>
                <a:spcPct val="100000"/>
              </a:lnSpc>
            </a:pPr>
            <a:r>
              <a:rPr lang="en-US" sz="1900" b="0" strike="noStrike" spc="-1">
                <a:solidFill>
                  <a:srgbClr val="FFFFFF"/>
                </a:solidFill>
                <a:latin typeface="Verdana"/>
                <a:ea typeface="宋体"/>
              </a:rPr>
              <a:t>Description</a:t>
            </a:r>
            <a:endParaRPr lang="en-US" sz="1900" b="0" strike="noStrike" spc="-1">
              <a:latin typeface="Arial"/>
            </a:endParaRPr>
          </a:p>
        </p:txBody>
      </p:sp>
      <p:sp>
        <p:nvSpPr>
          <p:cNvPr id="1796" name="Line 8"/>
          <p:cNvSpPr/>
          <p:nvPr/>
        </p:nvSpPr>
        <p:spPr>
          <a:xfrm flipV="1">
            <a:off x="2879640" y="1265040"/>
            <a:ext cx="3240" cy="335160"/>
          </a:xfrm>
          <a:prstGeom prst="line">
            <a:avLst/>
          </a:prstGeom>
          <a:ln w="19080">
            <a:solidFill>
              <a:srgbClr val="000000"/>
            </a:solidFill>
            <a:round/>
          </a:ln>
        </p:spPr>
        <p:style>
          <a:lnRef idx="0">
            <a:scrgbClr r="0" g="0" b="0"/>
          </a:lnRef>
          <a:fillRef idx="0">
            <a:scrgbClr r="0" g="0" b="0"/>
          </a:fillRef>
          <a:effectRef idx="0">
            <a:scrgbClr r="0" g="0" b="0"/>
          </a:effectRef>
          <a:fontRef idx="minor"/>
        </p:style>
      </p:sp>
      <p:sp>
        <p:nvSpPr>
          <p:cNvPr id="1797" name="CustomShape 9"/>
          <p:cNvSpPr/>
          <p:nvPr/>
        </p:nvSpPr>
        <p:spPr>
          <a:xfrm>
            <a:off x="2879640" y="2428920"/>
            <a:ext cx="6045840" cy="95220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Verdana"/>
                <a:ea typeface="宋体"/>
              </a:rPr>
              <a:t>Search all Entity in the specified range</a:t>
            </a:r>
            <a:endParaRPr lang="en-US" sz="1400" b="0" strike="noStrike" spc="-1">
              <a:latin typeface="Arial"/>
            </a:endParaRPr>
          </a:p>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Verdana"/>
                <a:ea typeface="宋体"/>
              </a:rPr>
              <a:t>Can find Entity outside AoI range but cannot find Entity outside of Cell</a:t>
            </a:r>
            <a:endParaRPr lang="en-US" sz="1400" b="0" strike="noStrike" spc="-1">
              <a:latin typeface="Arial"/>
            </a:endParaRPr>
          </a:p>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Verdana"/>
                <a:ea typeface="宋体"/>
              </a:rPr>
              <a:t>Ball test</a:t>
            </a:r>
            <a:endParaRPr lang="en-US" sz="1400" b="0" strike="noStrike" spc="-1">
              <a:latin typeface="Arial"/>
            </a:endParaRPr>
          </a:p>
        </p:txBody>
      </p:sp>
      <p:sp>
        <p:nvSpPr>
          <p:cNvPr id="1798" name="CustomShape 10"/>
          <p:cNvSpPr/>
          <p:nvPr/>
        </p:nvSpPr>
        <p:spPr>
          <a:xfrm>
            <a:off x="2879640" y="3691440"/>
            <a:ext cx="6045840" cy="51660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Verdana"/>
                <a:ea typeface="宋体"/>
              </a:rPr>
              <a:t>Change AoI radius, default is 500m</a:t>
            </a:r>
            <a:endParaRPr lang="en-US" sz="1400" b="0" strike="noStrike" spc="-1">
              <a:latin typeface="Arial"/>
            </a:endParaRPr>
          </a:p>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Verdana"/>
                <a:ea typeface="宋体"/>
              </a:rPr>
              <a:t>Must be less than Ghost distance, default is 500m</a:t>
            </a:r>
            <a:endParaRPr lang="en-US" sz="1400" b="0" strike="noStrike" spc="-1">
              <a:latin typeface="Arial"/>
            </a:endParaRPr>
          </a:p>
        </p:txBody>
      </p:sp>
      <p:sp>
        <p:nvSpPr>
          <p:cNvPr id="1799" name="CustomShape 11"/>
          <p:cNvSpPr/>
          <p:nvPr/>
        </p:nvSpPr>
        <p:spPr>
          <a:xfrm>
            <a:off x="179280" y="3383280"/>
            <a:ext cx="2697840" cy="30528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isReal()</a:t>
            </a:r>
            <a:endParaRPr lang="en-US" sz="1300" b="0" strike="noStrike" spc="-1">
              <a:latin typeface="Arial"/>
            </a:endParaRPr>
          </a:p>
        </p:txBody>
      </p:sp>
      <p:sp>
        <p:nvSpPr>
          <p:cNvPr id="1800" name="CustomShape 12"/>
          <p:cNvSpPr/>
          <p:nvPr/>
        </p:nvSpPr>
        <p:spPr>
          <a:xfrm>
            <a:off x="2879640" y="3383280"/>
            <a:ext cx="6045840" cy="30528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281"/>
              </a:spcBef>
              <a:buClr>
                <a:srgbClr val="FF9933"/>
              </a:buClr>
              <a:buSzPct val="80000"/>
              <a:buFont typeface="Wingdings" charset="2"/>
              <a:buChar char=""/>
            </a:pPr>
            <a:r>
              <a:rPr lang="en-US" sz="1400" b="0" strike="noStrike" spc="-1">
                <a:solidFill>
                  <a:srgbClr val="00007D"/>
                </a:solidFill>
                <a:latin typeface="Verdana"/>
                <a:ea typeface="宋体"/>
              </a:rPr>
              <a:t>Returns whether this Entity is Real or Ghost</a:t>
            </a:r>
            <a:endParaRPr lang="en-US" sz="1400" b="0" strike="noStrike" spc="-1">
              <a:latin typeface="Arial"/>
            </a:endParaRPr>
          </a:p>
        </p:txBody>
      </p:sp>
      <p:sp>
        <p:nvSpPr>
          <p:cNvPr id="1801" name="CustomShape 13"/>
          <p:cNvSpPr/>
          <p:nvPr/>
        </p:nvSpPr>
        <p:spPr>
          <a:xfrm>
            <a:off x="179280" y="4210560"/>
            <a:ext cx="2697840" cy="93420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teleport( </a:t>
            </a:r>
            <a:endParaRPr lang="en-US" sz="1300" b="0" strike="noStrike" spc="-1">
              <a:latin typeface="Arial"/>
            </a:endParaRPr>
          </a:p>
          <a:p>
            <a:pPr>
              <a:lnSpc>
                <a:spcPct val="100000"/>
              </a:lnSpc>
              <a:spcBef>
                <a:spcPts val="261"/>
              </a:spcBef>
            </a:pPr>
            <a:r>
              <a:rPr lang="en-US" sz="1300" b="0" strike="noStrike" spc="-1">
                <a:solidFill>
                  <a:srgbClr val="00007D"/>
                </a:solidFill>
                <a:latin typeface="Courier New"/>
                <a:ea typeface="宋体"/>
              </a:rPr>
              <a:t>      nearbyEntityCallRef,</a:t>
            </a:r>
            <a:endParaRPr lang="en-US" sz="1300" b="0" strike="noStrike" spc="-1">
              <a:latin typeface="Arial"/>
            </a:endParaRPr>
          </a:p>
          <a:p>
            <a:pPr>
              <a:lnSpc>
                <a:spcPct val="100000"/>
              </a:lnSpc>
              <a:spcBef>
                <a:spcPts val="261"/>
              </a:spcBef>
            </a:pPr>
            <a:r>
              <a:rPr lang="en-US" sz="1300" b="0" strike="noStrike" spc="-1">
                <a:solidFill>
                  <a:srgbClr val="00007D"/>
                </a:solidFill>
                <a:latin typeface="Courier New"/>
                <a:ea typeface="宋体"/>
              </a:rPr>
              <a:t>         position,</a:t>
            </a:r>
            <a:endParaRPr lang="en-US" sz="1300" b="0" strike="noStrike" spc="-1">
              <a:latin typeface="Arial"/>
            </a:endParaRPr>
          </a:p>
          <a:p>
            <a:pPr>
              <a:lnSpc>
                <a:spcPct val="100000"/>
              </a:lnSpc>
              <a:spcBef>
                <a:spcPts val="261"/>
              </a:spcBef>
            </a:pPr>
            <a:r>
              <a:rPr lang="en-US" sz="1300" b="0" strike="noStrike" spc="-1">
                <a:solidFill>
                  <a:srgbClr val="00007D"/>
                </a:solidFill>
                <a:latin typeface="Courier New"/>
                <a:ea typeface="宋体"/>
              </a:rPr>
              <a:t>         direction )</a:t>
            </a:r>
            <a:endParaRPr lang="en-US" sz="1300" b="0" strike="noStrike" spc="-1">
              <a:latin typeface="Arial"/>
            </a:endParaRPr>
          </a:p>
        </p:txBody>
      </p:sp>
      <p:sp>
        <p:nvSpPr>
          <p:cNvPr id="1802" name="CustomShape 14"/>
          <p:cNvSpPr/>
          <p:nvPr/>
        </p:nvSpPr>
        <p:spPr>
          <a:xfrm>
            <a:off x="2879640" y="4210560"/>
            <a:ext cx="6045840" cy="93420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281"/>
              </a:spcBef>
              <a:buClr>
                <a:srgbClr val="FF9933"/>
              </a:buClr>
              <a:buSzPct val="80000"/>
              <a:buFont typeface="Wingdings" charset="2"/>
              <a:buChar char=""/>
            </a:pPr>
            <a:r>
              <a:rPr lang="en-US" sz="1400" b="0" strike="noStrike" spc="-1">
                <a:solidFill>
                  <a:srgbClr val="00007D"/>
                </a:solidFill>
                <a:latin typeface="Verdana"/>
                <a:ea typeface="宋体"/>
              </a:rPr>
              <a:t>Change the position of the Entity within the same space</a:t>
            </a:r>
            <a:endParaRPr lang="en-US" sz="1400" b="0" strike="noStrike" spc="-1">
              <a:latin typeface="Arial"/>
            </a:endParaRPr>
          </a:p>
          <a:p>
            <a:pPr marL="85680" indent="-83160">
              <a:lnSpc>
                <a:spcPct val="100000"/>
              </a:lnSpc>
              <a:spcBef>
                <a:spcPts val="281"/>
              </a:spcBef>
              <a:buClr>
                <a:srgbClr val="FF9933"/>
              </a:buClr>
              <a:buSzPct val="80000"/>
              <a:buFont typeface="Wingdings" charset="2"/>
              <a:buChar char=""/>
            </a:pPr>
            <a:r>
              <a:rPr lang="en-US" sz="1400" b="0" strike="noStrike" spc="-1">
                <a:solidFill>
                  <a:srgbClr val="00007D"/>
                </a:solidFill>
                <a:latin typeface="Arial"/>
                <a:ea typeface="宋体"/>
              </a:rPr>
              <a:t>Place an Entity into another Space – nearbyEntityMBRef points to the same Entity as the Space</a:t>
            </a:r>
            <a:endParaRPr lang="en-US" sz="1400" b="0" strike="noStrike" spc="-1">
              <a:latin typeface="Arial"/>
            </a:endParaRPr>
          </a:p>
        </p:txBody>
      </p:sp>
      <p:sp>
        <p:nvSpPr>
          <p:cNvPr id="1803" name="CustomShape 15"/>
          <p:cNvSpPr/>
          <p:nvPr/>
        </p:nvSpPr>
        <p:spPr>
          <a:xfrm>
            <a:off x="179280" y="1592280"/>
            <a:ext cx="2697840" cy="32148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destroySpace()</a:t>
            </a:r>
            <a:endParaRPr lang="en-US" sz="1300" b="0" strike="noStrike" spc="-1">
              <a:latin typeface="Arial"/>
            </a:endParaRPr>
          </a:p>
        </p:txBody>
      </p:sp>
      <p:sp>
        <p:nvSpPr>
          <p:cNvPr id="1804" name="CustomShape 16"/>
          <p:cNvSpPr/>
          <p:nvPr/>
        </p:nvSpPr>
        <p:spPr>
          <a:xfrm>
            <a:off x="2879640" y="1592280"/>
            <a:ext cx="6045840" cy="32148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Calibri"/>
                <a:ea typeface="宋体"/>
              </a:rPr>
              <a:t>Delete all Entity in Space and delete Space</a:t>
            </a:r>
            <a:endParaRPr lang="en-US" sz="1400" b="0" strike="noStrike" spc="-1">
              <a:latin typeface="Arial"/>
            </a:endParaRPr>
          </a:p>
        </p:txBody>
      </p:sp>
      <p:sp>
        <p:nvSpPr>
          <p:cNvPr id="1805" name="CustomShape 17"/>
          <p:cNvSpPr/>
          <p:nvPr/>
        </p:nvSpPr>
        <p:spPr>
          <a:xfrm>
            <a:off x="179280" y="1916280"/>
            <a:ext cx="2697840" cy="53712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18000" tIns="36000" rIns="0" bIns="180000"/>
          <a:lstStyle/>
          <a:p>
            <a:pPr>
              <a:lnSpc>
                <a:spcPct val="100000"/>
              </a:lnSpc>
              <a:spcBef>
                <a:spcPts val="261"/>
              </a:spcBef>
            </a:pPr>
            <a:r>
              <a:rPr lang="en-US" sz="1300" b="0" strike="noStrike" spc="-1">
                <a:solidFill>
                  <a:srgbClr val="00007D"/>
                </a:solidFill>
                <a:latin typeface="Courier New"/>
                <a:ea typeface="宋体"/>
              </a:rPr>
              <a:t>destroy()</a:t>
            </a:r>
            <a:endParaRPr lang="en-US" sz="1300" b="0" strike="noStrike" spc="-1">
              <a:latin typeface="Arial"/>
            </a:endParaRPr>
          </a:p>
        </p:txBody>
      </p:sp>
      <p:sp>
        <p:nvSpPr>
          <p:cNvPr id="1806" name="CustomShape 18"/>
          <p:cNvSpPr/>
          <p:nvPr/>
        </p:nvSpPr>
        <p:spPr>
          <a:xfrm>
            <a:off x="2879640" y="1916280"/>
            <a:ext cx="6045840" cy="537120"/>
          </a:xfrm>
          <a:prstGeom prst="rect">
            <a:avLst/>
          </a:prstGeom>
          <a:solidFill>
            <a:srgbClr val="E6F1FE"/>
          </a:solidFill>
          <a:ln w="3240">
            <a:solidFill>
              <a:srgbClr val="00007D"/>
            </a:solidFill>
            <a:miter/>
          </a:ln>
        </p:spPr>
        <p:style>
          <a:lnRef idx="0">
            <a:scrgbClr r="0" g="0" b="0"/>
          </a:lnRef>
          <a:fillRef idx="0">
            <a:scrgbClr r="0" g="0" b="0"/>
          </a:fillRef>
          <a:effectRef idx="0">
            <a:scrgbClr r="0" g="0" b="0"/>
          </a:effectRef>
          <a:fontRef idx="minor"/>
        </p:style>
        <p:txBody>
          <a:bodyPr lIns="36000" tIns="36000" rIns="0" bIns="180000"/>
          <a:lstStyle/>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Arial"/>
                <a:ea typeface="宋体"/>
              </a:rPr>
              <a:t>Delete the Cell section of the Entity</a:t>
            </a:r>
            <a:endParaRPr lang="en-US" sz="1400" b="0" strike="noStrike" spc="-1">
              <a:latin typeface="Arial"/>
            </a:endParaRPr>
          </a:p>
          <a:p>
            <a:pPr marL="85680" indent="-83160">
              <a:lnSpc>
                <a:spcPct val="100000"/>
              </a:lnSpc>
              <a:spcBef>
                <a:spcPts val="71"/>
              </a:spcBef>
              <a:buClr>
                <a:srgbClr val="FF9933"/>
              </a:buClr>
              <a:buSzPct val="80000"/>
              <a:buFont typeface="Wingdings" charset="2"/>
              <a:buChar char=""/>
            </a:pPr>
            <a:r>
              <a:rPr lang="en-US" sz="1400" b="0" strike="noStrike" spc="-1">
                <a:solidFill>
                  <a:srgbClr val="00007D"/>
                </a:solidFill>
                <a:latin typeface="Arial"/>
                <a:ea typeface="宋体"/>
              </a:rPr>
              <a:t>Delete Entity from Space</a:t>
            </a:r>
            <a:endParaRPr lang="en-US" sz="1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52" name="CustomShape 2"/>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pPr>
            <a:r>
              <a:rPr lang="en-US" sz="4400" b="0" strike="noStrike" spc="-1">
                <a:solidFill>
                  <a:srgbClr val="4F81BD"/>
                </a:solidFill>
                <a:latin typeface="Calibri"/>
                <a:ea typeface="宋体"/>
              </a:rPr>
              <a:t>Baseapp fault-tolerance processing</a:t>
            </a:r>
            <a:endParaRPr lang="en-US" sz="4400" b="0" strike="noStrike" spc="-1">
              <a:latin typeface="Arial"/>
            </a:endParaRPr>
          </a:p>
        </p:txBody>
      </p:sp>
      <p:sp>
        <p:nvSpPr>
          <p:cNvPr id="153" name="CustomShape 3"/>
          <p:cNvSpPr/>
          <p:nvPr/>
        </p:nvSpPr>
        <p:spPr>
          <a:xfrm>
            <a:off x="215640" y="1413000"/>
            <a:ext cx="8746200" cy="143748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Entity becomes unavailable after Baseapp crash</a:t>
            </a:r>
            <a:endParaRPr lang="en-US" sz="3200" b="0" strike="noStrike" spc="-1">
              <a:latin typeface="Arial"/>
            </a:endParaRPr>
          </a:p>
        </p:txBody>
      </p:sp>
      <p:sp>
        <p:nvSpPr>
          <p:cNvPr id="154" name="CustomShape 4"/>
          <p:cNvSpPr/>
          <p:nvPr/>
        </p:nvSpPr>
        <p:spPr>
          <a:xfrm>
            <a:off x="539640" y="297648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55" name="CustomShape 5"/>
          <p:cNvSpPr/>
          <p:nvPr/>
        </p:nvSpPr>
        <p:spPr>
          <a:xfrm>
            <a:off x="654480" y="319752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156" name="CustomShape 6"/>
          <p:cNvSpPr/>
          <p:nvPr/>
        </p:nvSpPr>
        <p:spPr>
          <a:xfrm>
            <a:off x="62244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7" name="CustomShape 7"/>
          <p:cNvSpPr/>
          <p:nvPr/>
        </p:nvSpPr>
        <p:spPr>
          <a:xfrm>
            <a:off x="95580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8" name="CustomShape 8"/>
          <p:cNvSpPr/>
          <p:nvPr/>
        </p:nvSpPr>
        <p:spPr>
          <a:xfrm>
            <a:off x="129096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59" name="CustomShape 9"/>
          <p:cNvSpPr/>
          <p:nvPr/>
        </p:nvSpPr>
        <p:spPr>
          <a:xfrm>
            <a:off x="162432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0" name="CustomShape 10"/>
          <p:cNvSpPr/>
          <p:nvPr/>
        </p:nvSpPr>
        <p:spPr>
          <a:xfrm>
            <a:off x="195948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1" name="CustomShape 11"/>
          <p:cNvSpPr/>
          <p:nvPr/>
        </p:nvSpPr>
        <p:spPr>
          <a:xfrm>
            <a:off x="2585520" y="297648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62" name="CustomShape 12"/>
          <p:cNvSpPr/>
          <p:nvPr/>
        </p:nvSpPr>
        <p:spPr>
          <a:xfrm>
            <a:off x="2700360" y="319752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163" name="CustomShape 13"/>
          <p:cNvSpPr/>
          <p:nvPr/>
        </p:nvSpPr>
        <p:spPr>
          <a:xfrm>
            <a:off x="266832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4" name="CustomShape 14"/>
          <p:cNvSpPr/>
          <p:nvPr/>
        </p:nvSpPr>
        <p:spPr>
          <a:xfrm>
            <a:off x="300168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5" name="CustomShape 15"/>
          <p:cNvSpPr/>
          <p:nvPr/>
        </p:nvSpPr>
        <p:spPr>
          <a:xfrm>
            <a:off x="333684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6" name="CustomShape 16"/>
          <p:cNvSpPr/>
          <p:nvPr/>
        </p:nvSpPr>
        <p:spPr>
          <a:xfrm>
            <a:off x="367020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7" name="CustomShape 17"/>
          <p:cNvSpPr/>
          <p:nvPr/>
        </p:nvSpPr>
        <p:spPr>
          <a:xfrm>
            <a:off x="400536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68" name="CustomShape 18"/>
          <p:cNvSpPr/>
          <p:nvPr/>
        </p:nvSpPr>
        <p:spPr>
          <a:xfrm>
            <a:off x="4590720" y="2976480"/>
            <a:ext cx="1794600" cy="84348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69" name="CustomShape 19"/>
          <p:cNvSpPr/>
          <p:nvPr/>
        </p:nvSpPr>
        <p:spPr>
          <a:xfrm>
            <a:off x="4705560" y="3197520"/>
            <a:ext cx="116352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170" name="CustomShape 20"/>
          <p:cNvSpPr/>
          <p:nvPr/>
        </p:nvSpPr>
        <p:spPr>
          <a:xfrm>
            <a:off x="467352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1" name="CustomShape 21"/>
          <p:cNvSpPr/>
          <p:nvPr/>
        </p:nvSpPr>
        <p:spPr>
          <a:xfrm>
            <a:off x="500688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2" name="CustomShape 22"/>
          <p:cNvSpPr/>
          <p:nvPr/>
        </p:nvSpPr>
        <p:spPr>
          <a:xfrm>
            <a:off x="534204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3" name="CustomShape 23"/>
          <p:cNvSpPr/>
          <p:nvPr/>
        </p:nvSpPr>
        <p:spPr>
          <a:xfrm>
            <a:off x="567540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4" name="CustomShape 24"/>
          <p:cNvSpPr/>
          <p:nvPr/>
        </p:nvSpPr>
        <p:spPr>
          <a:xfrm>
            <a:off x="6010560" y="3013920"/>
            <a:ext cx="248040" cy="21816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5" name="CustomShape 25"/>
          <p:cNvSpPr/>
          <p:nvPr/>
        </p:nvSpPr>
        <p:spPr>
          <a:xfrm>
            <a:off x="2556000" y="4597200"/>
            <a:ext cx="1794600" cy="84348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sp>
      <p:sp>
        <p:nvSpPr>
          <p:cNvPr id="176" name="CustomShape 26"/>
          <p:cNvSpPr/>
          <p:nvPr/>
        </p:nvSpPr>
        <p:spPr>
          <a:xfrm>
            <a:off x="2700360" y="4817880"/>
            <a:ext cx="1163520" cy="362520"/>
          </a:xfrm>
          <a:prstGeom prst="rect">
            <a:avLst/>
          </a:prstGeom>
          <a:gradFill>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EEECE1"/>
                </a:solidFill>
                <a:latin typeface="Calibri"/>
                <a:ea typeface="DejaVu Sans"/>
              </a:rPr>
              <a:t>Baseapp</a:t>
            </a:r>
            <a:endParaRPr lang="en-US" sz="1800" b="0" strike="noStrike" spc="-1">
              <a:latin typeface="Arial"/>
            </a:endParaRPr>
          </a:p>
        </p:txBody>
      </p:sp>
      <p:sp>
        <p:nvSpPr>
          <p:cNvPr id="177" name="CustomShape 27"/>
          <p:cNvSpPr/>
          <p:nvPr/>
        </p:nvSpPr>
        <p:spPr>
          <a:xfrm>
            <a:off x="266832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8" name="CustomShape 28"/>
          <p:cNvSpPr/>
          <p:nvPr/>
        </p:nvSpPr>
        <p:spPr>
          <a:xfrm>
            <a:off x="300168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79" name="CustomShape 29"/>
          <p:cNvSpPr/>
          <p:nvPr/>
        </p:nvSpPr>
        <p:spPr>
          <a:xfrm>
            <a:off x="333684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80" name="CustomShape 30"/>
          <p:cNvSpPr/>
          <p:nvPr/>
        </p:nvSpPr>
        <p:spPr>
          <a:xfrm>
            <a:off x="367020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81" name="CustomShape 31"/>
          <p:cNvSpPr/>
          <p:nvPr/>
        </p:nvSpPr>
        <p:spPr>
          <a:xfrm>
            <a:off x="4005360" y="4634640"/>
            <a:ext cx="248040" cy="218160"/>
          </a:xfrm>
          <a:prstGeom prst="rect">
            <a:avLst/>
          </a:prstGeom>
          <a:solidFill>
            <a:srgbClr val="BFBFBF"/>
          </a:soli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82" name="CustomShape 32"/>
          <p:cNvSpPr/>
          <p:nvPr/>
        </p:nvSpPr>
        <p:spPr>
          <a:xfrm>
            <a:off x="195948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83" name="CustomShape 33"/>
          <p:cNvSpPr/>
          <p:nvPr/>
        </p:nvSpPr>
        <p:spPr>
          <a:xfrm>
            <a:off x="467352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84" name="CustomShape 34"/>
          <p:cNvSpPr/>
          <p:nvPr/>
        </p:nvSpPr>
        <p:spPr>
          <a:xfrm>
            <a:off x="300348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85" name="CustomShape 35"/>
          <p:cNvSpPr/>
          <p:nvPr/>
        </p:nvSpPr>
        <p:spPr>
          <a:xfrm>
            <a:off x="333684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86" name="CustomShape 36"/>
          <p:cNvSpPr/>
          <p:nvPr/>
        </p:nvSpPr>
        <p:spPr>
          <a:xfrm>
            <a:off x="3670200" y="356616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87" name="Line 37"/>
          <p:cNvSpPr/>
          <p:nvPr/>
        </p:nvSpPr>
        <p:spPr>
          <a:xfrm flipV="1">
            <a:off x="3461760" y="3786840"/>
            <a:ext cx="36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88" name="Line 38"/>
          <p:cNvSpPr/>
          <p:nvPr/>
        </p:nvSpPr>
        <p:spPr>
          <a:xfrm flipV="1">
            <a:off x="3796920" y="3786840"/>
            <a:ext cx="36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89" name="Line 39"/>
          <p:cNvSpPr/>
          <p:nvPr/>
        </p:nvSpPr>
        <p:spPr>
          <a:xfrm flipV="1">
            <a:off x="3128400" y="3786840"/>
            <a:ext cx="36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90" name="Line 40"/>
          <p:cNvSpPr/>
          <p:nvPr/>
        </p:nvSpPr>
        <p:spPr>
          <a:xfrm flipV="1">
            <a:off x="4130280" y="3786840"/>
            <a:ext cx="66852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91" name="Line 41"/>
          <p:cNvSpPr/>
          <p:nvPr/>
        </p:nvSpPr>
        <p:spPr>
          <a:xfrm flipH="1" flipV="1">
            <a:off x="2084400" y="3786840"/>
            <a:ext cx="708840" cy="846000"/>
          </a:xfrm>
          <a:prstGeom prst="line">
            <a:avLst/>
          </a:prstGeom>
          <a:ln w="25560">
            <a:solidFill>
              <a:srgbClr val="4F81BD"/>
            </a:solidFill>
            <a:round/>
            <a:tailEnd type="stealth" w="lg" len="lg"/>
          </a:ln>
        </p:spPr>
        <p:style>
          <a:lnRef idx="0">
            <a:scrgbClr r="0" g="0" b="0"/>
          </a:lnRef>
          <a:fillRef idx="0">
            <a:scrgbClr r="0" g="0" b="0"/>
          </a:fillRef>
          <a:effectRef idx="0">
            <a:scrgbClr r="0" g="0" b="0"/>
          </a:effectRef>
          <a:fontRef idx="minor"/>
        </p:style>
      </p:sp>
      <p:sp>
        <p:nvSpPr>
          <p:cNvPr id="192" name="CustomShape 42"/>
          <p:cNvSpPr/>
          <p:nvPr/>
        </p:nvSpPr>
        <p:spPr>
          <a:xfrm>
            <a:off x="5577840" y="5222520"/>
            <a:ext cx="3186720" cy="882360"/>
          </a:xfrm>
          <a:prstGeom prst="rect">
            <a:avLst/>
          </a:prstGeom>
          <a:solidFill>
            <a:srgbClr val="4F81BD"/>
          </a:solidFill>
          <a:ln w="9360">
            <a:solidFill>
              <a:srgbClr val="000000"/>
            </a:solidFill>
            <a:miter/>
          </a:ln>
        </p:spPr>
        <p:style>
          <a:lnRef idx="0">
            <a:scrgbClr r="0" g="0" b="0"/>
          </a:lnRef>
          <a:fillRef idx="0">
            <a:scrgbClr r="0" g="0" b="0"/>
          </a:fillRef>
          <a:effectRef idx="0">
            <a:scrgbClr r="0" g="0" b="0"/>
          </a:effectRef>
          <a:fontRef idx="minor"/>
        </p:style>
      </p:sp>
      <p:sp>
        <p:nvSpPr>
          <p:cNvPr id="193" name="CustomShape 43"/>
          <p:cNvSpPr/>
          <p:nvPr/>
        </p:nvSpPr>
        <p:spPr>
          <a:xfrm>
            <a:off x="5693400" y="5723280"/>
            <a:ext cx="248040" cy="218160"/>
          </a:xfrm>
          <a:prstGeom prst="rect">
            <a:avLst/>
          </a:prstGeom>
          <a:gradFill>
            <a:gsLst>
              <a:gs pos="0">
                <a:srgbClr val="9C2F2C"/>
              </a:gs>
              <a:gs pos="100000">
                <a:srgbClr val="CB3D39"/>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94" name="CustomShape 44"/>
          <p:cNvSpPr/>
          <p:nvPr/>
        </p:nvSpPr>
        <p:spPr>
          <a:xfrm>
            <a:off x="5943600" y="5394960"/>
            <a:ext cx="2820960" cy="60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20"/>
              </a:spcBef>
            </a:pPr>
            <a:r>
              <a:rPr lang="en-US" sz="1400" b="0" strike="noStrike" spc="-1">
                <a:solidFill>
                  <a:srgbClr val="EEECE1"/>
                </a:solidFill>
                <a:latin typeface="Calibri"/>
                <a:ea typeface="宋体"/>
              </a:rPr>
              <a:t>Your own Base entity</a:t>
            </a:r>
            <a:endParaRPr lang="en-US" sz="1400" b="0" strike="noStrike" spc="-1">
              <a:latin typeface="Arial"/>
            </a:endParaRPr>
          </a:p>
          <a:p>
            <a:pPr>
              <a:lnSpc>
                <a:spcPct val="100000"/>
              </a:lnSpc>
              <a:spcBef>
                <a:spcPts val="720"/>
              </a:spcBef>
            </a:pPr>
            <a:r>
              <a:rPr lang="en-US" sz="1400" b="0" strike="noStrike" spc="-1">
                <a:solidFill>
                  <a:srgbClr val="EEECE1"/>
                </a:solidFill>
                <a:latin typeface="Calibri"/>
                <a:ea typeface="宋体"/>
              </a:rPr>
              <a:t>Backups on other Baseapps</a:t>
            </a:r>
            <a:endParaRPr lang="en-US" sz="1400" b="0" strike="noStrike" spc="-1">
              <a:latin typeface="Arial"/>
            </a:endParaRPr>
          </a:p>
        </p:txBody>
      </p:sp>
      <p:sp>
        <p:nvSpPr>
          <p:cNvPr id="195" name="CustomShape 45"/>
          <p:cNvSpPr/>
          <p:nvPr/>
        </p:nvSpPr>
        <p:spPr>
          <a:xfrm>
            <a:off x="5689800" y="5394960"/>
            <a:ext cx="251640" cy="221400"/>
          </a:xfrm>
          <a:prstGeom prst="rect">
            <a:avLst/>
          </a:prstGeom>
          <a:gradFill>
            <a:gsLst>
              <a:gs pos="0">
                <a:srgbClr val="2E5F99"/>
              </a:gs>
              <a:gs pos="100000">
                <a:srgbClr val="3C7AC7"/>
              </a:gs>
            </a:gsLst>
            <a:lin ang="16200000"/>
          </a:grad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7"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08"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a:t>
            </a:r>
            <a:r>
              <a:rPr lang="en-US" sz="4900" b="1" strike="noStrike" spc="-1">
                <a:solidFill>
                  <a:srgbClr val="4F81BD"/>
                </a:solidFill>
                <a:latin typeface="Chandas"/>
                <a:ea typeface="DejaVu Sans"/>
              </a:rPr>
              <a:t>’</a:t>
            </a:r>
            <a:r>
              <a:rPr lang="en-US" sz="4900" b="1" strike="noStrike" spc="-1">
                <a:solidFill>
                  <a:srgbClr val="4F81BD"/>
                </a:solidFill>
                <a:latin typeface="Calibri"/>
                <a:ea typeface="DejaVu Sans"/>
              </a:rPr>
              <a:t>s typical life cycle</a:t>
            </a:r>
            <a:endParaRPr lang="en-US" sz="4900" b="0" strike="noStrike" spc="-1">
              <a:latin typeface="Arial"/>
            </a:endParaRPr>
          </a:p>
        </p:txBody>
      </p:sp>
      <p:sp>
        <p:nvSpPr>
          <p:cNvPr id="1809" name="CustomShape 3"/>
          <p:cNvSpPr/>
          <p:nvPr/>
        </p:nvSpPr>
        <p:spPr>
          <a:xfrm>
            <a:off x="89280" y="10058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Base part is created first</a:t>
            </a:r>
            <a:endParaRPr lang="en-US" sz="28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Created from database or code</a:t>
            </a:r>
            <a:endParaRPr lang="en-US" sz="24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Base entity can have no Cell section - cellData property</a:t>
            </a:r>
            <a:endParaRPr lang="en-US" sz="24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Base entity cannot be destroyed when its Cell part exists</a:t>
            </a:r>
            <a:endParaRPr lang="en-US" sz="24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Base entity usually decides to destroy itself in OnLoseCell() callback function</a:t>
            </a:r>
            <a:endParaRPr lang="en-US" sz="2400" b="0" strike="noStrike" spc="-1">
              <a:latin typeface="Arial"/>
            </a:endParaRPr>
          </a:p>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Cell section created by Base section</a:t>
            </a:r>
            <a:endParaRPr lang="en-US" sz="28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Cell-only entities can be created using scripts</a:t>
            </a:r>
            <a:endParaRPr lang="en-US" sz="2400" b="0" strike="noStrike" spc="-1">
              <a:latin typeface="Arial"/>
            </a:endParaRPr>
          </a:p>
          <a:p>
            <a:pPr marL="181080" indent="-178560">
              <a:lnSpc>
                <a:spcPct val="100000"/>
              </a:lnSpc>
              <a:spcBef>
                <a:spcPts val="561"/>
              </a:spcBef>
              <a:buClr>
                <a:srgbClr val="FF9933"/>
              </a:buClr>
              <a:buSzPct val="80000"/>
              <a:buFont typeface="Wingdings" charset="2"/>
              <a:buChar char=""/>
            </a:pPr>
            <a:r>
              <a:rPr lang="en-US" sz="2800" b="0" strike="noStrike" spc="-1">
                <a:solidFill>
                  <a:srgbClr val="00007D"/>
                </a:solidFill>
                <a:latin typeface="Calibri"/>
                <a:ea typeface="宋体"/>
              </a:rPr>
              <a:t>The Client part is usually created when the Entity enters the player’s AoI</a:t>
            </a:r>
            <a:endParaRPr lang="en-US" sz="2800" b="0" strike="noStrike" spc="-1">
              <a:latin typeface="Arial"/>
            </a:endParaRPr>
          </a:p>
          <a:p>
            <a:pPr marL="333360" lvl="1" indent="-148320">
              <a:lnSpc>
                <a:spcPct val="100000"/>
              </a:lnSpc>
              <a:spcBef>
                <a:spcPts val="479"/>
              </a:spcBef>
              <a:buClr>
                <a:srgbClr val="FF9933"/>
              </a:buClr>
              <a:buSzPct val="90000"/>
              <a:buFont typeface="Wingdings" charset="2"/>
              <a:buChar char=""/>
            </a:pPr>
            <a:r>
              <a:rPr lang="en-US" sz="2400" b="0" strike="noStrike" spc="-1">
                <a:solidFill>
                  <a:srgbClr val="00007D"/>
                </a:solidFill>
                <a:latin typeface="Calibri"/>
                <a:ea typeface="宋体"/>
              </a:rPr>
              <a:t>You should use the enterWorld()/leaveWorld() callback function as the initial and end instead of the __init__() function</a:t>
            </a:r>
            <a:endParaRPr lang="en-US" sz="24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0"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11"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Creation of Entity</a:t>
            </a:r>
            <a:endParaRPr lang="en-US" sz="4900" b="0" strike="noStrike" spc="-1">
              <a:latin typeface="Arial"/>
            </a:endParaRPr>
          </a:p>
        </p:txBody>
      </p:sp>
      <p:sp>
        <p:nvSpPr>
          <p:cNvPr id="1812"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An instance of Entity on Cell will be published to the appropriate Client on the next network update</a:t>
            </a:r>
            <a:endParaRPr lang="en-US" sz="3200" b="0" strike="noStrike" spc="-1" dirty="0">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Recommended method to create:</a:t>
            </a:r>
            <a:endParaRPr lang="en-US" sz="3200" b="0" strike="noStrike" spc="-1" dirty="0">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Base Entity:</a:t>
            </a:r>
            <a:br>
              <a:rPr dirty="0"/>
            </a:br>
            <a:r>
              <a:rPr lang="en-US" sz="2400" b="0" strike="noStrike" spc="-1" dirty="0" err="1">
                <a:solidFill>
                  <a:srgbClr val="00007D"/>
                </a:solidFill>
                <a:latin typeface="Courier New"/>
                <a:ea typeface="宋体"/>
              </a:rPr>
              <a:t>Ouroboros.createEntityAnywhere</a:t>
            </a:r>
            <a:r>
              <a:rPr lang="en-US" sz="2400" b="0" strike="noStrike" spc="-1" dirty="0">
                <a:solidFill>
                  <a:srgbClr val="00007D"/>
                </a:solidFill>
                <a:latin typeface="Courier New"/>
                <a:ea typeface="宋体"/>
              </a:rPr>
              <a:t>()</a:t>
            </a:r>
            <a:endParaRPr lang="en-US" sz="2400" b="0" strike="noStrike" spc="-1" dirty="0">
              <a:latin typeface="Arial"/>
            </a:endParaRPr>
          </a:p>
          <a:p>
            <a:pPr marL="581040" lvl="2" indent="-16884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or:</a:t>
            </a:r>
            <a:br>
              <a:rPr dirty="0"/>
            </a:br>
            <a:r>
              <a:rPr lang="en-US" sz="2400" b="0" strike="noStrike" spc="-1" dirty="0" err="1">
                <a:solidFill>
                  <a:srgbClr val="00007D"/>
                </a:solidFill>
                <a:latin typeface="Courier New"/>
                <a:ea typeface="宋体"/>
              </a:rPr>
              <a:t>createEntityLocally</a:t>
            </a:r>
            <a:r>
              <a:rPr lang="en-US" sz="2400" b="0" strike="noStrike" spc="-1" dirty="0">
                <a:solidFill>
                  <a:srgbClr val="00007D"/>
                </a:solidFill>
                <a:latin typeface="Courier New"/>
                <a:ea typeface="宋体"/>
              </a:rPr>
              <a:t>()</a:t>
            </a:r>
            <a:br>
              <a:rPr dirty="0"/>
            </a:br>
            <a:r>
              <a:rPr lang="en-US" sz="2400" b="0" strike="noStrike" spc="-1" dirty="0" err="1">
                <a:solidFill>
                  <a:srgbClr val="00007D"/>
                </a:solidFill>
                <a:latin typeface="Courier New"/>
                <a:ea typeface="宋体"/>
              </a:rPr>
              <a:t>createEntity</a:t>
            </a:r>
            <a:r>
              <a:rPr lang="en-US" sz="2400" b="0" strike="noStrike" spc="-1" dirty="0">
                <a:solidFill>
                  <a:srgbClr val="00007D"/>
                </a:solidFill>
                <a:latin typeface="Courier New"/>
                <a:ea typeface="宋体"/>
              </a:rPr>
              <a:t>...</a:t>
            </a:r>
            <a:r>
              <a:rPr lang="en-US" sz="2400" b="0" strike="noStrike" spc="-1" dirty="0" err="1">
                <a:solidFill>
                  <a:srgbClr val="00007D"/>
                </a:solidFill>
                <a:latin typeface="Courier New"/>
                <a:ea typeface="宋体"/>
              </a:rPr>
              <a:t>FromDB</a:t>
            </a:r>
            <a:r>
              <a:rPr lang="en-US" sz="2400" b="0" strike="noStrike" spc="-1" dirty="0">
                <a:solidFill>
                  <a:srgbClr val="00007D"/>
                </a:solidFill>
                <a:latin typeface="Courier New"/>
                <a:ea typeface="宋体"/>
              </a:rPr>
              <a:t>()</a:t>
            </a:r>
            <a:br>
              <a:rPr dirty="0"/>
            </a:br>
            <a:r>
              <a:rPr lang="en-US" sz="2400" b="1" strike="noStrike" spc="-1" dirty="0">
                <a:solidFill>
                  <a:srgbClr val="00007D"/>
                </a:solidFill>
                <a:latin typeface="Courier New"/>
                <a:ea typeface="DejaVu Sans"/>
              </a:rPr>
              <a:t> </a:t>
            </a:r>
            <a:endParaRPr lang="en-US"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3"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14"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Creation</a:t>
            </a:r>
            <a:endParaRPr lang="en-US" sz="4900" b="0" strike="noStrike" spc="-1">
              <a:latin typeface="Arial"/>
            </a:endParaRPr>
          </a:p>
        </p:txBody>
      </p:sp>
      <p:sp>
        <p:nvSpPr>
          <p:cNvPr id="1815"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dirty="0">
                <a:solidFill>
                  <a:srgbClr val="00007D"/>
                </a:solidFill>
                <a:latin typeface="Calibri"/>
                <a:ea typeface="宋体"/>
              </a:rPr>
              <a:t>Recommended method of creation:</a:t>
            </a:r>
            <a:endParaRPr lang="en-US" sz="3200" b="0" strike="noStrike" spc="-1" dirty="0">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Cell Entity:</a:t>
            </a:r>
            <a:br>
              <a:rPr dirty="0"/>
            </a:br>
            <a:r>
              <a:rPr lang="en-US" sz="2800" b="0" strike="noStrike" spc="-1" dirty="0" err="1">
                <a:solidFill>
                  <a:srgbClr val="00007D"/>
                </a:solidFill>
                <a:latin typeface="Courier New"/>
                <a:ea typeface="宋体"/>
              </a:rPr>
              <a:t>createCellEntity</a:t>
            </a:r>
            <a:r>
              <a:rPr lang="en-US" sz="2800" b="0" strike="noStrike" spc="-1" dirty="0">
                <a:solidFill>
                  <a:srgbClr val="00007D"/>
                </a:solidFill>
                <a:latin typeface="Courier New"/>
                <a:ea typeface="宋体"/>
              </a:rPr>
              <a:t>()</a:t>
            </a:r>
            <a:br>
              <a:rPr dirty="0"/>
            </a:br>
            <a:r>
              <a:rPr lang="en-US" sz="2800" b="0" strike="noStrike" spc="-1" dirty="0" err="1">
                <a:solidFill>
                  <a:srgbClr val="00007D"/>
                </a:solidFill>
                <a:latin typeface="Courier New"/>
                <a:ea typeface="宋体"/>
              </a:rPr>
              <a:t>createInNewSpace</a:t>
            </a:r>
            <a:r>
              <a:rPr lang="en-US" sz="2800" b="0" strike="noStrike" spc="-1" dirty="0">
                <a:solidFill>
                  <a:srgbClr val="00007D"/>
                </a:solidFill>
                <a:latin typeface="Courier New"/>
                <a:ea typeface="宋体"/>
              </a:rPr>
              <a:t>()</a:t>
            </a:r>
            <a:endParaRPr lang="en-US" sz="2800" b="0" strike="noStrike" spc="-1" dirty="0">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Cell entity attribute can be modified before it is created from the database</a:t>
            </a:r>
            <a:endParaRPr lang="en-US" sz="2800" b="0" strike="noStrike" spc="-1" dirty="0">
              <a:latin typeface="Arial"/>
            </a:endParaRPr>
          </a:p>
          <a:p>
            <a:pPr marL="333360" lvl="1" indent="-148320">
              <a:lnSpc>
                <a:spcPct val="100000"/>
              </a:lnSpc>
              <a:spcBef>
                <a:spcPts val="561"/>
              </a:spcBef>
              <a:buClr>
                <a:srgbClr val="FF9933"/>
              </a:buClr>
              <a:buSzPct val="90000"/>
              <a:buFont typeface="Wingdings" charset="2"/>
              <a:buChar char=""/>
            </a:pPr>
            <a:r>
              <a:rPr lang="en-US" sz="2400" b="0" strike="noStrike" spc="-1" dirty="0">
                <a:solidFill>
                  <a:srgbClr val="00007D"/>
                </a:solidFill>
                <a:latin typeface="Calibri"/>
                <a:ea typeface="宋体"/>
              </a:rPr>
              <a:t>See Base API documentation: </a:t>
            </a:r>
            <a:r>
              <a:rPr lang="en-US" sz="2400" b="0" strike="noStrike" spc="-1" dirty="0" err="1">
                <a:solidFill>
                  <a:srgbClr val="00007D"/>
                </a:solidFill>
                <a:latin typeface="Courier New"/>
                <a:ea typeface="宋体"/>
              </a:rPr>
              <a:t>Ouroboros.Base.cellData</a:t>
            </a:r>
            <a:endParaRPr lang="en-US" sz="2400" b="0" strike="noStrike" spc="-1" dirty="0">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dirty="0">
                <a:solidFill>
                  <a:srgbClr val="00007D"/>
                </a:solidFill>
                <a:latin typeface="Calibri"/>
                <a:ea typeface="宋体"/>
              </a:rPr>
              <a:t>Cell Only Entity:</a:t>
            </a:r>
            <a:br>
              <a:rPr dirty="0"/>
            </a:br>
            <a:r>
              <a:rPr lang="en-US" sz="2800" b="0" strike="noStrike" spc="-1" dirty="0" err="1">
                <a:solidFill>
                  <a:srgbClr val="00007D"/>
                </a:solidFill>
                <a:latin typeface="Courier New"/>
                <a:ea typeface="宋体"/>
              </a:rPr>
              <a:t>createEntity</a:t>
            </a:r>
            <a:r>
              <a:rPr lang="en-US" sz="2800" b="0" strike="noStrike" spc="-1" dirty="0">
                <a:solidFill>
                  <a:srgbClr val="00007D"/>
                </a:solidFill>
                <a:latin typeface="Courier New"/>
                <a:ea typeface="宋体"/>
              </a:rPr>
              <a:t>()</a:t>
            </a:r>
            <a:endParaRPr lang="en-US" sz="2800" b="0" strike="noStrike" spc="-1" dirty="0">
              <a:latin typeface="Arial"/>
            </a:endParaRPr>
          </a:p>
          <a:p>
            <a:pPr marL="581040" lvl="2" indent="-16884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Call on Cell</a:t>
            </a:r>
            <a:endParaRPr lang="en-US" sz="2400" b="0" strike="noStrike" spc="-1" dirty="0">
              <a:latin typeface="Arial"/>
            </a:endParaRPr>
          </a:p>
          <a:p>
            <a:pPr marL="581040" lvl="2" indent="-168840">
              <a:lnSpc>
                <a:spcPct val="100000"/>
              </a:lnSpc>
              <a:spcBef>
                <a:spcPts val="479"/>
              </a:spcBef>
              <a:buClr>
                <a:srgbClr val="FF9933"/>
              </a:buClr>
              <a:buSzPct val="80000"/>
              <a:buFont typeface="Wingdings" charset="2"/>
              <a:buChar char=""/>
            </a:pPr>
            <a:r>
              <a:rPr lang="en-US" sz="2400" b="0" strike="noStrike" spc="-1" dirty="0">
                <a:solidFill>
                  <a:srgbClr val="00007D"/>
                </a:solidFill>
                <a:latin typeface="Calibri"/>
                <a:ea typeface="宋体"/>
              </a:rPr>
              <a:t>Can’t be fault tolerant</a:t>
            </a:r>
            <a:endParaRPr lang="en-US" sz="24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17"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Fault Tolerance</a:t>
            </a:r>
            <a:endParaRPr lang="en-US" sz="4900" b="0" strike="noStrike" spc="-1">
              <a:latin typeface="Arial"/>
            </a:endParaRPr>
          </a:p>
        </p:txBody>
      </p:sp>
      <p:sp>
        <p:nvSpPr>
          <p:cNvPr id="1818"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Cell’s attributes are backed up to Base</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Base’s properties are also backed up to another BaseApp</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Persistent properties backed to database</a:t>
            </a:r>
            <a:endParaRPr lang="en-US" sz="32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Archive: continuously rotate scheduled archives</a:t>
            </a:r>
            <a:endParaRPr lang="en-US" sz="28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Fault tolerance vs. Disaster recovery</a:t>
            </a:r>
            <a:endParaRPr lang="en-US" sz="32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Disaster = many server processes fail at the same time</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20"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Destruction</a:t>
            </a:r>
            <a:endParaRPr lang="en-US" sz="4900" b="0" strike="noStrike" spc="-1">
              <a:latin typeface="Arial"/>
            </a:endParaRPr>
          </a:p>
        </p:txBody>
      </p:sp>
      <p:sp>
        <p:nvSpPr>
          <p:cNvPr id="1821" name="CustomShape 3"/>
          <p:cNvSpPr/>
          <p:nvPr/>
        </p:nvSpPr>
        <p:spPr>
          <a:xfrm>
            <a:off x="91440" y="98100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DejaVu Sans"/>
              </a:rPr>
              <a:t>Cell entit</a:t>
            </a:r>
            <a:r>
              <a:rPr lang="en-US" sz="3200" b="0" strike="noStrike" spc="-1">
                <a:solidFill>
                  <a:srgbClr val="00007D"/>
                </a:solidFill>
                <a:latin typeface="Calibri"/>
                <a:ea typeface="宋体"/>
              </a:rPr>
              <a:t>y is destroyed as part of the game logic</a:t>
            </a:r>
            <a:endParaRPr lang="en-US" sz="32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Base entity cannot be destroyed while its cell part still exists</a:t>
            </a:r>
            <a:endParaRPr lang="en-US" sz="32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Destroy the Cell section:</a:t>
            </a:r>
            <a:endParaRPr lang="en-US" sz="32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Cell </a:t>
            </a:r>
            <a:r>
              <a:rPr lang="en-US" sz="2800" b="0" strike="noStrike" spc="-1">
                <a:solidFill>
                  <a:srgbClr val="00007D"/>
                </a:solidFill>
                <a:latin typeface="Courier New"/>
                <a:ea typeface="宋体"/>
              </a:rPr>
              <a:t>Entity.destroy()</a:t>
            </a:r>
            <a:endParaRPr lang="en-US" sz="28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Base: Entity</a:t>
            </a:r>
            <a:r>
              <a:rPr lang="en-US" sz="2800" b="0" strike="noStrike" spc="-1">
                <a:solidFill>
                  <a:srgbClr val="00007D"/>
                </a:solidFill>
                <a:latin typeface="Courier New"/>
                <a:ea typeface="宋体"/>
              </a:rPr>
              <a:t>.destroyCellEntity()</a:t>
            </a:r>
            <a:endParaRPr lang="en-US" sz="28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ourier New"/>
                <a:ea typeface="宋体"/>
              </a:rPr>
              <a:t>Entity.onLoseCell()is called when the cell is partially destroyed</a:t>
            </a:r>
            <a:endParaRPr lang="en-US" sz="28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Destroy the base part:</a:t>
            </a:r>
            <a:endParaRPr lang="en-US" sz="32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ourier New"/>
                <a:ea typeface="宋体"/>
              </a:rPr>
              <a:t>Entity.destroy()</a:t>
            </a:r>
            <a:endParaRPr lang="en-US" sz="28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If permanent data, will cause </a:t>
            </a:r>
            <a:r>
              <a:rPr lang="en-US" sz="2800" b="0" strike="noStrike" spc="-1">
                <a:solidFill>
                  <a:srgbClr val="00007D"/>
                </a:solidFill>
                <a:latin typeface="Courier New"/>
                <a:ea typeface="宋体"/>
              </a:rPr>
              <a:t>writeToDB() to be called</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 name="CustomShape 1"/>
          <p:cNvSpPr/>
          <p:nvPr/>
        </p:nvSpPr>
        <p:spPr>
          <a:xfrm>
            <a:off x="1403640" y="2846520"/>
            <a:ext cx="6838200" cy="1060920"/>
          </a:xfrm>
          <a:prstGeom prst="irregularSeal2">
            <a:avLst/>
          </a:prstGeom>
          <a:solidFill>
            <a:srgbClr val="F7964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823" name="CustomShape 2"/>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24" name="CustomShape 3"/>
          <p:cNvSpPr/>
          <p:nvPr/>
        </p:nvSpPr>
        <p:spPr>
          <a:xfrm>
            <a:off x="179640" y="132120"/>
            <a:ext cx="705420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400" b="1" strike="noStrike" spc="-1">
                <a:solidFill>
                  <a:srgbClr val="4F81BD"/>
                </a:solidFill>
                <a:latin typeface="Calibri"/>
                <a:ea typeface="DejaVu Sans"/>
              </a:rPr>
              <a:t>Chapter Five</a:t>
            </a:r>
            <a:endParaRPr lang="en-US" sz="4400" b="0" strike="noStrike" spc="-1">
              <a:latin typeface="Arial"/>
            </a:endParaRPr>
          </a:p>
        </p:txBody>
      </p:sp>
      <p:sp>
        <p:nvSpPr>
          <p:cNvPr id="1825" name="CustomShape 4"/>
          <p:cNvSpPr/>
          <p:nvPr/>
        </p:nvSpPr>
        <p:spPr>
          <a:xfrm>
            <a:off x="887400" y="3049200"/>
            <a:ext cx="6334200" cy="69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1" strike="noStrike" spc="-1">
                <a:solidFill>
                  <a:srgbClr val="1F497D"/>
                </a:solidFill>
                <a:latin typeface="Verdana"/>
                <a:ea typeface="宋体"/>
              </a:rPr>
              <a:t>        Cell Feature Set</a:t>
            </a:r>
            <a:endParaRPr lang="en-US" sz="4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27"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a:t>
            </a:r>
            <a:r>
              <a:rPr lang="en-US" sz="4900" b="1" strike="noStrike" spc="-1">
                <a:solidFill>
                  <a:srgbClr val="4F81BD"/>
                </a:solidFill>
                <a:latin typeface="aakar"/>
                <a:ea typeface="DejaVu Sans"/>
              </a:rPr>
              <a:t>’</a:t>
            </a:r>
            <a:r>
              <a:rPr lang="en-US" sz="4900" b="1" strike="noStrike" spc="-1">
                <a:solidFill>
                  <a:srgbClr val="4F81BD"/>
                </a:solidFill>
                <a:latin typeface="Calibri"/>
                <a:ea typeface="DejaVu Sans"/>
              </a:rPr>
              <a:t>s Cell Part Feature Set</a:t>
            </a:r>
            <a:endParaRPr lang="en-US" sz="4900" b="0" strike="noStrike" spc="-1">
              <a:latin typeface="Arial"/>
            </a:endParaRPr>
          </a:p>
        </p:txBody>
      </p:sp>
      <p:sp>
        <p:nvSpPr>
          <p:cNvPr id="1828"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There are many space-related features available in the Cell section of the Entity</a:t>
            </a:r>
            <a:endParaRPr lang="en-US" sz="32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Navigate/MoveTo* navigation system</a:t>
            </a:r>
            <a:endParaRPr lang="en-US" sz="2800" b="0" strike="noStrike" spc="-1">
              <a:latin typeface="Arial"/>
            </a:endParaRPr>
          </a:p>
          <a:p>
            <a:pPr marL="333360" lvl="1" indent="-148320">
              <a:lnSpc>
                <a:spcPct val="100000"/>
              </a:lnSpc>
              <a:spcBef>
                <a:spcPts val="561"/>
              </a:spcBef>
              <a:buClr>
                <a:srgbClr val="FF9933"/>
              </a:buClr>
              <a:buSzPct val="90000"/>
              <a:buFont typeface="Wingdings" charset="2"/>
              <a:buChar char=""/>
            </a:pPr>
            <a:r>
              <a:rPr lang="en-US" sz="2800" b="0" strike="noStrike" spc="-1">
                <a:solidFill>
                  <a:srgbClr val="00007D"/>
                </a:solidFill>
                <a:latin typeface="Calibri"/>
                <a:ea typeface="宋体"/>
              </a:rPr>
              <a:t>Proximity Triggers (Traps)</a:t>
            </a:r>
            <a:endParaRPr lang="en-US" sz="28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These functions are all implemented by Controller</a:t>
            </a:r>
            <a:endParaRPr lang="en-US" sz="32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9"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30"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Controller</a:t>
            </a:r>
            <a:endParaRPr lang="en-US" sz="4900" b="0" strike="noStrike" spc="-1">
              <a:latin typeface="Arial"/>
            </a:endParaRPr>
          </a:p>
        </p:txBody>
      </p:sp>
      <p:sp>
        <p:nvSpPr>
          <p:cNvPr id="1831" name="CustomShape 3"/>
          <p:cNvSpPr/>
          <p:nvPr/>
        </p:nvSpPr>
        <p:spPr>
          <a:xfrm>
            <a:off x="35640" y="980640"/>
            <a:ext cx="9052200" cy="5830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100000"/>
              </a:lnSpc>
              <a:spcBef>
                <a:spcPts val="641"/>
              </a:spcBef>
              <a:buClr>
                <a:srgbClr val="FF9933"/>
              </a:buClr>
              <a:buSzPct val="80000"/>
              <a:buFont typeface="Wingdings" charset="2"/>
              <a:buChar char=""/>
            </a:pPr>
            <a:r>
              <a:rPr lang="en-US" sz="2600" b="0" strike="noStrike" spc="-1">
                <a:solidFill>
                  <a:srgbClr val="00007D"/>
                </a:solidFill>
                <a:latin typeface="Calibri"/>
                <a:ea typeface="宋体"/>
              </a:rPr>
              <a:t>Implements features that require a lot of tick processing in the background</a:t>
            </a:r>
            <a:endParaRPr lang="en-US" sz="26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2600" b="0" strike="noStrike" spc="-1">
                <a:solidFill>
                  <a:srgbClr val="00007D"/>
                </a:solidFill>
                <a:latin typeface="Calibri"/>
                <a:ea typeface="宋体"/>
              </a:rPr>
              <a:t>Callback Python script when finished</a:t>
            </a:r>
            <a:endParaRPr lang="en-US" sz="26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2600" b="0" strike="noStrike" spc="-1">
                <a:solidFill>
                  <a:srgbClr val="00007D"/>
                </a:solidFill>
                <a:latin typeface="Calibri"/>
                <a:ea typeface="宋体"/>
              </a:rPr>
              <a:t>Used to implement complex logic</a:t>
            </a:r>
            <a:endParaRPr lang="en-US" sz="26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2600" b="0" strike="noStrike" spc="-1">
                <a:solidFill>
                  <a:srgbClr val="00007D"/>
                </a:solidFill>
                <a:latin typeface="Calibri"/>
                <a:ea typeface="宋体"/>
              </a:rPr>
              <a:t>Uses C/C++ for efficiency reasons (relative to script)</a:t>
            </a:r>
            <a:endParaRPr lang="en-US" sz="26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2600" b="0" strike="noStrike" spc="-1">
                <a:solidFill>
                  <a:srgbClr val="00007D"/>
                </a:solidFill>
                <a:latin typeface="Calibri"/>
                <a:ea typeface="宋体"/>
              </a:rPr>
              <a:t>The Controller also copies to the new Cell when the Entity crosses the Cell boundary</a:t>
            </a:r>
            <a:endParaRPr lang="en-US" sz="26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2600" b="0" strike="noStrike" spc="-1">
                <a:solidFill>
                  <a:srgbClr val="00007D"/>
                </a:solidFill>
                <a:latin typeface="Calibri"/>
                <a:ea typeface="宋体"/>
              </a:rPr>
              <a:t>There can be an unlimited number of Controllers per Entity</a:t>
            </a:r>
            <a:endParaRPr lang="en-US" sz="26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2600" b="0" strike="noStrike" spc="-1">
                <a:solidFill>
                  <a:srgbClr val="00007D"/>
                </a:solidFill>
                <a:latin typeface="Calibri"/>
                <a:ea typeface="宋体"/>
              </a:rPr>
              <a:t>Each real column returns a Controller ID</a:t>
            </a:r>
            <a:endParaRPr lang="en-US" sz="2600" b="0" strike="noStrike" spc="-1">
              <a:latin typeface="Arial"/>
            </a:endParaRPr>
          </a:p>
          <a:p>
            <a:pPr marL="333360" lvl="1" indent="-148320">
              <a:lnSpc>
                <a:spcPct val="100000"/>
              </a:lnSpc>
              <a:spcBef>
                <a:spcPts val="641"/>
              </a:spcBef>
              <a:buClr>
                <a:srgbClr val="FF9933"/>
              </a:buClr>
              <a:buSzPct val="90000"/>
              <a:buFont typeface="Wingdings" charset="2"/>
              <a:buChar char=""/>
            </a:pPr>
            <a:r>
              <a:rPr lang="en-US" sz="2600" b="0" strike="noStrike" spc="-1">
                <a:solidFill>
                  <a:srgbClr val="00007D"/>
                </a:solidFill>
                <a:latin typeface="Calibri"/>
                <a:ea typeface="宋体"/>
              </a:rPr>
              <a:t>Delete: </a:t>
            </a:r>
            <a:r>
              <a:rPr lang="en-US" sz="2600" b="0" strike="noStrike" spc="-1">
                <a:solidFill>
                  <a:srgbClr val="00007D"/>
                </a:solidFill>
                <a:latin typeface="Courier New"/>
                <a:ea typeface="宋体"/>
              </a:rPr>
              <a:t>Entity.cancel( id )</a:t>
            </a:r>
            <a:endParaRPr lang="en-US" sz="26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2600" b="0" strike="noStrike" spc="-1">
                <a:solidFill>
                  <a:srgbClr val="00007D"/>
                </a:solidFill>
                <a:latin typeface="Calibri"/>
                <a:ea typeface="宋体"/>
              </a:rPr>
              <a:t>Can activate callback functions on scripts of their entity</a:t>
            </a:r>
            <a:endParaRPr lang="en-US" sz="2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33"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a:t>
            </a:r>
            <a:r>
              <a:rPr lang="en-US" sz="4900" b="1" strike="noStrike" spc="-1">
                <a:solidFill>
                  <a:srgbClr val="4F81BD"/>
                </a:solidFill>
                <a:latin typeface="aakar"/>
                <a:ea typeface="DejaVu Sans"/>
              </a:rPr>
              <a:t>’</a:t>
            </a:r>
            <a:r>
              <a:rPr lang="en-US" sz="4900" b="1" strike="noStrike" spc="-1">
                <a:solidFill>
                  <a:srgbClr val="4F81BD"/>
                </a:solidFill>
                <a:latin typeface="Calibri"/>
                <a:ea typeface="DejaVu Sans"/>
              </a:rPr>
              <a:t>s navigation system</a:t>
            </a:r>
            <a:endParaRPr lang="en-US" sz="4900" b="0" strike="noStrike" spc="-1">
              <a:latin typeface="Arial"/>
            </a:endParaRPr>
          </a:p>
        </p:txBody>
      </p:sp>
      <p:sp>
        <p:nvSpPr>
          <p:cNvPr id="1834"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80000"/>
              </a:lnSpc>
              <a:spcBef>
                <a:spcPts val="641"/>
              </a:spcBef>
              <a:buClr>
                <a:srgbClr val="FF9933"/>
              </a:buClr>
              <a:buSzPct val="80000"/>
              <a:buFont typeface="Wingdings" charset="2"/>
              <a:buChar char=""/>
            </a:pPr>
            <a:r>
              <a:rPr lang="en-US" sz="3200" b="0" strike="noStrike" spc="-1">
                <a:solidFill>
                  <a:srgbClr val="00007D"/>
                </a:solidFill>
                <a:latin typeface="Verdana"/>
                <a:ea typeface="宋体"/>
              </a:rPr>
              <a:t>The navigation system provides many functions for moving and finding paths for Entity</a:t>
            </a:r>
            <a:endParaRPr lang="en-US" sz="3200" b="0" strike="noStrike" spc="-1">
              <a:latin typeface="Arial"/>
            </a:endParaRPr>
          </a:p>
          <a:p>
            <a:pPr marL="181080" indent="-178560">
              <a:lnSpc>
                <a:spcPct val="100000"/>
              </a:lnSpc>
              <a:spcBef>
                <a:spcPts val="641"/>
              </a:spcBef>
              <a:buClr>
                <a:srgbClr val="FF9933"/>
              </a:buClr>
              <a:buSzPct val="80000"/>
              <a:buFont typeface="Wingdings" charset="2"/>
              <a:buChar char=""/>
            </a:pPr>
            <a:r>
              <a:rPr lang="en-US" sz="3200" b="0" strike="noStrike" spc="-1">
                <a:solidFill>
                  <a:srgbClr val="00007D"/>
                </a:solidFill>
                <a:latin typeface="Verdana"/>
                <a:ea typeface="宋体"/>
              </a:rPr>
              <a:t>Navigation Controller uses RecastNavigation to find paths from pre-generated NavMesh in static collision scenes</a:t>
            </a:r>
            <a:endParaRPr lang="en-US"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5" name="CustomShape 1"/>
          <p:cNvSpPr/>
          <p:nvPr/>
        </p:nvSpPr>
        <p:spPr>
          <a:xfrm>
            <a:off x="0" y="0"/>
            <a:ext cx="9141480" cy="911880"/>
          </a:xfrm>
          <a:prstGeom prst="rect">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sp>
      <p:sp>
        <p:nvSpPr>
          <p:cNvPr id="1836" name="CustomShape 2"/>
          <p:cNvSpPr/>
          <p:nvPr/>
        </p:nvSpPr>
        <p:spPr>
          <a:xfrm>
            <a:off x="179640" y="132120"/>
            <a:ext cx="8854560" cy="6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pPr>
            <a:r>
              <a:rPr lang="en-US" sz="4900" b="1" strike="noStrike" spc="-1">
                <a:solidFill>
                  <a:srgbClr val="4F81BD"/>
                </a:solidFill>
                <a:latin typeface="Calibri"/>
                <a:ea typeface="DejaVu Sans"/>
              </a:rPr>
              <a:t>Entity Navigation System Methods</a:t>
            </a:r>
            <a:endParaRPr lang="en-US" sz="4900" b="0" strike="noStrike" spc="-1">
              <a:latin typeface="Arial"/>
            </a:endParaRPr>
          </a:p>
        </p:txBody>
      </p:sp>
      <p:sp>
        <p:nvSpPr>
          <p:cNvPr id="1837" name="CustomShape 3"/>
          <p:cNvSpPr/>
          <p:nvPr/>
        </p:nvSpPr>
        <p:spPr>
          <a:xfrm>
            <a:off x="89280" y="1196640"/>
            <a:ext cx="9052200" cy="5326200"/>
          </a:xfrm>
          <a:prstGeom prst="rect">
            <a:avLst/>
          </a:prstGeom>
          <a:noFill/>
          <a:ln>
            <a:noFill/>
          </a:ln>
        </p:spPr>
        <p:style>
          <a:lnRef idx="0">
            <a:scrgbClr r="0" g="0" b="0"/>
          </a:lnRef>
          <a:fillRef idx="0">
            <a:scrgbClr r="0" g="0" b="0"/>
          </a:fillRef>
          <a:effectRef idx="0">
            <a:scrgbClr r="0" g="0" b="0"/>
          </a:effectRef>
          <a:fontRef idx="minor"/>
        </p:style>
        <p:txBody>
          <a:bodyPr lIns="54000" tIns="10800" rIns="36000" bIns="45000"/>
          <a:lstStyle/>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Direct Linear Motion</a:t>
            </a:r>
            <a:endParaRPr lang="en-US" sz="32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ourier New"/>
                <a:ea typeface="宋体"/>
              </a:rPr>
              <a:t>moveToPoint()</a:t>
            </a:r>
            <a:endParaRPr lang="en-US" sz="28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ourier New"/>
                <a:ea typeface="宋体"/>
              </a:rPr>
              <a:t>moveToEntity()</a:t>
            </a:r>
            <a:endParaRPr lang="en-US" sz="28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Navigation(with NavMesh)</a:t>
            </a:r>
            <a:endParaRPr lang="en-US" sz="32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ourier New"/>
                <a:ea typeface="宋体"/>
              </a:rPr>
              <a:t>navigate()</a:t>
            </a:r>
            <a:endParaRPr lang="en-US" sz="2800" b="0" strike="noStrike" spc="-1">
              <a:latin typeface="Arial"/>
            </a:endParaRPr>
          </a:p>
          <a:p>
            <a:pPr marL="181080" indent="-178560">
              <a:lnSpc>
                <a:spcPct val="90000"/>
              </a:lnSpc>
              <a:spcBef>
                <a:spcPts val="641"/>
              </a:spcBef>
              <a:buClr>
                <a:srgbClr val="FF9933"/>
              </a:buClr>
              <a:buSzPct val="80000"/>
              <a:buFont typeface="Wingdings" charset="2"/>
              <a:buChar char=""/>
            </a:pPr>
            <a:r>
              <a:rPr lang="en-US" sz="3200" b="0" strike="noStrike" spc="-1">
                <a:solidFill>
                  <a:srgbClr val="00007D"/>
                </a:solidFill>
                <a:latin typeface="Calibri"/>
                <a:ea typeface="宋体"/>
              </a:rPr>
              <a:t>General</a:t>
            </a:r>
            <a:endParaRPr lang="en-US" sz="32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ourier New"/>
                <a:ea typeface="宋体"/>
              </a:rPr>
              <a:t>canNavigateTo()</a:t>
            </a:r>
            <a:endParaRPr lang="en-US" sz="2800" b="0" strike="noStrike" spc="-1">
              <a:latin typeface="Arial"/>
            </a:endParaRPr>
          </a:p>
          <a:p>
            <a:pPr marL="333360" lvl="1" indent="-148320">
              <a:lnSpc>
                <a:spcPct val="90000"/>
              </a:lnSpc>
              <a:spcBef>
                <a:spcPts val="561"/>
              </a:spcBef>
              <a:buClr>
                <a:srgbClr val="FF9933"/>
              </a:buClr>
              <a:buSzPct val="90000"/>
              <a:buFont typeface="Wingdings" charset="2"/>
              <a:buChar char=""/>
            </a:pPr>
            <a:r>
              <a:rPr lang="en-US" sz="2800" b="0" strike="noStrike" spc="-1">
                <a:solidFill>
                  <a:srgbClr val="00007D"/>
                </a:solidFill>
                <a:latin typeface="Courier New"/>
                <a:ea typeface="宋体"/>
              </a:rPr>
              <a:t>getStopPoint()</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2319</TotalTime>
  <Words>7276</Words>
  <Application>Microsoft Office PowerPoint</Application>
  <PresentationFormat>On-screen Show (4:3)</PresentationFormat>
  <Paragraphs>1517</Paragraphs>
  <Slides>114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114</vt:i4>
      </vt:variant>
    </vt:vector>
  </HeadingPairs>
  <TitlesOfParts>
    <vt:vector size="129" baseType="lpstr">
      <vt:lpstr>aakar</vt:lpstr>
      <vt:lpstr>Callibri</vt:lpstr>
      <vt:lpstr>Chandas</vt:lpstr>
      <vt:lpstr>DejaVu Sans</vt:lpstr>
      <vt:lpstr>微软雅黑</vt:lpstr>
      <vt:lpstr>新宋体</vt:lpstr>
      <vt:lpstr>宋体</vt:lpstr>
      <vt:lpstr>Arial</vt:lpstr>
      <vt:lpstr>Arial Black</vt:lpstr>
      <vt:lpstr>Calibri</vt:lpstr>
      <vt:lpstr>Courier New</vt:lpstr>
      <vt:lpstr>Symbol</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KBEngine 技术培训  服务端 </dc:title>
  <dc:subject/>
  <dc:creator>Windows 用户</dc:creator>
  <dc:description/>
  <cp:lastModifiedBy>Alfred Burns</cp:lastModifiedBy>
  <cp:revision>368</cp:revision>
  <dcterms:created xsi:type="dcterms:W3CDTF">2015-01-23T05:56:17Z</dcterms:created>
  <dcterms:modified xsi:type="dcterms:W3CDTF">2018-07-04T02:42:21Z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全屏显示(4:3)</vt:lpwstr>
  </property>
  <property fmtid="{D5CDD505-2E9C-101B-9397-08002B2CF9AE}" pid="9" name="ScaleCrop">
    <vt:bool>false</vt:bool>
  </property>
  <property fmtid="{D5CDD505-2E9C-101B-9397-08002B2CF9AE}" pid="10" name="ShareDoc">
    <vt:bool>false</vt:bool>
  </property>
  <property fmtid="{D5CDD505-2E9C-101B-9397-08002B2CF9AE}" pid="11" name="Slides">
    <vt:i4>114</vt:i4>
  </property>
</Properties>
</file>