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Fira Code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aaba81b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aaba81b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3aaba81bd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3aaba81bd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aaba81bd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3aaba81bd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aaba81bd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3aaba81bd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3aaba81bd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3aaba81bd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3aaba81bd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3aaba81bd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3aaba81bd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3aaba81bd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aaba81bd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aaba81bd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7f9c66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7f9c66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3aaba81bd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3aaba81bd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aaba81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3aaba81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3aaba81bd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3aaba81bd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aaba81bd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aaba81bd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3aaba81bd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3aaba81bd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7b3cc9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7b3cc9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aaba81b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aaba81b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7f9c668d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7f9c668d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aaba81b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aaba81b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aaba81b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3aaba81b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aaba81b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aaba81b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aaba81bd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aaba81bd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Rottohu/Vizsgaremek" TargetMode="External"/><Relationship Id="rId4" Type="http://schemas.openxmlformats.org/officeDocument/2006/relationships/hyperlink" Target="https://rottohu.github.io/Vizsgaremek" TargetMode="External"/><Relationship Id="rId5" Type="http://schemas.openxmlformats.org/officeDocument/2006/relationships/hyperlink" Target="https://docs.google.com/presentation/d/1NjYbXq5JTSDor29Pl3BMPRCzrX9nYHz5q0a6K9LCoXI/edit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3710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Portio weboldal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‘tesztelése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System.out.println(“Üdvözlöm Önöket!”)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637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Tóth András - Junior automata tesztelő vizsgamunka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Vizsgaremek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2022.07.21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Content.java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4"/>
          <p:cNvSpPr txBox="1"/>
          <p:nvPr>
            <p:ph idx="1" type="subTitle"/>
          </p:nvPr>
        </p:nvSpPr>
        <p:spPr>
          <a:xfrm>
            <a:off x="2240150" y="1280325"/>
            <a:ext cx="6211500" cy="26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adatok listázásánal a főoldalon lévő “Education” és “Experiences” fülekben megtalálható címeket tettem egy listába, majd azt hasonlítottam össze egy általam elvárt tartalmú listával.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adatok listázásával kapcsolatos tesztekhez szükséges metódusok a DataListing.java fájlban találhatóak </a:t>
            </a:r>
            <a:r>
              <a:rPr lang="en"/>
              <a:t>&gt;</a:t>
            </a:r>
            <a:endParaRPr/>
          </a:p>
        </p:txBody>
      </p:sp>
      <p:sp>
        <p:nvSpPr>
          <p:cNvPr id="654" name="Google Shape;654;p34"/>
          <p:cNvSpPr txBox="1"/>
          <p:nvPr>
            <p:ph type="title"/>
          </p:nvPr>
        </p:nvSpPr>
        <p:spPr>
          <a:xfrm>
            <a:off x="1143250" y="621250"/>
            <a:ext cx="7308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Adatok listázása</a:t>
            </a:r>
            <a:r>
              <a:rPr lang="en">
                <a:solidFill>
                  <a:schemeClr val="accent2"/>
                </a:solidFill>
              </a:rPr>
              <a:t> &lt; /4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655" name="Google Shape;655;p34"/>
          <p:cNvGrpSpPr/>
          <p:nvPr/>
        </p:nvGrpSpPr>
        <p:grpSpPr>
          <a:xfrm>
            <a:off x="1707878" y="2682511"/>
            <a:ext cx="320088" cy="260682"/>
            <a:chOff x="5899913" y="4248925"/>
            <a:chExt cx="639025" cy="524300"/>
          </a:xfrm>
        </p:grpSpPr>
        <p:sp>
          <p:nvSpPr>
            <p:cNvPr id="656" name="Google Shape;656;p34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4"/>
          <p:cNvSpPr txBox="1"/>
          <p:nvPr>
            <p:ph idx="2" type="subTitle"/>
          </p:nvPr>
        </p:nvSpPr>
        <p:spPr>
          <a:xfrm>
            <a:off x="710125" y="4694725"/>
            <a:ext cx="7149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666" name="Google Shape;666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7" name="Google Shape;667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68" name="Google Shape;668;p34"/>
          <p:cNvGrpSpPr/>
          <p:nvPr/>
        </p:nvGrpSpPr>
        <p:grpSpPr>
          <a:xfrm>
            <a:off x="1614876" y="2599546"/>
            <a:ext cx="506092" cy="426611"/>
            <a:chOff x="1665363" y="1706700"/>
            <a:chExt cx="578325" cy="487500"/>
          </a:xfrm>
        </p:grpSpPr>
        <p:sp>
          <p:nvSpPr>
            <p:cNvPr id="669" name="Google Shape;669;p3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1" name="Google Shape;671;p34"/>
          <p:cNvCxnSpPr/>
          <p:nvPr/>
        </p:nvCxnSpPr>
        <p:spPr>
          <a:xfrm flipH="1">
            <a:off x="1337825" y="1280325"/>
            <a:ext cx="16500" cy="265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idx="2" type="subTitle"/>
          </p:nvPr>
        </p:nvSpPr>
        <p:spPr>
          <a:xfrm>
            <a:off x="2240150" y="1151950"/>
            <a:ext cx="65520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 több oldalas lista bejárásakor a tesztelt weboldal “Blog” oldalát használtam. Itt olyan függvényt írtam, amelyik addig olvassa be a blogbejegyzések címét és lapoz, ha az aktuális oldal végére ér, ameddig az utolsó oldalig el nem jut.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több oldalas lista bejárásával kapcsolatos tesztekhez szükséges metódusokat a BlogListing.java fájlban találhatóak </a:t>
            </a:r>
            <a:r>
              <a:rPr lang="en"/>
              <a:t> &gt;</a:t>
            </a:r>
            <a:endParaRPr/>
          </a:p>
        </p:txBody>
      </p:sp>
      <p:sp>
        <p:nvSpPr>
          <p:cNvPr id="678" name="Google Shape;678;p35"/>
          <p:cNvSpPr txBox="1"/>
          <p:nvPr>
            <p:ph type="title"/>
          </p:nvPr>
        </p:nvSpPr>
        <p:spPr>
          <a:xfrm>
            <a:off x="1143250" y="621250"/>
            <a:ext cx="63240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Több oldalas lista bejárása</a:t>
            </a:r>
            <a:r>
              <a:rPr lang="en"/>
              <a:t> &lt; /5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79" name="Google Shape;679;p35"/>
          <p:cNvGrpSpPr/>
          <p:nvPr/>
        </p:nvGrpSpPr>
        <p:grpSpPr>
          <a:xfrm>
            <a:off x="1755496" y="2411739"/>
            <a:ext cx="320076" cy="320076"/>
            <a:chOff x="1562938" y="4248450"/>
            <a:chExt cx="475950" cy="475950"/>
          </a:xfrm>
        </p:grpSpPr>
        <p:sp>
          <p:nvSpPr>
            <p:cNvPr id="680" name="Google Shape;680;p35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35"/>
          <p:cNvSpPr txBox="1"/>
          <p:nvPr>
            <p:ph idx="2" type="subTitle"/>
          </p:nvPr>
        </p:nvSpPr>
        <p:spPr>
          <a:xfrm>
            <a:off x="710125" y="4694725"/>
            <a:ext cx="7615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696" name="Google Shape;696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7" name="Google Shape;697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98" name="Google Shape;698;p35"/>
          <p:cNvGrpSpPr/>
          <p:nvPr/>
        </p:nvGrpSpPr>
        <p:grpSpPr>
          <a:xfrm>
            <a:off x="1662488" y="2358471"/>
            <a:ext cx="506092" cy="426611"/>
            <a:chOff x="1665363" y="1706700"/>
            <a:chExt cx="578325" cy="487500"/>
          </a:xfrm>
        </p:grpSpPr>
        <p:sp>
          <p:nvSpPr>
            <p:cNvPr id="699" name="Google Shape;699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5"/>
          <p:cNvGrpSpPr/>
          <p:nvPr/>
        </p:nvGrpSpPr>
        <p:grpSpPr>
          <a:xfrm>
            <a:off x="1084825" y="1524631"/>
            <a:ext cx="506100" cy="2932049"/>
            <a:chOff x="1084825" y="3203053"/>
            <a:chExt cx="506100" cy="3255300"/>
          </a:xfrm>
        </p:grpSpPr>
        <p:cxnSp>
          <p:nvCxnSpPr>
            <p:cNvPr id="702" name="Google Shape;702;p35"/>
            <p:cNvCxnSpPr>
              <a:endCxn id="703" idx="0"/>
            </p:cNvCxnSpPr>
            <p:nvPr/>
          </p:nvCxnSpPr>
          <p:spPr>
            <a:xfrm>
              <a:off x="1337875" y="3203053"/>
              <a:ext cx="0" cy="257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3" name="Google Shape;703;p35"/>
            <p:cNvSpPr txBox="1"/>
            <p:nvPr/>
          </p:nvSpPr>
          <p:spPr>
            <a:xfrm>
              <a:off x="1084825" y="5774953"/>
              <a:ext cx="5061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6"/>
          <p:cNvSpPr txBox="1"/>
          <p:nvPr>
            <p:ph idx="1" type="subTitle"/>
          </p:nvPr>
        </p:nvSpPr>
        <p:spPr>
          <a:xfrm>
            <a:off x="2240150" y="1508925"/>
            <a:ext cx="61746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új adatok bevitele és meglévő adatok módosítását azért vontam össze a prezentációmban, mert a “Profile” oldalon lévő módosítások nem csak módosítják a felhasználói adatokat, de új információt is eltárolnak a már előzőleg eltárolt profil cookie információs fájljában.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új adatbevitel után a felhasználó profilja módosításra kerül. Ezt a módosítást kiolvassa a cookie információkból és ezt a Stringet hasonlítja össze egy elvárt eredménnyel.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új adatbevitel és módosítással kapcsolatos tesztekhez szükséges metódusok a ModifyData.java fájlban találhatóak  &gt;</a:t>
            </a:r>
            <a:endParaRPr/>
          </a:p>
        </p:txBody>
      </p:sp>
      <p:sp>
        <p:nvSpPr>
          <p:cNvPr id="709" name="Google Shape;709;p36"/>
          <p:cNvSpPr txBox="1"/>
          <p:nvPr>
            <p:ph type="title"/>
          </p:nvPr>
        </p:nvSpPr>
        <p:spPr>
          <a:xfrm>
            <a:off x="1143250" y="621250"/>
            <a:ext cx="7308300" cy="8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Új adatbevitel és meglévő módosítása</a:t>
            </a:r>
            <a:r>
              <a:rPr lang="en">
                <a:solidFill>
                  <a:schemeClr val="accent2"/>
                </a:solidFill>
              </a:rPr>
              <a:t> &lt; /6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1707878" y="2682511"/>
            <a:ext cx="320088" cy="260682"/>
            <a:chOff x="5899913" y="4248925"/>
            <a:chExt cx="639025" cy="524300"/>
          </a:xfrm>
        </p:grpSpPr>
        <p:sp>
          <p:nvSpPr>
            <p:cNvPr id="711" name="Google Shape;711;p36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36"/>
          <p:cNvSpPr txBox="1"/>
          <p:nvPr>
            <p:ph idx="2" type="subTitle"/>
          </p:nvPr>
        </p:nvSpPr>
        <p:spPr>
          <a:xfrm>
            <a:off x="710125" y="4694725"/>
            <a:ext cx="754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721" name="Google Shape;721;p3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2" name="Google Shape;722;p3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23" name="Google Shape;723;p36"/>
          <p:cNvGrpSpPr/>
          <p:nvPr/>
        </p:nvGrpSpPr>
        <p:grpSpPr>
          <a:xfrm>
            <a:off x="1614876" y="2599546"/>
            <a:ext cx="506092" cy="426611"/>
            <a:chOff x="1665363" y="1706700"/>
            <a:chExt cx="578325" cy="487500"/>
          </a:xfrm>
        </p:grpSpPr>
        <p:sp>
          <p:nvSpPr>
            <p:cNvPr id="724" name="Google Shape;72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6" name="Google Shape;726;p36"/>
          <p:cNvCxnSpPr/>
          <p:nvPr/>
        </p:nvCxnSpPr>
        <p:spPr>
          <a:xfrm flipH="1">
            <a:off x="1337725" y="1768775"/>
            <a:ext cx="1800" cy="2166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"/>
          <p:cNvSpPr txBox="1"/>
          <p:nvPr>
            <p:ph idx="2" type="subTitle"/>
          </p:nvPr>
        </p:nvSpPr>
        <p:spPr>
          <a:xfrm>
            <a:off x="2240150" y="1413550"/>
            <a:ext cx="6552000" cy="27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ismételt és sorozatos adatbevitel adatforrásból követelmény teljesítéséhez a regisztrációs folyamatot választottam.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Több felhasználó automatikus regisztrálásának adatait egy json fileban tárolt lista tartalmazza, amit a Register.java fájl használ fel. A regisztrálandó usereket a project mellett található registeredusers.json fájl tartalmazza </a:t>
            </a:r>
            <a:r>
              <a:rPr lang="en"/>
              <a:t>&gt;</a:t>
            </a:r>
            <a:endParaRPr/>
          </a:p>
        </p:txBody>
      </p:sp>
      <p:sp>
        <p:nvSpPr>
          <p:cNvPr id="733" name="Google Shape;733;p37"/>
          <p:cNvSpPr txBox="1"/>
          <p:nvPr>
            <p:ph type="title"/>
          </p:nvPr>
        </p:nvSpPr>
        <p:spPr>
          <a:xfrm>
            <a:off x="1143250" y="621250"/>
            <a:ext cx="72639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Ismételt és sorozatos adatbevitel adatforrásból</a:t>
            </a:r>
            <a:r>
              <a:rPr lang="en"/>
              <a:t> &lt; /7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734" name="Google Shape;734;p37"/>
          <p:cNvGrpSpPr/>
          <p:nvPr/>
        </p:nvGrpSpPr>
        <p:grpSpPr>
          <a:xfrm>
            <a:off x="1755496" y="2411739"/>
            <a:ext cx="320076" cy="320076"/>
            <a:chOff x="1562938" y="4248450"/>
            <a:chExt cx="475950" cy="475950"/>
          </a:xfrm>
        </p:grpSpPr>
        <p:sp>
          <p:nvSpPr>
            <p:cNvPr id="735" name="Google Shape;735;p37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7"/>
          <p:cNvSpPr txBox="1"/>
          <p:nvPr>
            <p:ph idx="2" type="subTitle"/>
          </p:nvPr>
        </p:nvSpPr>
        <p:spPr>
          <a:xfrm>
            <a:off x="710125" y="4694725"/>
            <a:ext cx="7638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751" name="Google Shape;751;p3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2" name="Google Shape;752;p3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53" name="Google Shape;753;p37"/>
          <p:cNvGrpSpPr/>
          <p:nvPr/>
        </p:nvGrpSpPr>
        <p:grpSpPr>
          <a:xfrm>
            <a:off x="1662488" y="2358471"/>
            <a:ext cx="506092" cy="426611"/>
            <a:chOff x="1665363" y="1706700"/>
            <a:chExt cx="578325" cy="487500"/>
          </a:xfrm>
        </p:grpSpPr>
        <p:sp>
          <p:nvSpPr>
            <p:cNvPr id="754" name="Google Shape;754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1084825" y="1585896"/>
            <a:ext cx="506100" cy="2884467"/>
            <a:chOff x="1084825" y="3203053"/>
            <a:chExt cx="506100" cy="3270000"/>
          </a:xfrm>
        </p:grpSpPr>
        <p:cxnSp>
          <p:nvCxnSpPr>
            <p:cNvPr id="757" name="Google Shape;757;p37"/>
            <p:cNvCxnSpPr>
              <a:endCxn id="758" idx="0"/>
            </p:cNvCxnSpPr>
            <p:nvPr/>
          </p:nvCxnSpPr>
          <p:spPr>
            <a:xfrm>
              <a:off x="1337875" y="3203053"/>
              <a:ext cx="0" cy="257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8" name="Google Shape;758;p37"/>
            <p:cNvSpPr txBox="1"/>
            <p:nvPr/>
          </p:nvSpPr>
          <p:spPr>
            <a:xfrm>
              <a:off x="1084825" y="5774953"/>
              <a:ext cx="5061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8"/>
          <p:cNvSpPr txBox="1"/>
          <p:nvPr>
            <p:ph idx="1" type="subTitle"/>
          </p:nvPr>
        </p:nvSpPr>
        <p:spPr>
          <a:xfrm>
            <a:off x="2240150" y="1280325"/>
            <a:ext cx="6211500" cy="26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adatok törléséhez a felhasználói profil törlését választottam. Mivel a felhasználót cookie-ban tárolja a weboldal, így bejelentkezés után is lekérem az aktív cookie-k számát, majd a profil törlése után is. Ha különbözik, akkor a funkcióra és a teszt megfelelően működik.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adatok törlésével kapcsolatos tesztekhez szükséges metódusokat a DeleteDatas osztály tartalmazza &gt;</a:t>
            </a:r>
            <a:endParaRPr/>
          </a:p>
        </p:txBody>
      </p:sp>
      <p:sp>
        <p:nvSpPr>
          <p:cNvPr id="764" name="Google Shape;764;p38"/>
          <p:cNvSpPr txBox="1"/>
          <p:nvPr>
            <p:ph type="title"/>
          </p:nvPr>
        </p:nvSpPr>
        <p:spPr>
          <a:xfrm>
            <a:off x="1143250" y="621250"/>
            <a:ext cx="7308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Adat vagy adatok törlése &lt; /8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765" name="Google Shape;765;p38"/>
          <p:cNvGrpSpPr/>
          <p:nvPr/>
        </p:nvGrpSpPr>
        <p:grpSpPr>
          <a:xfrm>
            <a:off x="1707878" y="2682511"/>
            <a:ext cx="320088" cy="260682"/>
            <a:chOff x="5899913" y="4248925"/>
            <a:chExt cx="639025" cy="524300"/>
          </a:xfrm>
        </p:grpSpPr>
        <p:sp>
          <p:nvSpPr>
            <p:cNvPr id="766" name="Google Shape;766;p3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8"/>
          <p:cNvSpPr txBox="1"/>
          <p:nvPr>
            <p:ph idx="2" type="subTitle"/>
          </p:nvPr>
        </p:nvSpPr>
        <p:spPr>
          <a:xfrm>
            <a:off x="710125" y="4694725"/>
            <a:ext cx="7149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776" name="Google Shape;776;p3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78" name="Google Shape;778;p38"/>
          <p:cNvGrpSpPr/>
          <p:nvPr/>
        </p:nvGrpSpPr>
        <p:grpSpPr>
          <a:xfrm>
            <a:off x="1614876" y="2599546"/>
            <a:ext cx="506092" cy="426611"/>
            <a:chOff x="1665363" y="1706700"/>
            <a:chExt cx="578325" cy="487500"/>
          </a:xfrm>
        </p:grpSpPr>
        <p:sp>
          <p:nvSpPr>
            <p:cNvPr id="779" name="Google Shape;779;p3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1" name="Google Shape;781;p38"/>
          <p:cNvCxnSpPr/>
          <p:nvPr/>
        </p:nvCxnSpPr>
        <p:spPr>
          <a:xfrm flipH="1">
            <a:off x="1337825" y="1280325"/>
            <a:ext cx="16500" cy="265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38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"/>
          <p:cNvSpPr txBox="1"/>
          <p:nvPr>
            <p:ph idx="2" type="subTitle"/>
          </p:nvPr>
        </p:nvSpPr>
        <p:spPr>
          <a:xfrm>
            <a:off x="2240150" y="1413550"/>
            <a:ext cx="6552000" cy="27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Ehhez a feladathoz a főoldalon található összes kép lementését választottam. Itt a metódus létrehoz egy könyvtárat, lementi az összes képet eredeti néven, majd visszaellenőrzi a lementett fájlneveket az oldalon találhatóakkal. Bármilyen eltérés esetén hibára fut természetesen.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adatok lementésével kapcsolatos tesztekhez szükséges metódusokat a Landing.java fájl tartalmazza</a:t>
            </a:r>
            <a:r>
              <a:rPr lang="en"/>
              <a:t> &gt;</a:t>
            </a:r>
            <a:endParaRPr/>
          </a:p>
        </p:txBody>
      </p:sp>
      <p:sp>
        <p:nvSpPr>
          <p:cNvPr id="788" name="Google Shape;788;p39"/>
          <p:cNvSpPr txBox="1"/>
          <p:nvPr>
            <p:ph type="title"/>
          </p:nvPr>
        </p:nvSpPr>
        <p:spPr>
          <a:xfrm>
            <a:off x="1143250" y="621250"/>
            <a:ext cx="72639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 vagy adatok lementése felületről</a:t>
            </a:r>
            <a:r>
              <a:rPr lang="en"/>
              <a:t> &lt; /9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1755496" y="2411739"/>
            <a:ext cx="320076" cy="320076"/>
            <a:chOff x="1562938" y="4248450"/>
            <a:chExt cx="475950" cy="475950"/>
          </a:xfrm>
        </p:grpSpPr>
        <p:sp>
          <p:nvSpPr>
            <p:cNvPr id="790" name="Google Shape;790;p39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9"/>
          <p:cNvSpPr txBox="1"/>
          <p:nvPr>
            <p:ph idx="2" type="subTitle"/>
          </p:nvPr>
        </p:nvSpPr>
        <p:spPr>
          <a:xfrm>
            <a:off x="710125" y="4694725"/>
            <a:ext cx="7638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806" name="Google Shape;806;p3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7" name="Google Shape;807;p3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08" name="Google Shape;808;p39"/>
          <p:cNvGrpSpPr/>
          <p:nvPr/>
        </p:nvGrpSpPr>
        <p:grpSpPr>
          <a:xfrm>
            <a:off x="1662488" y="2358471"/>
            <a:ext cx="506092" cy="426611"/>
            <a:chOff x="1665363" y="1706700"/>
            <a:chExt cx="578325" cy="487500"/>
          </a:xfrm>
        </p:grpSpPr>
        <p:sp>
          <p:nvSpPr>
            <p:cNvPr id="809" name="Google Shape;809;p3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1084825" y="1585896"/>
            <a:ext cx="506100" cy="2884467"/>
            <a:chOff x="1084825" y="3203053"/>
            <a:chExt cx="506100" cy="3270000"/>
          </a:xfrm>
        </p:grpSpPr>
        <p:cxnSp>
          <p:nvCxnSpPr>
            <p:cNvPr id="812" name="Google Shape;812;p39"/>
            <p:cNvCxnSpPr>
              <a:endCxn id="813" idx="0"/>
            </p:cNvCxnSpPr>
            <p:nvPr/>
          </p:nvCxnSpPr>
          <p:spPr>
            <a:xfrm>
              <a:off x="1337875" y="3203053"/>
              <a:ext cx="0" cy="257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3" name="Google Shape;813;p39"/>
            <p:cNvSpPr txBox="1"/>
            <p:nvPr/>
          </p:nvSpPr>
          <p:spPr>
            <a:xfrm>
              <a:off x="1084825" y="5774953"/>
              <a:ext cx="5061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0"/>
          <p:cNvSpPr txBox="1"/>
          <p:nvPr>
            <p:ph idx="1" type="subTitle"/>
          </p:nvPr>
        </p:nvSpPr>
        <p:spPr>
          <a:xfrm>
            <a:off x="2240150" y="1280325"/>
            <a:ext cx="6211500" cy="26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 kijelentkezéshez előbb regisztrálok egy felhasználót, bejelentkezek vele, majd kijelentkezek és összehasonlítom a kijelentkezési utáni felület a bejelentkezett felülettel.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kijelentkezéssel kapcsolatos tesztekhez szükséges metódusokat a Logout osztály tartalmazza &gt;</a:t>
            </a:r>
            <a:endParaRPr/>
          </a:p>
        </p:txBody>
      </p:sp>
      <p:sp>
        <p:nvSpPr>
          <p:cNvPr id="819" name="Google Shape;819;p40"/>
          <p:cNvSpPr txBox="1"/>
          <p:nvPr>
            <p:ph type="title"/>
          </p:nvPr>
        </p:nvSpPr>
        <p:spPr>
          <a:xfrm>
            <a:off x="1143250" y="621250"/>
            <a:ext cx="75897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Kijelentkezés</a:t>
            </a:r>
            <a:r>
              <a:rPr lang="en">
                <a:solidFill>
                  <a:schemeClr val="accent2"/>
                </a:solidFill>
              </a:rPr>
              <a:t> &lt; /10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820" name="Google Shape;820;p40"/>
          <p:cNvGrpSpPr/>
          <p:nvPr/>
        </p:nvGrpSpPr>
        <p:grpSpPr>
          <a:xfrm>
            <a:off x="1707878" y="2682511"/>
            <a:ext cx="320088" cy="260682"/>
            <a:chOff x="5899913" y="4248925"/>
            <a:chExt cx="639025" cy="524300"/>
          </a:xfrm>
        </p:grpSpPr>
        <p:sp>
          <p:nvSpPr>
            <p:cNvPr id="821" name="Google Shape;821;p40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40"/>
          <p:cNvSpPr txBox="1"/>
          <p:nvPr>
            <p:ph idx="2" type="subTitle"/>
          </p:nvPr>
        </p:nvSpPr>
        <p:spPr>
          <a:xfrm>
            <a:off x="710125" y="4694725"/>
            <a:ext cx="7149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831" name="Google Shape;831;p4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2" name="Google Shape;832;p4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33" name="Google Shape;833;p40"/>
          <p:cNvGrpSpPr/>
          <p:nvPr/>
        </p:nvGrpSpPr>
        <p:grpSpPr>
          <a:xfrm>
            <a:off x="1614876" y="2599546"/>
            <a:ext cx="506092" cy="426611"/>
            <a:chOff x="1665363" y="1706700"/>
            <a:chExt cx="578325" cy="487500"/>
          </a:xfrm>
        </p:grpSpPr>
        <p:sp>
          <p:nvSpPr>
            <p:cNvPr id="834" name="Google Shape;834;p4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6" name="Google Shape;836;p40"/>
          <p:cNvCxnSpPr/>
          <p:nvPr/>
        </p:nvCxnSpPr>
        <p:spPr>
          <a:xfrm flipH="1">
            <a:off x="1337825" y="1280325"/>
            <a:ext cx="16500" cy="265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0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1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43" name="Google Shape;843;p41"/>
          <p:cNvSpPr txBox="1"/>
          <p:nvPr>
            <p:ph idx="2" type="title"/>
          </p:nvPr>
        </p:nvSpPr>
        <p:spPr>
          <a:xfrm>
            <a:off x="2605800" y="1846625"/>
            <a:ext cx="62529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[</a:t>
            </a:r>
            <a:r>
              <a:rPr lang="en" sz="3200">
                <a:solidFill>
                  <a:schemeClr val="lt2"/>
                </a:solidFill>
              </a:rPr>
              <a:t>Failed státuszú tesztesetek</a:t>
            </a:r>
            <a:r>
              <a:rPr lang="en" sz="3200">
                <a:solidFill>
                  <a:schemeClr val="accent6"/>
                </a:solidFill>
              </a:rPr>
              <a:t>]</a:t>
            </a:r>
            <a:r>
              <a:rPr lang="en" sz="3200">
                <a:solidFill>
                  <a:schemeClr val="accent1"/>
                </a:solidFill>
              </a:rPr>
              <a:t> 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844" name="Google Shape;844;p41"/>
          <p:cNvSpPr txBox="1"/>
          <p:nvPr>
            <p:ph idx="1" type="subTitle"/>
          </p:nvPr>
        </p:nvSpPr>
        <p:spPr>
          <a:xfrm>
            <a:off x="3038375" y="2752925"/>
            <a:ext cx="52947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 sz="1400"/>
              <a:t>Fail-ed státusz okai</a:t>
            </a:r>
            <a:r>
              <a:rPr lang="en"/>
              <a:t> </a:t>
            </a:r>
            <a:r>
              <a:rPr lang="en"/>
              <a:t>&gt;</a:t>
            </a:r>
            <a:endParaRPr/>
          </a:p>
        </p:txBody>
      </p:sp>
      <p:sp>
        <p:nvSpPr>
          <p:cNvPr id="845" name="Google Shape;845;p4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6" name="Google Shape;846;p41"/>
          <p:cNvCxnSpPr>
            <a:endCxn id="84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1"/>
          <p:cNvSpPr txBox="1"/>
          <p:nvPr>
            <p:ph idx="4294967295" type="subTitle"/>
          </p:nvPr>
        </p:nvSpPr>
        <p:spPr>
          <a:xfrm>
            <a:off x="710125" y="4694725"/>
            <a:ext cx="7356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48" name="Google Shape;848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FailedTests.java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49" name="Google Shape;849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Content.java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státuszú tesztek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5" name="Google Shape;855;p42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A bejelentkező rendszer jelszó nélkül is beenged</a:t>
            </a:r>
            <a:r>
              <a:rPr lang="en" sz="1100"/>
              <a:t>&gt;</a:t>
            </a:r>
            <a:endParaRPr sz="1100"/>
          </a:p>
        </p:txBody>
      </p:sp>
      <p:sp>
        <p:nvSpPr>
          <p:cNvPr id="856" name="Google Shape;856;p42"/>
          <p:cNvSpPr txBox="1"/>
          <p:nvPr>
            <p:ph idx="2" type="subTitle"/>
          </p:nvPr>
        </p:nvSpPr>
        <p:spPr>
          <a:xfrm>
            <a:off x="3051250" y="2725650"/>
            <a:ext cx="58074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A weboldal csak felh. Névvel / jelszóval / emaillel / leírással is enged regisztrálni. Ezek külön tesztesetbe vannak szedve. A username és password email cím hiányában nem fogadható el</a:t>
            </a:r>
            <a:r>
              <a:rPr lang="en" sz="1100"/>
              <a:t> &gt;</a:t>
            </a:r>
            <a:endParaRPr sz="1100"/>
          </a:p>
        </p:txBody>
      </p:sp>
      <p:sp>
        <p:nvSpPr>
          <p:cNvPr id="857" name="Google Shape;857;p42"/>
          <p:cNvSpPr txBox="1"/>
          <p:nvPr>
            <p:ph idx="3" type="subTitle"/>
          </p:nvPr>
        </p:nvSpPr>
        <p:spPr>
          <a:xfrm>
            <a:off x="3051250" y="2330425"/>
            <a:ext cx="5807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@DisplayName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"Registration test with only username /password /email /description / username &amp; pas"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</p:txBody>
      </p:sp>
      <p:sp>
        <p:nvSpPr>
          <p:cNvPr id="858" name="Google Shape;858;p42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A weboldal adatok nélkül is enged regisztrálni</a:t>
            </a:r>
            <a:r>
              <a:rPr lang="en" sz="1100"/>
              <a:t> &gt;</a:t>
            </a:r>
            <a:endParaRPr sz="1100"/>
          </a:p>
        </p:txBody>
      </p:sp>
      <p:sp>
        <p:nvSpPr>
          <p:cNvPr id="859" name="Google Shape;859;p42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@DisplayName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"Registration test without any data"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860" name="Google Shape;860;p42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@DisplayName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"Login with only password registered"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grpSp>
        <p:nvGrpSpPr>
          <p:cNvPr id="861" name="Google Shape;861;p42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862" name="Google Shape;862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3" name="Google Shape;863;p42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4" name="Google Shape;864;p42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865" name="Google Shape;865;p42"/>
            <p:cNvSpPr/>
            <p:nvPr/>
          </p:nvSpPr>
          <p:spPr>
            <a:xfrm>
              <a:off x="5977188" y="1594800"/>
              <a:ext cx="146500" cy="140500"/>
            </a:xfrm>
            <a:custGeom>
              <a:rect b="b" l="l" r="r" t="t"/>
              <a:pathLst>
                <a:path extrusionOk="0" h="5620" w="586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937838" y="1555925"/>
              <a:ext cx="74450" cy="73500"/>
            </a:xfrm>
            <a:custGeom>
              <a:rect b="b" l="l" r="r" t="t"/>
              <a:pathLst>
                <a:path extrusionOk="0" h="2940" w="2978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630188" y="1300900"/>
              <a:ext cx="371675" cy="317875"/>
            </a:xfrm>
            <a:custGeom>
              <a:rect b="b" l="l" r="r" t="t"/>
              <a:pathLst>
                <a:path extrusionOk="0" h="12715" w="14867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860088" y="1372000"/>
              <a:ext cx="53125" cy="158825"/>
            </a:xfrm>
            <a:custGeom>
              <a:rect b="b" l="l" r="r" t="t"/>
              <a:pathLst>
                <a:path extrusionOk="0" h="6353" w="2125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807463" y="1425100"/>
              <a:ext cx="52650" cy="105725"/>
            </a:xfrm>
            <a:custGeom>
              <a:rect b="b" l="l" r="r" t="t"/>
              <a:pathLst>
                <a:path extrusionOk="0" h="4229" w="2106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754388" y="1478175"/>
              <a:ext cx="53100" cy="52650"/>
            </a:xfrm>
            <a:custGeom>
              <a:rect b="b" l="l" r="r" t="t"/>
              <a:pathLst>
                <a:path extrusionOk="0" h="2106" w="2124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720513" y="1326975"/>
              <a:ext cx="133925" cy="84575"/>
            </a:xfrm>
            <a:custGeom>
              <a:rect b="b" l="l" r="r" t="t"/>
              <a:pathLst>
                <a:path extrusionOk="0" h="3383" w="5357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710288" y="1426975"/>
              <a:ext cx="15675" cy="13450"/>
            </a:xfrm>
            <a:custGeom>
              <a:rect b="b" l="l" r="r" t="t"/>
              <a:pathLst>
                <a:path extrusionOk="0" h="538" w="627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618463" y="1291725"/>
              <a:ext cx="515175" cy="452225"/>
            </a:xfrm>
            <a:custGeom>
              <a:rect b="b" l="l" r="r" t="t"/>
              <a:pathLst>
                <a:path extrusionOk="0" h="18089" w="20607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724988" y="1363475"/>
              <a:ext cx="217600" cy="176350"/>
            </a:xfrm>
            <a:custGeom>
              <a:rect b="b" l="l" r="r" t="t"/>
              <a:pathLst>
                <a:path extrusionOk="0" h="7054" w="8704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42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876" name="Google Shape;876;p42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2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886" name="Google Shape;886;p42"/>
            <p:cNvSpPr/>
            <p:nvPr/>
          </p:nvSpPr>
          <p:spPr>
            <a:xfrm>
              <a:off x="4602463" y="1362800"/>
              <a:ext cx="303425" cy="185100"/>
            </a:xfrm>
            <a:custGeom>
              <a:rect b="b" l="l" r="r" t="t"/>
              <a:pathLst>
                <a:path extrusionOk="0" h="7404" w="12137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4705338" y="1498575"/>
              <a:ext cx="98625" cy="167825"/>
            </a:xfrm>
            <a:custGeom>
              <a:rect b="b" l="l" r="r" t="t"/>
              <a:pathLst>
                <a:path extrusionOk="0" h="6713" w="3945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4775013" y="1455575"/>
              <a:ext cx="13775" cy="12200"/>
            </a:xfrm>
            <a:custGeom>
              <a:rect b="b" l="l" r="r" t="t"/>
              <a:pathLst>
                <a:path extrusionOk="0" h="488" w="551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4596788" y="1356600"/>
              <a:ext cx="315725" cy="315575"/>
            </a:xfrm>
            <a:custGeom>
              <a:rect b="b" l="l" r="r" t="t"/>
              <a:pathLst>
                <a:path extrusionOk="0" h="12623" w="12629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2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891" name="Google Shape;891;p4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2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894" name="Google Shape;894;p4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2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897" name="Google Shape;897;p4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42"/>
          <p:cNvSpPr txBox="1"/>
          <p:nvPr>
            <p:ph idx="4" type="subTitle"/>
          </p:nvPr>
        </p:nvSpPr>
        <p:spPr>
          <a:xfrm>
            <a:off x="710125" y="4694725"/>
            <a:ext cx="7652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900" name="Google Shape;900;p42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FailedTests.java</a:t>
            </a:r>
            <a:endParaRPr/>
          </a:p>
        </p:txBody>
      </p:sp>
      <p:sp>
        <p:nvSpPr>
          <p:cNvPr id="901" name="Google Shape;901;p42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Content.java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07" name="Google Shape;907;p43"/>
          <p:cNvSpPr txBox="1"/>
          <p:nvPr>
            <p:ph idx="2" type="title"/>
          </p:nvPr>
        </p:nvSpPr>
        <p:spPr>
          <a:xfrm>
            <a:off x="2605802" y="1846625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 sz="3400"/>
              <a:t>A Project adatai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8" name="Google Shape;908;p43"/>
          <p:cNvSpPr txBox="1"/>
          <p:nvPr>
            <p:ph idx="1" type="subTitle"/>
          </p:nvPr>
        </p:nvSpPr>
        <p:spPr>
          <a:xfrm>
            <a:off x="3038375" y="2448125"/>
            <a:ext cx="52947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 sz="1400"/>
              <a:t>A használt technológiák, a forrásfájlok linkjei</a:t>
            </a:r>
            <a:r>
              <a:rPr lang="en"/>
              <a:t> &gt;</a:t>
            </a:r>
            <a:endParaRPr/>
          </a:p>
        </p:txBody>
      </p:sp>
      <p:sp>
        <p:nvSpPr>
          <p:cNvPr id="909" name="Google Shape;909;p4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10" name="Google Shape;910;p43"/>
          <p:cNvCxnSpPr>
            <a:endCxn id="90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43"/>
          <p:cNvSpPr txBox="1"/>
          <p:nvPr>
            <p:ph idx="4294967295" type="subTitle"/>
          </p:nvPr>
        </p:nvSpPr>
        <p:spPr>
          <a:xfrm>
            <a:off x="710125" y="4694725"/>
            <a:ext cx="7356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2" name="Google Shape;912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Details.java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3" name="Google Shape;913;p4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Technology.java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25"/>
            <a:ext cx="56898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Oldal bemutatása, </a:t>
            </a:r>
            <a:r>
              <a:rPr lang="en"/>
              <a:t>a vizsgamunka felépítése, a tesztesetek szempontjai</a:t>
            </a:r>
            <a:r>
              <a:rPr lang="en"/>
              <a:t> &gt;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ismertetése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Fail-ed státusz okai &gt;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3759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státuszú tesztek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39380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4810175" y="3738600"/>
            <a:ext cx="4041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 </a:t>
            </a:r>
            <a:r>
              <a:rPr lang="en"/>
              <a:t>használt technológiák, a</a:t>
            </a:r>
            <a:r>
              <a:rPr lang="en"/>
              <a:t> forrásfájlok linkjei &gt;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4810175" y="3400200"/>
            <a:ext cx="424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adatai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Prezentáció </a:t>
            </a:r>
            <a:r>
              <a:rPr lang="en">
                <a:solidFill>
                  <a:schemeClr val="accent2"/>
                </a:solidFill>
              </a:rPr>
              <a:t>‘Tartalma’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69645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Base.java</a:t>
            </a:r>
            <a:endParaRPr/>
          </a:p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Content.java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4"/>
          <p:cNvSpPr txBox="1"/>
          <p:nvPr>
            <p:ph type="title"/>
          </p:nvPr>
        </p:nvSpPr>
        <p:spPr>
          <a:xfrm>
            <a:off x="1121875" y="1183925"/>
            <a:ext cx="32889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Tesztelés</a:t>
            </a: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chemeClr val="accent2"/>
                </a:solidFill>
              </a:rPr>
              <a:t>előkészület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9" name="Google Shape;919;p44"/>
          <p:cNvSpPr txBox="1"/>
          <p:nvPr>
            <p:ph idx="1" type="subTitle"/>
          </p:nvPr>
        </p:nvSpPr>
        <p:spPr>
          <a:xfrm>
            <a:off x="1546750" y="2246100"/>
            <a:ext cx="38628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Tesztejeimet először egy Excel táblában terveztem meg, majd azokat automatizáltam az IntelliJ Idea-ban.</a:t>
            </a:r>
            <a:endParaRPr/>
          </a:p>
        </p:txBody>
      </p:sp>
      <p:sp>
        <p:nvSpPr>
          <p:cNvPr id="920" name="Google Shape;920;p44"/>
          <p:cNvSpPr txBox="1"/>
          <p:nvPr>
            <p:ph idx="4294967295" type="subTitle"/>
          </p:nvPr>
        </p:nvSpPr>
        <p:spPr>
          <a:xfrm>
            <a:off x="710125" y="4694725"/>
            <a:ext cx="7460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1" name="Google Shape;921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Details.java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22" name="Google Shape;922;p44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923" name="Google Shape;923;p4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24" name="Google Shape;924;p44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5" name="Google Shape;925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Technology.java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26" name="Google Shape;9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0" y="2649325"/>
            <a:ext cx="1188275" cy="11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850" y="2574313"/>
            <a:ext cx="1338276" cy="133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4"/>
          <p:cNvSpPr txBox="1"/>
          <p:nvPr/>
        </p:nvSpPr>
        <p:spPr>
          <a:xfrm>
            <a:off x="6933250" y="2743213"/>
            <a:ext cx="999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endParaRPr sz="53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5"/>
          <p:cNvSpPr txBox="1"/>
          <p:nvPr>
            <p:ph type="title"/>
          </p:nvPr>
        </p:nvSpPr>
        <p:spPr>
          <a:xfrm>
            <a:off x="1121875" y="1183925"/>
            <a:ext cx="32889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Használt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programnyelv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4" name="Google Shape;934;p45"/>
          <p:cNvSpPr txBox="1"/>
          <p:nvPr>
            <p:ph idx="1" type="subTitle"/>
          </p:nvPr>
        </p:nvSpPr>
        <p:spPr>
          <a:xfrm>
            <a:off x="1546750" y="2246100"/>
            <a:ext cx="38628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Vizsgaremekem tesztjei Java nyelven íródtak.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osztályok példányosításához factory pattern-t használtam, amit a PageFactory.java osztály tartalmaz</a:t>
            </a:r>
            <a:endParaRPr/>
          </a:p>
        </p:txBody>
      </p:sp>
      <p:sp>
        <p:nvSpPr>
          <p:cNvPr id="935" name="Google Shape;935;p45"/>
          <p:cNvSpPr txBox="1"/>
          <p:nvPr>
            <p:ph idx="4294967295" type="subTitle"/>
          </p:nvPr>
        </p:nvSpPr>
        <p:spPr>
          <a:xfrm>
            <a:off x="710125" y="4694725"/>
            <a:ext cx="7460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6" name="Google Shape;936;p4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Details.java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37" name="Google Shape;937;p45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938" name="Google Shape;938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39" name="Google Shape;939;p45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0" name="Google Shape;940;p4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Technology.java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41" name="Google Shape;9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37" y="2231938"/>
            <a:ext cx="2023025" cy="20230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6"/>
          <p:cNvSpPr txBox="1"/>
          <p:nvPr>
            <p:ph type="title"/>
          </p:nvPr>
        </p:nvSpPr>
        <p:spPr>
          <a:xfrm>
            <a:off x="1121875" y="1183925"/>
            <a:ext cx="32889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Riportolási</a:t>
            </a: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chemeClr val="accent2"/>
                </a:solidFill>
              </a:rPr>
              <a:t>technika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7" name="Google Shape;947;p46"/>
          <p:cNvSpPr txBox="1"/>
          <p:nvPr>
            <p:ph idx="1" type="subTitle"/>
          </p:nvPr>
        </p:nvSpPr>
        <p:spPr>
          <a:xfrm>
            <a:off x="1546750" y="2246100"/>
            <a:ext cx="38628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riportolást az Allure Framework-re bíztam, ami minden egyes github push után automatikus generálta a legfrissebb eredményt a tesztjeimről.</a:t>
            </a:r>
            <a:endParaRPr/>
          </a:p>
        </p:txBody>
      </p:sp>
      <p:sp>
        <p:nvSpPr>
          <p:cNvPr id="948" name="Google Shape;948;p46"/>
          <p:cNvSpPr txBox="1"/>
          <p:nvPr>
            <p:ph idx="4294967295" type="subTitle"/>
          </p:nvPr>
        </p:nvSpPr>
        <p:spPr>
          <a:xfrm>
            <a:off x="710125" y="4694725"/>
            <a:ext cx="7460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9" name="Google Shape;949;p4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Details.java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50" name="Google Shape;950;p46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951" name="Google Shape;951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52" name="Google Shape;952;p46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3" name="Google Shape;953;p4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Technology.java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54" name="Google Shape;9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25" y="22909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/>
          <p:nvPr>
            <p:ph type="title"/>
          </p:nvPr>
        </p:nvSpPr>
        <p:spPr>
          <a:xfrm>
            <a:off x="1131500" y="621250"/>
            <a:ext cx="74904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elérhetőségei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0" name="Google Shape;960;p47"/>
          <p:cNvSpPr txBox="1"/>
          <p:nvPr>
            <p:ph idx="1" type="subTitle"/>
          </p:nvPr>
        </p:nvSpPr>
        <p:spPr>
          <a:xfrm>
            <a:off x="1590925" y="1234025"/>
            <a:ext cx="55392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‘A forrásfájlok Githubon:’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61" name="Google Shape;961;p47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962" name="Google Shape;962;p47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63" name="Google Shape;963;p4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4" name="Google Shape;964;p47"/>
          <p:cNvSpPr txBox="1"/>
          <p:nvPr>
            <p:ph idx="1" type="subTitle"/>
          </p:nvPr>
        </p:nvSpPr>
        <p:spPr>
          <a:xfrm>
            <a:off x="710125" y="4694725"/>
            <a:ext cx="7689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5" name="Google Shape;965;p4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Details.java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6" name="Google Shape;966;p4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AvailableAt.java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7" name="Google Shape;967;p47"/>
          <p:cNvSpPr txBox="1"/>
          <p:nvPr>
            <p:ph idx="4294967295" type="subTitle"/>
          </p:nvPr>
        </p:nvSpPr>
        <p:spPr>
          <a:xfrm>
            <a:off x="2064825" y="1695725"/>
            <a:ext cx="50844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https://github.com/Rottohu/Vizsgaremek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8" name="Google Shape;968;p47"/>
          <p:cNvSpPr txBox="1"/>
          <p:nvPr>
            <p:ph idx="1" type="subTitle"/>
          </p:nvPr>
        </p:nvSpPr>
        <p:spPr>
          <a:xfrm>
            <a:off x="2505325" y="2224625"/>
            <a:ext cx="55392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‘A riportok megtekinthetőek:’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9" name="Google Shape;969;p47"/>
          <p:cNvSpPr txBox="1"/>
          <p:nvPr>
            <p:ph idx="4294967295" type="subTitle"/>
          </p:nvPr>
        </p:nvSpPr>
        <p:spPr>
          <a:xfrm>
            <a:off x="3055425" y="2686325"/>
            <a:ext cx="50844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https://rottohu.github.io/Vizsgaremek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70" name="Google Shape;970;p47"/>
          <p:cNvSpPr txBox="1"/>
          <p:nvPr>
            <p:ph idx="1" type="subTitle"/>
          </p:nvPr>
        </p:nvSpPr>
        <p:spPr>
          <a:xfrm>
            <a:off x="3419725" y="3215225"/>
            <a:ext cx="55392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‘A prezentáció:’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71" name="Google Shape;971;p47"/>
          <p:cNvSpPr txBox="1"/>
          <p:nvPr>
            <p:ph idx="4294967295" type="subTitle"/>
          </p:nvPr>
        </p:nvSpPr>
        <p:spPr>
          <a:xfrm>
            <a:off x="3855775" y="3676925"/>
            <a:ext cx="51984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Google Slides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8"/>
          <p:cNvSpPr txBox="1"/>
          <p:nvPr>
            <p:ph type="title"/>
          </p:nvPr>
        </p:nvSpPr>
        <p:spPr>
          <a:xfrm>
            <a:off x="266100" y="830550"/>
            <a:ext cx="46776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Köszönöm a figyelmet!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2" type="title"/>
          </p:nvPr>
        </p:nvSpPr>
        <p:spPr>
          <a:xfrm>
            <a:off x="2605802" y="1846625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 sz="3400">
                <a:solidFill>
                  <a:schemeClr val="accent1"/>
                </a:solidFill>
              </a:rPr>
              <a:t>A Project Ismertetése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3038375" y="2448125"/>
            <a:ext cx="52947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 sz="1400"/>
              <a:t>Oldal bemutatása,a vizsgamunka felépítése, a tesztesetek szempontjai, használt technológiák </a:t>
            </a:r>
            <a:r>
              <a:rPr lang="en"/>
              <a:t> &gt;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1" name="Google Shape;491;p27"/>
          <p:cNvCxnSpPr>
            <a:endCxn id="490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7"/>
          <p:cNvSpPr txBox="1"/>
          <p:nvPr>
            <p:ph idx="4294967295" type="subTitle"/>
          </p:nvPr>
        </p:nvSpPr>
        <p:spPr>
          <a:xfrm>
            <a:off x="710125" y="4694725"/>
            <a:ext cx="7356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Content.java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type="title"/>
          </p:nvPr>
        </p:nvSpPr>
        <p:spPr>
          <a:xfrm>
            <a:off x="1154275" y="846425"/>
            <a:ext cx="35736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A tesztelt weboldal a </a:t>
            </a:r>
            <a:r>
              <a:rPr lang="en" sz="2700">
                <a:solidFill>
                  <a:schemeClr val="accent2"/>
                </a:solidFill>
              </a:rPr>
              <a:t> ‘Portio’ </a:t>
            </a:r>
            <a:r>
              <a:rPr lang="en" sz="2700">
                <a:solidFill>
                  <a:schemeClr val="lt1"/>
                </a:solidFill>
              </a:rPr>
              <a:t>névre hallgat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0" name="Google Shape;500;p28"/>
          <p:cNvSpPr txBox="1"/>
          <p:nvPr>
            <p:ph idx="1" type="subTitle"/>
          </p:nvPr>
        </p:nvSpPr>
        <p:spPr>
          <a:xfrm>
            <a:off x="1674500" y="2584150"/>
            <a:ext cx="3177600" cy="15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Egy tesztelési célra létrehozott weboldalt teszteltem, ami a későbbiekben részletezett szempontok mindegyikének megfelelt. &gt;</a:t>
            </a:r>
            <a:endParaRPr/>
          </a:p>
        </p:txBody>
      </p:sp>
      <p:sp>
        <p:nvSpPr>
          <p:cNvPr id="501" name="Google Shape;501;p28"/>
          <p:cNvSpPr txBox="1"/>
          <p:nvPr>
            <p:ph idx="4294967295" type="subTitle"/>
          </p:nvPr>
        </p:nvSpPr>
        <p:spPr>
          <a:xfrm>
            <a:off x="710125" y="4694725"/>
            <a:ext cx="7253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Tóth András - Junior automata tesztelő vizsgamunka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Landing.java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4" name="Google Shape;504;p28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505" name="Google Shape;505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6" name="Google Shape;506;p28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07" name="Google Shape;5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00" y="991700"/>
            <a:ext cx="3922375" cy="230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28"/>
          <p:cNvGrpSpPr/>
          <p:nvPr/>
        </p:nvGrpSpPr>
        <p:grpSpPr>
          <a:xfrm>
            <a:off x="4852106" y="846436"/>
            <a:ext cx="4257724" cy="3436445"/>
            <a:chOff x="4994678" y="1173377"/>
            <a:chExt cx="3439196" cy="2775803"/>
          </a:xfrm>
        </p:grpSpPr>
        <p:grpSp>
          <p:nvGrpSpPr>
            <p:cNvPr id="509" name="Google Shape;509;p2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10" name="Google Shape;510;p2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11" name="Google Shape;511;p2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12" name="Google Shape;512;p2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13" name="Google Shape;513;p2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14" name="Google Shape;514;p2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15" name="Google Shape;515;p2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16" name="Google Shape;516;p2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Vizsgamunka </a:t>
            </a:r>
            <a:r>
              <a:rPr lang="en">
                <a:solidFill>
                  <a:schemeClr val="accent2"/>
                </a:solidFill>
              </a:rPr>
              <a:t>‘Felépítése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2" name="Google Shape;522;p29"/>
          <p:cNvSpPr txBox="1"/>
          <p:nvPr>
            <p:ph idx="1" type="subTitle"/>
          </p:nvPr>
        </p:nvSpPr>
        <p:spPr>
          <a:xfrm>
            <a:off x="1679425" y="1587650"/>
            <a:ext cx="2835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Ősosztály, a legtöbbet használt metódusokat tartalmazza</a:t>
            </a:r>
            <a:endParaRPr sz="1100"/>
          </a:p>
        </p:txBody>
      </p:sp>
      <p:sp>
        <p:nvSpPr>
          <p:cNvPr id="523" name="Google Shape;523;p29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PageBase.java</a:t>
            </a:r>
            <a:endParaRPr/>
          </a:p>
        </p:txBody>
      </p:sp>
      <p:sp>
        <p:nvSpPr>
          <p:cNvPr id="524" name="Google Shape;524;p29"/>
          <p:cNvSpPr txBox="1"/>
          <p:nvPr>
            <p:ph idx="3" type="subTitle"/>
          </p:nvPr>
        </p:nvSpPr>
        <p:spPr>
          <a:xfrm>
            <a:off x="2256199" y="3551325"/>
            <a:ext cx="27891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teszteseteket és webdriver beállításokat tartalmazó fájl</a:t>
            </a:r>
            <a:endParaRPr sz="1100"/>
          </a:p>
        </p:txBody>
      </p:sp>
      <p:sp>
        <p:nvSpPr>
          <p:cNvPr id="525" name="Google Shape;525;p29"/>
          <p:cNvSpPr txBox="1"/>
          <p:nvPr>
            <p:ph idx="4" type="subTitle"/>
          </p:nvPr>
        </p:nvSpPr>
        <p:spPr>
          <a:xfrm>
            <a:off x="2232799" y="3232650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WebpageTest.java</a:t>
            </a:r>
            <a:endParaRPr/>
          </a:p>
        </p:txBody>
      </p:sp>
      <p:sp>
        <p:nvSpPr>
          <p:cNvPr id="526" name="Google Shape;526;p29"/>
          <p:cNvSpPr txBox="1"/>
          <p:nvPr>
            <p:ph idx="5" type="subTitle"/>
          </p:nvPr>
        </p:nvSpPr>
        <p:spPr>
          <a:xfrm>
            <a:off x="4994100" y="1577675"/>
            <a:ext cx="2940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több oldalas lista bejárásához szükséges metódusokat tartalmazza</a:t>
            </a:r>
            <a:endParaRPr sz="1100"/>
          </a:p>
        </p:txBody>
      </p:sp>
      <p:sp>
        <p:nvSpPr>
          <p:cNvPr id="527" name="Google Shape;527;p29"/>
          <p:cNvSpPr txBox="1"/>
          <p:nvPr>
            <p:ph idx="6" type="subTitle"/>
          </p:nvPr>
        </p:nvSpPr>
        <p:spPr>
          <a:xfrm>
            <a:off x="4994100" y="1257775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BlogListing.java</a:t>
            </a:r>
            <a:endParaRPr/>
          </a:p>
        </p:txBody>
      </p:sp>
      <p:sp>
        <p:nvSpPr>
          <p:cNvPr id="528" name="Google Shape;528;p29"/>
          <p:cNvSpPr txBox="1"/>
          <p:nvPr>
            <p:ph idx="7" type="subTitle"/>
          </p:nvPr>
        </p:nvSpPr>
        <p:spPr>
          <a:xfrm>
            <a:off x="1976000" y="2564500"/>
            <a:ext cx="30693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Gyermekosztály, factory pattern segítségével az osztályok példányosítását végzi</a:t>
            </a:r>
            <a:endParaRPr sz="1100"/>
          </a:p>
        </p:txBody>
      </p:sp>
      <p:sp>
        <p:nvSpPr>
          <p:cNvPr id="529" name="Google Shape;529;p29"/>
          <p:cNvSpPr txBox="1"/>
          <p:nvPr>
            <p:ph idx="8" type="subTitle"/>
          </p:nvPr>
        </p:nvSpPr>
        <p:spPr>
          <a:xfrm>
            <a:off x="1976000" y="2244600"/>
            <a:ext cx="295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PageFactory.java</a:t>
            </a:r>
            <a:endParaRPr/>
          </a:p>
        </p:txBody>
      </p:sp>
      <p:sp>
        <p:nvSpPr>
          <p:cNvPr id="530" name="Google Shape;530;p29"/>
          <p:cNvSpPr txBox="1"/>
          <p:nvPr>
            <p:ph idx="9" type="subTitle"/>
          </p:nvPr>
        </p:nvSpPr>
        <p:spPr>
          <a:xfrm>
            <a:off x="5414650" y="2564500"/>
            <a:ext cx="2940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Az adatok listázásához szükséges metódusok találhatóak benne</a:t>
            </a:r>
            <a:endParaRPr sz="1100"/>
          </a:p>
        </p:txBody>
      </p:sp>
      <p:sp>
        <p:nvSpPr>
          <p:cNvPr id="531" name="Google Shape;531;p29"/>
          <p:cNvSpPr txBox="1"/>
          <p:nvPr>
            <p:ph idx="13" type="subTitle"/>
          </p:nvPr>
        </p:nvSpPr>
        <p:spPr>
          <a:xfrm>
            <a:off x="5414650" y="2244600"/>
            <a:ext cx="295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DataListing.java</a:t>
            </a:r>
            <a:endParaRPr/>
          </a:p>
        </p:txBody>
      </p:sp>
      <p:sp>
        <p:nvSpPr>
          <p:cNvPr id="532" name="Google Shape;532;p29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Az adatok törléséhez szükséges osztály</a:t>
            </a:r>
            <a:endParaRPr sz="1100"/>
          </a:p>
        </p:txBody>
      </p:sp>
      <p:sp>
        <p:nvSpPr>
          <p:cNvPr id="533" name="Google Shape;533;p29"/>
          <p:cNvSpPr txBox="1"/>
          <p:nvPr>
            <p:ph idx="15" type="subTitle"/>
          </p:nvPr>
        </p:nvSpPr>
        <p:spPr>
          <a:xfrm>
            <a:off x="5846724" y="3233575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DeleteDatas.java</a:t>
            </a:r>
            <a:endParaRPr/>
          </a:p>
        </p:txBody>
      </p:sp>
      <p:sp>
        <p:nvSpPr>
          <p:cNvPr id="534" name="Google Shape;534;p29"/>
          <p:cNvSpPr txBox="1"/>
          <p:nvPr>
            <p:ph idx="1" type="subTitle"/>
          </p:nvPr>
        </p:nvSpPr>
        <p:spPr>
          <a:xfrm>
            <a:off x="710125" y="4694725"/>
            <a:ext cx="6624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535" name="Google Shape;535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6" name="Google Shape;536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7" name="Google Shape;537;p2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38" name="Google Shape;538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9" name="Google Shape;539;p2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Vizsgamunka </a:t>
            </a:r>
            <a:r>
              <a:rPr lang="en">
                <a:solidFill>
                  <a:schemeClr val="accent2"/>
                </a:solidFill>
              </a:rPr>
              <a:t>‘Felépítése’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5" name="Google Shape;545;p30"/>
          <p:cNvSpPr txBox="1"/>
          <p:nvPr>
            <p:ph idx="1" type="subTitle"/>
          </p:nvPr>
        </p:nvSpPr>
        <p:spPr>
          <a:xfrm>
            <a:off x="1679425" y="1587650"/>
            <a:ext cx="2835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Landing oldalon lévő tesztekhez szükséges metódusokat tartalmazza</a:t>
            </a:r>
            <a:endParaRPr sz="1100"/>
          </a:p>
        </p:txBody>
      </p:sp>
      <p:sp>
        <p:nvSpPr>
          <p:cNvPr id="546" name="Google Shape;546;p30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</a:t>
            </a:r>
            <a:r>
              <a:rPr lang="en"/>
              <a:t>.java</a:t>
            </a:r>
            <a:endParaRPr/>
          </a:p>
        </p:txBody>
      </p:sp>
      <p:sp>
        <p:nvSpPr>
          <p:cNvPr id="547" name="Google Shape;547;p30"/>
          <p:cNvSpPr txBox="1"/>
          <p:nvPr>
            <p:ph idx="3" type="subTitle"/>
          </p:nvPr>
        </p:nvSpPr>
        <p:spPr>
          <a:xfrm>
            <a:off x="2256199" y="3551325"/>
            <a:ext cx="2835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kijelentkezéshez használt metódusokat tartalmazza</a:t>
            </a:r>
            <a:endParaRPr sz="1100"/>
          </a:p>
        </p:txBody>
      </p:sp>
      <p:sp>
        <p:nvSpPr>
          <p:cNvPr id="548" name="Google Shape;548;p30"/>
          <p:cNvSpPr txBox="1"/>
          <p:nvPr>
            <p:ph idx="4" type="subTitle"/>
          </p:nvPr>
        </p:nvSpPr>
        <p:spPr>
          <a:xfrm>
            <a:off x="2209274" y="3221450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r>
              <a:rPr lang="en"/>
              <a:t>.java</a:t>
            </a:r>
            <a:endParaRPr/>
          </a:p>
        </p:txBody>
      </p:sp>
      <p:sp>
        <p:nvSpPr>
          <p:cNvPr id="549" name="Google Shape;549;p30"/>
          <p:cNvSpPr txBox="1"/>
          <p:nvPr>
            <p:ph idx="5" type="subTitle"/>
          </p:nvPr>
        </p:nvSpPr>
        <p:spPr>
          <a:xfrm>
            <a:off x="4994100" y="1577675"/>
            <a:ext cx="2940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“Profile” oldalon belüli módosításokat, új adatbevitelhez szükséges kódot tartalmazza</a:t>
            </a:r>
            <a:endParaRPr sz="1100"/>
          </a:p>
        </p:txBody>
      </p:sp>
      <p:sp>
        <p:nvSpPr>
          <p:cNvPr id="550" name="Google Shape;550;p30"/>
          <p:cNvSpPr txBox="1"/>
          <p:nvPr>
            <p:ph idx="6" type="subTitle"/>
          </p:nvPr>
        </p:nvSpPr>
        <p:spPr>
          <a:xfrm>
            <a:off x="4994100" y="1257775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ModifyData</a:t>
            </a:r>
            <a:r>
              <a:rPr lang="en"/>
              <a:t>.java</a:t>
            </a:r>
            <a:endParaRPr/>
          </a:p>
        </p:txBody>
      </p:sp>
      <p:sp>
        <p:nvSpPr>
          <p:cNvPr id="551" name="Google Shape;551;p30"/>
          <p:cNvSpPr txBox="1"/>
          <p:nvPr>
            <p:ph idx="7" type="subTitle"/>
          </p:nvPr>
        </p:nvSpPr>
        <p:spPr>
          <a:xfrm>
            <a:off x="1976000" y="2564500"/>
            <a:ext cx="30693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bejelentkezési folyamathoz elengedhetetlen függvényeket tartalmazza</a:t>
            </a:r>
            <a:endParaRPr sz="1100"/>
          </a:p>
        </p:txBody>
      </p:sp>
      <p:sp>
        <p:nvSpPr>
          <p:cNvPr id="552" name="Google Shape;552;p30"/>
          <p:cNvSpPr txBox="1"/>
          <p:nvPr>
            <p:ph idx="8" type="subTitle"/>
          </p:nvPr>
        </p:nvSpPr>
        <p:spPr>
          <a:xfrm>
            <a:off x="1976000" y="2244600"/>
            <a:ext cx="295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.java</a:t>
            </a:r>
            <a:endParaRPr/>
          </a:p>
        </p:txBody>
      </p:sp>
      <p:sp>
        <p:nvSpPr>
          <p:cNvPr id="553" name="Google Shape;553;p30"/>
          <p:cNvSpPr txBox="1"/>
          <p:nvPr>
            <p:ph idx="9" type="subTitle"/>
          </p:nvPr>
        </p:nvSpPr>
        <p:spPr>
          <a:xfrm>
            <a:off x="5414650" y="2564500"/>
            <a:ext cx="2940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Terms &amp; Conditions popuphoz tartozó függvények</a:t>
            </a:r>
            <a:endParaRPr sz="1100"/>
          </a:p>
        </p:txBody>
      </p:sp>
      <p:sp>
        <p:nvSpPr>
          <p:cNvPr id="554" name="Google Shape;554;p30"/>
          <p:cNvSpPr txBox="1"/>
          <p:nvPr>
            <p:ph idx="13" type="subTitle"/>
          </p:nvPr>
        </p:nvSpPr>
        <p:spPr>
          <a:xfrm>
            <a:off x="5414650" y="2244600"/>
            <a:ext cx="295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r>
              <a:rPr lang="en"/>
              <a:t>.java</a:t>
            </a:r>
            <a:endParaRPr/>
          </a:p>
        </p:txBody>
      </p:sp>
      <p:sp>
        <p:nvSpPr>
          <p:cNvPr id="555" name="Google Shape;555;p30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regisztrációs használt metódusok</a:t>
            </a:r>
            <a:endParaRPr sz="1100"/>
          </a:p>
        </p:txBody>
      </p:sp>
      <p:sp>
        <p:nvSpPr>
          <p:cNvPr id="556" name="Google Shape;556;p30"/>
          <p:cNvSpPr txBox="1"/>
          <p:nvPr>
            <p:ph idx="15" type="subTitle"/>
          </p:nvPr>
        </p:nvSpPr>
        <p:spPr>
          <a:xfrm>
            <a:off x="5846724" y="3233575"/>
            <a:ext cx="2835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r>
              <a:rPr lang="en"/>
              <a:t>.java</a:t>
            </a:r>
            <a:endParaRPr/>
          </a:p>
        </p:txBody>
      </p:sp>
      <p:sp>
        <p:nvSpPr>
          <p:cNvPr id="557" name="Google Shape;557;p30"/>
          <p:cNvSpPr txBox="1"/>
          <p:nvPr>
            <p:ph idx="1" type="subTitle"/>
          </p:nvPr>
        </p:nvSpPr>
        <p:spPr>
          <a:xfrm>
            <a:off x="710125" y="4694725"/>
            <a:ext cx="6638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558" name="Google Shape;558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60" name="Google Shape;560;p3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61" name="Google Shape;561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2" name="Google Shape;562;p3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/>
          <p:nvPr>
            <p:ph idx="2" type="subTitle"/>
          </p:nvPr>
        </p:nvSpPr>
        <p:spPr>
          <a:xfrm>
            <a:off x="2240150" y="1151950"/>
            <a:ext cx="6552000" cy="30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oldalra automatikus, megadott paraméterekkel való regisztráció.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Ezt több tesztesetben is érintettem a lehetséges hibák kiszűrése miatt.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regisztrációval kapcsolatos tesztekhez szükséges metódusok a Register.java fájlban találhatóak</a:t>
            </a:r>
            <a:r>
              <a:rPr lang="en"/>
              <a:t> &gt;</a:t>
            </a:r>
            <a:endParaRPr/>
          </a:p>
        </p:txBody>
      </p:sp>
      <p:sp>
        <p:nvSpPr>
          <p:cNvPr id="568" name="Google Shape;568;p31"/>
          <p:cNvSpPr txBox="1"/>
          <p:nvPr>
            <p:ph type="title"/>
          </p:nvPr>
        </p:nvSpPr>
        <p:spPr>
          <a:xfrm>
            <a:off x="1143250" y="621250"/>
            <a:ext cx="4977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Regisztráció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1755496" y="2411739"/>
            <a:ext cx="320076" cy="320076"/>
            <a:chOff x="1562938" y="4248450"/>
            <a:chExt cx="475950" cy="475950"/>
          </a:xfrm>
        </p:grpSpPr>
        <p:sp>
          <p:nvSpPr>
            <p:cNvPr id="570" name="Google Shape;570;p31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1"/>
          <p:cNvSpPr txBox="1"/>
          <p:nvPr>
            <p:ph idx="2" type="subTitle"/>
          </p:nvPr>
        </p:nvSpPr>
        <p:spPr>
          <a:xfrm>
            <a:off x="710125" y="4694725"/>
            <a:ext cx="7438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586" name="Google Shape;586;p3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7" name="Google Shape;587;p3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88" name="Google Shape;588;p31"/>
          <p:cNvGrpSpPr/>
          <p:nvPr/>
        </p:nvGrpSpPr>
        <p:grpSpPr>
          <a:xfrm>
            <a:off x="1662488" y="2358471"/>
            <a:ext cx="506092" cy="426611"/>
            <a:chOff x="1665363" y="1706700"/>
            <a:chExt cx="578325" cy="487500"/>
          </a:xfrm>
        </p:grpSpPr>
        <p:sp>
          <p:nvSpPr>
            <p:cNvPr id="589" name="Google Shape;58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1"/>
          <p:cNvGrpSpPr/>
          <p:nvPr/>
        </p:nvGrpSpPr>
        <p:grpSpPr>
          <a:xfrm>
            <a:off x="1084825" y="1207940"/>
            <a:ext cx="506100" cy="3187500"/>
            <a:chOff x="1084825" y="3203053"/>
            <a:chExt cx="506100" cy="3187500"/>
          </a:xfrm>
        </p:grpSpPr>
        <p:cxnSp>
          <p:nvCxnSpPr>
            <p:cNvPr id="592" name="Google Shape;592;p31"/>
            <p:cNvCxnSpPr>
              <a:endCxn id="593" idx="0"/>
            </p:cNvCxnSpPr>
            <p:nvPr/>
          </p:nvCxnSpPr>
          <p:spPr>
            <a:xfrm>
              <a:off x="1337875" y="3203053"/>
              <a:ext cx="0" cy="257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3" name="Google Shape;593;p31"/>
            <p:cNvSpPr txBox="1"/>
            <p:nvPr/>
          </p:nvSpPr>
          <p:spPr>
            <a:xfrm>
              <a:off x="1084825" y="5774953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/>
          <p:nvPr>
            <p:ph idx="1" type="subTitle"/>
          </p:nvPr>
        </p:nvSpPr>
        <p:spPr>
          <a:xfrm>
            <a:off x="2240150" y="1280325"/>
            <a:ext cx="6418800" cy="26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 bejelentkezéshez szükséges metódusokat a Login.java file tartalmazza.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Itt is több tesztesetet automatizáltam, a Failed státuszú teszt oka, hogy jelszó nélkül is működik az oldalon a bejelentkezés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bejelentkezéssel kapcsolatos tesztekhez szükséges metódusok a Login.java fájlban találhatóak &gt;</a:t>
            </a:r>
            <a:endParaRPr/>
          </a:p>
        </p:txBody>
      </p:sp>
      <p:sp>
        <p:nvSpPr>
          <p:cNvPr id="599" name="Google Shape;599;p32"/>
          <p:cNvSpPr txBox="1"/>
          <p:nvPr>
            <p:ph type="title"/>
          </p:nvPr>
        </p:nvSpPr>
        <p:spPr>
          <a:xfrm>
            <a:off x="1143250" y="621250"/>
            <a:ext cx="4977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Bejelentkezés</a:t>
            </a:r>
            <a:r>
              <a:rPr lang="en">
                <a:solidFill>
                  <a:schemeClr val="accent2"/>
                </a:solidFill>
              </a:rPr>
              <a:t> &lt; /2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1707878" y="2682511"/>
            <a:ext cx="320088" cy="260682"/>
            <a:chOff x="5899913" y="4248925"/>
            <a:chExt cx="639025" cy="524300"/>
          </a:xfrm>
        </p:grpSpPr>
        <p:sp>
          <p:nvSpPr>
            <p:cNvPr id="601" name="Google Shape;601;p32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2"/>
          <p:cNvSpPr txBox="1"/>
          <p:nvPr>
            <p:ph idx="2" type="subTitle"/>
          </p:nvPr>
        </p:nvSpPr>
        <p:spPr>
          <a:xfrm>
            <a:off x="710125" y="4694725"/>
            <a:ext cx="7578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611" name="Google Shape;611;p3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2" name="Google Shape;612;p3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13" name="Google Shape;613;p32"/>
          <p:cNvGrpSpPr/>
          <p:nvPr/>
        </p:nvGrpSpPr>
        <p:grpSpPr>
          <a:xfrm>
            <a:off x="1614876" y="2599546"/>
            <a:ext cx="506092" cy="426611"/>
            <a:chOff x="1665363" y="1706700"/>
            <a:chExt cx="578325" cy="487500"/>
          </a:xfrm>
        </p:grpSpPr>
        <p:sp>
          <p:nvSpPr>
            <p:cNvPr id="614" name="Google Shape;614;p32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6" name="Google Shape;616;p32"/>
          <p:cNvCxnSpPr/>
          <p:nvPr/>
        </p:nvCxnSpPr>
        <p:spPr>
          <a:xfrm flipH="1">
            <a:off x="1337825" y="1280325"/>
            <a:ext cx="16500" cy="265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32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idx="2" type="subTitle"/>
          </p:nvPr>
        </p:nvSpPr>
        <p:spPr>
          <a:xfrm>
            <a:off x="2240150" y="1151950"/>
            <a:ext cx="65520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Az adatkezelési nyilatkozat esetében 5db tesztesetet írtam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Számításba vettem azokat az eseteket is, amikor az X gomb, vagy az “Accept” gomb megnyomása nélkül szeretnénk átjutni a popupon.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adatkezelési nyilatkozattal kapcsolatos tesztekhez szükséges metódusok a Privacy.java fájlban találhatóak </a:t>
            </a:r>
            <a:r>
              <a:rPr lang="en"/>
              <a:t>&gt;</a:t>
            </a:r>
            <a:endParaRPr/>
          </a:p>
        </p:txBody>
      </p:sp>
      <p:sp>
        <p:nvSpPr>
          <p:cNvPr id="623" name="Google Shape;623;p33"/>
          <p:cNvSpPr txBox="1"/>
          <p:nvPr>
            <p:ph type="title"/>
          </p:nvPr>
        </p:nvSpPr>
        <p:spPr>
          <a:xfrm>
            <a:off x="1143250" y="621250"/>
            <a:ext cx="7263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Adatkezelési nyilatkozat</a:t>
            </a:r>
            <a:r>
              <a:rPr lang="en"/>
              <a:t> &lt; /3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>
            <a:off x="1755496" y="2411739"/>
            <a:ext cx="320076" cy="320076"/>
            <a:chOff x="1562938" y="4248450"/>
            <a:chExt cx="475950" cy="475950"/>
          </a:xfrm>
        </p:grpSpPr>
        <p:sp>
          <p:nvSpPr>
            <p:cNvPr id="625" name="Google Shape;625;p33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3"/>
          <p:cNvSpPr txBox="1"/>
          <p:nvPr>
            <p:ph idx="2" type="subTitle"/>
          </p:nvPr>
        </p:nvSpPr>
        <p:spPr>
          <a:xfrm>
            <a:off x="710125" y="4694725"/>
            <a:ext cx="7638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Tóth András - Junior automata tesztelő vizsgamunka</a:t>
            </a:r>
            <a:endParaRPr/>
          </a:p>
        </p:txBody>
      </p:sp>
      <p:sp>
        <p:nvSpPr>
          <p:cNvPr id="641" name="Google Shape;641;p33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2" name="Google Shape;642;p33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Scope.java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43" name="Google Shape;643;p33"/>
          <p:cNvGrpSpPr/>
          <p:nvPr/>
        </p:nvGrpSpPr>
        <p:grpSpPr>
          <a:xfrm>
            <a:off x="1662488" y="2358471"/>
            <a:ext cx="506092" cy="426611"/>
            <a:chOff x="1665363" y="1706700"/>
            <a:chExt cx="578325" cy="487500"/>
          </a:xfrm>
        </p:grpSpPr>
        <p:sp>
          <p:nvSpPr>
            <p:cNvPr id="644" name="Google Shape;644;p3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1084825" y="1207940"/>
            <a:ext cx="506100" cy="3187500"/>
            <a:chOff x="1084825" y="3203053"/>
            <a:chExt cx="506100" cy="3187500"/>
          </a:xfrm>
        </p:grpSpPr>
        <p:cxnSp>
          <p:nvCxnSpPr>
            <p:cNvPr id="647" name="Google Shape;647;p33"/>
            <p:cNvCxnSpPr>
              <a:endCxn id="648" idx="0"/>
            </p:cNvCxnSpPr>
            <p:nvPr/>
          </p:nvCxnSpPr>
          <p:spPr>
            <a:xfrm>
              <a:off x="1337875" y="3203053"/>
              <a:ext cx="0" cy="257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33"/>
            <p:cNvSpPr txBox="1"/>
            <p:nvPr/>
          </p:nvSpPr>
          <p:spPr>
            <a:xfrm>
              <a:off x="1084825" y="5774953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