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rchivo Black" panose="020B0604020202020204" charset="0"/>
      <p:regular r:id="rId14"/>
    </p:embeddedFont>
    <p:embeddedFont>
      <p:font typeface="Canva Sans" panose="020B0604020202020204" charset="0"/>
      <p:regular r:id="rId15"/>
    </p:embeddedFont>
    <p:embeddedFont>
      <p:font typeface="Canva Sans Bold" panose="020B0604020202020204" charset="0"/>
      <p:regular r:id="rId16"/>
    </p:embeddedFont>
    <p:embeddedFont>
      <p:font typeface="Lato Bold" panose="020B0604020202020204" charset="0"/>
      <p:regular r:id="rId17"/>
    </p:embeddedFont>
    <p:embeddedFont>
      <p:font typeface="League Spartan" panose="020B0604020202020204" charset="0"/>
      <p:regular r:id="rId18"/>
    </p:embeddedFont>
    <p:embeddedFont>
      <p:font typeface="Poppins" panose="00000500000000000000" pitchFamily="2" charset="0"/>
      <p:regular r:id="rId19"/>
    </p:embeddedFont>
    <p:embeddedFont>
      <p:font typeface="Poppins Bold" panose="00000800000000000000"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2" d="100"/>
          <a:sy n="42" d="100"/>
        </p:scale>
        <p:origin x="78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086100" cy="10287000"/>
            <a:chOff x="0" y="0"/>
            <a:chExt cx="812800" cy="2709333"/>
          </a:xfrm>
          <a:solidFill>
            <a:srgbClr val="9B09FF"/>
          </a:solidFill>
        </p:grpSpPr>
        <p:sp>
          <p:nvSpPr>
            <p:cNvPr id="3" name="Freeform 3"/>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grpFill/>
          </p:spPr>
        </p:sp>
        <p:sp>
          <p:nvSpPr>
            <p:cNvPr id="4" name="TextBox 4"/>
            <p:cNvSpPr txBox="1"/>
            <p:nvPr/>
          </p:nvSpPr>
          <p:spPr>
            <a:xfrm>
              <a:off x="0" y="-47625"/>
              <a:ext cx="812800" cy="2756958"/>
            </a:xfrm>
            <a:prstGeom prst="rect">
              <a:avLst/>
            </a:prstGeom>
            <a:grpFill/>
          </p:spPr>
          <p:txBody>
            <a:bodyPr lIns="50800" tIns="50800" rIns="50800" bIns="50800" rtlCol="0" anchor="ctr"/>
            <a:lstStyle/>
            <a:p>
              <a:pPr algn="ctr">
                <a:lnSpc>
                  <a:spcPts val="2659"/>
                </a:lnSpc>
              </a:pPr>
              <a:endParaRPr/>
            </a:p>
          </p:txBody>
        </p:sp>
      </p:grpSp>
      <p:sp>
        <p:nvSpPr>
          <p:cNvPr id="5" name="TextBox 5"/>
          <p:cNvSpPr txBox="1"/>
          <p:nvPr/>
        </p:nvSpPr>
        <p:spPr>
          <a:xfrm>
            <a:off x="4309520" y="4962525"/>
            <a:ext cx="10991397" cy="3310740"/>
          </a:xfrm>
          <a:prstGeom prst="rect">
            <a:avLst/>
          </a:prstGeom>
        </p:spPr>
        <p:txBody>
          <a:bodyPr lIns="0" tIns="0" rIns="0" bIns="0" rtlCol="0" anchor="t">
            <a:spAutoFit/>
          </a:bodyPr>
          <a:lstStyle/>
          <a:p>
            <a:pPr algn="ctr">
              <a:lnSpc>
                <a:spcPts val="13343"/>
              </a:lnSpc>
              <a:spcBef>
                <a:spcPct val="0"/>
              </a:spcBef>
            </a:pPr>
            <a:r>
              <a:rPr lang="en-US" sz="9530">
                <a:solidFill>
                  <a:srgbClr val="FF914D"/>
                </a:solidFill>
                <a:latin typeface="League Spartan"/>
                <a:ea typeface="League Spartan"/>
                <a:cs typeface="League Spartan"/>
                <a:sym typeface="League Spartan"/>
              </a:rPr>
              <a:t>QUANTUM COMPUTING</a:t>
            </a:r>
          </a:p>
        </p:txBody>
      </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2">
              <a:alphaModFix amt="37000"/>
              <a:extLst>
                <a:ext uri="{96DAC541-7B7A-43D3-8B79-37D633B846F1}">
                  <asvg:svgBlip xmlns:asvg="http://schemas.microsoft.com/office/drawing/2016/SVG/main" r:embed="rId3"/>
                </a:ext>
              </a:extLst>
            </a:blip>
            <a:stretch>
              <a:fillRect/>
            </a:stretch>
          </a:blipFill>
        </p:spPr>
      </p:sp>
      <p:sp>
        <p:nvSpPr>
          <p:cNvPr id="7" name="Freeform 7"/>
          <p:cNvSpPr/>
          <p:nvPr/>
        </p:nvSpPr>
        <p:spPr>
          <a:xfrm>
            <a:off x="7519635" y="0"/>
            <a:ext cx="4571168" cy="3870256"/>
          </a:xfrm>
          <a:custGeom>
            <a:avLst/>
            <a:gdLst/>
            <a:ahLst/>
            <a:cxnLst/>
            <a:rect l="l" t="t" r="r" b="b"/>
            <a:pathLst>
              <a:path w="4571168" h="3870256">
                <a:moveTo>
                  <a:pt x="0" y="0"/>
                </a:moveTo>
                <a:lnTo>
                  <a:pt x="4571168" y="0"/>
                </a:lnTo>
                <a:lnTo>
                  <a:pt x="4571168" y="3870256"/>
                </a:lnTo>
                <a:lnTo>
                  <a:pt x="0" y="3870256"/>
                </a:lnTo>
                <a:lnTo>
                  <a:pt x="0" y="0"/>
                </a:lnTo>
                <a:close/>
              </a:path>
            </a:pathLst>
          </a:custGeom>
          <a:blipFill>
            <a:blip r:embed="rId4"/>
            <a:stretch>
              <a:fillRect/>
            </a:stretch>
          </a:blipFill>
        </p:spPr>
      </p:sp>
      <p:sp>
        <p:nvSpPr>
          <p:cNvPr id="8" name="TextBox 8"/>
          <p:cNvSpPr txBox="1"/>
          <p:nvPr/>
        </p:nvSpPr>
        <p:spPr>
          <a:xfrm>
            <a:off x="4747801" y="3125382"/>
            <a:ext cx="10114836" cy="1306640"/>
          </a:xfrm>
          <a:prstGeom prst="rect">
            <a:avLst/>
          </a:prstGeom>
        </p:spPr>
        <p:txBody>
          <a:bodyPr lIns="0" tIns="0" rIns="0" bIns="0" rtlCol="0" anchor="t">
            <a:spAutoFit/>
          </a:bodyPr>
          <a:lstStyle/>
          <a:p>
            <a:pPr algn="ctr">
              <a:lnSpc>
                <a:spcPts val="11265"/>
              </a:lnSpc>
              <a:spcBef>
                <a:spcPct val="0"/>
              </a:spcBef>
            </a:pPr>
            <a:r>
              <a:rPr lang="en-US" sz="8046" b="1" dirty="0">
                <a:solidFill>
                  <a:srgbClr val="FFC000"/>
                </a:solidFill>
                <a:latin typeface="Lato Bold"/>
                <a:ea typeface="Lato Bold"/>
                <a:cs typeface="Lato Bold"/>
                <a:sym typeface="Lato Bold"/>
              </a:rPr>
              <a:t>INTRODUCTION TO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76298" y="0"/>
            <a:ext cx="8774206" cy="10287000"/>
            <a:chOff x="0" y="0"/>
            <a:chExt cx="2310902" cy="2709333"/>
          </a:xfrm>
        </p:grpSpPr>
        <p:sp>
          <p:nvSpPr>
            <p:cNvPr id="3" name="Freeform 3"/>
            <p:cNvSpPr/>
            <p:nvPr/>
          </p:nvSpPr>
          <p:spPr>
            <a:xfrm>
              <a:off x="0" y="0"/>
              <a:ext cx="2310902" cy="2709333"/>
            </a:xfrm>
            <a:custGeom>
              <a:avLst/>
              <a:gdLst/>
              <a:ahLst/>
              <a:cxnLst/>
              <a:rect l="l" t="t" r="r" b="b"/>
              <a:pathLst>
                <a:path w="2310902" h="2709333">
                  <a:moveTo>
                    <a:pt x="0" y="0"/>
                  </a:moveTo>
                  <a:lnTo>
                    <a:pt x="2310902" y="0"/>
                  </a:lnTo>
                  <a:lnTo>
                    <a:pt x="2310902" y="2709333"/>
                  </a:lnTo>
                  <a:lnTo>
                    <a:pt x="0" y="2709333"/>
                  </a:lnTo>
                  <a:close/>
                </a:path>
              </a:pathLst>
            </a:custGeom>
            <a:solidFill>
              <a:srgbClr val="FFDE59"/>
            </a:solidFill>
          </p:spPr>
        </p:sp>
        <p:sp>
          <p:nvSpPr>
            <p:cNvPr id="4" name="TextBox 4"/>
            <p:cNvSpPr txBox="1"/>
            <p:nvPr/>
          </p:nvSpPr>
          <p:spPr>
            <a:xfrm>
              <a:off x="0" y="-47625"/>
              <a:ext cx="2310902" cy="275695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10800000">
            <a:off x="14435704" y="-364787"/>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052010" y="1946815"/>
            <a:ext cx="8070381" cy="6965473"/>
          </a:xfrm>
          <a:custGeom>
            <a:avLst/>
            <a:gdLst/>
            <a:ahLst/>
            <a:cxnLst/>
            <a:rect l="l" t="t" r="r" b="b"/>
            <a:pathLst>
              <a:path w="8070381" h="6965473">
                <a:moveTo>
                  <a:pt x="0" y="0"/>
                </a:moveTo>
                <a:lnTo>
                  <a:pt x="8070381" y="0"/>
                </a:lnTo>
                <a:lnTo>
                  <a:pt x="8070381" y="6965473"/>
                </a:lnTo>
                <a:lnTo>
                  <a:pt x="0" y="6965473"/>
                </a:lnTo>
                <a:lnTo>
                  <a:pt x="0" y="0"/>
                </a:lnTo>
                <a:close/>
              </a:path>
            </a:pathLst>
          </a:custGeom>
          <a:blipFill>
            <a:blip r:embed="rId4"/>
            <a:stretch>
              <a:fillRect l="-96598" r="-6610"/>
            </a:stretch>
          </a:blipFill>
        </p:spPr>
      </p:sp>
      <p:sp>
        <p:nvSpPr>
          <p:cNvPr id="7" name="Freeform 7"/>
          <p:cNvSpPr/>
          <p:nvPr/>
        </p:nvSpPr>
        <p:spPr>
          <a:xfrm>
            <a:off x="-295275" y="65436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641363" y="2217626"/>
            <a:ext cx="8967178" cy="3737610"/>
          </a:xfrm>
          <a:prstGeom prst="rect">
            <a:avLst/>
          </a:prstGeom>
        </p:spPr>
        <p:txBody>
          <a:bodyPr lIns="0" tIns="0" rIns="0" bIns="0" rtlCol="0" anchor="t">
            <a:spAutoFit/>
          </a:bodyPr>
          <a:lstStyle/>
          <a:p>
            <a:pPr algn="ctr">
              <a:lnSpc>
                <a:spcPts val="3919"/>
              </a:lnSpc>
            </a:pPr>
            <a:endParaRPr/>
          </a:p>
          <a:p>
            <a:pPr algn="ctr">
              <a:lnSpc>
                <a:spcPts val="3779"/>
              </a:lnSpc>
            </a:pPr>
            <a:r>
              <a:rPr lang="en-US" sz="2699" b="1">
                <a:solidFill>
                  <a:srgbClr val="000000"/>
                </a:solidFill>
                <a:latin typeface="Canva Sans Bold"/>
                <a:ea typeface="Canva Sans Bold"/>
                <a:cs typeface="Canva Sans Bold"/>
                <a:sym typeface="Canva Sans Bold"/>
              </a:rPr>
              <a:t>5. Applications:</a:t>
            </a:r>
          </a:p>
          <a:p>
            <a:pPr marL="1036304" lvl="2" indent="-345435" algn="ctr">
              <a:lnSpc>
                <a:spcPts val="3359"/>
              </a:lnSpc>
              <a:spcBef>
                <a:spcPct val="0"/>
              </a:spcBef>
              <a:buFont typeface="Arial"/>
              <a:buChar char="⚬"/>
            </a:pPr>
            <a:r>
              <a:rPr lang="en-US" sz="2399">
                <a:solidFill>
                  <a:srgbClr val="000000"/>
                </a:solidFill>
                <a:latin typeface="Canva Sans"/>
                <a:ea typeface="Canva Sans"/>
                <a:cs typeface="Canva Sans"/>
                <a:sym typeface="Canva Sans"/>
              </a:rPr>
              <a:t>The top layer represents the various applications that quantum computing can potentially revolutionize. This includes complex problem solving in fields like cryptography, material science, pharmaceuticals, and more, where quantum algorithms offer significant advantages.</a:t>
            </a:r>
          </a:p>
          <a:p>
            <a:pPr marL="0" lvl="0" indent="0" algn="ctr">
              <a:lnSpc>
                <a:spcPts val="1959"/>
              </a:lnSpc>
              <a:spcBef>
                <a:spcPct val="0"/>
              </a:spcBef>
            </a:pPr>
            <a:endParaRPr lang="en-US" sz="2399">
              <a:solidFill>
                <a:srgbClr val="000000"/>
              </a:solidFill>
              <a:latin typeface="Canva Sans"/>
              <a:ea typeface="Canva Sans"/>
              <a:cs typeface="Canva Sans"/>
              <a:sym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278068"/>
            <a:chOff x="0" y="0"/>
            <a:chExt cx="4816593" cy="336610"/>
          </a:xfrm>
          <a:solidFill>
            <a:srgbClr val="9B09FF"/>
          </a:solidFill>
        </p:grpSpPr>
        <p:sp>
          <p:nvSpPr>
            <p:cNvPr id="3" name="Freeform 3"/>
            <p:cNvSpPr/>
            <p:nvPr/>
          </p:nvSpPr>
          <p:spPr>
            <a:xfrm>
              <a:off x="0" y="0"/>
              <a:ext cx="4816592" cy="336610"/>
            </a:xfrm>
            <a:custGeom>
              <a:avLst/>
              <a:gdLst/>
              <a:ahLst/>
              <a:cxnLst/>
              <a:rect l="l" t="t" r="r" b="b"/>
              <a:pathLst>
                <a:path w="4816592" h="336610">
                  <a:moveTo>
                    <a:pt x="0" y="0"/>
                  </a:moveTo>
                  <a:lnTo>
                    <a:pt x="4816592" y="0"/>
                  </a:lnTo>
                  <a:lnTo>
                    <a:pt x="4816592" y="336610"/>
                  </a:lnTo>
                  <a:lnTo>
                    <a:pt x="0" y="336610"/>
                  </a:lnTo>
                  <a:close/>
                </a:path>
              </a:pathLst>
            </a:custGeom>
            <a:grpFill/>
          </p:spPr>
        </p:sp>
        <p:sp>
          <p:nvSpPr>
            <p:cNvPr id="4" name="TextBox 4"/>
            <p:cNvSpPr txBox="1"/>
            <p:nvPr/>
          </p:nvSpPr>
          <p:spPr>
            <a:xfrm>
              <a:off x="0" y="-76200"/>
              <a:ext cx="4816593" cy="412810"/>
            </a:xfrm>
            <a:prstGeom prst="rect">
              <a:avLst/>
            </a:prstGeom>
            <a:grpFill/>
          </p:spPr>
          <p:txBody>
            <a:bodyPr lIns="50800" tIns="50800" rIns="50800" bIns="50800" rtlCol="0" anchor="ctr"/>
            <a:lstStyle/>
            <a:p>
              <a:pPr algn="ctr">
                <a:lnSpc>
                  <a:spcPts val="5039"/>
                </a:lnSpc>
              </a:pPr>
              <a:r>
                <a:rPr lang="en-US" sz="3599">
                  <a:solidFill>
                    <a:srgbClr val="FFFFFF"/>
                  </a:solidFill>
                  <a:latin typeface="Archivo Black"/>
                  <a:ea typeface="Archivo Black"/>
                  <a:cs typeface="Archivo Black"/>
                  <a:sym typeface="Archivo Black"/>
                </a:rPr>
                <a:t>Applications of quantum computing</a:t>
              </a:r>
            </a:p>
          </p:txBody>
        </p:sp>
      </p:grpSp>
      <p:sp>
        <p:nvSpPr>
          <p:cNvPr id="5" name="TextBox 5"/>
          <p:cNvSpPr txBox="1"/>
          <p:nvPr/>
        </p:nvSpPr>
        <p:spPr>
          <a:xfrm>
            <a:off x="427575" y="1670235"/>
            <a:ext cx="17432850" cy="8176260"/>
          </a:xfrm>
          <a:prstGeom prst="rect">
            <a:avLst/>
          </a:prstGeom>
        </p:spPr>
        <p:txBody>
          <a:bodyPr lIns="0" tIns="0" rIns="0" bIns="0" rtlCol="0" anchor="t">
            <a:spAutoFit/>
          </a:bodyPr>
          <a:lstStyle/>
          <a:p>
            <a:pPr marL="496575" lvl="1" indent="-248288" algn="l">
              <a:lnSpc>
                <a:spcPts val="3220"/>
              </a:lnSpc>
              <a:buAutoNum type="arabicPeriod"/>
            </a:pPr>
            <a:r>
              <a:rPr lang="en-US" sz="2300" b="1">
                <a:solidFill>
                  <a:srgbClr val="000000"/>
                </a:solidFill>
                <a:latin typeface="Canva Sans Bold"/>
                <a:ea typeface="Canva Sans Bold"/>
                <a:cs typeface="Canva Sans Bold"/>
                <a:sym typeface="Canva Sans Bold"/>
              </a:rPr>
              <a:t>Cryptography:</a:t>
            </a:r>
          </a:p>
          <a:p>
            <a:pPr marL="993151" lvl="2" indent="-331050" algn="l">
              <a:lnSpc>
                <a:spcPts val="3220"/>
              </a:lnSpc>
              <a:buFont typeface="Arial"/>
              <a:buChar char="⚬"/>
            </a:pPr>
            <a:r>
              <a:rPr lang="en-US" sz="2300">
                <a:solidFill>
                  <a:srgbClr val="000000"/>
                </a:solidFill>
                <a:latin typeface="Canva Sans"/>
                <a:ea typeface="Canva Sans"/>
                <a:cs typeface="Canva Sans"/>
                <a:sym typeface="Canva Sans"/>
              </a:rPr>
              <a:t>Quantum Key Distribution (QKD): Quantum computing can be used to create incredibly secure communication systems through quantum key distribution, which uses the quantum properties of particles to encrypt and transmit data in a way that is virtually immune to interception.</a:t>
            </a:r>
          </a:p>
          <a:p>
            <a:pPr marL="993151" lvl="2" indent="-331050" algn="l">
              <a:lnSpc>
                <a:spcPts val="3220"/>
              </a:lnSpc>
              <a:spcBef>
                <a:spcPct val="0"/>
              </a:spcBef>
              <a:buFont typeface="Arial"/>
              <a:buChar char="⚬"/>
            </a:pPr>
            <a:r>
              <a:rPr lang="en-US" sz="2300">
                <a:solidFill>
                  <a:srgbClr val="000000"/>
                </a:solidFill>
                <a:latin typeface="Canva Sans"/>
                <a:ea typeface="Canva Sans"/>
                <a:cs typeface="Canva Sans"/>
                <a:sym typeface="Canva Sans"/>
              </a:rPr>
              <a:t>Breaking Encryption: On the flip side, quantum computers could potentially break many of the cryptographic systems currently in use. For example, Shor's algorithm could be used to factor large integers efficiently, undermining RS</a:t>
            </a:r>
            <a:r>
              <a:rPr lang="en-US" sz="2300" u="none" strike="noStrike">
                <a:solidFill>
                  <a:srgbClr val="000000"/>
                </a:solidFill>
                <a:latin typeface="Canva Sans"/>
                <a:ea typeface="Canva Sans"/>
                <a:cs typeface="Canva Sans"/>
                <a:sym typeface="Canva Sans"/>
              </a:rPr>
              <a:t>A encryption.</a:t>
            </a:r>
          </a:p>
          <a:p>
            <a:pPr algn="l">
              <a:lnSpc>
                <a:spcPts val="3220"/>
              </a:lnSpc>
              <a:spcBef>
                <a:spcPct val="0"/>
              </a:spcBef>
            </a:pPr>
            <a:endParaRPr lang="en-US" sz="2300" u="none" strike="noStrike">
              <a:solidFill>
                <a:srgbClr val="000000"/>
              </a:solidFill>
              <a:latin typeface="Canva Sans"/>
              <a:ea typeface="Canva Sans"/>
              <a:cs typeface="Canva Sans"/>
              <a:sym typeface="Canva Sans"/>
            </a:endParaRPr>
          </a:p>
          <a:p>
            <a:pPr algn="l">
              <a:lnSpc>
                <a:spcPts val="3220"/>
              </a:lnSpc>
              <a:spcBef>
                <a:spcPct val="0"/>
              </a:spcBef>
            </a:pPr>
            <a:r>
              <a:rPr lang="en-US" sz="2300" u="none" strike="noStrike">
                <a:solidFill>
                  <a:srgbClr val="000000"/>
                </a:solidFill>
                <a:latin typeface="Canva Sans"/>
                <a:ea typeface="Canva Sans"/>
                <a:cs typeface="Canva Sans"/>
                <a:sym typeface="Canva Sans"/>
              </a:rPr>
              <a:t>   2. </a:t>
            </a:r>
            <a:r>
              <a:rPr lang="en-US" sz="2300" b="1" u="none" strike="noStrike">
                <a:solidFill>
                  <a:srgbClr val="000000"/>
                </a:solidFill>
                <a:latin typeface="Canva Sans Bold"/>
                <a:ea typeface="Canva Sans Bold"/>
                <a:cs typeface="Canva Sans Bold"/>
                <a:sym typeface="Canva Sans Bold"/>
              </a:rPr>
              <a:t>Drug Discovery and Materials Science:</a:t>
            </a:r>
          </a:p>
          <a:p>
            <a:pPr marL="993151" lvl="2" indent="-331050" algn="l">
              <a:lnSpc>
                <a:spcPts val="3220"/>
              </a:lnSpc>
              <a:spcBef>
                <a:spcPct val="0"/>
              </a:spcBef>
              <a:buFont typeface="Arial"/>
              <a:buChar char="⚬"/>
            </a:pPr>
            <a:r>
              <a:rPr lang="en-US" sz="2300" u="none" strike="noStrike">
                <a:solidFill>
                  <a:srgbClr val="000000"/>
                </a:solidFill>
                <a:latin typeface="Canva Sans"/>
                <a:ea typeface="Canva Sans"/>
                <a:cs typeface="Canva Sans"/>
                <a:sym typeface="Canva Sans"/>
              </a:rPr>
              <a:t>Quantum computers can model molecular structures and complex chemical reactions with high accuracy. This capability could revolutionize the pharmaceutical industry by speeding up the drug discovery process, reducing costs, and allowing more personalized medicine approaches.</a:t>
            </a:r>
          </a:p>
          <a:p>
            <a:pPr marL="993151" lvl="2" indent="-331050" algn="l">
              <a:lnSpc>
                <a:spcPts val="3220"/>
              </a:lnSpc>
              <a:spcBef>
                <a:spcPct val="0"/>
              </a:spcBef>
              <a:buFont typeface="Arial"/>
              <a:buChar char="⚬"/>
            </a:pPr>
            <a:r>
              <a:rPr lang="en-US" sz="2300" u="none" strike="noStrike">
                <a:solidFill>
                  <a:srgbClr val="000000"/>
                </a:solidFill>
                <a:latin typeface="Canva Sans"/>
                <a:ea typeface="Canva Sans"/>
                <a:cs typeface="Canva Sans"/>
                <a:sym typeface="Canva Sans"/>
              </a:rPr>
              <a:t>Similarly, they can help in the design of new materials with desired properties, which could impact various industries such as manufacturing, semiconductors, and new energy solutions.</a:t>
            </a:r>
          </a:p>
          <a:p>
            <a:pPr algn="l">
              <a:lnSpc>
                <a:spcPts val="3220"/>
              </a:lnSpc>
              <a:spcBef>
                <a:spcPct val="0"/>
              </a:spcBef>
            </a:pPr>
            <a:endParaRPr lang="en-US" sz="2300" u="none" strike="noStrike">
              <a:solidFill>
                <a:srgbClr val="000000"/>
              </a:solidFill>
              <a:latin typeface="Canva Sans"/>
              <a:ea typeface="Canva Sans"/>
              <a:cs typeface="Canva Sans"/>
              <a:sym typeface="Canva Sans"/>
            </a:endParaRPr>
          </a:p>
          <a:p>
            <a:pPr algn="l">
              <a:lnSpc>
                <a:spcPts val="3220"/>
              </a:lnSpc>
              <a:spcBef>
                <a:spcPct val="0"/>
              </a:spcBef>
            </a:pPr>
            <a:r>
              <a:rPr lang="en-US" sz="2300" u="none" strike="noStrike">
                <a:solidFill>
                  <a:srgbClr val="000000"/>
                </a:solidFill>
                <a:latin typeface="Canva Sans"/>
                <a:ea typeface="Canva Sans"/>
                <a:cs typeface="Canva Sans"/>
                <a:sym typeface="Canva Sans"/>
              </a:rPr>
              <a:t>   3. </a:t>
            </a:r>
            <a:r>
              <a:rPr lang="en-US" sz="2300" b="1" u="none" strike="noStrike">
                <a:solidFill>
                  <a:srgbClr val="000000"/>
                </a:solidFill>
                <a:latin typeface="Canva Sans Bold"/>
                <a:ea typeface="Canva Sans Bold"/>
                <a:cs typeface="Canva Sans Bold"/>
                <a:sym typeface="Canva Sans Bold"/>
              </a:rPr>
              <a:t>Machine Learning and Artificial Intelligence:</a:t>
            </a:r>
          </a:p>
          <a:p>
            <a:pPr marL="993151" lvl="2" indent="-331050" algn="l">
              <a:lnSpc>
                <a:spcPts val="3220"/>
              </a:lnSpc>
              <a:spcBef>
                <a:spcPct val="0"/>
              </a:spcBef>
              <a:buFont typeface="Arial"/>
              <a:buChar char="⚬"/>
            </a:pPr>
            <a:r>
              <a:rPr lang="en-US" sz="2300" u="none" strike="noStrike">
                <a:solidFill>
                  <a:srgbClr val="000000"/>
                </a:solidFill>
                <a:latin typeface="Canva Sans"/>
                <a:ea typeface="Canva Sans"/>
                <a:cs typeface="Canva Sans"/>
                <a:sym typeface="Canva Sans"/>
              </a:rPr>
              <a:t>Quantum algorithms have the potential to speed up data processing and improve the performance of machine learning models through faster matrix arithmetic and optimization routines. Quantum machine learning could handle tasks like classification, clustering, and feature detection. </a:t>
            </a:r>
          </a:p>
          <a:p>
            <a:pPr marL="0" lvl="0" indent="0" algn="ctr">
              <a:lnSpc>
                <a:spcPts val="4759"/>
              </a:lnSpc>
              <a:spcBef>
                <a:spcPct val="0"/>
              </a:spcBef>
            </a:pPr>
            <a:endParaRPr lang="en-US" sz="2300" u="none" strike="noStrike">
              <a:solidFill>
                <a:srgbClr val="000000"/>
              </a:solidFill>
              <a:latin typeface="Canva Sans"/>
              <a:ea typeface="Canva Sans"/>
              <a:cs typeface="Canva Sans"/>
              <a:sym typeface="Canv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278068"/>
            <a:chOff x="0" y="0"/>
            <a:chExt cx="4816593" cy="336610"/>
          </a:xfrm>
          <a:solidFill>
            <a:srgbClr val="9B09FF"/>
          </a:solidFill>
        </p:grpSpPr>
        <p:sp>
          <p:nvSpPr>
            <p:cNvPr id="3" name="Freeform 3"/>
            <p:cNvSpPr/>
            <p:nvPr/>
          </p:nvSpPr>
          <p:spPr>
            <a:xfrm>
              <a:off x="0" y="0"/>
              <a:ext cx="4816592" cy="336610"/>
            </a:xfrm>
            <a:custGeom>
              <a:avLst/>
              <a:gdLst/>
              <a:ahLst/>
              <a:cxnLst/>
              <a:rect l="l" t="t" r="r" b="b"/>
              <a:pathLst>
                <a:path w="4816592" h="336610">
                  <a:moveTo>
                    <a:pt x="0" y="0"/>
                  </a:moveTo>
                  <a:lnTo>
                    <a:pt x="4816592" y="0"/>
                  </a:lnTo>
                  <a:lnTo>
                    <a:pt x="4816592" y="336610"/>
                  </a:lnTo>
                  <a:lnTo>
                    <a:pt x="0" y="336610"/>
                  </a:lnTo>
                  <a:close/>
                </a:path>
              </a:pathLst>
            </a:custGeom>
            <a:grpFill/>
          </p:spPr>
        </p:sp>
        <p:sp>
          <p:nvSpPr>
            <p:cNvPr id="4" name="TextBox 4"/>
            <p:cNvSpPr txBox="1"/>
            <p:nvPr/>
          </p:nvSpPr>
          <p:spPr>
            <a:xfrm>
              <a:off x="0" y="-76200"/>
              <a:ext cx="4816593" cy="412810"/>
            </a:xfrm>
            <a:prstGeom prst="rect">
              <a:avLst/>
            </a:prstGeom>
            <a:grpFill/>
          </p:spPr>
          <p:txBody>
            <a:bodyPr lIns="50800" tIns="50800" rIns="50800" bIns="50800" rtlCol="0" anchor="ctr"/>
            <a:lstStyle/>
            <a:p>
              <a:pPr algn="ctr">
                <a:lnSpc>
                  <a:spcPts val="5039"/>
                </a:lnSpc>
              </a:pPr>
              <a:r>
                <a:rPr lang="en-US" sz="3599">
                  <a:solidFill>
                    <a:srgbClr val="FFFFFF"/>
                  </a:solidFill>
                  <a:latin typeface="Archivo Black"/>
                  <a:ea typeface="Archivo Black"/>
                  <a:cs typeface="Archivo Black"/>
                  <a:sym typeface="Archivo Black"/>
                </a:rPr>
                <a:t>Applications of quantum computing</a:t>
              </a:r>
            </a:p>
          </p:txBody>
        </p:sp>
      </p:grpSp>
      <p:sp>
        <p:nvSpPr>
          <p:cNvPr id="5" name="TextBox 5"/>
          <p:cNvSpPr txBox="1"/>
          <p:nvPr/>
        </p:nvSpPr>
        <p:spPr>
          <a:xfrm>
            <a:off x="513090" y="1457326"/>
            <a:ext cx="16966106" cy="7410449"/>
          </a:xfrm>
          <a:prstGeom prst="rect">
            <a:avLst/>
          </a:prstGeom>
        </p:spPr>
        <p:txBody>
          <a:bodyPr lIns="0" tIns="0" rIns="0" bIns="0" rtlCol="0" anchor="t">
            <a:spAutoFit/>
          </a:bodyPr>
          <a:lstStyle/>
          <a:p>
            <a:pPr algn="l">
              <a:lnSpc>
                <a:spcPts val="3080"/>
              </a:lnSpc>
            </a:pPr>
            <a:r>
              <a:rPr lang="en-US" sz="2200" b="1">
                <a:solidFill>
                  <a:srgbClr val="000000"/>
                </a:solidFill>
                <a:latin typeface="Canva Sans Bold"/>
                <a:ea typeface="Canva Sans Bold"/>
                <a:cs typeface="Canva Sans Bold"/>
                <a:sym typeface="Canva Sans Bold"/>
              </a:rPr>
              <a:t>4. Financial Modeling:</a:t>
            </a:r>
          </a:p>
          <a:p>
            <a:pPr marL="474986" lvl="1" indent="-237493" algn="l">
              <a:lnSpc>
                <a:spcPts val="3080"/>
              </a:lnSpc>
              <a:buFont typeface="Arial"/>
              <a:buChar char="•"/>
            </a:pPr>
            <a:r>
              <a:rPr lang="en-US" sz="2200">
                <a:solidFill>
                  <a:srgbClr val="000000"/>
                </a:solidFill>
                <a:latin typeface="Canva Sans"/>
                <a:ea typeface="Canva Sans"/>
                <a:cs typeface="Canva Sans"/>
                <a:sym typeface="Canva Sans"/>
              </a:rPr>
              <a:t>Quantum computing can optimize financial decision-making and risk analysis. It can simulate financial data and economic scenarios more efficiently, providing better insights into areas such as investment risk, portfolio optimization, and pricing of derivatives.</a:t>
            </a:r>
          </a:p>
          <a:p>
            <a:pPr algn="l">
              <a:lnSpc>
                <a:spcPts val="3080"/>
              </a:lnSpc>
            </a:pPr>
            <a:endParaRPr lang="en-US" sz="2200">
              <a:solidFill>
                <a:srgbClr val="000000"/>
              </a:solidFill>
              <a:latin typeface="Canva Sans"/>
              <a:ea typeface="Canva Sans"/>
              <a:cs typeface="Canva Sans"/>
              <a:sym typeface="Canva Sans"/>
            </a:endParaRPr>
          </a:p>
          <a:p>
            <a:pPr algn="l">
              <a:lnSpc>
                <a:spcPts val="3080"/>
              </a:lnSpc>
            </a:pPr>
            <a:r>
              <a:rPr lang="en-US" sz="2200">
                <a:solidFill>
                  <a:srgbClr val="000000"/>
                </a:solidFill>
                <a:latin typeface="Canva Sans"/>
                <a:ea typeface="Canva Sans"/>
                <a:cs typeface="Canva Sans"/>
                <a:sym typeface="Canva Sans"/>
              </a:rPr>
              <a:t>5</a:t>
            </a:r>
            <a:r>
              <a:rPr lang="en-US" sz="2200" b="1">
                <a:solidFill>
                  <a:srgbClr val="000000"/>
                </a:solidFill>
                <a:latin typeface="Canva Sans Bold"/>
                <a:ea typeface="Canva Sans Bold"/>
                <a:cs typeface="Canva Sans Bold"/>
                <a:sym typeface="Canva Sans Bold"/>
              </a:rPr>
              <a:t>.</a:t>
            </a:r>
            <a:r>
              <a:rPr lang="en-US" sz="2200">
                <a:solidFill>
                  <a:srgbClr val="000000"/>
                </a:solidFill>
                <a:latin typeface="Canva Sans"/>
                <a:ea typeface="Canva Sans"/>
                <a:cs typeface="Canva Sans"/>
                <a:sym typeface="Canva Sans"/>
              </a:rPr>
              <a:t> </a:t>
            </a:r>
            <a:r>
              <a:rPr lang="en-US" sz="2200" b="1">
                <a:solidFill>
                  <a:srgbClr val="000000"/>
                </a:solidFill>
                <a:latin typeface="Canva Sans Bold"/>
                <a:ea typeface="Canva Sans Bold"/>
                <a:cs typeface="Canva Sans Bold"/>
                <a:sym typeface="Canva Sans Bold"/>
              </a:rPr>
              <a:t>Climate and Environmental Modeling:</a:t>
            </a:r>
          </a:p>
          <a:p>
            <a:pPr marL="474986" lvl="1" indent="-237493" algn="l">
              <a:lnSpc>
                <a:spcPts val="3080"/>
              </a:lnSpc>
              <a:buFont typeface="Arial"/>
              <a:buChar char="•"/>
            </a:pPr>
            <a:r>
              <a:rPr lang="en-US" sz="2200">
                <a:solidFill>
                  <a:srgbClr val="000000"/>
                </a:solidFill>
                <a:latin typeface="Canva Sans"/>
                <a:ea typeface="Canva Sans"/>
                <a:cs typeface="Canva Sans"/>
                <a:sym typeface="Canva Sans"/>
              </a:rPr>
              <a:t>Quantum computers could dramatically improve the precision and speed of simulations used in climate science, helping to model complex environmental systems that involve interactions between numerous variables. This could enhance our understanding of climate change impacts and help in developing more effective mitigation strategies.</a:t>
            </a:r>
          </a:p>
          <a:p>
            <a:pPr algn="l">
              <a:lnSpc>
                <a:spcPts val="3080"/>
              </a:lnSpc>
            </a:pPr>
            <a:endParaRPr lang="en-US" sz="2200">
              <a:solidFill>
                <a:srgbClr val="000000"/>
              </a:solidFill>
              <a:latin typeface="Canva Sans"/>
              <a:ea typeface="Canva Sans"/>
              <a:cs typeface="Canva Sans"/>
              <a:sym typeface="Canva Sans"/>
            </a:endParaRPr>
          </a:p>
          <a:p>
            <a:pPr algn="l">
              <a:lnSpc>
                <a:spcPts val="3080"/>
              </a:lnSpc>
            </a:pPr>
            <a:r>
              <a:rPr lang="en-US" sz="2200">
                <a:solidFill>
                  <a:srgbClr val="000000"/>
                </a:solidFill>
                <a:latin typeface="Canva Sans"/>
                <a:ea typeface="Canva Sans"/>
                <a:cs typeface="Canva Sans"/>
                <a:sym typeface="Canva Sans"/>
              </a:rPr>
              <a:t>6</a:t>
            </a:r>
            <a:r>
              <a:rPr lang="en-US" sz="2200" b="1">
                <a:solidFill>
                  <a:srgbClr val="000000"/>
                </a:solidFill>
                <a:latin typeface="Canva Sans Bold"/>
                <a:ea typeface="Canva Sans Bold"/>
                <a:cs typeface="Canva Sans Bold"/>
                <a:sym typeface="Canva Sans Bold"/>
              </a:rPr>
              <a:t>.</a:t>
            </a:r>
            <a:r>
              <a:rPr lang="en-US" sz="2200">
                <a:solidFill>
                  <a:srgbClr val="000000"/>
                </a:solidFill>
                <a:latin typeface="Canva Sans"/>
                <a:ea typeface="Canva Sans"/>
                <a:cs typeface="Canva Sans"/>
                <a:sym typeface="Canva Sans"/>
              </a:rPr>
              <a:t> </a:t>
            </a:r>
            <a:r>
              <a:rPr lang="en-US" sz="2200" b="1">
                <a:solidFill>
                  <a:srgbClr val="000000"/>
                </a:solidFill>
                <a:latin typeface="Canva Sans Bold"/>
                <a:ea typeface="Canva Sans Bold"/>
                <a:cs typeface="Canva Sans Bold"/>
                <a:sym typeface="Canva Sans Bold"/>
              </a:rPr>
              <a:t>Quantum Simulation:</a:t>
            </a:r>
          </a:p>
          <a:p>
            <a:pPr marL="474986" lvl="1" indent="-237493" algn="l">
              <a:lnSpc>
                <a:spcPts val="3080"/>
              </a:lnSpc>
              <a:buFont typeface="Arial"/>
              <a:buChar char="•"/>
            </a:pPr>
            <a:r>
              <a:rPr lang="en-US" sz="2200">
                <a:solidFill>
                  <a:srgbClr val="000000"/>
                </a:solidFill>
                <a:latin typeface="Canva Sans"/>
                <a:ea typeface="Canva Sans"/>
                <a:cs typeface="Canva Sans"/>
                <a:sym typeface="Canva Sans"/>
              </a:rPr>
              <a:t>One of the original motivations for quantum computing was to simulate other quantum systems. Quantum computers could simulate physical phenomena that are difficult or impossible for classical computers to handle, leading to advancements in physics, chemistry, and materials science.</a:t>
            </a:r>
          </a:p>
          <a:p>
            <a:pPr algn="l">
              <a:lnSpc>
                <a:spcPts val="3080"/>
              </a:lnSpc>
            </a:pPr>
            <a:endParaRPr lang="en-US" sz="2200">
              <a:solidFill>
                <a:srgbClr val="000000"/>
              </a:solidFill>
              <a:latin typeface="Canva Sans"/>
              <a:ea typeface="Canva Sans"/>
              <a:cs typeface="Canva Sans"/>
              <a:sym typeface="Canva Sans"/>
            </a:endParaRPr>
          </a:p>
          <a:p>
            <a:pPr algn="l">
              <a:lnSpc>
                <a:spcPts val="3080"/>
              </a:lnSpc>
            </a:pPr>
            <a:r>
              <a:rPr lang="en-US" sz="2200">
                <a:solidFill>
                  <a:srgbClr val="000000"/>
                </a:solidFill>
                <a:latin typeface="Canva Sans"/>
                <a:ea typeface="Canva Sans"/>
                <a:cs typeface="Canva Sans"/>
                <a:sym typeface="Canva Sans"/>
              </a:rPr>
              <a:t>7</a:t>
            </a:r>
            <a:r>
              <a:rPr lang="en-US" sz="2200" b="1">
                <a:solidFill>
                  <a:srgbClr val="000000"/>
                </a:solidFill>
                <a:latin typeface="Canva Sans Bold"/>
                <a:ea typeface="Canva Sans Bold"/>
                <a:cs typeface="Canva Sans Bold"/>
                <a:sym typeface="Canva Sans Bold"/>
              </a:rPr>
              <a:t>.</a:t>
            </a:r>
            <a:r>
              <a:rPr lang="en-US" sz="2200">
                <a:solidFill>
                  <a:srgbClr val="000000"/>
                </a:solidFill>
                <a:latin typeface="Canva Sans"/>
                <a:ea typeface="Canva Sans"/>
                <a:cs typeface="Canva Sans"/>
                <a:sym typeface="Canva Sans"/>
              </a:rPr>
              <a:t> </a:t>
            </a:r>
            <a:r>
              <a:rPr lang="en-US" sz="2200" b="1">
                <a:solidFill>
                  <a:srgbClr val="000000"/>
                </a:solidFill>
                <a:latin typeface="Canva Sans Bold"/>
                <a:ea typeface="Canva Sans Bold"/>
                <a:cs typeface="Canva Sans Bold"/>
                <a:sym typeface="Canva Sans Bold"/>
              </a:rPr>
              <a:t>Traffic Optimization:</a:t>
            </a:r>
          </a:p>
          <a:p>
            <a:pPr marL="474986" lvl="1" indent="-237493" algn="l">
              <a:lnSpc>
                <a:spcPts val="3080"/>
              </a:lnSpc>
              <a:buFont typeface="Arial"/>
              <a:buChar char="•"/>
            </a:pPr>
            <a:r>
              <a:rPr lang="en-US" sz="2200">
                <a:solidFill>
                  <a:srgbClr val="000000"/>
                </a:solidFill>
                <a:latin typeface="Canva Sans"/>
                <a:ea typeface="Canva Sans"/>
                <a:cs typeface="Canva Sans"/>
                <a:sym typeface="Canva Sans"/>
              </a:rPr>
              <a:t>In urban planning and management, quantum computers could optimize traffic flow in real-time far more effectively than classical systems, potentially reducing congestion and improving energy efficiency.</a:t>
            </a:r>
          </a:p>
          <a:p>
            <a:pPr algn="l">
              <a:lnSpc>
                <a:spcPts val="3220"/>
              </a:lnSpc>
              <a:spcBef>
                <a:spcPct val="0"/>
              </a:spcBef>
            </a:pPr>
            <a:endParaRPr lang="en-US" sz="2200">
              <a:solidFill>
                <a:srgbClr val="000000"/>
              </a:solidFill>
              <a:latin typeface="Canva Sans"/>
              <a:ea typeface="Canva Sans"/>
              <a:cs typeface="Canva Sans"/>
              <a:sym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20" y="1858709"/>
            <a:ext cx="2618740" cy="0"/>
          </a:xfrm>
          <a:prstGeom prst="line">
            <a:avLst/>
          </a:prstGeom>
          <a:ln w="38100" cap="flat">
            <a:solidFill>
              <a:srgbClr val="000000"/>
            </a:solidFill>
            <a:prstDash val="solid"/>
            <a:headEnd type="none" w="sm" len="sm"/>
            <a:tailEnd type="none" w="sm" len="sm"/>
          </a:ln>
        </p:spPr>
      </p:sp>
      <p:sp>
        <p:nvSpPr>
          <p:cNvPr id="3" name="Freeform 3"/>
          <p:cNvSpPr/>
          <p:nvPr/>
        </p:nvSpPr>
        <p:spPr>
          <a:xfrm>
            <a:off x="10515600" y="1900619"/>
            <a:ext cx="6260410" cy="6688599"/>
          </a:xfrm>
          <a:custGeom>
            <a:avLst/>
            <a:gdLst/>
            <a:ahLst/>
            <a:cxnLst/>
            <a:rect l="l" t="t" r="r" b="b"/>
            <a:pathLst>
              <a:path w="6260410" h="6688599">
                <a:moveTo>
                  <a:pt x="0" y="0"/>
                </a:moveTo>
                <a:lnTo>
                  <a:pt x="6260411" y="0"/>
                </a:lnTo>
                <a:lnTo>
                  <a:pt x="6260411" y="6688599"/>
                </a:lnTo>
                <a:lnTo>
                  <a:pt x="0" y="6688599"/>
                </a:lnTo>
                <a:lnTo>
                  <a:pt x="0" y="0"/>
                </a:lnTo>
                <a:close/>
              </a:path>
            </a:pathLst>
          </a:custGeom>
          <a:blipFill>
            <a:blip r:embed="rId2"/>
            <a:stretch>
              <a:fillRect/>
            </a:stretch>
          </a:blipFill>
        </p:spPr>
      </p:sp>
      <p:sp>
        <p:nvSpPr>
          <p:cNvPr id="4" name="TextBox 4"/>
          <p:cNvSpPr txBox="1"/>
          <p:nvPr/>
        </p:nvSpPr>
        <p:spPr>
          <a:xfrm>
            <a:off x="845248" y="1202723"/>
            <a:ext cx="6630834" cy="655885"/>
          </a:xfrm>
          <a:prstGeom prst="rect">
            <a:avLst/>
          </a:prstGeom>
        </p:spPr>
        <p:txBody>
          <a:bodyPr lIns="0" tIns="0" rIns="0" bIns="0" rtlCol="0" anchor="t">
            <a:spAutoFit/>
          </a:bodyPr>
          <a:lstStyle/>
          <a:p>
            <a:pPr algn="l">
              <a:lnSpc>
                <a:spcPts val="5318"/>
              </a:lnSpc>
              <a:spcBef>
                <a:spcPct val="0"/>
              </a:spcBef>
            </a:pPr>
            <a:r>
              <a:rPr lang="en-US" sz="3798" dirty="0">
                <a:solidFill>
                  <a:srgbClr val="9B09FF"/>
                </a:solidFill>
                <a:latin typeface="League Spartan"/>
                <a:ea typeface="League Spartan"/>
                <a:cs typeface="League Spartan"/>
                <a:sym typeface="League Spartan"/>
              </a:rPr>
              <a:t> QUANTUM COMPUTING?</a:t>
            </a:r>
          </a:p>
        </p:txBody>
      </p:sp>
      <p:sp>
        <p:nvSpPr>
          <p:cNvPr id="5" name="TextBox 5"/>
          <p:cNvSpPr txBox="1"/>
          <p:nvPr/>
        </p:nvSpPr>
        <p:spPr>
          <a:xfrm>
            <a:off x="1028720" y="571802"/>
            <a:ext cx="3255770" cy="628046"/>
          </a:xfrm>
          <a:prstGeom prst="rect">
            <a:avLst/>
          </a:prstGeom>
        </p:spPr>
        <p:txBody>
          <a:bodyPr lIns="0" tIns="0" rIns="0" bIns="0" rtlCol="0" anchor="t">
            <a:spAutoFit/>
          </a:bodyPr>
          <a:lstStyle/>
          <a:p>
            <a:pPr algn="l">
              <a:lnSpc>
                <a:spcPts val="5080"/>
              </a:lnSpc>
              <a:spcBef>
                <a:spcPct val="0"/>
              </a:spcBef>
            </a:pPr>
            <a:r>
              <a:rPr lang="en-US" sz="3629" b="1">
                <a:solidFill>
                  <a:srgbClr val="000000"/>
                </a:solidFill>
                <a:latin typeface="Lato Bold"/>
                <a:ea typeface="Lato Bold"/>
                <a:cs typeface="Lato Bold"/>
                <a:sym typeface="Lato Bold"/>
              </a:rPr>
              <a:t>WHAT IS</a:t>
            </a:r>
          </a:p>
        </p:txBody>
      </p:sp>
      <p:sp>
        <p:nvSpPr>
          <p:cNvPr id="6" name="TextBox 6"/>
          <p:cNvSpPr txBox="1"/>
          <p:nvPr/>
        </p:nvSpPr>
        <p:spPr>
          <a:xfrm>
            <a:off x="873823" y="1877759"/>
            <a:ext cx="7493292" cy="5133698"/>
          </a:xfrm>
          <a:prstGeom prst="rect">
            <a:avLst/>
          </a:prstGeom>
        </p:spPr>
        <p:txBody>
          <a:bodyPr lIns="0" tIns="0" rIns="0" bIns="0" rtlCol="0" anchor="t">
            <a:spAutoFit/>
          </a:bodyPr>
          <a:lstStyle/>
          <a:p>
            <a:pPr algn="l">
              <a:lnSpc>
                <a:spcPts val="3690"/>
              </a:lnSpc>
            </a:pPr>
            <a:r>
              <a:rPr lang="en-US" sz="2635">
                <a:solidFill>
                  <a:srgbClr val="000000"/>
                </a:solidFill>
                <a:latin typeface="Poppins"/>
                <a:ea typeface="Poppins"/>
                <a:cs typeface="Poppins"/>
                <a:sym typeface="Poppins"/>
              </a:rPr>
              <a:t>Quantum computing is a new type of computing that uses the rules of </a:t>
            </a:r>
            <a:r>
              <a:rPr lang="en-US" sz="2635" b="1">
                <a:solidFill>
                  <a:srgbClr val="000000"/>
                </a:solidFill>
                <a:latin typeface="Poppins Bold"/>
                <a:ea typeface="Poppins Bold"/>
                <a:cs typeface="Poppins Bold"/>
                <a:sym typeface="Poppins Bold"/>
              </a:rPr>
              <a:t>quantum mechanics</a:t>
            </a:r>
            <a:r>
              <a:rPr lang="en-US" sz="2635">
                <a:solidFill>
                  <a:srgbClr val="000000"/>
                </a:solidFill>
                <a:latin typeface="Poppins"/>
                <a:ea typeface="Poppins"/>
                <a:cs typeface="Poppins"/>
                <a:sym typeface="Poppins"/>
              </a:rPr>
              <a:t> to handle information very differently from traditional computers. </a:t>
            </a:r>
          </a:p>
          <a:p>
            <a:pPr algn="l">
              <a:lnSpc>
                <a:spcPts val="3690"/>
              </a:lnSpc>
            </a:pPr>
            <a:endParaRPr lang="en-US" sz="2635">
              <a:solidFill>
                <a:srgbClr val="000000"/>
              </a:solidFill>
              <a:latin typeface="Poppins"/>
              <a:ea typeface="Poppins"/>
              <a:cs typeface="Poppins"/>
              <a:sym typeface="Poppins"/>
            </a:endParaRPr>
          </a:p>
          <a:p>
            <a:pPr algn="l">
              <a:lnSpc>
                <a:spcPts val="3690"/>
              </a:lnSpc>
              <a:spcBef>
                <a:spcPct val="0"/>
              </a:spcBef>
            </a:pPr>
            <a:r>
              <a:rPr lang="en-US" sz="2635">
                <a:solidFill>
                  <a:srgbClr val="000000"/>
                </a:solidFill>
                <a:latin typeface="Poppins"/>
                <a:ea typeface="Poppins"/>
                <a:cs typeface="Poppins"/>
                <a:sym typeface="Poppins"/>
              </a:rPr>
              <a:t>Traditional computers use bits as their basic data units, which are either 0 or 1. However, quantum computers use quantum bits, or </a:t>
            </a:r>
            <a:r>
              <a:rPr lang="en-US" sz="2635" b="1">
                <a:solidFill>
                  <a:srgbClr val="000000"/>
                </a:solidFill>
                <a:latin typeface="Poppins Bold"/>
                <a:ea typeface="Poppins Bold"/>
                <a:cs typeface="Poppins Bold"/>
                <a:sym typeface="Poppins Bold"/>
              </a:rPr>
              <a:t>qubits</a:t>
            </a:r>
            <a:r>
              <a:rPr lang="en-US" sz="2635">
                <a:solidFill>
                  <a:srgbClr val="000000"/>
                </a:solidFill>
                <a:latin typeface="Poppins"/>
                <a:ea typeface="Poppins"/>
                <a:cs typeface="Poppins"/>
                <a:sym typeface="Poppins"/>
              </a:rPr>
              <a:t>. These qubits can be both 0 and 1 at the same time because of a property called superposition.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364886" y="6018295"/>
            <a:ext cx="5558228" cy="1079770"/>
            <a:chOff x="0" y="0"/>
            <a:chExt cx="1463895" cy="284384"/>
          </a:xfrm>
          <a:solidFill>
            <a:schemeClr val="accent6">
              <a:lumMod val="60000"/>
              <a:lumOff val="40000"/>
            </a:schemeClr>
          </a:solidFill>
        </p:grpSpPr>
        <p:sp>
          <p:nvSpPr>
            <p:cNvPr id="3" name="Freeform 3"/>
            <p:cNvSpPr/>
            <p:nvPr/>
          </p:nvSpPr>
          <p:spPr>
            <a:xfrm>
              <a:off x="0" y="0"/>
              <a:ext cx="1463895" cy="284384"/>
            </a:xfrm>
            <a:custGeom>
              <a:avLst/>
              <a:gdLst/>
              <a:ahLst/>
              <a:cxnLst/>
              <a:rect l="l" t="t" r="r" b="b"/>
              <a:pathLst>
                <a:path w="1463895" h="284384">
                  <a:moveTo>
                    <a:pt x="0" y="0"/>
                  </a:moveTo>
                  <a:lnTo>
                    <a:pt x="1463895" y="0"/>
                  </a:lnTo>
                  <a:lnTo>
                    <a:pt x="1463895" y="284384"/>
                  </a:lnTo>
                  <a:lnTo>
                    <a:pt x="0" y="284384"/>
                  </a:lnTo>
                  <a:close/>
                </a:path>
              </a:pathLst>
            </a:custGeom>
            <a:grpFill/>
          </p:spPr>
        </p:sp>
        <p:sp>
          <p:nvSpPr>
            <p:cNvPr id="4" name="TextBox 4"/>
            <p:cNvSpPr txBox="1"/>
            <p:nvPr/>
          </p:nvSpPr>
          <p:spPr>
            <a:xfrm>
              <a:off x="0" y="-57150"/>
              <a:ext cx="1463895" cy="341534"/>
            </a:xfrm>
            <a:prstGeom prst="rect">
              <a:avLst/>
            </a:prstGeom>
            <a:grpFill/>
          </p:spPr>
          <p:txBody>
            <a:bodyPr lIns="50800" tIns="50800" rIns="50800" bIns="50800" rtlCol="0" anchor="ctr"/>
            <a:lstStyle/>
            <a:p>
              <a:pPr algn="ctr">
                <a:lnSpc>
                  <a:spcPts val="4059"/>
                </a:lnSpc>
              </a:pPr>
              <a:r>
                <a:rPr lang="en-US" sz="2899">
                  <a:solidFill>
                    <a:srgbClr val="000000"/>
                  </a:solidFill>
                  <a:latin typeface="Archivo Black"/>
                  <a:ea typeface="Archivo Black"/>
                  <a:cs typeface="Archivo Black"/>
                  <a:sym typeface="Archivo Black"/>
                </a:rPr>
                <a:t>Superposition </a:t>
              </a:r>
            </a:p>
          </p:txBody>
        </p:sp>
      </p:grpSp>
      <p:grpSp>
        <p:nvGrpSpPr>
          <p:cNvPr id="5" name="Group 5"/>
          <p:cNvGrpSpPr/>
          <p:nvPr/>
        </p:nvGrpSpPr>
        <p:grpSpPr>
          <a:xfrm>
            <a:off x="-737042" y="-1543050"/>
            <a:ext cx="19319132" cy="3086100"/>
            <a:chOff x="0" y="0"/>
            <a:chExt cx="5088166" cy="812800"/>
          </a:xfrm>
        </p:grpSpPr>
        <p:sp>
          <p:nvSpPr>
            <p:cNvPr id="6" name="Freeform 6"/>
            <p:cNvSpPr/>
            <p:nvPr/>
          </p:nvSpPr>
          <p:spPr>
            <a:xfrm>
              <a:off x="0" y="0"/>
              <a:ext cx="5088166" cy="812800"/>
            </a:xfrm>
            <a:custGeom>
              <a:avLst/>
              <a:gdLst/>
              <a:ahLst/>
              <a:cxnLst/>
              <a:rect l="l" t="t" r="r" b="b"/>
              <a:pathLst>
                <a:path w="5088166" h="812800">
                  <a:moveTo>
                    <a:pt x="0" y="0"/>
                  </a:moveTo>
                  <a:lnTo>
                    <a:pt x="5088166" y="0"/>
                  </a:lnTo>
                  <a:lnTo>
                    <a:pt x="5088166" y="812800"/>
                  </a:lnTo>
                  <a:lnTo>
                    <a:pt x="0" y="812800"/>
                  </a:lnTo>
                  <a:close/>
                </a:path>
              </a:pathLst>
            </a:custGeom>
            <a:solidFill>
              <a:schemeClr val="accent6"/>
            </a:solidFill>
          </p:spPr>
          <p:txBody>
            <a:bodyPr/>
            <a:lstStyle/>
            <a:p>
              <a:endParaRPr lang="en-US" dirty="0"/>
            </a:p>
          </p:txBody>
        </p:sp>
        <p:sp>
          <p:nvSpPr>
            <p:cNvPr id="7" name="TextBox 7"/>
            <p:cNvSpPr txBox="1"/>
            <p:nvPr/>
          </p:nvSpPr>
          <p:spPr>
            <a:xfrm>
              <a:off x="0" y="-47625"/>
              <a:ext cx="5088166" cy="860425"/>
            </a:xfrm>
            <a:prstGeom prst="rect">
              <a:avLst/>
            </a:prstGeom>
          </p:spPr>
          <p:txBody>
            <a:bodyPr lIns="50800" tIns="50800" rIns="50800" bIns="50800" rtlCol="0" anchor="ctr"/>
            <a:lstStyle/>
            <a:p>
              <a:pPr algn="ctr">
                <a:lnSpc>
                  <a:spcPts val="2659"/>
                </a:lnSpc>
              </a:pPr>
              <a:endParaRPr>
                <a:solidFill>
                  <a:schemeClr val="accent6"/>
                </a:solidFill>
                <a:highlight>
                  <a:srgbClr val="FFFF00"/>
                </a:highlight>
              </a:endParaRPr>
            </a:p>
          </p:txBody>
        </p:sp>
      </p:grpSp>
      <p:sp>
        <p:nvSpPr>
          <p:cNvPr id="8" name="Freeform 8"/>
          <p:cNvSpPr/>
          <p:nvPr/>
        </p:nvSpPr>
        <p:spPr>
          <a:xfrm>
            <a:off x="14289932" y="2277132"/>
            <a:ext cx="3288147" cy="5116208"/>
          </a:xfrm>
          <a:custGeom>
            <a:avLst/>
            <a:gdLst/>
            <a:ahLst/>
            <a:cxnLst/>
            <a:rect l="l" t="t" r="r" b="b"/>
            <a:pathLst>
              <a:path w="3288147" h="5116208">
                <a:moveTo>
                  <a:pt x="0" y="0"/>
                </a:moveTo>
                <a:lnTo>
                  <a:pt x="3288147" y="0"/>
                </a:lnTo>
                <a:lnTo>
                  <a:pt x="3288147" y="5116208"/>
                </a:lnTo>
                <a:lnTo>
                  <a:pt x="0" y="5116208"/>
                </a:lnTo>
                <a:lnTo>
                  <a:pt x="0" y="0"/>
                </a:lnTo>
                <a:close/>
              </a:path>
            </a:pathLst>
          </a:custGeom>
          <a:blipFill>
            <a:blip r:embed="rId2"/>
            <a:stretch>
              <a:fillRect t="-4092" b="-6405"/>
            </a:stretch>
          </a:blipFill>
        </p:spPr>
      </p:sp>
      <p:sp>
        <p:nvSpPr>
          <p:cNvPr id="9" name="TextBox 9"/>
          <p:cNvSpPr txBox="1"/>
          <p:nvPr/>
        </p:nvSpPr>
        <p:spPr>
          <a:xfrm>
            <a:off x="0" y="273685"/>
            <a:ext cx="11923114" cy="755015"/>
          </a:xfrm>
          <a:prstGeom prst="rect">
            <a:avLst/>
          </a:prstGeom>
        </p:spPr>
        <p:txBody>
          <a:bodyPr lIns="0" tIns="0" rIns="0" bIns="0" rtlCol="0" anchor="t">
            <a:spAutoFit/>
          </a:bodyPr>
          <a:lstStyle/>
          <a:p>
            <a:pPr algn="ctr">
              <a:lnSpc>
                <a:spcPts val="6160"/>
              </a:lnSpc>
            </a:pPr>
            <a:r>
              <a:rPr lang="en-US" sz="4400" b="1">
                <a:solidFill>
                  <a:srgbClr val="FFFFFF"/>
                </a:solidFill>
                <a:latin typeface="Canva Sans Bold"/>
                <a:ea typeface="Canva Sans Bold"/>
                <a:cs typeface="Canva Sans Bold"/>
                <a:sym typeface="Canva Sans Bold"/>
              </a:rPr>
              <a:t>Some Properties of quantum mechanics </a:t>
            </a:r>
          </a:p>
        </p:txBody>
      </p:sp>
      <p:sp>
        <p:nvSpPr>
          <p:cNvPr id="10" name="TextBox 10"/>
          <p:cNvSpPr txBox="1"/>
          <p:nvPr/>
        </p:nvSpPr>
        <p:spPr>
          <a:xfrm>
            <a:off x="532589" y="1780418"/>
            <a:ext cx="13757343" cy="905532"/>
          </a:xfrm>
          <a:prstGeom prst="rect">
            <a:avLst/>
          </a:prstGeom>
        </p:spPr>
        <p:txBody>
          <a:bodyPr lIns="0" tIns="0" rIns="0" bIns="0" rtlCol="0" anchor="t">
            <a:spAutoFit/>
          </a:bodyPr>
          <a:lstStyle/>
          <a:p>
            <a:pPr algn="l">
              <a:lnSpc>
                <a:spcPts val="3638"/>
              </a:lnSpc>
            </a:pPr>
            <a:r>
              <a:rPr lang="en-US" sz="2599">
                <a:solidFill>
                  <a:srgbClr val="000000"/>
                </a:solidFill>
                <a:latin typeface="Canva Sans"/>
                <a:ea typeface="Canva Sans"/>
                <a:cs typeface="Canva Sans"/>
                <a:sym typeface="Canva Sans"/>
              </a:rPr>
              <a:t>Imagine stepping into a world like "Alice in Wonderland," where things don't always work the way you expect them to. </a:t>
            </a:r>
          </a:p>
        </p:txBody>
      </p:sp>
      <p:grpSp>
        <p:nvGrpSpPr>
          <p:cNvPr id="11" name="Group 11"/>
          <p:cNvGrpSpPr/>
          <p:nvPr/>
        </p:nvGrpSpPr>
        <p:grpSpPr>
          <a:xfrm>
            <a:off x="532589" y="3207809"/>
            <a:ext cx="5558228" cy="1079770"/>
            <a:chOff x="0" y="0"/>
            <a:chExt cx="1463895" cy="284384"/>
          </a:xfrm>
          <a:solidFill>
            <a:schemeClr val="accent6">
              <a:lumMod val="60000"/>
              <a:lumOff val="40000"/>
            </a:schemeClr>
          </a:solidFill>
        </p:grpSpPr>
        <p:sp>
          <p:nvSpPr>
            <p:cNvPr id="12" name="Freeform 12"/>
            <p:cNvSpPr/>
            <p:nvPr/>
          </p:nvSpPr>
          <p:spPr>
            <a:xfrm>
              <a:off x="0" y="0"/>
              <a:ext cx="1463895" cy="284384"/>
            </a:xfrm>
            <a:custGeom>
              <a:avLst/>
              <a:gdLst/>
              <a:ahLst/>
              <a:cxnLst/>
              <a:rect l="l" t="t" r="r" b="b"/>
              <a:pathLst>
                <a:path w="1463895" h="284384">
                  <a:moveTo>
                    <a:pt x="0" y="0"/>
                  </a:moveTo>
                  <a:lnTo>
                    <a:pt x="1463895" y="0"/>
                  </a:lnTo>
                  <a:lnTo>
                    <a:pt x="1463895" y="284384"/>
                  </a:lnTo>
                  <a:lnTo>
                    <a:pt x="0" y="284384"/>
                  </a:lnTo>
                  <a:close/>
                </a:path>
              </a:pathLst>
            </a:custGeom>
            <a:grpFill/>
          </p:spPr>
        </p:sp>
        <p:sp>
          <p:nvSpPr>
            <p:cNvPr id="13" name="TextBox 13"/>
            <p:cNvSpPr txBox="1"/>
            <p:nvPr/>
          </p:nvSpPr>
          <p:spPr>
            <a:xfrm>
              <a:off x="0" y="-57150"/>
              <a:ext cx="1463895" cy="341534"/>
            </a:xfrm>
            <a:prstGeom prst="rect">
              <a:avLst/>
            </a:prstGeom>
            <a:grpFill/>
          </p:spPr>
          <p:txBody>
            <a:bodyPr lIns="50800" tIns="50800" rIns="50800" bIns="50800" rtlCol="0" anchor="ctr"/>
            <a:lstStyle/>
            <a:p>
              <a:pPr algn="ctr">
                <a:lnSpc>
                  <a:spcPts val="4059"/>
                </a:lnSpc>
              </a:pPr>
              <a:r>
                <a:rPr lang="en-US" sz="2899">
                  <a:solidFill>
                    <a:srgbClr val="000000"/>
                  </a:solidFill>
                  <a:latin typeface="Archivo Black"/>
                  <a:ea typeface="Archivo Black"/>
                  <a:cs typeface="Archivo Black"/>
                  <a:sym typeface="Archivo Black"/>
                </a:rPr>
                <a:t>Quantum Tunneling</a:t>
              </a:r>
            </a:p>
          </p:txBody>
        </p:sp>
      </p:grpSp>
      <p:grpSp>
        <p:nvGrpSpPr>
          <p:cNvPr id="14" name="Group 14"/>
          <p:cNvGrpSpPr/>
          <p:nvPr/>
        </p:nvGrpSpPr>
        <p:grpSpPr>
          <a:xfrm>
            <a:off x="3311703" y="4563980"/>
            <a:ext cx="5558228" cy="1159040"/>
            <a:chOff x="0" y="0"/>
            <a:chExt cx="1463895" cy="305261"/>
          </a:xfrm>
        </p:grpSpPr>
        <p:sp>
          <p:nvSpPr>
            <p:cNvPr id="15" name="Freeform 15"/>
            <p:cNvSpPr/>
            <p:nvPr/>
          </p:nvSpPr>
          <p:spPr>
            <a:xfrm>
              <a:off x="0" y="0"/>
              <a:ext cx="1463895" cy="305261"/>
            </a:xfrm>
            <a:custGeom>
              <a:avLst/>
              <a:gdLst/>
              <a:ahLst/>
              <a:cxnLst/>
              <a:rect l="l" t="t" r="r" b="b"/>
              <a:pathLst>
                <a:path w="1463895" h="305261">
                  <a:moveTo>
                    <a:pt x="0" y="0"/>
                  </a:moveTo>
                  <a:lnTo>
                    <a:pt x="1463895" y="0"/>
                  </a:lnTo>
                  <a:lnTo>
                    <a:pt x="1463895" y="305261"/>
                  </a:lnTo>
                  <a:lnTo>
                    <a:pt x="0" y="305261"/>
                  </a:lnTo>
                  <a:close/>
                </a:path>
              </a:pathLst>
            </a:custGeom>
            <a:solidFill>
              <a:schemeClr val="accent6">
                <a:lumMod val="60000"/>
                <a:lumOff val="40000"/>
              </a:schemeClr>
            </a:solidFill>
          </p:spPr>
        </p:sp>
        <p:sp>
          <p:nvSpPr>
            <p:cNvPr id="16" name="TextBox 16"/>
            <p:cNvSpPr txBox="1"/>
            <p:nvPr/>
          </p:nvSpPr>
          <p:spPr>
            <a:xfrm>
              <a:off x="0" y="-57150"/>
              <a:ext cx="1463895" cy="362411"/>
            </a:xfrm>
            <a:prstGeom prst="rect">
              <a:avLst/>
            </a:prstGeom>
          </p:spPr>
          <p:txBody>
            <a:bodyPr lIns="50800" tIns="50800" rIns="50800" bIns="50800" rtlCol="0" anchor="ctr"/>
            <a:lstStyle/>
            <a:p>
              <a:pPr algn="ctr">
                <a:lnSpc>
                  <a:spcPts val="4059"/>
                </a:lnSpc>
              </a:pPr>
              <a:r>
                <a:rPr lang="en-US" sz="2899" dirty="0">
                  <a:solidFill>
                    <a:srgbClr val="000000"/>
                  </a:solidFill>
                  <a:latin typeface="Archivo Black"/>
                  <a:ea typeface="Archivo Black"/>
                  <a:cs typeface="Archivo Black"/>
                  <a:sym typeface="Archivo Black"/>
                </a:rPr>
                <a:t>Heisenberg's Uncertainty Principle</a:t>
              </a:r>
            </a:p>
          </p:txBody>
        </p:sp>
      </p:grpSp>
      <p:grpSp>
        <p:nvGrpSpPr>
          <p:cNvPr id="17" name="Group 17"/>
          <p:cNvGrpSpPr/>
          <p:nvPr/>
        </p:nvGrpSpPr>
        <p:grpSpPr>
          <a:xfrm>
            <a:off x="8377701" y="7393340"/>
            <a:ext cx="5558228" cy="1079770"/>
            <a:chOff x="0" y="0"/>
            <a:chExt cx="1463895" cy="284384"/>
          </a:xfrm>
          <a:solidFill>
            <a:schemeClr val="accent6">
              <a:lumMod val="60000"/>
              <a:lumOff val="40000"/>
            </a:schemeClr>
          </a:solidFill>
        </p:grpSpPr>
        <p:sp>
          <p:nvSpPr>
            <p:cNvPr id="18" name="Freeform 18"/>
            <p:cNvSpPr/>
            <p:nvPr/>
          </p:nvSpPr>
          <p:spPr>
            <a:xfrm>
              <a:off x="0" y="0"/>
              <a:ext cx="1463895" cy="284384"/>
            </a:xfrm>
            <a:custGeom>
              <a:avLst/>
              <a:gdLst/>
              <a:ahLst/>
              <a:cxnLst/>
              <a:rect l="l" t="t" r="r" b="b"/>
              <a:pathLst>
                <a:path w="1463895" h="284384">
                  <a:moveTo>
                    <a:pt x="0" y="0"/>
                  </a:moveTo>
                  <a:lnTo>
                    <a:pt x="1463895" y="0"/>
                  </a:lnTo>
                  <a:lnTo>
                    <a:pt x="1463895" y="284384"/>
                  </a:lnTo>
                  <a:lnTo>
                    <a:pt x="0" y="284384"/>
                  </a:lnTo>
                  <a:close/>
                </a:path>
              </a:pathLst>
            </a:custGeom>
            <a:grpFill/>
          </p:spPr>
        </p:sp>
        <p:sp>
          <p:nvSpPr>
            <p:cNvPr id="19" name="TextBox 19"/>
            <p:cNvSpPr txBox="1"/>
            <p:nvPr/>
          </p:nvSpPr>
          <p:spPr>
            <a:xfrm>
              <a:off x="0" y="-57150"/>
              <a:ext cx="1463895" cy="341534"/>
            </a:xfrm>
            <a:prstGeom prst="rect">
              <a:avLst/>
            </a:prstGeom>
            <a:grpFill/>
          </p:spPr>
          <p:txBody>
            <a:bodyPr lIns="50800" tIns="50800" rIns="50800" bIns="50800" rtlCol="0" anchor="ctr"/>
            <a:lstStyle/>
            <a:p>
              <a:pPr algn="ctr">
                <a:lnSpc>
                  <a:spcPts val="4059"/>
                </a:lnSpc>
              </a:pPr>
              <a:r>
                <a:rPr lang="en-US" sz="2899">
                  <a:solidFill>
                    <a:srgbClr val="000000"/>
                  </a:solidFill>
                  <a:latin typeface="Archivo Black"/>
                  <a:ea typeface="Archivo Black"/>
                  <a:cs typeface="Archivo Black"/>
                  <a:sym typeface="Archivo Black"/>
                </a:rPr>
                <a:t>Quantum Entanglement </a:t>
              </a:r>
            </a:p>
          </p:txBody>
        </p:sp>
      </p:grpSp>
      <p:grpSp>
        <p:nvGrpSpPr>
          <p:cNvPr id="20" name="Group 20"/>
          <p:cNvGrpSpPr/>
          <p:nvPr/>
        </p:nvGrpSpPr>
        <p:grpSpPr>
          <a:xfrm>
            <a:off x="11156815" y="8768385"/>
            <a:ext cx="5558228" cy="1079770"/>
            <a:chOff x="0" y="0"/>
            <a:chExt cx="1463895" cy="284384"/>
          </a:xfrm>
          <a:solidFill>
            <a:schemeClr val="accent6">
              <a:lumMod val="60000"/>
              <a:lumOff val="40000"/>
            </a:schemeClr>
          </a:solidFill>
        </p:grpSpPr>
        <p:sp>
          <p:nvSpPr>
            <p:cNvPr id="21" name="Freeform 21"/>
            <p:cNvSpPr/>
            <p:nvPr/>
          </p:nvSpPr>
          <p:spPr>
            <a:xfrm>
              <a:off x="0" y="0"/>
              <a:ext cx="1463895" cy="284384"/>
            </a:xfrm>
            <a:custGeom>
              <a:avLst/>
              <a:gdLst/>
              <a:ahLst/>
              <a:cxnLst/>
              <a:rect l="l" t="t" r="r" b="b"/>
              <a:pathLst>
                <a:path w="1463895" h="284384">
                  <a:moveTo>
                    <a:pt x="0" y="0"/>
                  </a:moveTo>
                  <a:lnTo>
                    <a:pt x="1463895" y="0"/>
                  </a:lnTo>
                  <a:lnTo>
                    <a:pt x="1463895" y="284384"/>
                  </a:lnTo>
                  <a:lnTo>
                    <a:pt x="0" y="284384"/>
                  </a:lnTo>
                  <a:close/>
                </a:path>
              </a:pathLst>
            </a:custGeom>
            <a:grpFill/>
          </p:spPr>
        </p:sp>
        <p:sp>
          <p:nvSpPr>
            <p:cNvPr id="22" name="TextBox 22"/>
            <p:cNvSpPr txBox="1"/>
            <p:nvPr/>
          </p:nvSpPr>
          <p:spPr>
            <a:xfrm>
              <a:off x="0" y="-57150"/>
              <a:ext cx="1463895" cy="341534"/>
            </a:xfrm>
            <a:prstGeom prst="rect">
              <a:avLst/>
            </a:prstGeom>
            <a:grpFill/>
          </p:spPr>
          <p:txBody>
            <a:bodyPr lIns="50800" tIns="50800" rIns="50800" bIns="50800" rtlCol="0" anchor="ctr"/>
            <a:lstStyle/>
            <a:p>
              <a:pPr algn="ctr">
                <a:lnSpc>
                  <a:spcPts val="4059"/>
                </a:lnSpc>
              </a:pPr>
              <a:r>
                <a:rPr lang="en-US" sz="2899">
                  <a:solidFill>
                    <a:srgbClr val="000000"/>
                  </a:solidFill>
                  <a:latin typeface="Archivo Black"/>
                  <a:ea typeface="Archivo Black"/>
                  <a:cs typeface="Archivo Black"/>
                  <a:sym typeface="Archivo Black"/>
                </a:rPr>
                <a:t>Wave-Particle Duality</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4350" y="-1178263"/>
            <a:ext cx="18802350" cy="2794270"/>
            <a:chOff x="0" y="0"/>
            <a:chExt cx="4952059" cy="735939"/>
          </a:xfrm>
          <a:solidFill>
            <a:srgbClr val="FFC000"/>
          </a:solidFill>
        </p:grpSpPr>
        <p:sp>
          <p:nvSpPr>
            <p:cNvPr id="3" name="Freeform 3"/>
            <p:cNvSpPr/>
            <p:nvPr/>
          </p:nvSpPr>
          <p:spPr>
            <a:xfrm>
              <a:off x="0" y="0"/>
              <a:ext cx="4952059" cy="735939"/>
            </a:xfrm>
            <a:custGeom>
              <a:avLst/>
              <a:gdLst/>
              <a:ahLst/>
              <a:cxnLst/>
              <a:rect l="l" t="t" r="r" b="b"/>
              <a:pathLst>
                <a:path w="4952059" h="735939">
                  <a:moveTo>
                    <a:pt x="0" y="0"/>
                  </a:moveTo>
                  <a:lnTo>
                    <a:pt x="4952059" y="0"/>
                  </a:lnTo>
                  <a:lnTo>
                    <a:pt x="4952059" y="735939"/>
                  </a:lnTo>
                  <a:lnTo>
                    <a:pt x="0" y="735939"/>
                  </a:lnTo>
                  <a:close/>
                </a:path>
              </a:pathLst>
            </a:custGeom>
            <a:grpFill/>
          </p:spPr>
        </p:sp>
        <p:sp>
          <p:nvSpPr>
            <p:cNvPr id="4" name="TextBox 4"/>
            <p:cNvSpPr txBox="1"/>
            <p:nvPr/>
          </p:nvSpPr>
          <p:spPr>
            <a:xfrm>
              <a:off x="0" y="-47625"/>
              <a:ext cx="4952059" cy="783564"/>
            </a:xfrm>
            <a:prstGeom prst="rect">
              <a:avLst/>
            </a:prstGeom>
            <a:grpFill/>
          </p:spPr>
          <p:txBody>
            <a:bodyPr lIns="50800" tIns="50800" rIns="50800" bIns="50800" rtlCol="0" anchor="ctr"/>
            <a:lstStyle/>
            <a:p>
              <a:pPr algn="ctr">
                <a:lnSpc>
                  <a:spcPts val="2659"/>
                </a:lnSpc>
              </a:pPr>
              <a:endParaRPr/>
            </a:p>
          </p:txBody>
        </p:sp>
      </p:grpSp>
      <p:grpSp>
        <p:nvGrpSpPr>
          <p:cNvPr id="5" name="Group 5"/>
          <p:cNvGrpSpPr/>
          <p:nvPr/>
        </p:nvGrpSpPr>
        <p:grpSpPr>
          <a:xfrm>
            <a:off x="455333" y="2008067"/>
            <a:ext cx="5558228" cy="1079770"/>
            <a:chOff x="0" y="0"/>
            <a:chExt cx="1463895" cy="284384"/>
          </a:xfrm>
          <a:solidFill>
            <a:schemeClr val="accent4">
              <a:lumMod val="40000"/>
              <a:lumOff val="60000"/>
            </a:schemeClr>
          </a:solidFill>
        </p:grpSpPr>
        <p:sp>
          <p:nvSpPr>
            <p:cNvPr id="6" name="Freeform 6"/>
            <p:cNvSpPr/>
            <p:nvPr/>
          </p:nvSpPr>
          <p:spPr>
            <a:xfrm>
              <a:off x="0" y="0"/>
              <a:ext cx="1463895" cy="284384"/>
            </a:xfrm>
            <a:custGeom>
              <a:avLst/>
              <a:gdLst/>
              <a:ahLst/>
              <a:cxnLst/>
              <a:rect l="l" t="t" r="r" b="b"/>
              <a:pathLst>
                <a:path w="1463895" h="284384">
                  <a:moveTo>
                    <a:pt x="0" y="0"/>
                  </a:moveTo>
                  <a:lnTo>
                    <a:pt x="1463895" y="0"/>
                  </a:lnTo>
                  <a:lnTo>
                    <a:pt x="1463895" y="284384"/>
                  </a:lnTo>
                  <a:lnTo>
                    <a:pt x="0" y="284384"/>
                  </a:lnTo>
                  <a:close/>
                </a:path>
              </a:pathLst>
            </a:custGeom>
            <a:grpFill/>
          </p:spPr>
        </p:sp>
        <p:sp>
          <p:nvSpPr>
            <p:cNvPr id="7" name="TextBox 7"/>
            <p:cNvSpPr txBox="1"/>
            <p:nvPr/>
          </p:nvSpPr>
          <p:spPr>
            <a:xfrm>
              <a:off x="0" y="-57150"/>
              <a:ext cx="1463895" cy="341534"/>
            </a:xfrm>
            <a:prstGeom prst="rect">
              <a:avLst/>
            </a:prstGeom>
            <a:grpFill/>
          </p:spPr>
          <p:txBody>
            <a:bodyPr lIns="50800" tIns="50800" rIns="50800" bIns="50800" rtlCol="0" anchor="ctr"/>
            <a:lstStyle/>
            <a:p>
              <a:pPr algn="ctr">
                <a:lnSpc>
                  <a:spcPts val="4059"/>
                </a:lnSpc>
              </a:pPr>
              <a:r>
                <a:rPr lang="en-US" sz="2899">
                  <a:solidFill>
                    <a:srgbClr val="000000"/>
                  </a:solidFill>
                  <a:latin typeface="Archivo Black"/>
                  <a:ea typeface="Archivo Black"/>
                  <a:cs typeface="Archivo Black"/>
                  <a:sym typeface="Archivo Black"/>
                </a:rPr>
                <a:t>Superposition </a:t>
              </a:r>
            </a:p>
          </p:txBody>
        </p:sp>
      </p:grpSp>
      <p:grpSp>
        <p:nvGrpSpPr>
          <p:cNvPr id="8" name="Group 8"/>
          <p:cNvGrpSpPr/>
          <p:nvPr/>
        </p:nvGrpSpPr>
        <p:grpSpPr>
          <a:xfrm>
            <a:off x="6364886" y="2008067"/>
            <a:ext cx="5558228" cy="1079770"/>
            <a:chOff x="0" y="0"/>
            <a:chExt cx="1463895" cy="284384"/>
          </a:xfrm>
          <a:solidFill>
            <a:schemeClr val="accent4">
              <a:lumMod val="40000"/>
              <a:lumOff val="60000"/>
            </a:schemeClr>
          </a:solidFill>
        </p:grpSpPr>
        <p:sp>
          <p:nvSpPr>
            <p:cNvPr id="9" name="Freeform 9"/>
            <p:cNvSpPr/>
            <p:nvPr/>
          </p:nvSpPr>
          <p:spPr>
            <a:xfrm>
              <a:off x="0" y="0"/>
              <a:ext cx="1463895" cy="284384"/>
            </a:xfrm>
            <a:custGeom>
              <a:avLst/>
              <a:gdLst/>
              <a:ahLst/>
              <a:cxnLst/>
              <a:rect l="l" t="t" r="r" b="b"/>
              <a:pathLst>
                <a:path w="1463895" h="284384">
                  <a:moveTo>
                    <a:pt x="0" y="0"/>
                  </a:moveTo>
                  <a:lnTo>
                    <a:pt x="1463895" y="0"/>
                  </a:lnTo>
                  <a:lnTo>
                    <a:pt x="1463895" y="284384"/>
                  </a:lnTo>
                  <a:lnTo>
                    <a:pt x="0" y="284384"/>
                  </a:lnTo>
                  <a:close/>
                </a:path>
              </a:pathLst>
            </a:custGeom>
            <a:grpFill/>
          </p:spPr>
        </p:sp>
        <p:sp>
          <p:nvSpPr>
            <p:cNvPr id="10" name="TextBox 10"/>
            <p:cNvSpPr txBox="1"/>
            <p:nvPr/>
          </p:nvSpPr>
          <p:spPr>
            <a:xfrm>
              <a:off x="0" y="-57150"/>
              <a:ext cx="1463895" cy="341534"/>
            </a:xfrm>
            <a:prstGeom prst="rect">
              <a:avLst/>
            </a:prstGeom>
            <a:grpFill/>
          </p:spPr>
          <p:txBody>
            <a:bodyPr lIns="50800" tIns="50800" rIns="50800" bIns="50800" rtlCol="0" anchor="ctr"/>
            <a:lstStyle/>
            <a:p>
              <a:pPr algn="ctr">
                <a:lnSpc>
                  <a:spcPts val="4059"/>
                </a:lnSpc>
              </a:pPr>
              <a:r>
                <a:rPr lang="en-US" sz="2899">
                  <a:solidFill>
                    <a:srgbClr val="000000"/>
                  </a:solidFill>
                  <a:latin typeface="Archivo Black"/>
                  <a:ea typeface="Archivo Black"/>
                  <a:cs typeface="Archivo Black"/>
                  <a:sym typeface="Archivo Black"/>
                </a:rPr>
                <a:t>Quantum Entanglement </a:t>
              </a:r>
            </a:p>
          </p:txBody>
        </p:sp>
      </p:grpSp>
      <p:grpSp>
        <p:nvGrpSpPr>
          <p:cNvPr id="11" name="Group 11"/>
          <p:cNvGrpSpPr/>
          <p:nvPr/>
        </p:nvGrpSpPr>
        <p:grpSpPr>
          <a:xfrm>
            <a:off x="12275539" y="2008067"/>
            <a:ext cx="5558228" cy="1079770"/>
            <a:chOff x="0" y="0"/>
            <a:chExt cx="1463895" cy="284384"/>
          </a:xfrm>
          <a:solidFill>
            <a:schemeClr val="accent4">
              <a:lumMod val="40000"/>
              <a:lumOff val="60000"/>
            </a:schemeClr>
          </a:solidFill>
        </p:grpSpPr>
        <p:sp>
          <p:nvSpPr>
            <p:cNvPr id="12" name="Freeform 12"/>
            <p:cNvSpPr/>
            <p:nvPr/>
          </p:nvSpPr>
          <p:spPr>
            <a:xfrm>
              <a:off x="0" y="0"/>
              <a:ext cx="1463895" cy="284384"/>
            </a:xfrm>
            <a:custGeom>
              <a:avLst/>
              <a:gdLst/>
              <a:ahLst/>
              <a:cxnLst/>
              <a:rect l="l" t="t" r="r" b="b"/>
              <a:pathLst>
                <a:path w="1463895" h="284384">
                  <a:moveTo>
                    <a:pt x="0" y="0"/>
                  </a:moveTo>
                  <a:lnTo>
                    <a:pt x="1463895" y="0"/>
                  </a:lnTo>
                  <a:lnTo>
                    <a:pt x="1463895" y="284384"/>
                  </a:lnTo>
                  <a:lnTo>
                    <a:pt x="0" y="284384"/>
                  </a:lnTo>
                  <a:close/>
                </a:path>
              </a:pathLst>
            </a:custGeom>
            <a:grpFill/>
          </p:spPr>
        </p:sp>
        <p:sp>
          <p:nvSpPr>
            <p:cNvPr id="13" name="TextBox 13"/>
            <p:cNvSpPr txBox="1"/>
            <p:nvPr/>
          </p:nvSpPr>
          <p:spPr>
            <a:xfrm>
              <a:off x="0" y="-57150"/>
              <a:ext cx="1463895" cy="341534"/>
            </a:xfrm>
            <a:prstGeom prst="rect">
              <a:avLst/>
            </a:prstGeom>
            <a:grpFill/>
          </p:spPr>
          <p:txBody>
            <a:bodyPr lIns="50800" tIns="50800" rIns="50800" bIns="50800" rtlCol="0" anchor="ctr"/>
            <a:lstStyle/>
            <a:p>
              <a:pPr algn="ctr">
                <a:lnSpc>
                  <a:spcPts val="4059"/>
                </a:lnSpc>
              </a:pPr>
              <a:r>
                <a:rPr lang="en-US" sz="2899">
                  <a:solidFill>
                    <a:srgbClr val="000000"/>
                  </a:solidFill>
                  <a:latin typeface="Archivo Black"/>
                  <a:ea typeface="Archivo Black"/>
                  <a:cs typeface="Archivo Black"/>
                  <a:sym typeface="Archivo Black"/>
                </a:rPr>
                <a:t>Measurement</a:t>
              </a:r>
            </a:p>
          </p:txBody>
        </p:sp>
      </p:grpSp>
      <p:grpSp>
        <p:nvGrpSpPr>
          <p:cNvPr id="14" name="Group 14"/>
          <p:cNvGrpSpPr/>
          <p:nvPr/>
        </p:nvGrpSpPr>
        <p:grpSpPr>
          <a:xfrm>
            <a:off x="1509003" y="3202137"/>
            <a:ext cx="2247089" cy="2247089"/>
            <a:chOff x="0" y="0"/>
            <a:chExt cx="2996119" cy="2996119"/>
          </a:xfrm>
        </p:grpSpPr>
        <p:grpSp>
          <p:nvGrpSpPr>
            <p:cNvPr id="15" name="Group 15"/>
            <p:cNvGrpSpPr/>
            <p:nvPr/>
          </p:nvGrpSpPr>
          <p:grpSpPr>
            <a:xfrm>
              <a:off x="0" y="0"/>
              <a:ext cx="2996119" cy="2996119"/>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FFFF"/>
              </a:solidFill>
              <a:ln w="228600" cap="sq">
                <a:solidFill>
                  <a:srgbClr val="FCEA5F"/>
                </a:solidFill>
                <a:prstDash val="solid"/>
                <a:miter/>
              </a:ln>
            </p:spPr>
          </p:sp>
          <p:sp>
            <p:nvSpPr>
              <p:cNvPr id="17" name="TextBox 17"/>
              <p:cNvSpPr txBox="1"/>
              <p:nvPr/>
            </p:nvSpPr>
            <p:spPr>
              <a:xfrm>
                <a:off x="0" y="-47625"/>
                <a:ext cx="812800" cy="860425"/>
              </a:xfrm>
              <a:prstGeom prst="rect">
                <a:avLst/>
              </a:prstGeom>
            </p:spPr>
            <p:txBody>
              <a:bodyPr lIns="50800" tIns="50800" rIns="50800" bIns="50800" rtlCol="0" anchor="ctr"/>
              <a:lstStyle/>
              <a:p>
                <a:pPr algn="ctr">
                  <a:lnSpc>
                    <a:spcPts val="2660"/>
                  </a:lnSpc>
                </a:pPr>
                <a:endParaRPr/>
              </a:p>
            </p:txBody>
          </p:sp>
        </p:grpSp>
        <p:sp>
          <p:nvSpPr>
            <p:cNvPr id="18" name="Freeform 18"/>
            <p:cNvSpPr/>
            <p:nvPr/>
          </p:nvSpPr>
          <p:spPr>
            <a:xfrm>
              <a:off x="351205" y="430778"/>
              <a:ext cx="2293710" cy="2134562"/>
            </a:xfrm>
            <a:custGeom>
              <a:avLst/>
              <a:gdLst/>
              <a:ahLst/>
              <a:cxnLst/>
              <a:rect l="l" t="t" r="r" b="b"/>
              <a:pathLst>
                <a:path w="2293710" h="2134562">
                  <a:moveTo>
                    <a:pt x="0" y="0"/>
                  </a:moveTo>
                  <a:lnTo>
                    <a:pt x="2293709" y="0"/>
                  </a:lnTo>
                  <a:lnTo>
                    <a:pt x="2293709" y="2134563"/>
                  </a:lnTo>
                  <a:lnTo>
                    <a:pt x="0" y="2134563"/>
                  </a:lnTo>
                  <a:lnTo>
                    <a:pt x="0" y="0"/>
                  </a:lnTo>
                  <a:close/>
                </a:path>
              </a:pathLst>
            </a:custGeom>
            <a:blipFill>
              <a:blip r:embed="rId2"/>
              <a:stretch>
                <a:fillRect l="-15272" t="-16103" r="-11454" b="-25641"/>
              </a:stretch>
            </a:blipFill>
          </p:spPr>
        </p:sp>
      </p:grpSp>
      <p:grpSp>
        <p:nvGrpSpPr>
          <p:cNvPr id="19" name="Group 19"/>
          <p:cNvGrpSpPr/>
          <p:nvPr/>
        </p:nvGrpSpPr>
        <p:grpSpPr>
          <a:xfrm>
            <a:off x="6457342" y="3202137"/>
            <a:ext cx="2429483" cy="2247089"/>
            <a:chOff x="0" y="0"/>
            <a:chExt cx="3239311" cy="2996119"/>
          </a:xfrm>
        </p:grpSpPr>
        <p:grpSp>
          <p:nvGrpSpPr>
            <p:cNvPr id="20" name="Group 20"/>
            <p:cNvGrpSpPr/>
            <p:nvPr/>
          </p:nvGrpSpPr>
          <p:grpSpPr>
            <a:xfrm>
              <a:off x="0" y="0"/>
              <a:ext cx="3239311" cy="2996119"/>
              <a:chOff x="0" y="0"/>
              <a:chExt cx="639864" cy="591826"/>
            </a:xfrm>
          </p:grpSpPr>
          <p:sp>
            <p:nvSpPr>
              <p:cNvPr id="21" name="Freeform 21"/>
              <p:cNvSpPr/>
              <p:nvPr/>
            </p:nvSpPr>
            <p:spPr>
              <a:xfrm>
                <a:off x="0" y="0"/>
                <a:ext cx="639864" cy="591826"/>
              </a:xfrm>
              <a:custGeom>
                <a:avLst/>
                <a:gdLst/>
                <a:ahLst/>
                <a:cxnLst/>
                <a:rect l="l" t="t" r="r" b="b"/>
                <a:pathLst>
                  <a:path w="639864" h="591826">
                    <a:moveTo>
                      <a:pt x="0" y="0"/>
                    </a:moveTo>
                    <a:lnTo>
                      <a:pt x="639864" y="0"/>
                    </a:lnTo>
                    <a:lnTo>
                      <a:pt x="639864" y="591826"/>
                    </a:lnTo>
                    <a:lnTo>
                      <a:pt x="0" y="591826"/>
                    </a:lnTo>
                    <a:close/>
                  </a:path>
                </a:pathLst>
              </a:custGeom>
              <a:solidFill>
                <a:srgbClr val="FFFFFF"/>
              </a:solidFill>
              <a:ln w="200025" cap="sq">
                <a:solidFill>
                  <a:srgbClr val="FCEA5F"/>
                </a:solidFill>
                <a:prstDash val="solid"/>
                <a:miter/>
              </a:ln>
            </p:spPr>
          </p:sp>
          <p:sp>
            <p:nvSpPr>
              <p:cNvPr id="22" name="TextBox 22"/>
              <p:cNvSpPr txBox="1"/>
              <p:nvPr/>
            </p:nvSpPr>
            <p:spPr>
              <a:xfrm>
                <a:off x="0" y="-47625"/>
                <a:ext cx="639864" cy="639451"/>
              </a:xfrm>
              <a:prstGeom prst="rect">
                <a:avLst/>
              </a:prstGeom>
            </p:spPr>
            <p:txBody>
              <a:bodyPr lIns="50800" tIns="50800" rIns="50800" bIns="50800" rtlCol="0" anchor="ctr"/>
              <a:lstStyle/>
              <a:p>
                <a:pPr algn="ctr">
                  <a:lnSpc>
                    <a:spcPts val="2659"/>
                  </a:lnSpc>
                </a:pPr>
                <a:endParaRPr/>
              </a:p>
            </p:txBody>
          </p:sp>
        </p:grpSp>
        <p:sp>
          <p:nvSpPr>
            <p:cNvPr id="23" name="Freeform 23"/>
            <p:cNvSpPr/>
            <p:nvPr/>
          </p:nvSpPr>
          <p:spPr>
            <a:xfrm>
              <a:off x="428017" y="285041"/>
              <a:ext cx="2289815" cy="2383277"/>
            </a:xfrm>
            <a:custGeom>
              <a:avLst/>
              <a:gdLst/>
              <a:ahLst/>
              <a:cxnLst/>
              <a:rect l="l" t="t" r="r" b="b"/>
              <a:pathLst>
                <a:path w="2289815" h="2383277">
                  <a:moveTo>
                    <a:pt x="0" y="0"/>
                  </a:moveTo>
                  <a:lnTo>
                    <a:pt x="2289815" y="0"/>
                  </a:lnTo>
                  <a:lnTo>
                    <a:pt x="2289815" y="2383276"/>
                  </a:lnTo>
                  <a:lnTo>
                    <a:pt x="0" y="2383276"/>
                  </a:lnTo>
                  <a:lnTo>
                    <a:pt x="0" y="0"/>
                  </a:lnTo>
                  <a:close/>
                </a:path>
              </a:pathLst>
            </a:custGeom>
            <a:blipFill>
              <a:blip r:embed="rId3"/>
              <a:stretch>
                <a:fillRect l="-10161" t="-44285" r="-108103" b="-60800"/>
              </a:stretch>
            </a:blipFill>
          </p:spPr>
        </p:sp>
      </p:grpSp>
      <p:grpSp>
        <p:nvGrpSpPr>
          <p:cNvPr id="24" name="Group 24"/>
          <p:cNvGrpSpPr/>
          <p:nvPr/>
        </p:nvGrpSpPr>
        <p:grpSpPr>
          <a:xfrm>
            <a:off x="9459289" y="3202137"/>
            <a:ext cx="2245769" cy="2247089"/>
            <a:chOff x="0" y="0"/>
            <a:chExt cx="2994359" cy="2996119"/>
          </a:xfrm>
        </p:grpSpPr>
        <p:grpSp>
          <p:nvGrpSpPr>
            <p:cNvPr id="25" name="Group 25"/>
            <p:cNvGrpSpPr/>
            <p:nvPr/>
          </p:nvGrpSpPr>
          <p:grpSpPr>
            <a:xfrm>
              <a:off x="0" y="0"/>
              <a:ext cx="2994359" cy="2996119"/>
              <a:chOff x="0" y="0"/>
              <a:chExt cx="591478" cy="591826"/>
            </a:xfrm>
          </p:grpSpPr>
          <p:sp>
            <p:nvSpPr>
              <p:cNvPr id="26" name="Freeform 26"/>
              <p:cNvSpPr/>
              <p:nvPr/>
            </p:nvSpPr>
            <p:spPr>
              <a:xfrm>
                <a:off x="0" y="0"/>
                <a:ext cx="591478" cy="591826"/>
              </a:xfrm>
              <a:custGeom>
                <a:avLst/>
                <a:gdLst/>
                <a:ahLst/>
                <a:cxnLst/>
                <a:rect l="l" t="t" r="r" b="b"/>
                <a:pathLst>
                  <a:path w="591478" h="591826">
                    <a:moveTo>
                      <a:pt x="0" y="0"/>
                    </a:moveTo>
                    <a:lnTo>
                      <a:pt x="591478" y="0"/>
                    </a:lnTo>
                    <a:lnTo>
                      <a:pt x="591478" y="591826"/>
                    </a:lnTo>
                    <a:lnTo>
                      <a:pt x="0" y="591826"/>
                    </a:lnTo>
                    <a:close/>
                  </a:path>
                </a:pathLst>
              </a:custGeom>
              <a:solidFill>
                <a:srgbClr val="FFFFFF"/>
              </a:solidFill>
              <a:ln w="200025" cap="sq">
                <a:solidFill>
                  <a:srgbClr val="FCEA5F"/>
                </a:solidFill>
                <a:prstDash val="solid"/>
                <a:miter/>
              </a:ln>
            </p:spPr>
          </p:sp>
          <p:sp>
            <p:nvSpPr>
              <p:cNvPr id="27" name="TextBox 27"/>
              <p:cNvSpPr txBox="1"/>
              <p:nvPr/>
            </p:nvSpPr>
            <p:spPr>
              <a:xfrm>
                <a:off x="0" y="-47625"/>
                <a:ext cx="591478" cy="639451"/>
              </a:xfrm>
              <a:prstGeom prst="rect">
                <a:avLst/>
              </a:prstGeom>
            </p:spPr>
            <p:txBody>
              <a:bodyPr lIns="50800" tIns="50800" rIns="50800" bIns="50800" rtlCol="0" anchor="ctr"/>
              <a:lstStyle/>
              <a:p>
                <a:pPr algn="ctr">
                  <a:lnSpc>
                    <a:spcPts val="2659"/>
                  </a:lnSpc>
                </a:pPr>
                <a:endParaRPr/>
              </a:p>
            </p:txBody>
          </p:sp>
        </p:grpSp>
        <p:sp>
          <p:nvSpPr>
            <p:cNvPr id="28" name="Freeform 28"/>
            <p:cNvSpPr/>
            <p:nvPr/>
          </p:nvSpPr>
          <p:spPr>
            <a:xfrm>
              <a:off x="409315" y="285041"/>
              <a:ext cx="2244576" cy="2383277"/>
            </a:xfrm>
            <a:custGeom>
              <a:avLst/>
              <a:gdLst/>
              <a:ahLst/>
              <a:cxnLst/>
              <a:rect l="l" t="t" r="r" b="b"/>
              <a:pathLst>
                <a:path w="2244576" h="2383277">
                  <a:moveTo>
                    <a:pt x="0" y="0"/>
                  </a:moveTo>
                  <a:lnTo>
                    <a:pt x="2244576" y="0"/>
                  </a:lnTo>
                  <a:lnTo>
                    <a:pt x="2244576" y="2383276"/>
                  </a:lnTo>
                  <a:lnTo>
                    <a:pt x="0" y="2383276"/>
                  </a:lnTo>
                  <a:lnTo>
                    <a:pt x="0" y="0"/>
                  </a:lnTo>
                  <a:close/>
                </a:path>
              </a:pathLst>
            </a:custGeom>
            <a:blipFill>
              <a:blip r:embed="rId3"/>
              <a:stretch>
                <a:fillRect l="-116584" t="-52437" r="-15168" b="-61019"/>
              </a:stretch>
            </a:blipFill>
          </p:spPr>
        </p:sp>
      </p:grpSp>
      <p:sp>
        <p:nvSpPr>
          <p:cNvPr id="29" name="Freeform 29"/>
          <p:cNvSpPr/>
          <p:nvPr/>
        </p:nvSpPr>
        <p:spPr>
          <a:xfrm>
            <a:off x="13387315" y="3202137"/>
            <a:ext cx="3334676" cy="2338286"/>
          </a:xfrm>
          <a:custGeom>
            <a:avLst/>
            <a:gdLst/>
            <a:ahLst/>
            <a:cxnLst/>
            <a:rect l="l" t="t" r="r" b="b"/>
            <a:pathLst>
              <a:path w="3334676" h="2338286">
                <a:moveTo>
                  <a:pt x="0" y="0"/>
                </a:moveTo>
                <a:lnTo>
                  <a:pt x="3334676" y="0"/>
                </a:lnTo>
                <a:lnTo>
                  <a:pt x="3334676" y="2338287"/>
                </a:lnTo>
                <a:lnTo>
                  <a:pt x="0" y="2338287"/>
                </a:lnTo>
                <a:lnTo>
                  <a:pt x="0" y="0"/>
                </a:lnTo>
                <a:close/>
              </a:path>
            </a:pathLst>
          </a:custGeom>
          <a:blipFill>
            <a:blip r:embed="rId4"/>
            <a:stretch>
              <a:fillRect t="-21840" b="-7936"/>
            </a:stretch>
          </a:blipFill>
        </p:spPr>
      </p:sp>
      <p:sp>
        <p:nvSpPr>
          <p:cNvPr id="30" name="TextBox 30"/>
          <p:cNvSpPr txBox="1"/>
          <p:nvPr/>
        </p:nvSpPr>
        <p:spPr>
          <a:xfrm>
            <a:off x="1545998" y="227330"/>
            <a:ext cx="15521782" cy="887095"/>
          </a:xfrm>
          <a:prstGeom prst="rect">
            <a:avLst/>
          </a:prstGeom>
        </p:spPr>
        <p:txBody>
          <a:bodyPr lIns="0" tIns="0" rIns="0" bIns="0" rtlCol="0" anchor="t">
            <a:spAutoFit/>
          </a:bodyPr>
          <a:lstStyle/>
          <a:p>
            <a:pPr algn="ctr">
              <a:lnSpc>
                <a:spcPts val="7279"/>
              </a:lnSpc>
            </a:pPr>
            <a:r>
              <a:rPr lang="en-US" sz="5199" b="1">
                <a:solidFill>
                  <a:srgbClr val="FFFFFF"/>
                </a:solidFill>
                <a:latin typeface="Canva Sans Bold"/>
                <a:ea typeface="Canva Sans Bold"/>
                <a:cs typeface="Canva Sans Bold"/>
                <a:sym typeface="Canva Sans Bold"/>
              </a:rPr>
              <a:t>Key Quantum Properties in quantum Computing</a:t>
            </a:r>
          </a:p>
        </p:txBody>
      </p:sp>
      <p:sp>
        <p:nvSpPr>
          <p:cNvPr id="31" name="TextBox 31"/>
          <p:cNvSpPr txBox="1"/>
          <p:nvPr/>
        </p:nvSpPr>
        <p:spPr>
          <a:xfrm>
            <a:off x="313464" y="5506377"/>
            <a:ext cx="5841966" cy="3936999"/>
          </a:xfrm>
          <a:prstGeom prst="rect">
            <a:avLst/>
          </a:prstGeom>
        </p:spPr>
        <p:txBody>
          <a:bodyPr lIns="0" tIns="0" rIns="0" bIns="0" rtlCol="0" anchor="t">
            <a:spAutoFit/>
          </a:bodyPr>
          <a:lstStyle/>
          <a:p>
            <a:pPr marL="0" lvl="0" indent="0" algn="ctr">
              <a:lnSpc>
                <a:spcPts val="3500"/>
              </a:lnSpc>
              <a:spcBef>
                <a:spcPct val="0"/>
              </a:spcBef>
            </a:pPr>
            <a:r>
              <a:rPr lang="en-US" sz="2500">
                <a:solidFill>
                  <a:srgbClr val="000000"/>
                </a:solidFill>
                <a:latin typeface="Canva Sans"/>
                <a:ea typeface="Canva Sans"/>
                <a:cs typeface="Canva Sans"/>
                <a:sym typeface="Canva Sans"/>
              </a:rPr>
              <a:t> quantum system can exist in multiple states at once. In quantum computing, qubits can be both 0 and 1 simultaneously, allowing quantum computers to process complex calculations much faster than classical computers by exploring multiple possibilities at the same time.</a:t>
            </a:r>
          </a:p>
        </p:txBody>
      </p:sp>
      <p:sp>
        <p:nvSpPr>
          <p:cNvPr id="32" name="TextBox 32"/>
          <p:cNvSpPr txBox="1"/>
          <p:nvPr/>
        </p:nvSpPr>
        <p:spPr>
          <a:xfrm>
            <a:off x="6336311" y="5506377"/>
            <a:ext cx="5841966" cy="2622549"/>
          </a:xfrm>
          <a:prstGeom prst="rect">
            <a:avLst/>
          </a:prstGeom>
        </p:spPr>
        <p:txBody>
          <a:bodyPr lIns="0" tIns="0" rIns="0" bIns="0" rtlCol="0" anchor="t">
            <a:spAutoFit/>
          </a:bodyPr>
          <a:lstStyle/>
          <a:p>
            <a:pPr marL="0" lvl="0" indent="0" algn="ctr">
              <a:lnSpc>
                <a:spcPts val="3500"/>
              </a:lnSpc>
              <a:spcBef>
                <a:spcPct val="0"/>
              </a:spcBef>
            </a:pPr>
            <a:r>
              <a:rPr lang="en-US" sz="2500">
                <a:solidFill>
                  <a:srgbClr val="000000"/>
                </a:solidFill>
                <a:latin typeface="Canva Sans"/>
                <a:ea typeface="Canva Sans"/>
                <a:cs typeface="Canva Sans"/>
                <a:sym typeface="Canva Sans"/>
              </a:rPr>
              <a:t>It's a phenomenon where pairs or groups of particles become linked in such a way that the state of one particle instantly influences the state of another, no matter how far apart they are. </a:t>
            </a:r>
          </a:p>
        </p:txBody>
      </p:sp>
      <p:sp>
        <p:nvSpPr>
          <p:cNvPr id="33" name="TextBox 33"/>
          <p:cNvSpPr txBox="1"/>
          <p:nvPr/>
        </p:nvSpPr>
        <p:spPr>
          <a:xfrm>
            <a:off x="12275539" y="5506377"/>
            <a:ext cx="5841966" cy="2622549"/>
          </a:xfrm>
          <a:prstGeom prst="rect">
            <a:avLst/>
          </a:prstGeom>
        </p:spPr>
        <p:txBody>
          <a:bodyPr lIns="0" tIns="0" rIns="0" bIns="0" rtlCol="0" anchor="t">
            <a:spAutoFit/>
          </a:bodyPr>
          <a:lstStyle/>
          <a:p>
            <a:pPr marL="0" lvl="0" indent="0" algn="ctr">
              <a:lnSpc>
                <a:spcPts val="3500"/>
              </a:lnSpc>
              <a:spcBef>
                <a:spcPct val="0"/>
              </a:spcBef>
            </a:pPr>
            <a:r>
              <a:rPr lang="en-US" sz="2500">
                <a:solidFill>
                  <a:srgbClr val="000000"/>
                </a:solidFill>
                <a:latin typeface="Canva Sans"/>
                <a:ea typeface="Canva Sans"/>
                <a:cs typeface="Canva Sans"/>
                <a:sym typeface="Canva Sans"/>
              </a:rPr>
              <a:t>Quantum states (like the superpositions of qubits) are not definite until they are measured. Once a quantum system is measured, it collapses to one of the possible configurations.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76298" y="0"/>
            <a:ext cx="8774206" cy="10287000"/>
            <a:chOff x="0" y="0"/>
            <a:chExt cx="2310902" cy="2709333"/>
          </a:xfrm>
        </p:grpSpPr>
        <p:sp>
          <p:nvSpPr>
            <p:cNvPr id="3" name="Freeform 3"/>
            <p:cNvSpPr/>
            <p:nvPr/>
          </p:nvSpPr>
          <p:spPr>
            <a:xfrm>
              <a:off x="0" y="0"/>
              <a:ext cx="2310902" cy="2709333"/>
            </a:xfrm>
            <a:custGeom>
              <a:avLst/>
              <a:gdLst/>
              <a:ahLst/>
              <a:cxnLst/>
              <a:rect l="l" t="t" r="r" b="b"/>
              <a:pathLst>
                <a:path w="2310902" h="2709333">
                  <a:moveTo>
                    <a:pt x="0" y="0"/>
                  </a:moveTo>
                  <a:lnTo>
                    <a:pt x="2310902" y="0"/>
                  </a:lnTo>
                  <a:lnTo>
                    <a:pt x="2310902" y="2709333"/>
                  </a:lnTo>
                  <a:lnTo>
                    <a:pt x="0" y="2709333"/>
                  </a:lnTo>
                  <a:close/>
                </a:path>
              </a:pathLst>
            </a:custGeom>
            <a:solidFill>
              <a:srgbClr val="FFDE59"/>
            </a:solidFill>
          </p:spPr>
        </p:sp>
        <p:sp>
          <p:nvSpPr>
            <p:cNvPr id="4" name="TextBox 4"/>
            <p:cNvSpPr txBox="1"/>
            <p:nvPr/>
          </p:nvSpPr>
          <p:spPr>
            <a:xfrm>
              <a:off x="0" y="-47625"/>
              <a:ext cx="2310902" cy="275695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10800000">
            <a:off x="14435704" y="-364787"/>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052010" y="1946815"/>
            <a:ext cx="8070381" cy="6965473"/>
          </a:xfrm>
          <a:custGeom>
            <a:avLst/>
            <a:gdLst/>
            <a:ahLst/>
            <a:cxnLst/>
            <a:rect l="l" t="t" r="r" b="b"/>
            <a:pathLst>
              <a:path w="8070381" h="6965473">
                <a:moveTo>
                  <a:pt x="0" y="0"/>
                </a:moveTo>
                <a:lnTo>
                  <a:pt x="8070381" y="0"/>
                </a:lnTo>
                <a:lnTo>
                  <a:pt x="8070381" y="6965473"/>
                </a:lnTo>
                <a:lnTo>
                  <a:pt x="0" y="6965473"/>
                </a:lnTo>
                <a:lnTo>
                  <a:pt x="0" y="0"/>
                </a:lnTo>
                <a:close/>
              </a:path>
            </a:pathLst>
          </a:custGeom>
          <a:blipFill>
            <a:blip r:embed="rId4"/>
            <a:stretch>
              <a:fillRect l="-96598" r="-6610"/>
            </a:stretch>
          </a:blipFill>
        </p:spPr>
      </p:sp>
      <p:sp>
        <p:nvSpPr>
          <p:cNvPr id="7" name="Freeform 7"/>
          <p:cNvSpPr/>
          <p:nvPr/>
        </p:nvSpPr>
        <p:spPr>
          <a:xfrm>
            <a:off x="1198489" y="4400281"/>
            <a:ext cx="8115300" cy="4286788"/>
          </a:xfrm>
          <a:custGeom>
            <a:avLst/>
            <a:gdLst/>
            <a:ahLst/>
            <a:cxnLst/>
            <a:rect l="l" t="t" r="r" b="b"/>
            <a:pathLst>
              <a:path w="8115300" h="4286788">
                <a:moveTo>
                  <a:pt x="0" y="0"/>
                </a:moveTo>
                <a:lnTo>
                  <a:pt x="8115300" y="0"/>
                </a:lnTo>
                <a:lnTo>
                  <a:pt x="8115300" y="4286788"/>
                </a:lnTo>
                <a:lnTo>
                  <a:pt x="0" y="4286788"/>
                </a:lnTo>
                <a:lnTo>
                  <a:pt x="0" y="0"/>
                </a:lnTo>
                <a:close/>
              </a:path>
            </a:pathLst>
          </a:custGeom>
          <a:blipFill>
            <a:blip r:embed="rId5"/>
            <a:stretch>
              <a:fillRect/>
            </a:stretch>
          </a:blipFill>
        </p:spPr>
      </p:sp>
      <p:sp>
        <p:nvSpPr>
          <p:cNvPr id="8" name="Freeform 8"/>
          <p:cNvSpPr/>
          <p:nvPr/>
        </p:nvSpPr>
        <p:spPr>
          <a:xfrm>
            <a:off x="-295275" y="65436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445040" y="506351"/>
            <a:ext cx="8698960" cy="3883661"/>
          </a:xfrm>
          <a:prstGeom prst="rect">
            <a:avLst/>
          </a:prstGeom>
        </p:spPr>
        <p:txBody>
          <a:bodyPr lIns="0" tIns="0" rIns="0" bIns="0" rtlCol="0" anchor="t">
            <a:spAutoFit/>
          </a:bodyPr>
          <a:lstStyle/>
          <a:p>
            <a:pPr marL="712457" lvl="1" indent="-356229" algn="ctr">
              <a:lnSpc>
                <a:spcPts val="4619"/>
              </a:lnSpc>
              <a:buAutoNum type="arabicPeriod"/>
            </a:pPr>
            <a:r>
              <a:rPr lang="en-US" sz="3299" b="1">
                <a:solidFill>
                  <a:srgbClr val="000000"/>
                </a:solidFill>
                <a:latin typeface="Canva Sans Bold"/>
                <a:ea typeface="Canva Sans Bold"/>
                <a:cs typeface="Canva Sans Bold"/>
                <a:sym typeface="Canva Sans Bold"/>
              </a:rPr>
              <a:t>Qubits:</a:t>
            </a:r>
          </a:p>
          <a:p>
            <a:pPr marL="993125" lvl="2" indent="-331042" algn="ctr">
              <a:lnSpc>
                <a:spcPts val="3219"/>
              </a:lnSpc>
              <a:spcBef>
                <a:spcPct val="0"/>
              </a:spcBef>
              <a:buFont typeface="Arial"/>
              <a:buChar char="⚬"/>
            </a:pPr>
            <a:r>
              <a:rPr lang="en-US" sz="2299">
                <a:solidFill>
                  <a:srgbClr val="000000"/>
                </a:solidFill>
                <a:latin typeface="Canva Sans"/>
                <a:ea typeface="Canva Sans"/>
                <a:cs typeface="Canva Sans"/>
                <a:sym typeface="Canva Sans"/>
              </a:rPr>
              <a:t>The foun</a:t>
            </a:r>
            <a:r>
              <a:rPr lang="en-US" sz="2299" u="none" strike="noStrike">
                <a:solidFill>
                  <a:srgbClr val="000000"/>
                </a:solidFill>
                <a:latin typeface="Canva Sans"/>
                <a:ea typeface="Canva Sans"/>
                <a:cs typeface="Canva Sans"/>
                <a:sym typeface="Canva Sans"/>
              </a:rPr>
              <a:t>dational layer of the Quantum Stack, qubits are the basic units of quantum information, analogous to bits in classical computing. Unlike classical bits, which are either 0 or 1, qubits can exist in superpositions of both states simultaneously, and this property is fundamental to the increased computational power of quantum computers.</a:t>
            </a:r>
          </a:p>
          <a:p>
            <a:pPr algn="ctr">
              <a:lnSpc>
                <a:spcPts val="1959"/>
              </a:lnSpc>
              <a:spcBef>
                <a:spcPct val="0"/>
              </a:spcBef>
            </a:pPr>
            <a:endParaRPr lang="en-US" sz="2299" u="none" strike="noStrike">
              <a:solidFill>
                <a:srgbClr val="000000"/>
              </a:solidFill>
              <a:latin typeface="Canva Sans"/>
              <a:ea typeface="Canva Sans"/>
              <a:cs typeface="Canva Sans"/>
              <a:sym typeface="Canva Sans"/>
            </a:endParaRPr>
          </a:p>
          <a:p>
            <a:pPr marL="0" lvl="0" indent="0" algn="ctr">
              <a:lnSpc>
                <a:spcPts val="1959"/>
              </a:lnSpc>
              <a:spcBef>
                <a:spcPct val="0"/>
              </a:spcBef>
            </a:pPr>
            <a:endParaRPr lang="en-US" sz="2299" u="none" strike="noStrike">
              <a:solidFill>
                <a:srgbClr val="000000"/>
              </a:solidFill>
              <a:latin typeface="Canva Sans"/>
              <a:ea typeface="Canva Sans"/>
              <a:cs typeface="Canva Sans"/>
              <a:sym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76298" y="0"/>
            <a:ext cx="8774206" cy="10287000"/>
            <a:chOff x="0" y="0"/>
            <a:chExt cx="2310902" cy="2709333"/>
          </a:xfrm>
        </p:grpSpPr>
        <p:sp>
          <p:nvSpPr>
            <p:cNvPr id="3" name="Freeform 3"/>
            <p:cNvSpPr/>
            <p:nvPr/>
          </p:nvSpPr>
          <p:spPr>
            <a:xfrm>
              <a:off x="0" y="0"/>
              <a:ext cx="2310902" cy="2709333"/>
            </a:xfrm>
            <a:custGeom>
              <a:avLst/>
              <a:gdLst/>
              <a:ahLst/>
              <a:cxnLst/>
              <a:rect l="l" t="t" r="r" b="b"/>
              <a:pathLst>
                <a:path w="2310902" h="2709333">
                  <a:moveTo>
                    <a:pt x="0" y="0"/>
                  </a:moveTo>
                  <a:lnTo>
                    <a:pt x="2310902" y="0"/>
                  </a:lnTo>
                  <a:lnTo>
                    <a:pt x="2310902" y="2709333"/>
                  </a:lnTo>
                  <a:lnTo>
                    <a:pt x="0" y="2709333"/>
                  </a:lnTo>
                  <a:close/>
                </a:path>
              </a:pathLst>
            </a:custGeom>
            <a:solidFill>
              <a:srgbClr val="FFDE59"/>
            </a:solidFill>
          </p:spPr>
        </p:sp>
        <p:sp>
          <p:nvSpPr>
            <p:cNvPr id="4" name="TextBox 4"/>
            <p:cNvSpPr txBox="1"/>
            <p:nvPr/>
          </p:nvSpPr>
          <p:spPr>
            <a:xfrm>
              <a:off x="0" y="-47625"/>
              <a:ext cx="2310902" cy="275695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10800000">
            <a:off x="14435704" y="-364787"/>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052010" y="1946815"/>
            <a:ext cx="8070381" cy="6965473"/>
          </a:xfrm>
          <a:custGeom>
            <a:avLst/>
            <a:gdLst/>
            <a:ahLst/>
            <a:cxnLst/>
            <a:rect l="l" t="t" r="r" b="b"/>
            <a:pathLst>
              <a:path w="8070381" h="6965473">
                <a:moveTo>
                  <a:pt x="0" y="0"/>
                </a:moveTo>
                <a:lnTo>
                  <a:pt x="8070381" y="0"/>
                </a:lnTo>
                <a:lnTo>
                  <a:pt x="8070381" y="6965473"/>
                </a:lnTo>
                <a:lnTo>
                  <a:pt x="0" y="6965473"/>
                </a:lnTo>
                <a:lnTo>
                  <a:pt x="0" y="0"/>
                </a:lnTo>
                <a:close/>
              </a:path>
            </a:pathLst>
          </a:custGeom>
          <a:blipFill>
            <a:blip r:embed="rId4"/>
            <a:stretch>
              <a:fillRect l="-96598" r="-6610"/>
            </a:stretch>
          </a:blipFill>
        </p:spPr>
      </p:sp>
      <p:sp>
        <p:nvSpPr>
          <p:cNvPr id="7" name="Freeform 7"/>
          <p:cNvSpPr/>
          <p:nvPr/>
        </p:nvSpPr>
        <p:spPr>
          <a:xfrm>
            <a:off x="-295275" y="65436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524181" y="3855086"/>
            <a:ext cx="7250152" cy="4959267"/>
          </a:xfrm>
          <a:custGeom>
            <a:avLst/>
            <a:gdLst/>
            <a:ahLst/>
            <a:cxnLst/>
            <a:rect l="l" t="t" r="r" b="b"/>
            <a:pathLst>
              <a:path w="7250152" h="4959267">
                <a:moveTo>
                  <a:pt x="0" y="0"/>
                </a:moveTo>
                <a:lnTo>
                  <a:pt x="7250152" y="0"/>
                </a:lnTo>
                <a:lnTo>
                  <a:pt x="7250152" y="4959267"/>
                </a:lnTo>
                <a:lnTo>
                  <a:pt x="0" y="4959267"/>
                </a:lnTo>
                <a:lnTo>
                  <a:pt x="0" y="0"/>
                </a:lnTo>
                <a:close/>
              </a:path>
            </a:pathLst>
          </a:custGeom>
          <a:blipFill>
            <a:blip r:embed="rId5"/>
            <a:stretch>
              <a:fillRect/>
            </a:stretch>
          </a:blipFill>
        </p:spPr>
      </p:sp>
      <p:sp>
        <p:nvSpPr>
          <p:cNvPr id="9" name="TextBox 9"/>
          <p:cNvSpPr txBox="1"/>
          <p:nvPr/>
        </p:nvSpPr>
        <p:spPr>
          <a:xfrm>
            <a:off x="268107" y="-66675"/>
            <a:ext cx="9043749" cy="3978911"/>
          </a:xfrm>
          <a:prstGeom prst="rect">
            <a:avLst/>
          </a:prstGeom>
        </p:spPr>
        <p:txBody>
          <a:bodyPr lIns="0" tIns="0" rIns="0" bIns="0" rtlCol="0" anchor="t">
            <a:spAutoFit/>
          </a:bodyPr>
          <a:lstStyle/>
          <a:p>
            <a:pPr algn="ctr">
              <a:lnSpc>
                <a:spcPts val="4619"/>
              </a:lnSpc>
            </a:pPr>
            <a:endParaRPr/>
          </a:p>
          <a:p>
            <a:pPr marL="604510" lvl="1" indent="-302255" algn="ctr">
              <a:lnSpc>
                <a:spcPts val="3919"/>
              </a:lnSpc>
              <a:buFont typeface="Arial"/>
              <a:buChar char="•"/>
            </a:pPr>
            <a:r>
              <a:rPr lang="en-US" sz="2799" b="1">
                <a:solidFill>
                  <a:srgbClr val="000000"/>
                </a:solidFill>
                <a:latin typeface="Canva Sans Bold"/>
                <a:ea typeface="Canva Sans Bold"/>
                <a:cs typeface="Canva Sans Bold"/>
                <a:sym typeface="Canva Sans Bold"/>
              </a:rPr>
              <a:t>2. Quantum Gates and Measurement:</a:t>
            </a:r>
          </a:p>
          <a:p>
            <a:pPr marL="993125" lvl="2" indent="-331042" algn="ctr">
              <a:lnSpc>
                <a:spcPts val="3219"/>
              </a:lnSpc>
              <a:buFont typeface="Arial"/>
              <a:buChar char="⚬"/>
            </a:pPr>
            <a:r>
              <a:rPr lang="en-US" sz="2299">
                <a:solidFill>
                  <a:srgbClr val="000000"/>
                </a:solidFill>
                <a:latin typeface="Canva Sans"/>
                <a:ea typeface="Canva Sans"/>
                <a:cs typeface="Canva Sans"/>
                <a:sym typeface="Canva Sans"/>
              </a:rPr>
              <a:t>This layer consists of operations that manipulate qubits through quantum gates (similar to logical gates in classical circuits but operating under quantum rules) and the measurement processes which determine the state of qubits. Measurement collapses a qubit's state from a superposition to a definite state,</a:t>
            </a:r>
          </a:p>
          <a:p>
            <a:pPr algn="ctr">
              <a:lnSpc>
                <a:spcPts val="1959"/>
              </a:lnSpc>
              <a:spcBef>
                <a:spcPct val="0"/>
              </a:spcBef>
            </a:pPr>
            <a:endParaRPr lang="en-US" sz="2299">
              <a:solidFill>
                <a:srgbClr val="000000"/>
              </a:solidFill>
              <a:latin typeface="Canva Sans"/>
              <a:ea typeface="Canva Sans"/>
              <a:cs typeface="Canva Sans"/>
              <a:sym typeface="Canva Sans"/>
            </a:endParaRPr>
          </a:p>
          <a:p>
            <a:pPr marL="0" lvl="0" indent="0" algn="ctr">
              <a:lnSpc>
                <a:spcPts val="1959"/>
              </a:lnSpc>
              <a:spcBef>
                <a:spcPct val="0"/>
              </a:spcBef>
            </a:pPr>
            <a:endParaRPr lang="en-US" sz="2299">
              <a:solidFill>
                <a:srgbClr val="000000"/>
              </a:solidFill>
              <a:latin typeface="Canva Sans"/>
              <a:ea typeface="Canva Sans"/>
              <a:cs typeface="Canva Sans"/>
              <a:sym typeface="Canv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76298" y="0"/>
            <a:ext cx="8774206" cy="10287000"/>
            <a:chOff x="0" y="0"/>
            <a:chExt cx="2310902" cy="2709333"/>
          </a:xfrm>
        </p:grpSpPr>
        <p:sp>
          <p:nvSpPr>
            <p:cNvPr id="3" name="Freeform 3"/>
            <p:cNvSpPr/>
            <p:nvPr/>
          </p:nvSpPr>
          <p:spPr>
            <a:xfrm>
              <a:off x="0" y="0"/>
              <a:ext cx="2310902" cy="2709333"/>
            </a:xfrm>
            <a:custGeom>
              <a:avLst/>
              <a:gdLst/>
              <a:ahLst/>
              <a:cxnLst/>
              <a:rect l="l" t="t" r="r" b="b"/>
              <a:pathLst>
                <a:path w="2310902" h="2709333">
                  <a:moveTo>
                    <a:pt x="0" y="0"/>
                  </a:moveTo>
                  <a:lnTo>
                    <a:pt x="2310902" y="0"/>
                  </a:lnTo>
                  <a:lnTo>
                    <a:pt x="2310902" y="2709333"/>
                  </a:lnTo>
                  <a:lnTo>
                    <a:pt x="0" y="2709333"/>
                  </a:lnTo>
                  <a:close/>
                </a:path>
              </a:pathLst>
            </a:custGeom>
            <a:solidFill>
              <a:srgbClr val="FFDE59"/>
            </a:solidFill>
          </p:spPr>
        </p:sp>
        <p:sp>
          <p:nvSpPr>
            <p:cNvPr id="4" name="TextBox 4"/>
            <p:cNvSpPr txBox="1"/>
            <p:nvPr/>
          </p:nvSpPr>
          <p:spPr>
            <a:xfrm>
              <a:off x="0" y="-47625"/>
              <a:ext cx="2310902" cy="275695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10800000">
            <a:off x="14435704" y="-364787"/>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052010" y="1946815"/>
            <a:ext cx="8070381" cy="6965473"/>
          </a:xfrm>
          <a:custGeom>
            <a:avLst/>
            <a:gdLst/>
            <a:ahLst/>
            <a:cxnLst/>
            <a:rect l="l" t="t" r="r" b="b"/>
            <a:pathLst>
              <a:path w="8070381" h="6965473">
                <a:moveTo>
                  <a:pt x="0" y="0"/>
                </a:moveTo>
                <a:lnTo>
                  <a:pt x="8070381" y="0"/>
                </a:lnTo>
                <a:lnTo>
                  <a:pt x="8070381" y="6965473"/>
                </a:lnTo>
                <a:lnTo>
                  <a:pt x="0" y="6965473"/>
                </a:lnTo>
                <a:lnTo>
                  <a:pt x="0" y="0"/>
                </a:lnTo>
                <a:close/>
              </a:path>
            </a:pathLst>
          </a:custGeom>
          <a:blipFill>
            <a:blip r:embed="rId4"/>
            <a:stretch>
              <a:fillRect l="-96598" r="-6610"/>
            </a:stretch>
          </a:blipFill>
        </p:spPr>
      </p:sp>
      <p:sp>
        <p:nvSpPr>
          <p:cNvPr id="7" name="Freeform 7"/>
          <p:cNvSpPr/>
          <p:nvPr/>
        </p:nvSpPr>
        <p:spPr>
          <a:xfrm>
            <a:off x="-295275" y="65436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762125" y="5012357"/>
            <a:ext cx="7599723" cy="3062636"/>
          </a:xfrm>
          <a:custGeom>
            <a:avLst/>
            <a:gdLst/>
            <a:ahLst/>
            <a:cxnLst/>
            <a:rect l="l" t="t" r="r" b="b"/>
            <a:pathLst>
              <a:path w="7599723" h="3062636">
                <a:moveTo>
                  <a:pt x="0" y="0"/>
                </a:moveTo>
                <a:lnTo>
                  <a:pt x="7599723" y="0"/>
                </a:lnTo>
                <a:lnTo>
                  <a:pt x="7599723" y="3062636"/>
                </a:lnTo>
                <a:lnTo>
                  <a:pt x="0" y="3062636"/>
                </a:lnTo>
                <a:lnTo>
                  <a:pt x="0" y="0"/>
                </a:lnTo>
                <a:close/>
              </a:path>
            </a:pathLst>
          </a:custGeom>
          <a:blipFill>
            <a:blip r:embed="rId5"/>
            <a:stretch>
              <a:fillRect/>
            </a:stretch>
          </a:blipFill>
        </p:spPr>
      </p:sp>
      <p:sp>
        <p:nvSpPr>
          <p:cNvPr id="9" name="TextBox 9"/>
          <p:cNvSpPr txBox="1"/>
          <p:nvPr/>
        </p:nvSpPr>
        <p:spPr>
          <a:xfrm>
            <a:off x="637774" y="1441116"/>
            <a:ext cx="8506226" cy="3988436"/>
          </a:xfrm>
          <a:prstGeom prst="rect">
            <a:avLst/>
          </a:prstGeom>
        </p:spPr>
        <p:txBody>
          <a:bodyPr lIns="0" tIns="0" rIns="0" bIns="0" rtlCol="0" anchor="t">
            <a:spAutoFit/>
          </a:bodyPr>
          <a:lstStyle/>
          <a:p>
            <a:pPr algn="ctr">
              <a:lnSpc>
                <a:spcPts val="4619"/>
              </a:lnSpc>
            </a:pPr>
            <a:r>
              <a:rPr lang="en-US" sz="3299" b="1">
                <a:solidFill>
                  <a:srgbClr val="000000"/>
                </a:solidFill>
                <a:latin typeface="Canva Sans Bold"/>
                <a:ea typeface="Canva Sans Bold"/>
                <a:cs typeface="Canva Sans Bold"/>
                <a:sym typeface="Canva Sans Bold"/>
              </a:rPr>
              <a:t>3. Quantum Circuits</a:t>
            </a:r>
            <a:r>
              <a:rPr lang="en-US" sz="3299">
                <a:solidFill>
                  <a:srgbClr val="000000"/>
                </a:solidFill>
                <a:latin typeface="Canva Sans"/>
                <a:ea typeface="Canva Sans"/>
                <a:cs typeface="Canva Sans"/>
                <a:sym typeface="Canva Sans"/>
              </a:rPr>
              <a:t>:</a:t>
            </a:r>
          </a:p>
          <a:p>
            <a:pPr marL="1036304" lvl="2" indent="-345435" algn="ctr">
              <a:lnSpc>
                <a:spcPts val="3359"/>
              </a:lnSpc>
              <a:buFont typeface="Arial"/>
              <a:buChar char="⚬"/>
            </a:pPr>
            <a:r>
              <a:rPr lang="en-US" sz="2399">
                <a:solidFill>
                  <a:srgbClr val="000000"/>
                </a:solidFill>
                <a:latin typeface="Canva Sans"/>
                <a:ea typeface="Canva Sans"/>
                <a:cs typeface="Canva Sans"/>
                <a:sym typeface="Canva Sans"/>
              </a:rPr>
              <a:t>Quantum circuits are networks of quantum gates designed to perform specific algorithms. They organize the operations on qubits in a coherent sequence to execute computational tasks. This layer dictates how qubits interact and are manipulated during computation.</a:t>
            </a:r>
          </a:p>
          <a:p>
            <a:pPr marL="949946" lvl="2" indent="-316649" algn="ctr">
              <a:lnSpc>
                <a:spcPts val="3079"/>
              </a:lnSpc>
              <a:buFont typeface="Arial"/>
              <a:buChar char="⚬"/>
            </a:pPr>
            <a:endParaRPr lang="en-US" sz="2399">
              <a:solidFill>
                <a:srgbClr val="000000"/>
              </a:solidFill>
              <a:latin typeface="Canva Sans"/>
              <a:ea typeface="Canva Sans"/>
              <a:cs typeface="Canva Sans"/>
              <a:sym typeface="Canva Sans"/>
            </a:endParaRPr>
          </a:p>
          <a:p>
            <a:pPr algn="ctr">
              <a:lnSpc>
                <a:spcPts val="1959"/>
              </a:lnSpc>
              <a:spcBef>
                <a:spcPct val="0"/>
              </a:spcBef>
            </a:pPr>
            <a:endParaRPr lang="en-US" sz="2399">
              <a:solidFill>
                <a:srgbClr val="000000"/>
              </a:solidFill>
              <a:latin typeface="Canva Sans"/>
              <a:ea typeface="Canva Sans"/>
              <a:cs typeface="Canva Sans"/>
              <a:sym typeface="Canva Sans"/>
            </a:endParaRPr>
          </a:p>
          <a:p>
            <a:pPr marL="0" lvl="0" indent="0" algn="ctr">
              <a:lnSpc>
                <a:spcPts val="1959"/>
              </a:lnSpc>
              <a:spcBef>
                <a:spcPct val="0"/>
              </a:spcBef>
            </a:pPr>
            <a:endParaRPr lang="en-US" sz="2399">
              <a:solidFill>
                <a:srgbClr val="000000"/>
              </a:solidFill>
              <a:latin typeface="Canva Sans"/>
              <a:ea typeface="Canva Sans"/>
              <a:cs typeface="Canva Sans"/>
              <a:sym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76298" y="0"/>
            <a:ext cx="8774206" cy="10287000"/>
            <a:chOff x="0" y="0"/>
            <a:chExt cx="2310902" cy="2709333"/>
          </a:xfrm>
        </p:grpSpPr>
        <p:sp>
          <p:nvSpPr>
            <p:cNvPr id="3" name="Freeform 3"/>
            <p:cNvSpPr/>
            <p:nvPr/>
          </p:nvSpPr>
          <p:spPr>
            <a:xfrm>
              <a:off x="0" y="0"/>
              <a:ext cx="2310902" cy="2709333"/>
            </a:xfrm>
            <a:custGeom>
              <a:avLst/>
              <a:gdLst/>
              <a:ahLst/>
              <a:cxnLst/>
              <a:rect l="l" t="t" r="r" b="b"/>
              <a:pathLst>
                <a:path w="2310902" h="2709333">
                  <a:moveTo>
                    <a:pt x="0" y="0"/>
                  </a:moveTo>
                  <a:lnTo>
                    <a:pt x="2310902" y="0"/>
                  </a:lnTo>
                  <a:lnTo>
                    <a:pt x="2310902" y="2709333"/>
                  </a:lnTo>
                  <a:lnTo>
                    <a:pt x="0" y="2709333"/>
                  </a:lnTo>
                  <a:close/>
                </a:path>
              </a:pathLst>
            </a:custGeom>
            <a:solidFill>
              <a:srgbClr val="FFDE59"/>
            </a:solidFill>
          </p:spPr>
        </p:sp>
        <p:sp>
          <p:nvSpPr>
            <p:cNvPr id="4" name="TextBox 4"/>
            <p:cNvSpPr txBox="1"/>
            <p:nvPr/>
          </p:nvSpPr>
          <p:spPr>
            <a:xfrm>
              <a:off x="0" y="-47625"/>
              <a:ext cx="2310902" cy="275695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10800000">
            <a:off x="14435704" y="-364787"/>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052010" y="1946815"/>
            <a:ext cx="8070381" cy="6965473"/>
          </a:xfrm>
          <a:custGeom>
            <a:avLst/>
            <a:gdLst/>
            <a:ahLst/>
            <a:cxnLst/>
            <a:rect l="l" t="t" r="r" b="b"/>
            <a:pathLst>
              <a:path w="8070381" h="6965473">
                <a:moveTo>
                  <a:pt x="0" y="0"/>
                </a:moveTo>
                <a:lnTo>
                  <a:pt x="8070381" y="0"/>
                </a:lnTo>
                <a:lnTo>
                  <a:pt x="8070381" y="6965473"/>
                </a:lnTo>
                <a:lnTo>
                  <a:pt x="0" y="6965473"/>
                </a:lnTo>
                <a:lnTo>
                  <a:pt x="0" y="0"/>
                </a:lnTo>
                <a:close/>
              </a:path>
            </a:pathLst>
          </a:custGeom>
          <a:blipFill>
            <a:blip r:embed="rId4"/>
            <a:stretch>
              <a:fillRect l="-96598" r="-6610"/>
            </a:stretch>
          </a:blipFill>
        </p:spPr>
      </p:sp>
      <p:sp>
        <p:nvSpPr>
          <p:cNvPr id="7" name="Freeform 7"/>
          <p:cNvSpPr/>
          <p:nvPr/>
        </p:nvSpPr>
        <p:spPr>
          <a:xfrm>
            <a:off x="-295275" y="65436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637774" y="1889665"/>
            <a:ext cx="8506226" cy="5652135"/>
          </a:xfrm>
          <a:prstGeom prst="rect">
            <a:avLst/>
          </a:prstGeom>
        </p:spPr>
        <p:txBody>
          <a:bodyPr lIns="0" tIns="0" rIns="0" bIns="0" rtlCol="0" anchor="t">
            <a:spAutoFit/>
          </a:bodyPr>
          <a:lstStyle/>
          <a:p>
            <a:pPr algn="ctr">
              <a:lnSpc>
                <a:spcPts val="3919"/>
              </a:lnSpc>
            </a:pPr>
            <a:endParaRPr dirty="0"/>
          </a:p>
          <a:p>
            <a:pPr algn="ctr">
              <a:lnSpc>
                <a:spcPts val="3919"/>
              </a:lnSpc>
            </a:pPr>
            <a:r>
              <a:rPr lang="en-US" sz="2799" b="1" dirty="0">
                <a:solidFill>
                  <a:srgbClr val="000000"/>
                </a:solidFill>
                <a:latin typeface="Canva Sans Bold"/>
                <a:ea typeface="Canva Sans Bold"/>
                <a:cs typeface="Canva Sans Bold"/>
                <a:sym typeface="Canva Sans Bold"/>
              </a:rPr>
              <a:t>4. Quantum Algorithms and Protocols:</a:t>
            </a:r>
          </a:p>
          <a:p>
            <a:pPr marL="1036304" lvl="2" indent="-345435" algn="ctr">
              <a:lnSpc>
                <a:spcPts val="3359"/>
              </a:lnSpc>
              <a:buFont typeface="Arial"/>
              <a:buChar char="⚬"/>
            </a:pPr>
            <a:r>
              <a:rPr lang="en-US" sz="2399" dirty="0">
                <a:solidFill>
                  <a:srgbClr val="000000"/>
                </a:solidFill>
                <a:latin typeface="Canva Sans"/>
                <a:ea typeface="Canva Sans"/>
                <a:cs typeface="Canva Sans"/>
                <a:sym typeface="Canva Sans"/>
              </a:rPr>
              <a:t>This layer involves the specific algorithms that are run on quantum computers, utilizing the properties of quantum mechanics to solve problems more efficiently than classical algorithms in some cases. These algorithms are designed to leverage entanglement, superposition, and interference to perform tasks like integer factorization (Shor's algorithm) or database searching (Grover's algorithm).</a:t>
            </a:r>
          </a:p>
          <a:p>
            <a:pPr marL="949946" lvl="2" indent="-316649" algn="ctr">
              <a:lnSpc>
                <a:spcPts val="3079"/>
              </a:lnSpc>
              <a:buFont typeface="Arial"/>
              <a:buChar char="⚬"/>
            </a:pPr>
            <a:endParaRPr lang="en-US" sz="2399" dirty="0">
              <a:solidFill>
                <a:srgbClr val="000000"/>
              </a:solidFill>
              <a:latin typeface="Canva Sans"/>
              <a:ea typeface="Canva Sans"/>
              <a:cs typeface="Canva Sans"/>
              <a:sym typeface="Canva Sans"/>
            </a:endParaRPr>
          </a:p>
          <a:p>
            <a:pPr algn="ctr">
              <a:lnSpc>
                <a:spcPts val="1959"/>
              </a:lnSpc>
              <a:spcBef>
                <a:spcPct val="0"/>
              </a:spcBef>
            </a:pPr>
            <a:endParaRPr lang="en-US" sz="2399" dirty="0">
              <a:solidFill>
                <a:srgbClr val="000000"/>
              </a:solidFill>
              <a:latin typeface="Canva Sans"/>
              <a:ea typeface="Canva Sans"/>
              <a:cs typeface="Canva Sans"/>
              <a:sym typeface="Canva Sans"/>
            </a:endParaRPr>
          </a:p>
          <a:p>
            <a:pPr marL="0" lvl="0" indent="0" algn="ctr">
              <a:lnSpc>
                <a:spcPts val="1959"/>
              </a:lnSpc>
              <a:spcBef>
                <a:spcPct val="0"/>
              </a:spcBef>
            </a:pPr>
            <a:endParaRPr lang="en-US" sz="2399" dirty="0">
              <a:solidFill>
                <a:srgbClr val="000000"/>
              </a:solidFill>
              <a:latin typeface="Canva Sans"/>
              <a:ea typeface="Canva Sans"/>
              <a:cs typeface="Canva Sans"/>
              <a:sym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76298" y="0"/>
            <a:ext cx="8774206" cy="10287000"/>
            <a:chOff x="0" y="0"/>
            <a:chExt cx="2310902" cy="2709333"/>
          </a:xfrm>
        </p:grpSpPr>
        <p:sp>
          <p:nvSpPr>
            <p:cNvPr id="3" name="Freeform 3"/>
            <p:cNvSpPr/>
            <p:nvPr/>
          </p:nvSpPr>
          <p:spPr>
            <a:xfrm>
              <a:off x="0" y="0"/>
              <a:ext cx="2310902" cy="2709333"/>
            </a:xfrm>
            <a:custGeom>
              <a:avLst/>
              <a:gdLst/>
              <a:ahLst/>
              <a:cxnLst/>
              <a:rect l="l" t="t" r="r" b="b"/>
              <a:pathLst>
                <a:path w="2310902" h="2709333">
                  <a:moveTo>
                    <a:pt x="0" y="0"/>
                  </a:moveTo>
                  <a:lnTo>
                    <a:pt x="2310902" y="0"/>
                  </a:lnTo>
                  <a:lnTo>
                    <a:pt x="2310902" y="2709333"/>
                  </a:lnTo>
                  <a:lnTo>
                    <a:pt x="0" y="2709333"/>
                  </a:lnTo>
                  <a:close/>
                </a:path>
              </a:pathLst>
            </a:custGeom>
            <a:solidFill>
              <a:srgbClr val="FFDE59"/>
            </a:solidFill>
          </p:spPr>
        </p:sp>
        <p:sp>
          <p:nvSpPr>
            <p:cNvPr id="4" name="TextBox 4"/>
            <p:cNvSpPr txBox="1"/>
            <p:nvPr/>
          </p:nvSpPr>
          <p:spPr>
            <a:xfrm>
              <a:off x="0" y="-47625"/>
              <a:ext cx="2310902" cy="275695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10800000">
            <a:off x="14435704" y="-364787"/>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052010" y="1946815"/>
            <a:ext cx="8070381" cy="6965473"/>
          </a:xfrm>
          <a:custGeom>
            <a:avLst/>
            <a:gdLst/>
            <a:ahLst/>
            <a:cxnLst/>
            <a:rect l="l" t="t" r="r" b="b"/>
            <a:pathLst>
              <a:path w="8070381" h="6965473">
                <a:moveTo>
                  <a:pt x="0" y="0"/>
                </a:moveTo>
                <a:lnTo>
                  <a:pt x="8070381" y="0"/>
                </a:lnTo>
                <a:lnTo>
                  <a:pt x="8070381" y="6965473"/>
                </a:lnTo>
                <a:lnTo>
                  <a:pt x="0" y="6965473"/>
                </a:lnTo>
                <a:lnTo>
                  <a:pt x="0" y="0"/>
                </a:lnTo>
                <a:close/>
              </a:path>
            </a:pathLst>
          </a:custGeom>
          <a:blipFill>
            <a:blip r:embed="rId4"/>
            <a:stretch>
              <a:fillRect l="-96598" r="-6610"/>
            </a:stretch>
          </a:blipFill>
        </p:spPr>
      </p:sp>
      <p:sp>
        <p:nvSpPr>
          <p:cNvPr id="7" name="Freeform 7"/>
          <p:cNvSpPr/>
          <p:nvPr/>
        </p:nvSpPr>
        <p:spPr>
          <a:xfrm>
            <a:off x="-295275" y="65436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809120" y="1215879"/>
            <a:ext cx="8506226" cy="3728085"/>
          </a:xfrm>
          <a:prstGeom prst="rect">
            <a:avLst/>
          </a:prstGeom>
        </p:spPr>
        <p:txBody>
          <a:bodyPr lIns="0" tIns="0" rIns="0" bIns="0" rtlCol="0" anchor="t">
            <a:spAutoFit/>
          </a:bodyPr>
          <a:lstStyle/>
          <a:p>
            <a:pPr algn="ctr">
              <a:lnSpc>
                <a:spcPts val="3919"/>
              </a:lnSpc>
            </a:pPr>
            <a:endParaRPr/>
          </a:p>
          <a:p>
            <a:pPr algn="ctr">
              <a:lnSpc>
                <a:spcPts val="3919"/>
              </a:lnSpc>
            </a:pPr>
            <a:r>
              <a:rPr lang="en-US" sz="2799" b="1">
                <a:solidFill>
                  <a:srgbClr val="000000"/>
                </a:solidFill>
                <a:latin typeface="Canva Sans Bold"/>
                <a:ea typeface="Canva Sans Bold"/>
                <a:cs typeface="Canva Sans Bold"/>
                <a:sym typeface="Canva Sans Bold"/>
              </a:rPr>
              <a:t>4. Quantum Algorithms and Protocols:</a:t>
            </a:r>
          </a:p>
          <a:p>
            <a:pPr marL="1036304" lvl="2" indent="-345435" algn="ctr">
              <a:lnSpc>
                <a:spcPts val="3359"/>
              </a:lnSpc>
              <a:buFont typeface="Arial"/>
              <a:buChar char="⚬"/>
            </a:pPr>
            <a:r>
              <a:rPr lang="en-US" sz="2399">
                <a:solidFill>
                  <a:srgbClr val="000000"/>
                </a:solidFill>
                <a:latin typeface="Canva Sans"/>
                <a:ea typeface="Canva Sans"/>
                <a:cs typeface="Canva Sans"/>
                <a:sym typeface="Canva Sans"/>
              </a:rPr>
              <a:t>This layer involves the specific algorithms that are run on quantum computers, utilizing the properties of quantum mechanics to solve problems more efficiently than classical algorithms in some cases. </a:t>
            </a:r>
          </a:p>
          <a:p>
            <a:pPr algn="ctr">
              <a:lnSpc>
                <a:spcPts val="3079"/>
              </a:lnSpc>
              <a:spcBef>
                <a:spcPct val="0"/>
              </a:spcBef>
            </a:pPr>
            <a:endParaRPr lang="en-US" sz="2399">
              <a:solidFill>
                <a:srgbClr val="000000"/>
              </a:solidFill>
              <a:latin typeface="Canva Sans"/>
              <a:ea typeface="Canva Sans"/>
              <a:cs typeface="Canva Sans"/>
              <a:sym typeface="Canva Sans"/>
            </a:endParaRPr>
          </a:p>
          <a:p>
            <a:pPr marL="0" lvl="0" indent="0" algn="ctr">
              <a:lnSpc>
                <a:spcPts val="1959"/>
              </a:lnSpc>
              <a:spcBef>
                <a:spcPct val="0"/>
              </a:spcBef>
            </a:pPr>
            <a:endParaRPr lang="en-US" sz="2399">
              <a:solidFill>
                <a:srgbClr val="000000"/>
              </a:solidFill>
              <a:latin typeface="Canva Sans"/>
              <a:ea typeface="Canva Sans"/>
              <a:cs typeface="Canva Sans"/>
              <a:sym typeface="Canva Sans"/>
            </a:endParaRPr>
          </a:p>
        </p:txBody>
      </p:sp>
      <p:sp>
        <p:nvSpPr>
          <p:cNvPr id="9" name="TextBox 9"/>
          <p:cNvSpPr txBox="1"/>
          <p:nvPr/>
        </p:nvSpPr>
        <p:spPr>
          <a:xfrm>
            <a:off x="1615089" y="5086350"/>
            <a:ext cx="3619653" cy="2583180"/>
          </a:xfrm>
          <a:prstGeom prst="rect">
            <a:avLst/>
          </a:prstGeom>
        </p:spPr>
        <p:txBody>
          <a:bodyPr lIns="0" tIns="0" rIns="0" bIns="0" rtlCol="0" anchor="t">
            <a:spAutoFit/>
          </a:bodyPr>
          <a:lstStyle/>
          <a:p>
            <a:pPr algn="l">
              <a:lnSpc>
                <a:spcPts val="3919"/>
              </a:lnSpc>
            </a:pPr>
            <a:r>
              <a:rPr lang="en-US" sz="2799" b="1">
                <a:solidFill>
                  <a:srgbClr val="000000"/>
                </a:solidFill>
                <a:latin typeface="Canva Sans Bold"/>
                <a:ea typeface="Canva Sans Bold"/>
                <a:cs typeface="Canva Sans Bold"/>
                <a:sym typeface="Canva Sans Bold"/>
              </a:rPr>
              <a:t>Quantum Algorithms:</a:t>
            </a:r>
          </a:p>
          <a:p>
            <a:pPr marL="496572" lvl="1" indent="-248286" algn="l">
              <a:lnSpc>
                <a:spcPts val="3220"/>
              </a:lnSpc>
              <a:buFont typeface="Arial"/>
              <a:buChar char="•"/>
            </a:pPr>
            <a:r>
              <a:rPr lang="en-US" sz="2300">
                <a:solidFill>
                  <a:srgbClr val="000000"/>
                </a:solidFill>
                <a:latin typeface="Canva Sans"/>
                <a:ea typeface="Canva Sans"/>
                <a:cs typeface="Canva Sans"/>
                <a:sym typeface="Canva Sans"/>
              </a:rPr>
              <a:t>Shor’s Algorithms</a:t>
            </a:r>
          </a:p>
          <a:p>
            <a:pPr marL="496572" lvl="1" indent="-248286" algn="l">
              <a:lnSpc>
                <a:spcPts val="3220"/>
              </a:lnSpc>
              <a:buFont typeface="Arial"/>
              <a:buChar char="•"/>
            </a:pPr>
            <a:r>
              <a:rPr lang="en-US" sz="2300">
                <a:solidFill>
                  <a:srgbClr val="000000"/>
                </a:solidFill>
                <a:latin typeface="Canva Sans"/>
                <a:ea typeface="Canva Sans"/>
                <a:cs typeface="Canva Sans"/>
                <a:sym typeface="Canva Sans"/>
              </a:rPr>
              <a:t>Grover Algorithms</a:t>
            </a:r>
          </a:p>
          <a:p>
            <a:pPr marL="496572" lvl="1" indent="-248286" algn="l">
              <a:lnSpc>
                <a:spcPts val="3220"/>
              </a:lnSpc>
              <a:spcBef>
                <a:spcPct val="0"/>
              </a:spcBef>
              <a:buFont typeface="Arial"/>
              <a:buChar char="•"/>
            </a:pPr>
            <a:r>
              <a:rPr lang="en-US" sz="2300">
                <a:solidFill>
                  <a:srgbClr val="000000"/>
                </a:solidFill>
                <a:latin typeface="Canva Sans"/>
                <a:ea typeface="Canva Sans"/>
                <a:cs typeface="Canva Sans"/>
                <a:sym typeface="Canva Sans"/>
              </a:rPr>
              <a:t>Variational quantum eigensolver</a:t>
            </a:r>
          </a:p>
        </p:txBody>
      </p:sp>
      <p:sp>
        <p:nvSpPr>
          <p:cNvPr id="10" name="TextBox 10"/>
          <p:cNvSpPr txBox="1"/>
          <p:nvPr/>
        </p:nvSpPr>
        <p:spPr>
          <a:xfrm>
            <a:off x="5695693" y="5133975"/>
            <a:ext cx="3619653" cy="2487930"/>
          </a:xfrm>
          <a:prstGeom prst="rect">
            <a:avLst/>
          </a:prstGeom>
        </p:spPr>
        <p:txBody>
          <a:bodyPr lIns="0" tIns="0" rIns="0" bIns="0" rtlCol="0" anchor="t">
            <a:spAutoFit/>
          </a:bodyPr>
          <a:lstStyle/>
          <a:p>
            <a:pPr algn="l">
              <a:lnSpc>
                <a:spcPts val="3919"/>
              </a:lnSpc>
            </a:pPr>
            <a:r>
              <a:rPr lang="en-US" sz="2799" b="1">
                <a:solidFill>
                  <a:srgbClr val="000000"/>
                </a:solidFill>
                <a:latin typeface="Canva Sans Bold"/>
                <a:ea typeface="Canva Sans Bold"/>
                <a:cs typeface="Canva Sans Bold"/>
                <a:sym typeface="Canva Sans Bold"/>
              </a:rPr>
              <a:t>Quantum protocols:</a:t>
            </a:r>
          </a:p>
          <a:p>
            <a:pPr marL="496572" lvl="1" indent="-248286" algn="l">
              <a:lnSpc>
                <a:spcPts val="3220"/>
              </a:lnSpc>
              <a:buFont typeface="Arial"/>
              <a:buChar char="•"/>
            </a:pPr>
            <a:r>
              <a:rPr lang="en-US" sz="2300">
                <a:solidFill>
                  <a:srgbClr val="000000"/>
                </a:solidFill>
                <a:latin typeface="Canva Sans"/>
                <a:ea typeface="Canva Sans"/>
                <a:cs typeface="Canva Sans"/>
                <a:sym typeface="Canva Sans"/>
              </a:rPr>
              <a:t>Quantum Teleportation</a:t>
            </a:r>
          </a:p>
          <a:p>
            <a:pPr marL="496572" lvl="1" indent="-248286" algn="l">
              <a:lnSpc>
                <a:spcPts val="3220"/>
              </a:lnSpc>
              <a:buFont typeface="Arial"/>
              <a:buChar char="•"/>
            </a:pPr>
            <a:r>
              <a:rPr lang="en-US" sz="2300">
                <a:solidFill>
                  <a:srgbClr val="000000"/>
                </a:solidFill>
                <a:latin typeface="Canva Sans"/>
                <a:ea typeface="Canva Sans"/>
                <a:cs typeface="Canva Sans"/>
                <a:sym typeface="Canva Sans"/>
              </a:rPr>
              <a:t>Super dense coding</a:t>
            </a:r>
          </a:p>
          <a:p>
            <a:pPr marL="496572" lvl="1" indent="-248286" algn="l">
              <a:lnSpc>
                <a:spcPts val="3220"/>
              </a:lnSpc>
              <a:spcBef>
                <a:spcPct val="0"/>
              </a:spcBef>
              <a:buFont typeface="Arial"/>
              <a:buChar char="•"/>
            </a:pPr>
            <a:r>
              <a:rPr lang="en-US" sz="2300">
                <a:solidFill>
                  <a:srgbClr val="000000"/>
                </a:solidFill>
                <a:latin typeface="Canva Sans"/>
                <a:ea typeface="Canva Sans"/>
                <a:cs typeface="Canva Sans"/>
                <a:sym typeface="Canva Sans"/>
              </a:rPr>
              <a:t>Quantum key distribution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978</Words>
  <Application>Microsoft Office PowerPoint</Application>
  <PresentationFormat>Custom</PresentationFormat>
  <Paragraphs>70</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Archivo Black</vt:lpstr>
      <vt:lpstr>Calibri</vt:lpstr>
      <vt:lpstr>League Spartan</vt:lpstr>
      <vt:lpstr>Poppins Bold</vt:lpstr>
      <vt:lpstr>Poppins</vt:lpstr>
      <vt:lpstr>Canva Sans Bold</vt:lpstr>
      <vt:lpstr>Canva Sans</vt:lpstr>
      <vt:lpstr>Lato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&amp;  white business profile presentation</dc:title>
  <dc:creator>acer</dc:creator>
  <cp:lastModifiedBy>Roua .</cp:lastModifiedBy>
  <cp:revision>3</cp:revision>
  <dcterms:created xsi:type="dcterms:W3CDTF">2006-08-16T00:00:00Z</dcterms:created>
  <dcterms:modified xsi:type="dcterms:W3CDTF">2024-10-12T11:56:08Z</dcterms:modified>
  <dc:identifier>DAGEatUd9Uk</dc:identifier>
</cp:coreProperties>
</file>