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9B0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3" d="100"/>
          <a:sy n="63" d="100"/>
        </p:scale>
        <p:origin x="7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2570-A4FD-01BB-E8C8-2B45F1A6BA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E7A351-4657-A8A0-5B4D-526929FE9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664BAA-2FD7-50BD-5991-334025B0ABC1}"/>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5" name="Footer Placeholder 4">
            <a:extLst>
              <a:ext uri="{FF2B5EF4-FFF2-40B4-BE49-F238E27FC236}">
                <a16:creationId xmlns:a16="http://schemas.microsoft.com/office/drawing/2014/main" id="{37CBE41E-6BDF-26BE-F7E2-899B8FC54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D8B49-717C-D714-B4A5-970BC2D60461}"/>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377457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DEF5-4956-435B-4326-8F9B6B151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B856EC-2624-B3C9-5367-A679B9F652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706CE-D70E-BBF3-C63F-5BAE394FB547}"/>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5" name="Footer Placeholder 4">
            <a:extLst>
              <a:ext uri="{FF2B5EF4-FFF2-40B4-BE49-F238E27FC236}">
                <a16:creationId xmlns:a16="http://schemas.microsoft.com/office/drawing/2014/main" id="{5165FBC5-72B5-29E3-8BDF-3A4DFC1A8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AA229-97BD-DDD7-9747-51825AC8D2B2}"/>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417444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6AF7B-4646-BF66-42E1-5DF3BAF883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CD456-52B2-D13C-C106-8F6B5A97AE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70DB1-3A58-8B65-14A0-D3306530D445}"/>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5" name="Footer Placeholder 4">
            <a:extLst>
              <a:ext uri="{FF2B5EF4-FFF2-40B4-BE49-F238E27FC236}">
                <a16:creationId xmlns:a16="http://schemas.microsoft.com/office/drawing/2014/main" id="{E7FAC686-8F51-EF1A-7872-A6C11AD5F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CF638-BA10-4E6C-D78A-A4796D649EA1}"/>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387616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A90C-E740-A3D6-890A-3CA8CF26A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A8BF0-1174-9EF5-9C0C-33D9EB2DB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0ED3A-1B5B-C142-3F9A-B80CFABBC03F}"/>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5" name="Footer Placeholder 4">
            <a:extLst>
              <a:ext uri="{FF2B5EF4-FFF2-40B4-BE49-F238E27FC236}">
                <a16:creationId xmlns:a16="http://schemas.microsoft.com/office/drawing/2014/main" id="{06B20496-E520-AF7B-8FA6-62DB68BEE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9DFA4-A7CA-3A8E-68E6-6E7D77184BB6}"/>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269895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1815-6710-B96F-EB57-0025537562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53AE5-A27D-F1EA-E0E2-3069405F0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4DC7F-83ED-8283-BE11-2D2E33F55C6B}"/>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5" name="Footer Placeholder 4">
            <a:extLst>
              <a:ext uri="{FF2B5EF4-FFF2-40B4-BE49-F238E27FC236}">
                <a16:creationId xmlns:a16="http://schemas.microsoft.com/office/drawing/2014/main" id="{A2A9FDFD-A2C0-A104-4653-9F58E6DBE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F6A17-2807-1AB2-9836-CA66EA8F2711}"/>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373955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B80E-EE31-6CEE-0394-C188E63CB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57D4F-5F6A-DAB5-4FA3-EB014DE56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E2763E-59B6-4FDA-E150-974F929F7B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2961E8-66B9-6EDF-E592-246D85150A19}"/>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6" name="Footer Placeholder 5">
            <a:extLst>
              <a:ext uri="{FF2B5EF4-FFF2-40B4-BE49-F238E27FC236}">
                <a16:creationId xmlns:a16="http://schemas.microsoft.com/office/drawing/2014/main" id="{BB486CC4-EEB2-999B-1728-B14B9E333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7B6E2-FF47-FFE1-D920-DE40A8E04369}"/>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162889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AC64-A5AB-C45E-6364-A2F3395B7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1E74AA-3AA6-EF5E-84C6-F98CA839D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1984D-07C9-DB16-9FCB-C7DA9AE1D0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42039-3B84-2FD6-8643-FB07DAE96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60D8DD-59AD-E966-CBD7-2A6E13C762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C31619-89F9-9042-6136-C260A4FF8D98}"/>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8" name="Footer Placeholder 7">
            <a:extLst>
              <a:ext uri="{FF2B5EF4-FFF2-40B4-BE49-F238E27FC236}">
                <a16:creationId xmlns:a16="http://schemas.microsoft.com/office/drawing/2014/main" id="{3FDF3F4B-81C7-F95B-F58D-6A53682B28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FD7ABF-815C-1C06-755A-2042CC15BAEF}"/>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320342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7509-8EED-42A9-73DD-3067F2C395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A3F585-A57D-0AB6-E7C0-03A4F699F706}"/>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4" name="Footer Placeholder 3">
            <a:extLst>
              <a:ext uri="{FF2B5EF4-FFF2-40B4-BE49-F238E27FC236}">
                <a16:creationId xmlns:a16="http://schemas.microsoft.com/office/drawing/2014/main" id="{1C730FDC-3E78-5606-A13C-FA64DFFF7C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A80F8-9DDD-A177-1FA5-682181D7C47C}"/>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254183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DC70A-5052-9AD0-E4DB-6433FAEADF25}"/>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3" name="Footer Placeholder 2">
            <a:extLst>
              <a:ext uri="{FF2B5EF4-FFF2-40B4-BE49-F238E27FC236}">
                <a16:creationId xmlns:a16="http://schemas.microsoft.com/office/drawing/2014/main" id="{C7D3B7F4-B81D-AD3D-EA82-24EB10BB80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576F69-6107-8AC7-8CA3-2FC9DCCC8EDA}"/>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99212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CF5B-033C-9FCE-776E-ADD4D2897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79E126-23C0-5A62-D87A-537712747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384B7C-47BA-3E99-C0B7-624D9A260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41F73-A7B4-9625-D1B9-5C4FF6FB19D7}"/>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6" name="Footer Placeholder 5">
            <a:extLst>
              <a:ext uri="{FF2B5EF4-FFF2-40B4-BE49-F238E27FC236}">
                <a16:creationId xmlns:a16="http://schemas.microsoft.com/office/drawing/2014/main" id="{437AF1B5-E67A-4F04-E9BF-8B9A32EA7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6873E-B4F2-6DCC-92A3-B505B13756E0}"/>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274736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64CA-7924-821A-6845-51B845019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11622-B54B-8060-9573-394C3A697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C915AF-8E1C-39B0-B1C9-D074C08B8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09CF9-6CA2-0EC6-1BEE-35FB4A460A95}"/>
              </a:ext>
            </a:extLst>
          </p:cNvPr>
          <p:cNvSpPr>
            <a:spLocks noGrp="1"/>
          </p:cNvSpPr>
          <p:nvPr>
            <p:ph type="dt" sz="half" idx="10"/>
          </p:nvPr>
        </p:nvSpPr>
        <p:spPr/>
        <p:txBody>
          <a:bodyPr/>
          <a:lstStyle/>
          <a:p>
            <a:fld id="{7F637115-0D29-4299-AFA5-C061F5104793}" type="datetimeFigureOut">
              <a:rPr lang="en-US" smtClean="0"/>
              <a:t>10/14/2024</a:t>
            </a:fld>
            <a:endParaRPr lang="en-US"/>
          </a:p>
        </p:txBody>
      </p:sp>
      <p:sp>
        <p:nvSpPr>
          <p:cNvPr id="6" name="Footer Placeholder 5">
            <a:extLst>
              <a:ext uri="{FF2B5EF4-FFF2-40B4-BE49-F238E27FC236}">
                <a16:creationId xmlns:a16="http://schemas.microsoft.com/office/drawing/2014/main" id="{A1D685C3-EF92-5681-8E36-E150450FA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7F27C-52D8-DCBA-7FA6-7B823C327128}"/>
              </a:ext>
            </a:extLst>
          </p:cNvPr>
          <p:cNvSpPr>
            <a:spLocks noGrp="1"/>
          </p:cNvSpPr>
          <p:nvPr>
            <p:ph type="sldNum" sz="quarter" idx="12"/>
          </p:nvPr>
        </p:nvSpPr>
        <p:spPr/>
        <p:txBody>
          <a:bodyPr/>
          <a:lstStyle/>
          <a:p>
            <a:fld id="{A64B7512-B742-4985-BA18-34E333349D6F}" type="slidenum">
              <a:rPr lang="en-US" smtClean="0"/>
              <a:t>‹#›</a:t>
            </a:fld>
            <a:endParaRPr lang="en-US"/>
          </a:p>
        </p:txBody>
      </p:sp>
    </p:spTree>
    <p:extLst>
      <p:ext uri="{BB962C8B-B14F-4D97-AF65-F5344CB8AC3E}">
        <p14:creationId xmlns:p14="http://schemas.microsoft.com/office/powerpoint/2010/main" val="45642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C2A39-CCB8-80BA-242D-35C0DBF7B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F7463-E16A-334A-1C02-B823C6AC3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BD61E-B2A1-03A9-B78C-0DCC68986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37115-0D29-4299-AFA5-C061F5104793}" type="datetimeFigureOut">
              <a:rPr lang="en-US" smtClean="0"/>
              <a:t>10/14/2024</a:t>
            </a:fld>
            <a:endParaRPr lang="en-US"/>
          </a:p>
        </p:txBody>
      </p:sp>
      <p:sp>
        <p:nvSpPr>
          <p:cNvPr id="5" name="Footer Placeholder 4">
            <a:extLst>
              <a:ext uri="{FF2B5EF4-FFF2-40B4-BE49-F238E27FC236}">
                <a16:creationId xmlns:a16="http://schemas.microsoft.com/office/drawing/2014/main" id="{28348FCB-0855-ADAA-1F5E-202DFD1E0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B4DC2-4E4B-1FB7-4ED6-1FCF259F0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B7512-B742-4985-BA18-34E333349D6F}" type="slidenum">
              <a:rPr lang="en-US" smtClean="0"/>
              <a:t>‹#›</a:t>
            </a:fld>
            <a:endParaRPr lang="en-US"/>
          </a:p>
        </p:txBody>
      </p:sp>
    </p:spTree>
    <p:extLst>
      <p:ext uri="{BB962C8B-B14F-4D97-AF65-F5344CB8AC3E}">
        <p14:creationId xmlns:p14="http://schemas.microsoft.com/office/powerpoint/2010/main" val="164181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sv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hyperlink" Target="https://youtu.be/IOYyCHGWJq4?si=nDizq869rYuu0v7T"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8D01-EA71-7230-2C51-55961254A76B}"/>
              </a:ext>
            </a:extLst>
          </p:cNvPr>
          <p:cNvSpPr>
            <a:spLocks noGrp="1"/>
          </p:cNvSpPr>
          <p:nvPr>
            <p:ph type="ctrTitle"/>
          </p:nvPr>
        </p:nvSpPr>
        <p:spPr/>
        <p:txBody>
          <a:bodyPr>
            <a:normAutofit/>
          </a:bodyPr>
          <a:lstStyle/>
          <a:p>
            <a:r>
              <a:rPr lang="en-US" sz="4800" dirty="0"/>
              <a:t>Quantum Computing for the Quantum Curious  </a:t>
            </a:r>
          </a:p>
        </p:txBody>
      </p:sp>
      <p:sp>
        <p:nvSpPr>
          <p:cNvPr id="3" name="Subtitle 2">
            <a:extLst>
              <a:ext uri="{FF2B5EF4-FFF2-40B4-BE49-F238E27FC236}">
                <a16:creationId xmlns:a16="http://schemas.microsoft.com/office/drawing/2014/main" id="{E8F87DFB-2262-59E0-77C4-0D668D8CD639}"/>
              </a:ext>
            </a:extLst>
          </p:cNvPr>
          <p:cNvSpPr>
            <a:spLocks noGrp="1"/>
          </p:cNvSpPr>
          <p:nvPr>
            <p:ph type="subTitle" idx="1"/>
          </p:nvPr>
        </p:nvSpPr>
        <p:spPr>
          <a:xfrm>
            <a:off x="2235200" y="3602038"/>
            <a:ext cx="7765133" cy="1655762"/>
          </a:xfrm>
        </p:spPr>
        <p:txBody>
          <a:bodyPr>
            <a:normAutofit/>
          </a:bodyPr>
          <a:lstStyle/>
          <a:p>
            <a:r>
              <a:rPr lang="en-US" sz="3600" dirty="0"/>
              <a:t>1.0 Superposition </a:t>
            </a:r>
          </a:p>
        </p:txBody>
      </p:sp>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558" y="1483785"/>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98100" y="4260992"/>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00333" y="932533"/>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516467" y="4368801"/>
            <a:ext cx="1189556" cy="1142998"/>
            <a:chOff x="516467" y="4368801"/>
            <a:chExt cx="1189556" cy="1142998"/>
          </a:xfrm>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218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002" y="412116"/>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0143" y="4572064"/>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0933118" y="910730"/>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70571" y="4764400"/>
            <a:ext cx="1189556" cy="1142998"/>
            <a:chOff x="516467" y="4368801"/>
            <a:chExt cx="1189556" cy="1142998"/>
          </a:xfrm>
          <a:effectLst>
            <a:outerShdw blurRad="50800" dist="50800" dir="5400000" algn="ctr" rotWithShape="0">
              <a:srgbClr val="000000">
                <a:alpha val="0"/>
              </a:srgbClr>
            </a:outerShdw>
          </a:effectLst>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697567" y="459833"/>
            <a:ext cx="8001721" cy="751382"/>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lang="en-US" sz="3600" b="1" dirty="0">
                <a:solidFill>
                  <a:prstClr val="black"/>
                </a:solidFill>
                <a:latin typeface="Calibri" panose="020F0502020204030204"/>
                <a:ea typeface="+mn-ea"/>
                <a:cs typeface="+mn-cs"/>
              </a:rPr>
              <a:t>1.3 Big Ideas</a:t>
            </a:r>
            <a:endParaRPr lang="en-US" dirty="0"/>
          </a:p>
        </p:txBody>
      </p:sp>
      <p:sp>
        <p:nvSpPr>
          <p:cNvPr id="12" name="TextBox 11">
            <a:extLst>
              <a:ext uri="{FF2B5EF4-FFF2-40B4-BE49-F238E27FC236}">
                <a16:creationId xmlns:a16="http://schemas.microsoft.com/office/drawing/2014/main" id="{D230334C-2691-0F99-AA4C-62A157D5B391}"/>
              </a:ext>
            </a:extLst>
          </p:cNvPr>
          <p:cNvSpPr txBox="1"/>
          <p:nvPr/>
        </p:nvSpPr>
        <p:spPr>
          <a:xfrm>
            <a:off x="591214" y="1427769"/>
            <a:ext cx="10720253" cy="1323439"/>
          </a:xfrm>
          <a:prstGeom prst="rect">
            <a:avLst/>
          </a:prstGeom>
          <a:noFill/>
        </p:spPr>
        <p:txBody>
          <a:bodyPr wrap="square">
            <a:spAutoFit/>
          </a:bodyPr>
          <a:lstStyle/>
          <a:p>
            <a:r>
              <a:rPr lang="en-US" sz="2000" dirty="0"/>
              <a:t>1. A particle in a quantum superposition exists as a combination of different states at the same time.</a:t>
            </a:r>
          </a:p>
          <a:p>
            <a:endParaRPr lang="en-US" sz="2000" dirty="0"/>
          </a:p>
          <a:p>
            <a:r>
              <a:rPr lang="en-US" sz="2000" dirty="0"/>
              <a:t>2. Each possible state has a given probability of being observed, but measurement destroys the superposition because only one definite state is seen.</a:t>
            </a:r>
          </a:p>
        </p:txBody>
      </p:sp>
    </p:spTree>
    <p:extLst>
      <p:ext uri="{BB962C8B-B14F-4D97-AF65-F5344CB8AC3E}">
        <p14:creationId xmlns:p14="http://schemas.microsoft.com/office/powerpoint/2010/main" val="2108633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810" y="629857"/>
            <a:ext cx="1166281" cy="1166281"/>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0650815" y="891146"/>
            <a:ext cx="1354918" cy="1354918"/>
          </a:xfrm>
          <a:prstGeom prst="rect">
            <a:avLst/>
          </a:prstGeom>
        </p:spPr>
      </p:pic>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697567" y="459833"/>
            <a:ext cx="8001721" cy="751382"/>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lang="en-US" sz="3600" b="1" dirty="0">
                <a:solidFill>
                  <a:prstClr val="black"/>
                </a:solidFill>
                <a:latin typeface="Calibri" panose="020F0502020204030204"/>
                <a:ea typeface="+mn-ea"/>
                <a:cs typeface="+mn-cs"/>
              </a:rPr>
              <a:t>Reference Book </a:t>
            </a:r>
            <a:endParaRPr lang="en-US" dirty="0"/>
          </a:p>
        </p:txBody>
      </p:sp>
      <p:sp>
        <p:nvSpPr>
          <p:cNvPr id="12" name="TextBox 11">
            <a:extLst>
              <a:ext uri="{FF2B5EF4-FFF2-40B4-BE49-F238E27FC236}">
                <a16:creationId xmlns:a16="http://schemas.microsoft.com/office/drawing/2014/main" id="{D230334C-2691-0F99-AA4C-62A157D5B391}"/>
              </a:ext>
            </a:extLst>
          </p:cNvPr>
          <p:cNvSpPr txBox="1"/>
          <p:nvPr/>
        </p:nvSpPr>
        <p:spPr>
          <a:xfrm>
            <a:off x="676951" y="2246064"/>
            <a:ext cx="8476586" cy="2446824"/>
          </a:xfrm>
          <a:prstGeom prst="rect">
            <a:avLst/>
          </a:prstGeom>
          <a:noFill/>
        </p:spPr>
        <p:txBody>
          <a:bodyPr wrap="square">
            <a:spAutoFit/>
          </a:bodyPr>
          <a:lstStyle/>
          <a:p>
            <a:r>
              <a:rPr lang="en-US" sz="1700" dirty="0"/>
              <a:t>This open access book makes quantum computing more accessible than ever before. A fast-growing field at the intersection of physics and computer science, quantum computing promises to have revolutionary capabilities far surpassing “classical” computation. Getting a grip on the science behind the hype can be tough: at its heart lies quantum mechanics, whose enigmatic concepts can be imposing for the novice. This classroom-tested textbook uses simple language, minimal math, and plenty of examples to explain the three key principles behind quantum computers: superposition, quantum measurement, and entanglement. </a:t>
            </a:r>
          </a:p>
          <a:p>
            <a:endParaRPr lang="en-US" sz="1700" dirty="0"/>
          </a:p>
          <a:p>
            <a:endParaRPr lang="en-US" sz="1700" dirty="0"/>
          </a:p>
        </p:txBody>
      </p:sp>
      <p:pic>
        <p:nvPicPr>
          <p:cNvPr id="2" name="Picture 1">
            <a:extLst>
              <a:ext uri="{FF2B5EF4-FFF2-40B4-BE49-F238E27FC236}">
                <a16:creationId xmlns:a16="http://schemas.microsoft.com/office/drawing/2014/main" id="{2A74BE86-0C90-8343-5338-60FE1F744788}"/>
              </a:ext>
            </a:extLst>
          </p:cNvPr>
          <p:cNvPicPr>
            <a:picLocks noChangeAspect="1"/>
          </p:cNvPicPr>
          <p:nvPr/>
        </p:nvPicPr>
        <p:blipFill>
          <a:blip r:embed="rId6"/>
          <a:stretch>
            <a:fillRect/>
          </a:stretch>
        </p:blipFill>
        <p:spPr>
          <a:xfrm>
            <a:off x="9153537" y="1658405"/>
            <a:ext cx="1940588" cy="2953532"/>
          </a:xfrm>
          <a:prstGeom prst="rect">
            <a:avLst/>
          </a:prstGeom>
        </p:spPr>
      </p:pic>
      <p:sp>
        <p:nvSpPr>
          <p:cNvPr id="16" name="TextBox 15">
            <a:extLst>
              <a:ext uri="{FF2B5EF4-FFF2-40B4-BE49-F238E27FC236}">
                <a16:creationId xmlns:a16="http://schemas.microsoft.com/office/drawing/2014/main" id="{A7D0A474-0361-AE3F-95E2-045EEF6E7BD2}"/>
              </a:ext>
            </a:extLst>
          </p:cNvPr>
          <p:cNvSpPr txBox="1"/>
          <p:nvPr/>
        </p:nvSpPr>
        <p:spPr>
          <a:xfrm>
            <a:off x="676951" y="1759491"/>
            <a:ext cx="7521192" cy="523220"/>
          </a:xfrm>
          <a:prstGeom prst="rect">
            <a:avLst/>
          </a:prstGeom>
          <a:noFill/>
        </p:spPr>
        <p:txBody>
          <a:bodyPr wrap="square">
            <a:spAutoFit/>
          </a:bodyPr>
          <a:lstStyle/>
          <a:p>
            <a:r>
              <a:rPr kumimoji="0" lang="en-US" sz="2800" b="0" i="0" u="none" strike="noStrike" kern="1200" cap="none" spc="0" normalizeH="0" baseline="0" noProof="0" dirty="0">
                <a:ln>
                  <a:noFill/>
                </a:ln>
                <a:solidFill>
                  <a:srgbClr val="C00000"/>
                </a:solidFill>
                <a:effectLst/>
                <a:uLnTx/>
                <a:uFillTx/>
                <a:latin typeface="Calibri Light" panose="020F0302020204030204"/>
                <a:ea typeface="+mj-ea"/>
                <a:cs typeface="+mj-cs"/>
              </a:rPr>
              <a:t>Quantum Computing for the Quantum Curious </a:t>
            </a:r>
            <a:endParaRPr lang="en-US" sz="1050" dirty="0">
              <a:solidFill>
                <a:srgbClr val="C00000"/>
              </a:solidFill>
            </a:endParaRPr>
          </a:p>
        </p:txBody>
      </p:sp>
      <p:pic>
        <p:nvPicPr>
          <p:cNvPr id="18" name="Graphic 17" descr="Processor">
            <a:extLst>
              <a:ext uri="{FF2B5EF4-FFF2-40B4-BE49-F238E27FC236}">
                <a16:creationId xmlns:a16="http://schemas.microsoft.com/office/drawing/2014/main" id="{602FCA66-6827-D461-05BB-3ED1A0FA408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69876" y="4711529"/>
            <a:ext cx="1335334" cy="1335334"/>
          </a:xfrm>
          <a:prstGeom prst="rect">
            <a:avLst/>
          </a:prstGeom>
        </p:spPr>
      </p:pic>
      <p:grpSp>
        <p:nvGrpSpPr>
          <p:cNvPr id="19" name="Group 18">
            <a:extLst>
              <a:ext uri="{FF2B5EF4-FFF2-40B4-BE49-F238E27FC236}">
                <a16:creationId xmlns:a16="http://schemas.microsoft.com/office/drawing/2014/main" id="{6FC766B4-D353-AA32-AF3C-59F7F9713A7C}"/>
              </a:ext>
            </a:extLst>
          </p:cNvPr>
          <p:cNvGrpSpPr/>
          <p:nvPr/>
        </p:nvGrpSpPr>
        <p:grpSpPr>
          <a:xfrm>
            <a:off x="186267" y="5061863"/>
            <a:ext cx="1189556" cy="1142998"/>
            <a:chOff x="516467" y="4368801"/>
            <a:chExt cx="1189556" cy="1142998"/>
          </a:xfrm>
          <a:effectLst>
            <a:outerShdw blurRad="50800" dist="50800" dir="5400000" algn="ctr" rotWithShape="0">
              <a:srgbClr val="000000">
                <a:alpha val="0"/>
              </a:srgbClr>
            </a:outerShdw>
          </a:effectLst>
        </p:grpSpPr>
        <p:sp>
          <p:nvSpPr>
            <p:cNvPr id="20" name="Flowchart: Process 19">
              <a:extLst>
                <a:ext uri="{FF2B5EF4-FFF2-40B4-BE49-F238E27FC236}">
                  <a16:creationId xmlns:a16="http://schemas.microsoft.com/office/drawing/2014/main" id="{C719B747-9233-F3A2-BE9A-68599719184D}"/>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ACE14C5A-87AE-EC94-29B7-200A75B91D94}"/>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Process 21">
              <a:extLst>
                <a:ext uri="{FF2B5EF4-FFF2-40B4-BE49-F238E27FC236}">
                  <a16:creationId xmlns:a16="http://schemas.microsoft.com/office/drawing/2014/main" id="{DD245821-D8C2-F937-4C87-EE665C210BB4}"/>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E4FDDB3C-519C-088D-B3F1-0471ECF9D75B}"/>
              </a:ext>
            </a:extLst>
          </p:cNvPr>
          <p:cNvSpPr txBox="1"/>
          <p:nvPr/>
        </p:nvSpPr>
        <p:spPr>
          <a:xfrm>
            <a:off x="676949" y="4158387"/>
            <a:ext cx="8179183" cy="923330"/>
          </a:xfrm>
          <a:prstGeom prst="rect">
            <a:avLst/>
          </a:prstGeom>
          <a:noFill/>
        </p:spPr>
        <p:txBody>
          <a:bodyPr wrap="square">
            <a:spAutoFit/>
          </a:bodyPr>
          <a:lstStyle/>
          <a:p>
            <a:r>
              <a:rPr lang="en-US" dirty="0">
                <a:solidFill>
                  <a:schemeClr val="bg2">
                    <a:lumMod val="50000"/>
                  </a:schemeClr>
                </a:solidFill>
              </a:rPr>
              <a:t>Hughes, C., Isaacson, J., Perry, A., Sun, R. F., &amp; Turner, J. (2021). Quantum computing for the quantum curious. In Springer eBooks. https://doi.org/10.1007/978-3-030-61601-4</a:t>
            </a:r>
          </a:p>
        </p:txBody>
      </p:sp>
    </p:spTree>
    <p:extLst>
      <p:ext uri="{BB962C8B-B14F-4D97-AF65-F5344CB8AC3E}">
        <p14:creationId xmlns:p14="http://schemas.microsoft.com/office/powerpoint/2010/main" val="188872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6558" y="1483785"/>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98100" y="4260992"/>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00333" y="932533"/>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516467" y="4368801"/>
            <a:ext cx="1189556" cy="1142998"/>
            <a:chOff x="516467" y="4368801"/>
            <a:chExt cx="1189556" cy="1142998"/>
          </a:xfrm>
          <a:noFill/>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grpFill/>
            <a:ln w="38100">
              <a:solidFill>
                <a:srgbClr val="767171">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grpFill/>
            <a:ln w="38100">
              <a:solidFill>
                <a:srgbClr val="767171">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grpFill/>
            <a:ln w="38100">
              <a:solidFill>
                <a:srgbClr val="767171">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 name="Title 5">
            <a:extLst>
              <a:ext uri="{FF2B5EF4-FFF2-40B4-BE49-F238E27FC236}">
                <a16:creationId xmlns:a16="http://schemas.microsoft.com/office/drawing/2014/main" id="{23F2A3C4-6317-7B44-2BDD-FD77F6BD33FD}"/>
              </a:ext>
            </a:extLst>
          </p:cNvPr>
          <p:cNvSpPr>
            <a:spLocks noGrp="1"/>
          </p:cNvSpPr>
          <p:nvPr>
            <p:ph type="ctrTitle"/>
          </p:nvPr>
        </p:nvSpPr>
        <p:spPr>
          <a:xfrm>
            <a:off x="2633133" y="496748"/>
            <a:ext cx="6417734" cy="488564"/>
          </a:xfrm>
        </p:spPr>
        <p:txBody>
          <a:bodyPr>
            <a:normAutofit fontScale="90000"/>
          </a:bodyPr>
          <a:lstStyle/>
          <a:p>
            <a:pPr marL="0" marR="0" lvl="0" indent="0" defTabSz="914400" rtl="0" eaLnBrk="1" fontAlgn="auto" latinLnBrk="0" hangingPunct="1">
              <a:lnSpc>
                <a:spcPct val="90000"/>
              </a:lnSpc>
              <a:spcBef>
                <a:spcPts val="1000"/>
              </a:spcBef>
              <a:spcAft>
                <a:spcPts val="0"/>
              </a:spcAft>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1.0 Objectives </a:t>
            </a:r>
            <a:endParaRPr lang="en-US" dirty="0"/>
          </a:p>
        </p:txBody>
      </p:sp>
      <p:sp>
        <p:nvSpPr>
          <p:cNvPr id="14" name="Subtitle 13">
            <a:extLst>
              <a:ext uri="{FF2B5EF4-FFF2-40B4-BE49-F238E27FC236}">
                <a16:creationId xmlns:a16="http://schemas.microsoft.com/office/drawing/2014/main" id="{49CFDFFC-1ECE-6BCB-1FF9-CB73AB7237A0}"/>
              </a:ext>
            </a:extLst>
          </p:cNvPr>
          <p:cNvSpPr>
            <a:spLocks noGrp="1"/>
          </p:cNvSpPr>
          <p:nvPr>
            <p:ph type="subTitle" idx="1"/>
          </p:nvPr>
        </p:nvSpPr>
        <p:spPr>
          <a:xfrm>
            <a:off x="1034134" y="2809490"/>
            <a:ext cx="9831633" cy="1655762"/>
          </a:xfrm>
        </p:spPr>
        <p:txBody>
          <a:bodyPr>
            <a:normAutofit lnSpcReduction="10000"/>
          </a:bodyPr>
          <a:lstStyle/>
          <a:p>
            <a:r>
              <a:rPr lang="en-US" dirty="0"/>
              <a:t>• Explain what it means for an object to be in a quantum superposition.</a:t>
            </a:r>
          </a:p>
          <a:p>
            <a:r>
              <a:rPr lang="en-US" dirty="0"/>
              <a:t>• Identify the measurement outcome of a system in a classical vs. quantum superposition.</a:t>
            </a:r>
          </a:p>
          <a:p>
            <a:r>
              <a:rPr lang="en-US" b="1" dirty="0"/>
              <a:t>Key Terms: </a:t>
            </a:r>
            <a:r>
              <a:rPr lang="en-US" dirty="0"/>
              <a:t>quantum system, quantum state, quantum superposition</a:t>
            </a:r>
          </a:p>
        </p:txBody>
      </p:sp>
    </p:spTree>
    <p:extLst>
      <p:ext uri="{BB962C8B-B14F-4D97-AF65-F5344CB8AC3E}">
        <p14:creationId xmlns:p14="http://schemas.microsoft.com/office/powerpoint/2010/main" val="773604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F87DFB-2262-59E0-77C4-0D668D8CD639}"/>
              </a:ext>
            </a:extLst>
          </p:cNvPr>
          <p:cNvSpPr>
            <a:spLocks noGrp="1"/>
          </p:cNvSpPr>
          <p:nvPr>
            <p:ph type="subTitle" idx="1"/>
          </p:nvPr>
        </p:nvSpPr>
        <p:spPr>
          <a:xfrm>
            <a:off x="1987011" y="2662040"/>
            <a:ext cx="8001721" cy="1953750"/>
          </a:xfrm>
        </p:spPr>
        <p:txBody>
          <a:bodyPr>
            <a:normAutofit fontScale="85000" lnSpcReduction="20000"/>
          </a:bodyPr>
          <a:lstStyle/>
          <a:p>
            <a:r>
              <a:rPr lang="en-US" sz="2800" dirty="0"/>
              <a:t>In classical physics, the principle of superposition is used to describe how physical quantities can be combined to form new quantities. </a:t>
            </a:r>
          </a:p>
          <a:p>
            <a:endParaRPr lang="en-US" sz="2800" dirty="0"/>
          </a:p>
          <a:p>
            <a:r>
              <a:rPr lang="en-US" sz="2800" dirty="0"/>
              <a:t>This principle is evident in wave interactions and the calculation of forces.</a:t>
            </a:r>
          </a:p>
        </p:txBody>
      </p:sp>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151339"/>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5770" y="4260992"/>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0629778" y="720567"/>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494091" y="4630476"/>
            <a:ext cx="1189556" cy="1142998"/>
            <a:chOff x="516467" y="4368801"/>
            <a:chExt cx="1189556" cy="1142998"/>
          </a:xfrm>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381770" y="892311"/>
            <a:ext cx="9144000" cy="2387600"/>
          </a:xfrm>
        </p:spPr>
        <p:txBody>
          <a:bodyPr/>
          <a:lstStyle/>
          <a:p>
            <a:pPr marL="0" marR="0" lvl="0" indent="0" defTabSz="914400" rtl="0" eaLnBrk="1" fontAlgn="auto" latinLnBrk="0" hangingPunct="1">
              <a:lnSpc>
                <a:spcPct val="90000"/>
              </a:lnSpc>
              <a:spcBef>
                <a:spcPts val="1000"/>
              </a:spcBef>
              <a:spcAft>
                <a:spcPts val="0"/>
              </a:spcAft>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1.1 Classical Superposition</a:t>
            </a:r>
            <a:br>
              <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US" dirty="0"/>
          </a:p>
        </p:txBody>
      </p:sp>
    </p:spTree>
    <p:extLst>
      <p:ext uri="{BB962C8B-B14F-4D97-AF65-F5344CB8AC3E}">
        <p14:creationId xmlns:p14="http://schemas.microsoft.com/office/powerpoint/2010/main" val="509047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F87DFB-2262-59E0-77C4-0D668D8CD639}"/>
              </a:ext>
            </a:extLst>
          </p:cNvPr>
          <p:cNvSpPr>
            <a:spLocks noGrp="1"/>
          </p:cNvSpPr>
          <p:nvPr>
            <p:ph type="subTitle" idx="1"/>
          </p:nvPr>
        </p:nvSpPr>
        <p:spPr>
          <a:xfrm>
            <a:off x="485628" y="1209566"/>
            <a:ext cx="10639572" cy="2420952"/>
          </a:xfrm>
        </p:spPr>
        <p:txBody>
          <a:bodyPr>
            <a:normAutofit/>
          </a:bodyPr>
          <a:lstStyle/>
          <a:p>
            <a:pPr algn="l"/>
            <a:r>
              <a:rPr lang="en-US" sz="1800" b="1" dirty="0"/>
              <a:t>Example: Wave Interference</a:t>
            </a:r>
          </a:p>
          <a:p>
            <a:pPr algn="l"/>
            <a:r>
              <a:rPr lang="en-US" sz="1800" dirty="0"/>
              <a:t>When two waves interact, their amplitudes add together according to the principle of superposition. This interaction can result in constructive or destructive interference:</a:t>
            </a:r>
          </a:p>
          <a:p>
            <a:pPr algn="l">
              <a:buFont typeface="Arial" panose="020B0604020202020204" pitchFamily="34" charset="0"/>
              <a:buChar char="•"/>
            </a:pPr>
            <a:r>
              <a:rPr lang="en-US" sz="1800" b="1" dirty="0"/>
              <a:t>Constructive Interference</a:t>
            </a:r>
            <a:r>
              <a:rPr lang="en-US" sz="1800" dirty="0"/>
              <a:t>: When two waves meet in phase, their amplitudes add up, creating a larger wave.</a:t>
            </a:r>
          </a:p>
          <a:p>
            <a:pPr algn="l">
              <a:buFont typeface="Arial" panose="020B0604020202020204" pitchFamily="34" charset="0"/>
              <a:buChar char="•"/>
            </a:pPr>
            <a:r>
              <a:rPr lang="en-US" sz="1800" b="1" dirty="0"/>
              <a:t>Destructive Interference</a:t>
            </a:r>
            <a:r>
              <a:rPr lang="en-US" sz="1800" dirty="0"/>
              <a:t>: When two waves meet out of phase, their amplitudes cancel each other out, reducing the overall wave amplitude.</a:t>
            </a:r>
          </a:p>
        </p:txBody>
      </p:sp>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96" y="12545"/>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330" y="4802099"/>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39081" y="595686"/>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408511" y="4505436"/>
            <a:ext cx="1189556" cy="1142998"/>
            <a:chOff x="516467" y="4368801"/>
            <a:chExt cx="1189556" cy="1142998"/>
          </a:xfrm>
          <a:effectLst>
            <a:outerShdw blurRad="50800" dist="50800" dir="5400000" algn="ctr" rotWithShape="0">
              <a:srgbClr val="000000">
                <a:alpha val="0"/>
              </a:srgbClr>
            </a:outerShdw>
          </a:effectLst>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697567" y="459833"/>
            <a:ext cx="8001721" cy="751382"/>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1.1 Classical Superposition</a:t>
            </a:r>
            <a:endParaRPr lang="en-US" dirty="0"/>
          </a:p>
        </p:txBody>
      </p:sp>
      <p:pic>
        <p:nvPicPr>
          <p:cNvPr id="12" name="Picture 11">
            <a:extLst>
              <a:ext uri="{FF2B5EF4-FFF2-40B4-BE49-F238E27FC236}">
                <a16:creationId xmlns:a16="http://schemas.microsoft.com/office/drawing/2014/main" id="{DC52866B-DC8E-82C9-4DD7-759C6F1984C9}"/>
              </a:ext>
            </a:extLst>
          </p:cNvPr>
          <p:cNvPicPr>
            <a:picLocks noChangeAspect="1"/>
          </p:cNvPicPr>
          <p:nvPr/>
        </p:nvPicPr>
        <p:blipFill>
          <a:blip r:embed="rId8"/>
          <a:stretch>
            <a:fillRect/>
          </a:stretch>
        </p:blipFill>
        <p:spPr>
          <a:xfrm>
            <a:off x="2049645" y="3263379"/>
            <a:ext cx="7649643" cy="2791215"/>
          </a:xfrm>
          <a:prstGeom prst="rect">
            <a:avLst/>
          </a:prstGeom>
        </p:spPr>
      </p:pic>
    </p:spTree>
    <p:extLst>
      <p:ext uri="{BB962C8B-B14F-4D97-AF65-F5344CB8AC3E}">
        <p14:creationId xmlns:p14="http://schemas.microsoft.com/office/powerpoint/2010/main" val="265623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F87DFB-2262-59E0-77C4-0D668D8CD639}"/>
              </a:ext>
            </a:extLst>
          </p:cNvPr>
          <p:cNvSpPr>
            <a:spLocks noGrp="1"/>
          </p:cNvSpPr>
          <p:nvPr>
            <p:ph type="subTitle" idx="1"/>
          </p:nvPr>
        </p:nvSpPr>
        <p:spPr>
          <a:xfrm>
            <a:off x="485628" y="1209566"/>
            <a:ext cx="10639572" cy="2420952"/>
          </a:xfrm>
        </p:spPr>
        <p:txBody>
          <a:bodyPr>
            <a:normAutofit/>
          </a:bodyPr>
          <a:lstStyle/>
          <a:p>
            <a:pPr algn="l"/>
            <a:r>
              <a:rPr lang="en-US" sz="1800" b="1" dirty="0"/>
              <a:t>Example: Vector Addition</a:t>
            </a:r>
          </a:p>
          <a:p>
            <a:pPr algn="l"/>
            <a:r>
              <a:rPr lang="en-US" sz="1800" dirty="0"/>
              <a:t>Finding the total magnitude and direction of quantities such as force, electric field, magnetic </a:t>
            </a:r>
            <a:r>
              <a:rPr lang="en-US" sz="1800" dirty="0" err="1"/>
              <a:t>field,etc</a:t>
            </a:r>
            <a:r>
              <a:rPr lang="en-US" sz="1800" dirty="0"/>
              <a:t>.</a:t>
            </a:r>
          </a:p>
          <a:p>
            <a:pPr algn="l"/>
            <a:endParaRPr lang="en-US" sz="1800" dirty="0"/>
          </a:p>
          <a:p>
            <a:pPr algn="l"/>
            <a:r>
              <a:rPr lang="en-US" sz="1800" dirty="0"/>
              <a:t>In classical mechanics, forces are vectors and follow the principle of superposition. To calculate the total force on a charge q_2​ due to other charges q_1​ and q_3​, one must sum the individual forces vectorially:</a:t>
            </a:r>
          </a:p>
          <a:p>
            <a:pPr algn="l"/>
            <a:endParaRPr lang="en-US" sz="1800" dirty="0"/>
          </a:p>
        </p:txBody>
      </p:sp>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96" y="12545"/>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330" y="4802099"/>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39081" y="595686"/>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408511" y="4505436"/>
            <a:ext cx="1189556" cy="1142998"/>
            <a:chOff x="516467" y="4368801"/>
            <a:chExt cx="1189556" cy="1142998"/>
          </a:xfrm>
          <a:effectLst>
            <a:outerShdw blurRad="50800" dist="50800" dir="5400000" algn="ctr" rotWithShape="0">
              <a:srgbClr val="000000">
                <a:alpha val="0"/>
              </a:srgbClr>
            </a:outerShdw>
          </a:effectLst>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697567" y="459833"/>
            <a:ext cx="8001721" cy="751382"/>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1.1 Classical Superposition</a:t>
            </a:r>
            <a:endParaRPr lang="en-US" dirty="0"/>
          </a:p>
        </p:txBody>
      </p:sp>
      <p:pic>
        <p:nvPicPr>
          <p:cNvPr id="16" name="Picture 15">
            <a:extLst>
              <a:ext uri="{FF2B5EF4-FFF2-40B4-BE49-F238E27FC236}">
                <a16:creationId xmlns:a16="http://schemas.microsoft.com/office/drawing/2014/main" id="{F8364F20-B1D1-896C-1402-87B3FA701D04}"/>
              </a:ext>
            </a:extLst>
          </p:cNvPr>
          <p:cNvPicPr>
            <a:picLocks noChangeAspect="1"/>
          </p:cNvPicPr>
          <p:nvPr/>
        </p:nvPicPr>
        <p:blipFill>
          <a:blip r:embed="rId8"/>
          <a:stretch>
            <a:fillRect/>
          </a:stretch>
        </p:blipFill>
        <p:spPr>
          <a:xfrm>
            <a:off x="586312" y="2928487"/>
            <a:ext cx="1881355" cy="449726"/>
          </a:xfrm>
          <a:prstGeom prst="rect">
            <a:avLst/>
          </a:prstGeom>
        </p:spPr>
      </p:pic>
      <p:pic>
        <p:nvPicPr>
          <p:cNvPr id="23" name="Picture 22">
            <a:extLst>
              <a:ext uri="{FF2B5EF4-FFF2-40B4-BE49-F238E27FC236}">
                <a16:creationId xmlns:a16="http://schemas.microsoft.com/office/drawing/2014/main" id="{C1DA57E7-6A90-7375-B756-7269DA9242A9}"/>
              </a:ext>
            </a:extLst>
          </p:cNvPr>
          <p:cNvPicPr>
            <a:picLocks noChangeAspect="1"/>
          </p:cNvPicPr>
          <p:nvPr/>
        </p:nvPicPr>
        <p:blipFill rotWithShape="1">
          <a:blip r:embed="rId9"/>
          <a:srcRect t="6218"/>
          <a:stretch/>
        </p:blipFill>
        <p:spPr>
          <a:xfrm>
            <a:off x="3152085" y="3429000"/>
            <a:ext cx="5481429" cy="2252133"/>
          </a:xfrm>
          <a:prstGeom prst="rect">
            <a:avLst/>
          </a:prstGeom>
        </p:spPr>
      </p:pic>
    </p:spTree>
    <p:extLst>
      <p:ext uri="{BB962C8B-B14F-4D97-AF65-F5344CB8AC3E}">
        <p14:creationId xmlns:p14="http://schemas.microsoft.com/office/powerpoint/2010/main" val="4062861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F87DFB-2262-59E0-77C4-0D668D8CD639}"/>
              </a:ext>
            </a:extLst>
          </p:cNvPr>
          <p:cNvSpPr>
            <a:spLocks noGrp="1"/>
          </p:cNvSpPr>
          <p:nvPr>
            <p:ph type="subTitle" idx="1"/>
          </p:nvPr>
        </p:nvSpPr>
        <p:spPr>
          <a:xfrm>
            <a:off x="591215" y="1445067"/>
            <a:ext cx="10447866" cy="931376"/>
          </a:xfrm>
        </p:spPr>
        <p:txBody>
          <a:bodyPr>
            <a:normAutofit/>
          </a:bodyPr>
          <a:lstStyle/>
          <a:p>
            <a:pPr algn="l"/>
            <a:r>
              <a:rPr lang="en-US" sz="2000" dirty="0"/>
              <a:t>Quantum superposition is a fundamental concept in quantum mechanics, where a quantum system can exist </a:t>
            </a:r>
            <a:r>
              <a:rPr lang="en-US" sz="2000" b="1" dirty="0"/>
              <a:t>in multiple states </a:t>
            </a:r>
            <a:r>
              <a:rPr lang="en-US" sz="2000" dirty="0"/>
              <a:t>simultaneously </a:t>
            </a:r>
            <a:r>
              <a:rPr lang="en-US" sz="2000" b="1" dirty="0"/>
              <a:t>until it is measured.</a:t>
            </a:r>
          </a:p>
        </p:txBody>
      </p:sp>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96" y="12545"/>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330" y="4802099"/>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39081" y="595686"/>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408511" y="4505436"/>
            <a:ext cx="1189556" cy="1142998"/>
            <a:chOff x="516467" y="4368801"/>
            <a:chExt cx="1189556" cy="1142998"/>
          </a:xfrm>
          <a:effectLst>
            <a:outerShdw blurRad="50800" dist="50800" dir="5400000" algn="ctr" rotWithShape="0">
              <a:srgbClr val="000000">
                <a:alpha val="0"/>
              </a:srgbClr>
            </a:outerShdw>
          </a:effectLst>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697567" y="459833"/>
            <a:ext cx="8001721" cy="751382"/>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lang="en-US" sz="3600" b="1" dirty="0">
                <a:solidFill>
                  <a:prstClr val="black"/>
                </a:solidFill>
                <a:latin typeface="Calibri" panose="020F0502020204030204"/>
                <a:ea typeface="+mn-ea"/>
                <a:cs typeface="+mn-cs"/>
              </a:rPr>
              <a:t>1.2</a:t>
            </a: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 Quantum Superposition</a:t>
            </a:r>
            <a:endParaRPr lang="en-US" dirty="0"/>
          </a:p>
        </p:txBody>
      </p:sp>
      <p:sp>
        <p:nvSpPr>
          <p:cNvPr id="12" name="TextBox 11">
            <a:extLst>
              <a:ext uri="{FF2B5EF4-FFF2-40B4-BE49-F238E27FC236}">
                <a16:creationId xmlns:a16="http://schemas.microsoft.com/office/drawing/2014/main" id="{D230334C-2691-0F99-AA4C-62A157D5B391}"/>
              </a:ext>
            </a:extLst>
          </p:cNvPr>
          <p:cNvSpPr txBox="1"/>
          <p:nvPr/>
        </p:nvSpPr>
        <p:spPr>
          <a:xfrm>
            <a:off x="618067" y="2424245"/>
            <a:ext cx="6502400" cy="1323439"/>
          </a:xfrm>
          <a:prstGeom prst="rect">
            <a:avLst/>
          </a:prstGeom>
          <a:noFill/>
        </p:spPr>
        <p:txBody>
          <a:bodyPr wrap="square">
            <a:spAutoFit/>
          </a:bodyPr>
          <a:lstStyle/>
          <a:p>
            <a:r>
              <a:rPr lang="en-US" sz="2000" dirty="0"/>
              <a:t>We Will Be going through:</a:t>
            </a:r>
          </a:p>
          <a:p>
            <a:pPr marL="285750" indent="-285750">
              <a:buFontTx/>
              <a:buChar char="-"/>
            </a:pPr>
            <a:r>
              <a:rPr lang="en-US" sz="2000" dirty="0"/>
              <a:t>Energy Quantization</a:t>
            </a:r>
          </a:p>
          <a:p>
            <a:pPr marL="285750" indent="-285750">
              <a:buFontTx/>
              <a:buChar char="-"/>
            </a:pPr>
            <a:r>
              <a:rPr lang="en-US" sz="2000" dirty="0"/>
              <a:t>Coin Toss Analogy</a:t>
            </a:r>
          </a:p>
          <a:p>
            <a:pPr marL="285750" indent="-285750">
              <a:buFontTx/>
              <a:buChar char="-"/>
            </a:pPr>
            <a:r>
              <a:rPr lang="en-US" sz="2000" dirty="0"/>
              <a:t>Schrödinger's Cat</a:t>
            </a:r>
          </a:p>
        </p:txBody>
      </p:sp>
    </p:spTree>
    <p:extLst>
      <p:ext uri="{BB962C8B-B14F-4D97-AF65-F5344CB8AC3E}">
        <p14:creationId xmlns:p14="http://schemas.microsoft.com/office/powerpoint/2010/main" val="1181883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F87DFB-2262-59E0-77C4-0D668D8CD639}"/>
              </a:ext>
            </a:extLst>
          </p:cNvPr>
          <p:cNvSpPr>
            <a:spLocks noGrp="1"/>
          </p:cNvSpPr>
          <p:nvPr>
            <p:ph type="subTitle" idx="1"/>
          </p:nvPr>
        </p:nvSpPr>
        <p:spPr>
          <a:xfrm>
            <a:off x="591215" y="1445067"/>
            <a:ext cx="2710785" cy="381000"/>
          </a:xfrm>
        </p:spPr>
        <p:txBody>
          <a:bodyPr>
            <a:normAutofit fontScale="92500" lnSpcReduction="10000"/>
          </a:bodyPr>
          <a:lstStyle/>
          <a:p>
            <a:pPr algn="l"/>
            <a:r>
              <a:rPr lang="en-US" b="1" dirty="0"/>
              <a:t>Energy Quantization</a:t>
            </a:r>
          </a:p>
          <a:p>
            <a:pPr algn="l"/>
            <a:endParaRPr lang="en-US" sz="2000" b="1" dirty="0"/>
          </a:p>
        </p:txBody>
      </p:sp>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96" y="12545"/>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330" y="4802099"/>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39081" y="595686"/>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408511" y="5181690"/>
            <a:ext cx="1189556" cy="1142998"/>
            <a:chOff x="516467" y="4368801"/>
            <a:chExt cx="1189556" cy="1142998"/>
          </a:xfrm>
          <a:effectLst>
            <a:outerShdw blurRad="50800" dist="50800" dir="5400000" algn="ctr" rotWithShape="0">
              <a:srgbClr val="000000">
                <a:alpha val="0"/>
              </a:srgbClr>
            </a:outerShdw>
          </a:effectLst>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697567" y="459833"/>
            <a:ext cx="8001721" cy="751382"/>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lang="en-US" sz="3600" b="1" dirty="0">
                <a:solidFill>
                  <a:prstClr val="black"/>
                </a:solidFill>
                <a:latin typeface="Calibri" panose="020F0502020204030204"/>
                <a:ea typeface="+mn-ea"/>
                <a:cs typeface="+mn-cs"/>
              </a:rPr>
              <a:t>1.2</a:t>
            </a: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 Quantum Superposition</a:t>
            </a:r>
            <a:endParaRPr lang="en-US" dirty="0"/>
          </a:p>
        </p:txBody>
      </p:sp>
      <p:sp>
        <p:nvSpPr>
          <p:cNvPr id="12" name="TextBox 11">
            <a:extLst>
              <a:ext uri="{FF2B5EF4-FFF2-40B4-BE49-F238E27FC236}">
                <a16:creationId xmlns:a16="http://schemas.microsoft.com/office/drawing/2014/main" id="{D230334C-2691-0F99-AA4C-62A157D5B391}"/>
              </a:ext>
            </a:extLst>
          </p:cNvPr>
          <p:cNvSpPr txBox="1"/>
          <p:nvPr/>
        </p:nvSpPr>
        <p:spPr>
          <a:xfrm>
            <a:off x="586311" y="1826067"/>
            <a:ext cx="10674355" cy="1200329"/>
          </a:xfrm>
          <a:prstGeom prst="rect">
            <a:avLst/>
          </a:prstGeom>
          <a:noFill/>
        </p:spPr>
        <p:txBody>
          <a:bodyPr wrap="square">
            <a:spAutoFit/>
          </a:bodyPr>
          <a:lstStyle/>
          <a:p>
            <a:r>
              <a:rPr lang="en-US" dirty="0"/>
              <a:t>In classical physics, energy can take any value within a range. For example, you would normally expect that an object can have an arbitrary amount of kinetic energy ranging from 0 to infinity (∞) Joules, i.e. a baseball could be at rest or thrown at any speed. However, according to quantum mechanics, the ball’s energy is </a:t>
            </a:r>
            <a:r>
              <a:rPr lang="en-US" b="1" dirty="0"/>
              <a:t>quantized</a:t>
            </a:r>
            <a:r>
              <a:rPr lang="en-US" dirty="0"/>
              <a:t>, meaning it can only have certain values. </a:t>
            </a:r>
          </a:p>
        </p:txBody>
      </p:sp>
      <p:pic>
        <p:nvPicPr>
          <p:cNvPr id="16" name="Picture 15">
            <a:extLst>
              <a:ext uri="{FF2B5EF4-FFF2-40B4-BE49-F238E27FC236}">
                <a16:creationId xmlns:a16="http://schemas.microsoft.com/office/drawing/2014/main" id="{13E6F5AA-04A2-0F4B-EBAC-A00211AF0F4B}"/>
              </a:ext>
            </a:extLst>
          </p:cNvPr>
          <p:cNvPicPr>
            <a:picLocks noChangeAspect="1"/>
          </p:cNvPicPr>
          <p:nvPr/>
        </p:nvPicPr>
        <p:blipFill>
          <a:blip r:embed="rId8"/>
          <a:stretch>
            <a:fillRect/>
          </a:stretch>
        </p:blipFill>
        <p:spPr>
          <a:xfrm>
            <a:off x="4982530" y="2794000"/>
            <a:ext cx="6278136" cy="3310289"/>
          </a:xfrm>
          <a:prstGeom prst="rect">
            <a:avLst/>
          </a:prstGeom>
        </p:spPr>
      </p:pic>
      <p:sp>
        <p:nvSpPr>
          <p:cNvPr id="23" name="TextBox 22">
            <a:extLst>
              <a:ext uri="{FF2B5EF4-FFF2-40B4-BE49-F238E27FC236}">
                <a16:creationId xmlns:a16="http://schemas.microsoft.com/office/drawing/2014/main" id="{6BF7B8FF-8AB4-C033-EA29-DE473F359DE7}"/>
              </a:ext>
            </a:extLst>
          </p:cNvPr>
          <p:cNvSpPr txBox="1"/>
          <p:nvPr/>
        </p:nvSpPr>
        <p:spPr>
          <a:xfrm>
            <a:off x="586311" y="3359335"/>
            <a:ext cx="4044954" cy="2585323"/>
          </a:xfrm>
          <a:prstGeom prst="rect">
            <a:avLst/>
          </a:prstGeom>
          <a:noFill/>
        </p:spPr>
        <p:txBody>
          <a:bodyPr wrap="square">
            <a:spAutoFit/>
          </a:bodyPr>
          <a:lstStyle/>
          <a:p>
            <a:r>
              <a:rPr lang="en-US" dirty="0"/>
              <a:t>A specific example of </a:t>
            </a:r>
            <a:r>
              <a:rPr lang="en-US" b="1" dirty="0"/>
              <a:t>energy quantization </a:t>
            </a:r>
            <a:r>
              <a:rPr lang="en-US" dirty="0"/>
              <a:t>is when energies can </a:t>
            </a:r>
            <a:r>
              <a:rPr lang="en-US" b="1" dirty="0"/>
              <a:t>only have integer</a:t>
            </a:r>
            <a:r>
              <a:rPr lang="en-US" dirty="0"/>
              <a:t> values E = 0, 1, 2, 3,..., but not any numbers in between. This is counterintuitive, as we cannot observe it with our classical eyes. The gaps in energy are too small to be seen with the human eye and as such can be treated as continuous for classical physics.</a:t>
            </a:r>
          </a:p>
        </p:txBody>
      </p:sp>
    </p:spTree>
    <p:extLst>
      <p:ext uri="{BB962C8B-B14F-4D97-AF65-F5344CB8AC3E}">
        <p14:creationId xmlns:p14="http://schemas.microsoft.com/office/powerpoint/2010/main" val="75134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F87DFB-2262-59E0-77C4-0D668D8CD639}"/>
              </a:ext>
            </a:extLst>
          </p:cNvPr>
          <p:cNvSpPr>
            <a:spLocks noGrp="1"/>
          </p:cNvSpPr>
          <p:nvPr>
            <p:ph type="subTitle" idx="1"/>
          </p:nvPr>
        </p:nvSpPr>
        <p:spPr>
          <a:xfrm>
            <a:off x="591215" y="1445067"/>
            <a:ext cx="10447866" cy="381000"/>
          </a:xfrm>
        </p:spPr>
        <p:txBody>
          <a:bodyPr>
            <a:normAutofit/>
          </a:bodyPr>
          <a:lstStyle/>
          <a:p>
            <a:pPr algn="l"/>
            <a:r>
              <a:rPr lang="en-US" sz="2000" b="1" dirty="0"/>
              <a:t>Coin Toss Analogy</a:t>
            </a:r>
            <a:endParaRPr lang="en-US" sz="2800" b="1" dirty="0"/>
          </a:p>
        </p:txBody>
      </p:sp>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96" y="12545"/>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330" y="4802099"/>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39081" y="595686"/>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311450" y="4761333"/>
            <a:ext cx="1189556" cy="1142998"/>
            <a:chOff x="516467" y="4368801"/>
            <a:chExt cx="1189556" cy="1142998"/>
          </a:xfrm>
          <a:effectLst>
            <a:outerShdw blurRad="50800" dist="50800" dir="5400000" algn="ctr" rotWithShape="0">
              <a:srgbClr val="000000">
                <a:alpha val="0"/>
              </a:srgbClr>
            </a:outerShdw>
          </a:effectLst>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697567" y="459833"/>
            <a:ext cx="8001721" cy="751382"/>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lang="en-US" sz="3600" b="1" dirty="0">
                <a:solidFill>
                  <a:prstClr val="black"/>
                </a:solidFill>
                <a:latin typeface="Calibri" panose="020F0502020204030204"/>
                <a:ea typeface="+mn-ea"/>
                <a:cs typeface="+mn-cs"/>
              </a:rPr>
              <a:t>1.2</a:t>
            </a: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 Quantum Superposition</a:t>
            </a:r>
            <a:endParaRPr lang="en-US" dirty="0"/>
          </a:p>
        </p:txBody>
      </p:sp>
      <p:sp>
        <p:nvSpPr>
          <p:cNvPr id="12" name="TextBox 11">
            <a:extLst>
              <a:ext uri="{FF2B5EF4-FFF2-40B4-BE49-F238E27FC236}">
                <a16:creationId xmlns:a16="http://schemas.microsoft.com/office/drawing/2014/main" id="{D230334C-2691-0F99-AA4C-62A157D5B391}"/>
              </a:ext>
            </a:extLst>
          </p:cNvPr>
          <p:cNvSpPr txBox="1"/>
          <p:nvPr/>
        </p:nvSpPr>
        <p:spPr>
          <a:xfrm>
            <a:off x="586312" y="1775417"/>
            <a:ext cx="9652000" cy="400110"/>
          </a:xfrm>
          <a:prstGeom prst="rect">
            <a:avLst/>
          </a:prstGeom>
          <a:noFill/>
        </p:spPr>
        <p:txBody>
          <a:bodyPr wrap="square">
            <a:spAutoFit/>
          </a:bodyPr>
          <a:lstStyle/>
          <a:p>
            <a:r>
              <a:rPr lang="en-US" sz="2000" dirty="0"/>
              <a:t>One aspect of quantum superposition can be explained using a coin analogy.</a:t>
            </a:r>
          </a:p>
        </p:txBody>
      </p:sp>
      <p:pic>
        <p:nvPicPr>
          <p:cNvPr id="16" name="Picture 15">
            <a:extLst>
              <a:ext uri="{FF2B5EF4-FFF2-40B4-BE49-F238E27FC236}">
                <a16:creationId xmlns:a16="http://schemas.microsoft.com/office/drawing/2014/main" id="{F04F6F31-D244-FBFA-E47F-50E7425EFE25}"/>
              </a:ext>
            </a:extLst>
          </p:cNvPr>
          <p:cNvPicPr>
            <a:picLocks noChangeAspect="1"/>
          </p:cNvPicPr>
          <p:nvPr/>
        </p:nvPicPr>
        <p:blipFill rotWithShape="1">
          <a:blip r:embed="rId8"/>
          <a:srcRect l="54459"/>
          <a:stretch/>
        </p:blipFill>
        <p:spPr>
          <a:xfrm>
            <a:off x="8068735" y="2313897"/>
            <a:ext cx="3288463" cy="2638793"/>
          </a:xfrm>
          <a:prstGeom prst="rect">
            <a:avLst/>
          </a:prstGeom>
        </p:spPr>
      </p:pic>
      <p:pic>
        <p:nvPicPr>
          <p:cNvPr id="23" name="Picture 22">
            <a:extLst>
              <a:ext uri="{FF2B5EF4-FFF2-40B4-BE49-F238E27FC236}">
                <a16:creationId xmlns:a16="http://schemas.microsoft.com/office/drawing/2014/main" id="{CDEB6F87-85AE-C834-24A6-5A237D749249}"/>
              </a:ext>
            </a:extLst>
          </p:cNvPr>
          <p:cNvPicPr>
            <a:picLocks noChangeAspect="1"/>
          </p:cNvPicPr>
          <p:nvPr/>
        </p:nvPicPr>
        <p:blipFill rotWithShape="1">
          <a:blip r:embed="rId8"/>
          <a:srcRect r="67888" b="71444"/>
          <a:stretch/>
        </p:blipFill>
        <p:spPr>
          <a:xfrm>
            <a:off x="8628643" y="4958805"/>
            <a:ext cx="2318758" cy="753524"/>
          </a:xfrm>
          <a:prstGeom prst="rect">
            <a:avLst/>
          </a:prstGeom>
        </p:spPr>
      </p:pic>
      <p:sp>
        <p:nvSpPr>
          <p:cNvPr id="25" name="TextBox 24">
            <a:extLst>
              <a:ext uri="{FF2B5EF4-FFF2-40B4-BE49-F238E27FC236}">
                <a16:creationId xmlns:a16="http://schemas.microsoft.com/office/drawing/2014/main" id="{045C2C78-33F6-0CFB-38F8-8E83AE4AC6E4}"/>
              </a:ext>
            </a:extLst>
          </p:cNvPr>
          <p:cNvSpPr txBox="1"/>
          <p:nvPr/>
        </p:nvSpPr>
        <p:spPr>
          <a:xfrm>
            <a:off x="733422" y="2410695"/>
            <a:ext cx="7287688" cy="369332"/>
          </a:xfrm>
          <a:prstGeom prst="rect">
            <a:avLst/>
          </a:prstGeom>
          <a:noFill/>
        </p:spPr>
        <p:txBody>
          <a:bodyPr wrap="square">
            <a:spAutoFit/>
          </a:bodyPr>
          <a:lstStyle/>
          <a:p>
            <a:r>
              <a:rPr lang="en-US" b="1" i="1" dirty="0"/>
              <a:t>Question 1 </a:t>
            </a:r>
            <a:r>
              <a:rPr lang="en-US" i="1" dirty="0"/>
              <a:t>What state is the coin in while it is in the air? Is it heads or tails?</a:t>
            </a:r>
          </a:p>
        </p:txBody>
      </p:sp>
      <p:sp>
        <p:nvSpPr>
          <p:cNvPr id="26" name="Flowchart: Process 25">
            <a:extLst>
              <a:ext uri="{FF2B5EF4-FFF2-40B4-BE49-F238E27FC236}">
                <a16:creationId xmlns:a16="http://schemas.microsoft.com/office/drawing/2014/main" id="{7252D034-38C1-ECD9-B520-E6C12B66F8E4}"/>
              </a:ext>
            </a:extLst>
          </p:cNvPr>
          <p:cNvSpPr/>
          <p:nvPr/>
        </p:nvSpPr>
        <p:spPr>
          <a:xfrm>
            <a:off x="685800" y="2313897"/>
            <a:ext cx="7382933" cy="2774570"/>
          </a:xfrm>
          <a:prstGeom prst="flowChartProcess">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C0B5534-766D-03B1-7905-7E3A7CD091F1}"/>
              </a:ext>
            </a:extLst>
          </p:cNvPr>
          <p:cNvSpPr txBox="1"/>
          <p:nvPr/>
        </p:nvSpPr>
        <p:spPr>
          <a:xfrm>
            <a:off x="834802" y="2853637"/>
            <a:ext cx="7102698" cy="2031325"/>
          </a:xfrm>
          <a:prstGeom prst="rect">
            <a:avLst/>
          </a:prstGeom>
          <a:noFill/>
        </p:spPr>
        <p:txBody>
          <a:bodyPr wrap="square">
            <a:spAutoFit/>
          </a:bodyPr>
          <a:lstStyle/>
          <a:p>
            <a:r>
              <a:rPr lang="en-US" dirty="0"/>
              <a:t>While it is in the air: We can say that the coin is in a </a:t>
            </a:r>
            <a:r>
              <a:rPr lang="en-US" b="1" dirty="0"/>
              <a:t>superposition</a:t>
            </a:r>
            <a:r>
              <a:rPr lang="en-US" dirty="0"/>
              <a:t> of both states (heads and tails). When it lands (Measured), it has a </a:t>
            </a:r>
            <a:r>
              <a:rPr lang="en-US" b="1" dirty="0"/>
              <a:t>definite state</a:t>
            </a:r>
            <a:r>
              <a:rPr lang="en-US" dirty="0"/>
              <a:t>, either heads or tails</a:t>
            </a:r>
          </a:p>
          <a:p>
            <a:endParaRPr lang="en-US" dirty="0"/>
          </a:p>
          <a:p>
            <a:r>
              <a:rPr lang="en-US" dirty="0"/>
              <a:t>When we observe the coin, we are making a measurement which destroys the superposition to a definite quantized values (either in a heads state or a tails state).</a:t>
            </a:r>
          </a:p>
        </p:txBody>
      </p:sp>
    </p:spTree>
    <p:extLst>
      <p:ext uri="{BB962C8B-B14F-4D97-AF65-F5344CB8AC3E}">
        <p14:creationId xmlns:p14="http://schemas.microsoft.com/office/powerpoint/2010/main" val="32707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F87DFB-2262-59E0-77C4-0D668D8CD639}"/>
              </a:ext>
            </a:extLst>
          </p:cNvPr>
          <p:cNvSpPr>
            <a:spLocks noGrp="1"/>
          </p:cNvSpPr>
          <p:nvPr>
            <p:ph type="subTitle" idx="1"/>
          </p:nvPr>
        </p:nvSpPr>
        <p:spPr>
          <a:xfrm>
            <a:off x="591215" y="1445067"/>
            <a:ext cx="10447866" cy="381000"/>
          </a:xfrm>
        </p:spPr>
        <p:txBody>
          <a:bodyPr>
            <a:normAutofit/>
          </a:bodyPr>
          <a:lstStyle/>
          <a:p>
            <a:pPr algn="l"/>
            <a:r>
              <a:rPr lang="en-US" sz="2000" b="1" dirty="0"/>
              <a:t>Schrödinger's Cat</a:t>
            </a:r>
            <a:endParaRPr lang="en-US" sz="2800" b="1" dirty="0"/>
          </a:p>
        </p:txBody>
      </p:sp>
      <p:grpSp>
        <p:nvGrpSpPr>
          <p:cNvPr id="6" name="Group 5">
            <a:extLst>
              <a:ext uri="{FF2B5EF4-FFF2-40B4-BE49-F238E27FC236}">
                <a16:creationId xmlns:a16="http://schemas.microsoft.com/office/drawing/2014/main" id="{4D3E0C62-1C92-CDFB-8EE1-B388E37C75A2}"/>
              </a:ext>
            </a:extLst>
          </p:cNvPr>
          <p:cNvGrpSpPr/>
          <p:nvPr/>
        </p:nvGrpSpPr>
        <p:grpSpPr>
          <a:xfrm>
            <a:off x="186267" y="149755"/>
            <a:ext cx="11819466" cy="236009"/>
            <a:chOff x="186267" y="149755"/>
            <a:chExt cx="11819466" cy="236009"/>
          </a:xfrm>
        </p:grpSpPr>
        <p:sp>
          <p:nvSpPr>
            <p:cNvPr id="4" name="Rectangle 3">
              <a:extLst>
                <a:ext uri="{FF2B5EF4-FFF2-40B4-BE49-F238E27FC236}">
                  <a16:creationId xmlns:a16="http://schemas.microsoft.com/office/drawing/2014/main" id="{432F20C5-915E-8057-D895-B0B81E5F4E0B}"/>
                </a:ext>
              </a:extLst>
            </p:cNvPr>
            <p:cNvSpPr/>
            <p:nvPr/>
          </p:nvSpPr>
          <p:spPr>
            <a:xfrm>
              <a:off x="186267" y="1497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82FB6E-348E-2EBC-AA94-CAD959CC110A}"/>
                </a:ext>
              </a:extLst>
            </p:cNvPr>
            <p:cNvSpPr/>
            <p:nvPr/>
          </p:nvSpPr>
          <p:spPr>
            <a:xfrm>
              <a:off x="4254500" y="1497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1588FC-C9CA-C6CA-20CD-4F6852EC1949}"/>
                </a:ext>
              </a:extLst>
            </p:cNvPr>
            <p:cNvSpPr/>
            <p:nvPr/>
          </p:nvSpPr>
          <p:spPr>
            <a:xfrm>
              <a:off x="8322733" y="1497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107E51F-3504-42C0-02CD-533B896F0EFD}"/>
              </a:ext>
            </a:extLst>
          </p:cNvPr>
          <p:cNvGrpSpPr/>
          <p:nvPr/>
        </p:nvGrpSpPr>
        <p:grpSpPr>
          <a:xfrm>
            <a:off x="186267" y="6347355"/>
            <a:ext cx="11819466" cy="236009"/>
            <a:chOff x="186267" y="6347355"/>
            <a:chExt cx="11819466" cy="236009"/>
          </a:xfrm>
        </p:grpSpPr>
        <p:sp>
          <p:nvSpPr>
            <p:cNvPr id="9" name="Rectangle 8">
              <a:extLst>
                <a:ext uri="{FF2B5EF4-FFF2-40B4-BE49-F238E27FC236}">
                  <a16:creationId xmlns:a16="http://schemas.microsoft.com/office/drawing/2014/main" id="{B77FA4CD-A5E1-2D36-F7BD-1CB54F5FCA03}"/>
                </a:ext>
              </a:extLst>
            </p:cNvPr>
            <p:cNvSpPr/>
            <p:nvPr/>
          </p:nvSpPr>
          <p:spPr>
            <a:xfrm>
              <a:off x="186267" y="6347355"/>
              <a:ext cx="3683000" cy="23600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D670AE-A5D6-634E-E98C-EAAE5544B137}"/>
                </a:ext>
              </a:extLst>
            </p:cNvPr>
            <p:cNvSpPr/>
            <p:nvPr/>
          </p:nvSpPr>
          <p:spPr>
            <a:xfrm>
              <a:off x="4254500" y="6347355"/>
              <a:ext cx="3683000" cy="236009"/>
            </a:xfrm>
            <a:prstGeom prst="rect">
              <a:avLst/>
            </a:prstGeom>
            <a:solidFill>
              <a:srgbClr val="9B0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AE7004-41A4-1EC3-DD7D-AF7A6DB03A61}"/>
                </a:ext>
              </a:extLst>
            </p:cNvPr>
            <p:cNvSpPr/>
            <p:nvPr/>
          </p:nvSpPr>
          <p:spPr>
            <a:xfrm>
              <a:off x="8322733" y="6347355"/>
              <a:ext cx="3683000" cy="23600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Atom">
            <a:extLst>
              <a:ext uri="{FF2B5EF4-FFF2-40B4-BE49-F238E27FC236}">
                <a16:creationId xmlns:a16="http://schemas.microsoft.com/office/drawing/2014/main" id="{B1EBD307-D5C9-ADE5-0826-B1B73207B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002" y="412116"/>
            <a:ext cx="1166281" cy="1166281"/>
          </a:xfrm>
          <a:prstGeom prst="rect">
            <a:avLst/>
          </a:prstGeom>
        </p:spPr>
      </p:pic>
      <p:pic>
        <p:nvPicPr>
          <p:cNvPr id="15" name="Graphic 14" descr="Processor">
            <a:extLst>
              <a:ext uri="{FF2B5EF4-FFF2-40B4-BE49-F238E27FC236}">
                <a16:creationId xmlns:a16="http://schemas.microsoft.com/office/drawing/2014/main" id="{37C6BB72-F5A1-9EDC-0FF2-14DDA2A904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0143" y="4572064"/>
            <a:ext cx="1335334" cy="1335334"/>
          </a:xfrm>
          <a:prstGeom prst="rect">
            <a:avLst/>
          </a:prstGeom>
        </p:spPr>
      </p:pic>
      <p:pic>
        <p:nvPicPr>
          <p:cNvPr id="17" name="Graphic 16" descr="Ethernet">
            <a:extLst>
              <a:ext uri="{FF2B5EF4-FFF2-40B4-BE49-F238E27FC236}">
                <a16:creationId xmlns:a16="http://schemas.microsoft.com/office/drawing/2014/main" id="{DE1E0881-C601-0F23-564B-2265359263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0933118" y="910730"/>
            <a:ext cx="1335334" cy="1335334"/>
          </a:xfrm>
          <a:prstGeom prst="rect">
            <a:avLst/>
          </a:prstGeom>
        </p:spPr>
      </p:pic>
      <p:grpSp>
        <p:nvGrpSpPr>
          <p:cNvPr id="21" name="Group 20">
            <a:extLst>
              <a:ext uri="{FF2B5EF4-FFF2-40B4-BE49-F238E27FC236}">
                <a16:creationId xmlns:a16="http://schemas.microsoft.com/office/drawing/2014/main" id="{E54D75D6-0FC9-877A-B237-9C840477FD63}"/>
              </a:ext>
            </a:extLst>
          </p:cNvPr>
          <p:cNvGrpSpPr/>
          <p:nvPr/>
        </p:nvGrpSpPr>
        <p:grpSpPr>
          <a:xfrm>
            <a:off x="412029" y="4668231"/>
            <a:ext cx="1189556" cy="1142998"/>
            <a:chOff x="516467" y="4368801"/>
            <a:chExt cx="1189556" cy="1142998"/>
          </a:xfrm>
          <a:effectLst>
            <a:outerShdw blurRad="50800" dist="50800" dir="5400000" algn="ctr" rotWithShape="0">
              <a:srgbClr val="000000">
                <a:alpha val="0"/>
              </a:srgbClr>
            </a:outerShdw>
          </a:effectLst>
        </p:grpSpPr>
        <p:sp>
          <p:nvSpPr>
            <p:cNvPr id="18" name="Flowchart: Process 17">
              <a:extLst>
                <a:ext uri="{FF2B5EF4-FFF2-40B4-BE49-F238E27FC236}">
                  <a16:creationId xmlns:a16="http://schemas.microsoft.com/office/drawing/2014/main" id="{6BB9FDA2-7744-529A-3FF3-E82A17941F2A}"/>
                </a:ext>
              </a:extLst>
            </p:cNvPr>
            <p:cNvSpPr/>
            <p:nvPr/>
          </p:nvSpPr>
          <p:spPr>
            <a:xfrm>
              <a:off x="516467" y="4368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200151E9-0F50-F956-D1BA-921838CAC32E}"/>
                </a:ext>
              </a:extLst>
            </p:cNvPr>
            <p:cNvSpPr/>
            <p:nvPr/>
          </p:nvSpPr>
          <p:spPr>
            <a:xfrm>
              <a:off x="918628" y="4749801"/>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D6A134-8197-3682-BBC1-3FBAF1F5D46E}"/>
                </a:ext>
              </a:extLst>
            </p:cNvPr>
            <p:cNvSpPr/>
            <p:nvPr/>
          </p:nvSpPr>
          <p:spPr>
            <a:xfrm>
              <a:off x="1316557" y="5130799"/>
              <a:ext cx="389466" cy="381000"/>
            </a:xfrm>
            <a:prstGeom prst="flowChartProcess">
              <a:avLst/>
            </a:prstGeom>
            <a:no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a:extLst>
              <a:ext uri="{FF2B5EF4-FFF2-40B4-BE49-F238E27FC236}">
                <a16:creationId xmlns:a16="http://schemas.microsoft.com/office/drawing/2014/main" id="{92A757A3-03B6-CA39-E500-A396F0E0F010}"/>
              </a:ext>
            </a:extLst>
          </p:cNvPr>
          <p:cNvSpPr>
            <a:spLocks noGrp="1"/>
          </p:cNvSpPr>
          <p:nvPr>
            <p:ph type="ctrTitle"/>
          </p:nvPr>
        </p:nvSpPr>
        <p:spPr>
          <a:xfrm>
            <a:off x="1697567" y="459833"/>
            <a:ext cx="8001721" cy="751382"/>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lang="en-US" sz="3600" b="1" dirty="0">
                <a:solidFill>
                  <a:prstClr val="black"/>
                </a:solidFill>
                <a:latin typeface="Calibri" panose="020F0502020204030204"/>
                <a:ea typeface="+mn-ea"/>
                <a:cs typeface="+mn-cs"/>
              </a:rPr>
              <a:t>1.2</a:t>
            </a: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 Quantum Superposition</a:t>
            </a:r>
            <a:endParaRPr lang="en-US" dirty="0"/>
          </a:p>
        </p:txBody>
      </p:sp>
      <p:sp>
        <p:nvSpPr>
          <p:cNvPr id="12" name="TextBox 11">
            <a:extLst>
              <a:ext uri="{FF2B5EF4-FFF2-40B4-BE49-F238E27FC236}">
                <a16:creationId xmlns:a16="http://schemas.microsoft.com/office/drawing/2014/main" id="{D230334C-2691-0F99-AA4C-62A157D5B391}"/>
              </a:ext>
            </a:extLst>
          </p:cNvPr>
          <p:cNvSpPr txBox="1"/>
          <p:nvPr/>
        </p:nvSpPr>
        <p:spPr>
          <a:xfrm>
            <a:off x="591215" y="1745016"/>
            <a:ext cx="9652000" cy="1631216"/>
          </a:xfrm>
          <a:prstGeom prst="rect">
            <a:avLst/>
          </a:prstGeom>
          <a:noFill/>
        </p:spPr>
        <p:txBody>
          <a:bodyPr wrap="square">
            <a:spAutoFit/>
          </a:bodyPr>
          <a:lstStyle/>
          <a:p>
            <a:r>
              <a:rPr lang="en-US" sz="2000" dirty="0"/>
              <a:t>In Schrödinger’s famous thought experiment, Schrödinger’s cat is placed in a closed box with a single atom that has some probability of emitting deadly radiation at any time. Since radioactive nuclear decay is a spontaneous process, it is impossible to predict for certain when the nucleus decays. Therefore, you do not know whether the cat is alive or dead unless you open and look in the box.</a:t>
            </a:r>
          </a:p>
        </p:txBody>
      </p:sp>
      <p:sp>
        <p:nvSpPr>
          <p:cNvPr id="22" name="TextBox 21">
            <a:extLst>
              <a:ext uri="{FF2B5EF4-FFF2-40B4-BE49-F238E27FC236}">
                <a16:creationId xmlns:a16="http://schemas.microsoft.com/office/drawing/2014/main" id="{D6AD00FC-8D88-0DCA-ED66-EC0668697824}"/>
              </a:ext>
            </a:extLst>
          </p:cNvPr>
          <p:cNvSpPr txBox="1"/>
          <p:nvPr/>
        </p:nvSpPr>
        <p:spPr>
          <a:xfrm>
            <a:off x="1250556" y="3529436"/>
            <a:ext cx="6481232" cy="369332"/>
          </a:xfrm>
          <a:prstGeom prst="rect">
            <a:avLst/>
          </a:prstGeom>
          <a:noFill/>
        </p:spPr>
        <p:txBody>
          <a:bodyPr wrap="square">
            <a:spAutoFit/>
          </a:bodyPr>
          <a:lstStyle/>
          <a:p>
            <a:r>
              <a:rPr lang="en-US" dirty="0">
                <a:hlinkClick r:id="rId8"/>
              </a:rPr>
              <a:t>Schrödinger's Cat</a:t>
            </a:r>
            <a:endParaRPr lang="en-US" dirty="0"/>
          </a:p>
        </p:txBody>
      </p:sp>
      <p:sp>
        <p:nvSpPr>
          <p:cNvPr id="24" name="TextBox 23">
            <a:extLst>
              <a:ext uri="{FF2B5EF4-FFF2-40B4-BE49-F238E27FC236}">
                <a16:creationId xmlns:a16="http://schemas.microsoft.com/office/drawing/2014/main" id="{869AA1E8-3273-9808-36E7-37C6E8DA5C06}"/>
              </a:ext>
            </a:extLst>
          </p:cNvPr>
          <p:cNvSpPr txBox="1"/>
          <p:nvPr/>
        </p:nvSpPr>
        <p:spPr>
          <a:xfrm>
            <a:off x="591215" y="3529436"/>
            <a:ext cx="831185" cy="369332"/>
          </a:xfrm>
          <a:prstGeom prst="rect">
            <a:avLst/>
          </a:prstGeom>
          <a:noFill/>
        </p:spPr>
        <p:txBody>
          <a:bodyPr wrap="square" rtlCol="0">
            <a:spAutoFit/>
          </a:bodyPr>
          <a:lstStyle/>
          <a:p>
            <a:r>
              <a:rPr lang="en-US" b="1" dirty="0"/>
              <a:t>Video: </a:t>
            </a:r>
          </a:p>
        </p:txBody>
      </p:sp>
    </p:spTree>
    <p:extLst>
      <p:ext uri="{BB962C8B-B14F-4D97-AF65-F5344CB8AC3E}">
        <p14:creationId xmlns:p14="http://schemas.microsoft.com/office/powerpoint/2010/main" val="186847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835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Quantum Computing for the Quantum Curious  </vt:lpstr>
      <vt:lpstr>1.0 Objectives </vt:lpstr>
      <vt:lpstr>1.1 Classical Superposition </vt:lpstr>
      <vt:lpstr>1.1 Classical Superposition</vt:lpstr>
      <vt:lpstr>1.1 Classical Superposition</vt:lpstr>
      <vt:lpstr>1.2 Quantum Superposition</vt:lpstr>
      <vt:lpstr>1.2 Quantum Superposition</vt:lpstr>
      <vt:lpstr>1.2 Quantum Superposition</vt:lpstr>
      <vt:lpstr>1.2 Quantum Superposition</vt:lpstr>
      <vt:lpstr>1.3 Big Ideas</vt:lpstr>
      <vt:lpstr>Reference Book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Roua .</dc:creator>
  <cp:lastModifiedBy>Roua .</cp:lastModifiedBy>
  <cp:revision>4</cp:revision>
  <dcterms:created xsi:type="dcterms:W3CDTF">2024-08-01T09:14:51Z</dcterms:created>
  <dcterms:modified xsi:type="dcterms:W3CDTF">2024-10-14T11:46:51Z</dcterms:modified>
</cp:coreProperties>
</file>