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Corsiva"/>
      <p:regular r:id="rId81"/>
      <p:bold r:id="rId82"/>
      <p:italic r:id="rId83"/>
      <p:boldItalic r:id="rId84"/>
    </p:embeddedFont>
    <p:embeddedFont>
      <p:font typeface="Proxima Nova"/>
      <p:regular r:id="rId85"/>
      <p:bold r:id="rId86"/>
      <p:italic r:id="rId87"/>
      <p:boldItalic r:id="rId88"/>
    </p:embeddedFont>
    <p:embeddedFont>
      <p:font typeface="Noto Sans Symbols"/>
      <p:regular r:id="rId89"/>
      <p:bold r:id="rId90"/>
    </p:embeddedFont>
    <p:embeddedFont>
      <p:font typeface="Alfa Slab One"/>
      <p:regular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92" roundtripDataSignature="AMtx7mi17LoQrY2z2GJkb3C6wW7qSn9x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orsiva-boldItalic.fntdata"/><Relationship Id="rId83" Type="http://schemas.openxmlformats.org/officeDocument/2006/relationships/font" Target="fonts/Corsiva-italic.fntdata"/><Relationship Id="rId42" Type="http://schemas.openxmlformats.org/officeDocument/2006/relationships/slide" Target="slides/slide37.xml"/><Relationship Id="rId86" Type="http://schemas.openxmlformats.org/officeDocument/2006/relationships/font" Target="fonts/ProximaNova-bold.fntdata"/><Relationship Id="rId41" Type="http://schemas.openxmlformats.org/officeDocument/2006/relationships/slide" Target="slides/slide36.xml"/><Relationship Id="rId85" Type="http://schemas.openxmlformats.org/officeDocument/2006/relationships/font" Target="fonts/ProximaNova-regular.fntdata"/><Relationship Id="rId44" Type="http://schemas.openxmlformats.org/officeDocument/2006/relationships/slide" Target="slides/slide39.xml"/><Relationship Id="rId88" Type="http://schemas.openxmlformats.org/officeDocument/2006/relationships/font" Target="fonts/ProximaNova-boldItalic.fntdata"/><Relationship Id="rId43" Type="http://schemas.openxmlformats.org/officeDocument/2006/relationships/slide" Target="slides/slide38.xml"/><Relationship Id="rId87" Type="http://schemas.openxmlformats.org/officeDocument/2006/relationships/font" Target="fonts/ProximaNova-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NotoSansSymbols-regular.fntdata"/><Relationship Id="rId80" Type="http://schemas.openxmlformats.org/officeDocument/2006/relationships/slide" Target="slides/slide75.xml"/><Relationship Id="rId82" Type="http://schemas.openxmlformats.org/officeDocument/2006/relationships/font" Target="fonts/Corsiva-bold.fntdata"/><Relationship Id="rId81" Type="http://schemas.openxmlformats.org/officeDocument/2006/relationships/font" Target="fonts/Corsi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AlfaSlabOne-regular.fntdata"/><Relationship Id="rId90" Type="http://schemas.openxmlformats.org/officeDocument/2006/relationships/font" Target="fonts/NotoSansSymbols-bold.fntdata"/><Relationship Id="rId92"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linux.nist.gov/dads/HTML/sim.html" TargetMode="External"/><Relationship Id="rId3" Type="http://schemas.openxmlformats.org/officeDocument/2006/relationships/hyperlink" Target="http://xlinux.nist.gov/dads/HTML/algorithm.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linux.nist.gov/dads/HTML/sim.html" TargetMode="External"/><Relationship Id="rId3" Type="http://schemas.openxmlformats.org/officeDocument/2006/relationships/hyperlink" Target="http://xlinux.nist.gov/dads/HTML/algorithm.html"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9" name="Google Shape;1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3" name="Google Shape;1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4" name="Google Shape;2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1" name="Google Shape;2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8" name="Google Shape;2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5" name="Google Shape;23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7" name="Google Shape;2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0" name="Google Shape;27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latin typeface="Arial"/>
                <a:ea typeface="Arial"/>
                <a:cs typeface="Arial"/>
                <a:sym typeface="Arial"/>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endParaRPr/>
          </a:p>
          <a:p>
            <a:pPr indent="0" lvl="0" marL="0" rtl="0" algn="l">
              <a:lnSpc>
                <a:spcPct val="100000"/>
              </a:lnSpc>
              <a:spcBef>
                <a:spcPts val="360"/>
              </a:spcBef>
              <a:spcAft>
                <a:spcPts val="0"/>
              </a:spcAft>
              <a:buSzPts val="1100"/>
              <a:buNone/>
            </a:pPr>
            <a:r>
              <a:rPr lang="en">
                <a:latin typeface="Arial"/>
                <a:ea typeface="Arial"/>
                <a:cs typeface="Arial"/>
                <a:sym typeface="Arial"/>
              </a:rPr>
              <a:t>Each simple operation takes 1 time step.</a:t>
            </a:r>
            <a:endParaRPr/>
          </a:p>
          <a:p>
            <a:pPr indent="0" lvl="0" marL="0" rtl="0" algn="l">
              <a:lnSpc>
                <a:spcPct val="100000"/>
              </a:lnSpc>
              <a:spcBef>
                <a:spcPts val="360"/>
              </a:spcBef>
              <a:spcAft>
                <a:spcPts val="0"/>
              </a:spcAft>
              <a:buSzPts val="1100"/>
              <a:buNone/>
            </a:pPr>
            <a:r>
              <a:rPr lang="en">
                <a:latin typeface="Arial"/>
                <a:ea typeface="Arial"/>
                <a:cs typeface="Arial"/>
                <a:sym typeface="Arial"/>
              </a:rPr>
              <a:t>Loops and subroutines are not simple operations.</a:t>
            </a:r>
            <a:endParaRPr/>
          </a:p>
          <a:p>
            <a:pPr indent="0" lvl="0" marL="0" rtl="0" algn="l">
              <a:lnSpc>
                <a:spcPct val="100000"/>
              </a:lnSpc>
              <a:spcBef>
                <a:spcPts val="360"/>
              </a:spcBef>
              <a:spcAft>
                <a:spcPts val="0"/>
              </a:spcAft>
              <a:buSzPts val="1100"/>
              <a:buNone/>
            </a:pPr>
            <a:r>
              <a:rPr lang="en">
                <a:latin typeface="Arial"/>
                <a:ea typeface="Arial"/>
                <a:cs typeface="Arial"/>
                <a:sym typeface="Arial"/>
              </a:rPr>
              <a:t>Each memory access takes one time step, and there is no shortage of memory.</a:t>
            </a:r>
            <a:endParaRPr/>
          </a:p>
          <a:p>
            <a:pPr indent="0" lvl="0" marL="0" rtl="0" algn="l">
              <a:lnSpc>
                <a:spcPct val="100000"/>
              </a:lnSpc>
              <a:spcBef>
                <a:spcPts val="360"/>
              </a:spcBef>
              <a:spcAft>
                <a:spcPts val="0"/>
              </a:spcAft>
              <a:buSzPts val="1100"/>
              <a:buNone/>
            </a:pPr>
            <a:r>
              <a:t/>
            </a:r>
            <a:endParaRPr>
              <a:latin typeface="Arial"/>
              <a:ea typeface="Arial"/>
              <a:cs typeface="Arial"/>
              <a:sym typeface="Arial"/>
            </a:endParaRPr>
          </a:p>
        </p:txBody>
      </p:sp>
      <p:sp>
        <p:nvSpPr>
          <p:cNvPr id="279" name="Google Shape;27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6" name="Google Shape;28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3" name="Google Shape;29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n">
                <a:latin typeface="Arial"/>
                <a:ea typeface="Arial"/>
                <a:cs typeface="Arial"/>
                <a:sym typeface="Arial"/>
              </a:rPr>
              <a:t>asymptotically tight bound: Definition:</a:t>
            </a:r>
            <a:r>
              <a:rPr lang="en">
                <a:latin typeface="Arial"/>
                <a:ea typeface="Arial"/>
                <a:cs typeface="Arial"/>
                <a:sym typeface="Arial"/>
              </a:rPr>
              <a:t> When the </a:t>
            </a:r>
            <a:r>
              <a:rPr i="1" lang="en" u="sng">
                <a:solidFill>
                  <a:schemeClr val="hlink"/>
                </a:solidFill>
                <a:latin typeface="Arial"/>
                <a:ea typeface="Arial"/>
                <a:cs typeface="Arial"/>
                <a:sym typeface="Arial"/>
                <a:hlinkClick r:id="rId2"/>
              </a:rPr>
              <a:t>asymptotic complexity</a:t>
            </a:r>
            <a:r>
              <a:rPr lang="en">
                <a:latin typeface="Arial"/>
                <a:ea typeface="Arial"/>
                <a:cs typeface="Arial"/>
                <a:sym typeface="Arial"/>
              </a:rPr>
              <a:t> of an </a:t>
            </a:r>
            <a:r>
              <a:rPr i="1" lang="en" u="sng">
                <a:solidFill>
                  <a:schemeClr val="hlink"/>
                </a:solidFill>
                <a:latin typeface="Arial"/>
                <a:ea typeface="Arial"/>
                <a:cs typeface="Arial"/>
                <a:sym typeface="Arial"/>
                <a:hlinkClick r:id="rId3"/>
              </a:rPr>
              <a:t>algorithm</a:t>
            </a:r>
            <a:r>
              <a:rPr lang="en">
                <a:latin typeface="Arial"/>
                <a:ea typeface="Arial"/>
                <a:cs typeface="Arial"/>
                <a:sym typeface="Arial"/>
              </a:rPr>
              <a:t> exactly matches the theoretically proved asymptotic complexity of the corresponding problem. Informally, when an algorithm solves a problem at the theoretical minimum.</a:t>
            </a:r>
            <a:endParaRPr/>
          </a:p>
          <a:p>
            <a:pPr indent="0" lvl="0" marL="0" rtl="0" algn="l">
              <a:lnSpc>
                <a:spcPct val="100000"/>
              </a:lnSpc>
              <a:spcBef>
                <a:spcPts val="360"/>
              </a:spcBef>
              <a:spcAft>
                <a:spcPts val="0"/>
              </a:spcAft>
              <a:buSzPts val="1100"/>
              <a:buNone/>
            </a:pPr>
            <a:r>
              <a:t/>
            </a:r>
            <a:endParaRPr>
              <a:latin typeface="Arial"/>
              <a:ea typeface="Arial"/>
              <a:cs typeface="Arial"/>
              <a:sym typeface="Arial"/>
            </a:endParaRPr>
          </a:p>
        </p:txBody>
      </p:sp>
      <p:sp>
        <p:nvSpPr>
          <p:cNvPr id="301" name="Google Shape;30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8" name="Google Shape;30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5" name="Google Shape;31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3a82381f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2" name="Google Shape;322;g333a82381f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1" name="Google Shape;33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6" name="Google Shape;34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3" name="Google Shape;35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0" name="Google Shape;36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7" name="Google Shape;36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4" name="Google Shape;37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1" name="Google Shape;38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88" name="Google Shape;388;p37:notes"/>
          <p:cNvSpPr/>
          <p:nvPr>
            <p:ph idx="2" type="sldImg"/>
          </p:nvPr>
        </p:nvSpPr>
        <p:spPr>
          <a:xfrm>
            <a:off x="380750" y="685800"/>
            <a:ext cx="6098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96" name="Google Shape;396;p38:notes"/>
          <p:cNvSpPr/>
          <p:nvPr>
            <p:ph idx="2" type="sldImg"/>
          </p:nvPr>
        </p:nvSpPr>
        <p:spPr>
          <a:xfrm>
            <a:off x="380750" y="685800"/>
            <a:ext cx="6098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04" name="Google Shape;40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3" name="Google Shape;41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23" name="Google Shape;423;p41:notes"/>
          <p:cNvSpPr/>
          <p:nvPr>
            <p:ph idx="2" type="sldImg"/>
          </p:nvPr>
        </p:nvSpPr>
        <p:spPr>
          <a:xfrm>
            <a:off x="380750" y="685800"/>
            <a:ext cx="6098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32" name="Google Shape;432;p42: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constant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1" name="Google Shape;441;p43: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linear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50" name="Google Shape;450;p44: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Obviousy n squared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59" name="Google Shape;45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67" name="Google Shape;467;p4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N squared == 1 + 2 + … + N</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6" name="Google Shape;476;p47: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outer loop O(lg N), inner loop (N)  == O (N lg N) by product rule</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85" name="Google Shape;485;p48: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outer O (lg N)  inner = sum of powers of 2 which is linear since</a:t>
            </a:r>
            <a:endParaRPr/>
          </a:p>
          <a:p>
            <a:pPr indent="0" lvl="0" marL="0" rtl="0" algn="l">
              <a:lnSpc>
                <a:spcPct val="100000"/>
              </a:lnSpc>
              <a:spcBef>
                <a:spcPts val="360"/>
              </a:spcBef>
              <a:spcAft>
                <a:spcPts val="0"/>
              </a:spcAft>
              <a:buSzPts val="1400"/>
              <a:buNone/>
            </a:pPr>
            <a:r>
              <a:rPr lang="en">
                <a:latin typeface="Arial"/>
                <a:ea typeface="Arial"/>
                <a:cs typeface="Arial"/>
                <a:sym typeface="Arial"/>
              </a:rPr>
              <a:t>The sum of powers of 2 dividing into N is 2N  so its O (N lg N) by product rule</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n">
                <a:latin typeface="Arial"/>
                <a:ea typeface="Arial"/>
                <a:cs typeface="Arial"/>
                <a:sym typeface="Arial"/>
              </a:rPr>
              <a:t>asymptotically tight bound: Definition:</a:t>
            </a:r>
            <a:r>
              <a:rPr lang="en">
                <a:latin typeface="Arial"/>
                <a:ea typeface="Arial"/>
                <a:cs typeface="Arial"/>
                <a:sym typeface="Arial"/>
              </a:rPr>
              <a:t> When the </a:t>
            </a:r>
            <a:r>
              <a:rPr i="1" lang="en" u="sng">
                <a:solidFill>
                  <a:schemeClr val="hlink"/>
                </a:solidFill>
                <a:latin typeface="Arial"/>
                <a:ea typeface="Arial"/>
                <a:cs typeface="Arial"/>
                <a:sym typeface="Arial"/>
                <a:hlinkClick r:id="rId2"/>
              </a:rPr>
              <a:t>asymptotic complexity</a:t>
            </a:r>
            <a:r>
              <a:rPr lang="en">
                <a:latin typeface="Arial"/>
                <a:ea typeface="Arial"/>
                <a:cs typeface="Arial"/>
                <a:sym typeface="Arial"/>
              </a:rPr>
              <a:t> of an </a:t>
            </a:r>
            <a:r>
              <a:rPr i="1" lang="en" u="sng">
                <a:solidFill>
                  <a:schemeClr val="hlink"/>
                </a:solidFill>
                <a:latin typeface="Arial"/>
                <a:ea typeface="Arial"/>
                <a:cs typeface="Arial"/>
                <a:sym typeface="Arial"/>
                <a:hlinkClick r:id="rId3"/>
              </a:rPr>
              <a:t>algorithm</a:t>
            </a:r>
            <a:r>
              <a:rPr lang="en">
                <a:latin typeface="Arial"/>
                <a:ea typeface="Arial"/>
                <a:cs typeface="Arial"/>
                <a:sym typeface="Arial"/>
              </a:rPr>
              <a:t> exactly matches the theoretically proved asymptotic complexity of the corresponding problem. Informally, when an algorithm solves a problem at the theoretical minimum.</a:t>
            </a:r>
            <a:endParaRPr/>
          </a:p>
          <a:p>
            <a:pPr indent="0" lvl="0" marL="0" rtl="0" algn="l">
              <a:lnSpc>
                <a:spcPct val="100000"/>
              </a:lnSpc>
              <a:spcBef>
                <a:spcPts val="360"/>
              </a:spcBef>
              <a:spcAft>
                <a:spcPts val="0"/>
              </a:spcAft>
              <a:buSzPts val="1100"/>
              <a:buNone/>
            </a:pPr>
            <a:r>
              <a:t/>
            </a:r>
            <a:endParaRPr>
              <a:latin typeface="Arial"/>
              <a:ea typeface="Arial"/>
              <a:cs typeface="Arial"/>
              <a:sym typeface="Arial"/>
            </a:endParaRPr>
          </a:p>
        </p:txBody>
      </p:sp>
      <p:sp>
        <p:nvSpPr>
          <p:cNvPr id="497" name="Google Shape;497;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4" name="Google Shape;50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13" name="Google Shape;513;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1" name="Google Shape;521;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2" name="Google Shape;53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40" name="Google Shape;540;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50" name="Google Shape;550;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57" name="Google Shape;557;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0" name="Google Shape;58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7" name="Google Shape;58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4" name="Google Shape;59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3" name="Google Shape;60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0" name="Google Shape;62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0" name="Google Shape;63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7" name="Google Shape;63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5" name="Google Shape;645;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1" name="Google Shape;66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82" name="Google Shape;682;p6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0" name="Google Shape;69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7" name="Google Shape;69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3" name="Google Shape;12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6" name="Google Shape;716;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27" name="Google Shape;72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38" name="Google Shape;738;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8" name="Google Shape;74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8" name="Google Shape;75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8" name="Google Shape;768;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76"/>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76"/>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76"/>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2" name="Shape 52"/>
        <p:cNvGrpSpPr/>
        <p:nvPr/>
      </p:nvGrpSpPr>
      <p:grpSpPr>
        <a:xfrm>
          <a:off x="0" y="0"/>
          <a:ext cx="0" cy="0"/>
          <a:chOff x="0" y="0"/>
          <a:chExt cx="0" cy="0"/>
        </a:xfrm>
      </p:grpSpPr>
      <p:sp>
        <p:nvSpPr>
          <p:cNvPr id="53" name="Google Shape;53;p8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4" name="Google Shape;54;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 name="Google Shape;57;p8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8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9" name="Google Shape;59;p8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0" name="Google Shape;60;p8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1" name="Google Shape;61;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8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64" name="Google Shape;64;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8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67" name="Google Shape;67;p8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8" name="Google Shape;68;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4" name="Shape 14"/>
        <p:cNvGrpSpPr/>
        <p:nvPr/>
      </p:nvGrpSpPr>
      <p:grpSpPr>
        <a:xfrm>
          <a:off x="0" y="0"/>
          <a:ext cx="0" cy="0"/>
          <a:chOff x="0" y="0"/>
          <a:chExt cx="0" cy="0"/>
        </a:xfrm>
      </p:grpSpPr>
      <p:sp>
        <p:nvSpPr>
          <p:cNvPr id="15" name="Google Shape;15;p77"/>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 name="Google Shape;16;p77"/>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lvl1pPr indent="-317500" lvl="0" marL="457200" algn="l">
              <a:lnSpc>
                <a:spcPct val="115000"/>
              </a:lnSpc>
              <a:spcBef>
                <a:spcPts val="300"/>
              </a:spcBef>
              <a:spcAft>
                <a:spcPts val="0"/>
              </a:spcAft>
              <a:buClr>
                <a:schemeClr val="accent2"/>
              </a:buClr>
              <a:buSzPts val="1400"/>
              <a:buChar char="●"/>
              <a:defRPr/>
            </a:lvl1pPr>
            <a:lvl2pPr indent="-317500" lvl="1" marL="914400" algn="l">
              <a:lnSpc>
                <a:spcPct val="115000"/>
              </a:lnSpc>
              <a:spcBef>
                <a:spcPts val="300"/>
              </a:spcBef>
              <a:spcAft>
                <a:spcPts val="0"/>
              </a:spcAft>
              <a:buClr>
                <a:schemeClr val="dk1"/>
              </a:buClr>
              <a:buSzPts val="1400"/>
              <a:buChar char="○"/>
              <a:defRPr/>
            </a:lvl2pPr>
            <a:lvl3pPr indent="-317500" lvl="2" marL="1371600" algn="l">
              <a:lnSpc>
                <a:spcPct val="115000"/>
              </a:lnSpc>
              <a:spcBef>
                <a:spcPts val="300"/>
              </a:spcBef>
              <a:spcAft>
                <a:spcPts val="0"/>
              </a:spcAft>
              <a:buClr>
                <a:schemeClr val="accent2"/>
              </a:buClr>
              <a:buSzPts val="1400"/>
              <a:buChar char="■"/>
              <a:defRPr/>
            </a:lvl3pPr>
            <a:lvl4pPr indent="-317500" lvl="3" marL="1828800" algn="l">
              <a:lnSpc>
                <a:spcPct val="115000"/>
              </a:lnSpc>
              <a:spcBef>
                <a:spcPts val="300"/>
              </a:spcBef>
              <a:spcAft>
                <a:spcPts val="0"/>
              </a:spcAft>
              <a:buClr>
                <a:schemeClr val="dk1"/>
              </a:buClr>
              <a:buSzPts val="1400"/>
              <a:buChar char="●"/>
              <a:defRPr/>
            </a:lvl4pPr>
            <a:lvl5pPr indent="-317500" lvl="4" marL="2286000" algn="l">
              <a:lnSpc>
                <a:spcPct val="115000"/>
              </a:lnSpc>
              <a:spcBef>
                <a:spcPts val="300"/>
              </a:spcBef>
              <a:spcAft>
                <a:spcPts val="0"/>
              </a:spcAft>
              <a:buClr>
                <a:schemeClr val="dk1"/>
              </a:buClr>
              <a:buSzPts val="1400"/>
              <a:buChar char="○"/>
              <a:defRPr/>
            </a:lvl5pPr>
            <a:lvl6pPr indent="-317500" lvl="5" marL="2743200" algn="l">
              <a:lnSpc>
                <a:spcPct val="115000"/>
              </a:lnSpc>
              <a:spcBef>
                <a:spcPts val="300"/>
              </a:spcBef>
              <a:spcAft>
                <a:spcPts val="0"/>
              </a:spcAft>
              <a:buClr>
                <a:schemeClr val="dk1"/>
              </a:buClr>
              <a:buSzPts val="1400"/>
              <a:buChar char="■"/>
              <a:defRPr/>
            </a:lvl6pPr>
            <a:lvl7pPr indent="-317500" lvl="6" marL="3200400" algn="l">
              <a:lnSpc>
                <a:spcPct val="115000"/>
              </a:lnSpc>
              <a:spcBef>
                <a:spcPts val="300"/>
              </a:spcBef>
              <a:spcAft>
                <a:spcPts val="0"/>
              </a:spcAft>
              <a:buClr>
                <a:schemeClr val="dk1"/>
              </a:buClr>
              <a:buSzPts val="1400"/>
              <a:buChar char="●"/>
              <a:defRPr/>
            </a:lvl7pPr>
            <a:lvl8pPr indent="-317500" lvl="7" marL="3657600" algn="l">
              <a:lnSpc>
                <a:spcPct val="115000"/>
              </a:lnSpc>
              <a:spcBef>
                <a:spcPts val="300"/>
              </a:spcBef>
              <a:spcAft>
                <a:spcPts val="0"/>
              </a:spcAft>
              <a:buClr>
                <a:schemeClr val="dk1"/>
              </a:buClr>
              <a:buSzPts val="1400"/>
              <a:buChar char="○"/>
              <a:defRPr/>
            </a:lvl8pPr>
            <a:lvl9pPr indent="-317500" lvl="8" marL="4114800" algn="l">
              <a:lnSpc>
                <a:spcPct val="115000"/>
              </a:lnSpc>
              <a:spcBef>
                <a:spcPts val="300"/>
              </a:spcBef>
              <a:spcAft>
                <a:spcPts val="0"/>
              </a:spcAft>
              <a:buClr>
                <a:schemeClr val="dk1"/>
              </a:buClr>
              <a:buSzPts val="1400"/>
              <a:buChar char="■"/>
              <a:defRPr/>
            </a:lvl9pPr>
          </a:lstStyle>
          <a:p/>
        </p:txBody>
      </p:sp>
      <p:sp>
        <p:nvSpPr>
          <p:cNvPr id="17" name="Google Shape;17;p77"/>
          <p:cNvSpPr txBox="1"/>
          <p:nvPr>
            <p:ph idx="10" type="dt"/>
          </p:nvPr>
        </p:nvSpPr>
        <p:spPr>
          <a:xfrm>
            <a:off x="457200" y="4798219"/>
            <a:ext cx="2133600" cy="243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77"/>
          <p:cNvSpPr txBox="1"/>
          <p:nvPr>
            <p:ph idx="11" type="ftr"/>
          </p:nvPr>
        </p:nvSpPr>
        <p:spPr>
          <a:xfrm>
            <a:off x="3124200" y="4798219"/>
            <a:ext cx="2895600" cy="24300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 name="Google Shape;19;p7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3" name="Shape 23"/>
        <p:cNvGrpSpPr/>
        <p:nvPr/>
      </p:nvGrpSpPr>
      <p:grpSpPr>
        <a:xfrm>
          <a:off x="0" y="0"/>
          <a:ext cx="0" cy="0"/>
          <a:chOff x="0" y="0"/>
          <a:chExt cx="0" cy="0"/>
        </a:xfrm>
      </p:grpSpPr>
      <p:sp>
        <p:nvSpPr>
          <p:cNvPr id="24" name="Google Shape;24;p79"/>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79"/>
          <p:cNvSpPr txBox="1"/>
          <p:nvPr>
            <p:ph idx="1" type="body"/>
          </p:nvPr>
        </p:nvSpPr>
        <p:spPr>
          <a:xfrm>
            <a:off x="350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79"/>
          <p:cNvSpPr txBox="1"/>
          <p:nvPr>
            <p:ph idx="2" type="body"/>
          </p:nvPr>
        </p:nvSpPr>
        <p:spPr>
          <a:xfrm>
            <a:off x="4541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79"/>
          <p:cNvSpPr txBox="1"/>
          <p:nvPr>
            <p:ph idx="10" type="dt"/>
          </p:nvPr>
        </p:nvSpPr>
        <p:spPr>
          <a:xfrm>
            <a:off x="457200" y="4798219"/>
            <a:ext cx="2133600" cy="2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79"/>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9" name="Shape 29"/>
        <p:cNvGrpSpPr/>
        <p:nvPr/>
      </p:nvGrpSpPr>
      <p:grpSpPr>
        <a:xfrm>
          <a:off x="0" y="0"/>
          <a:ext cx="0" cy="0"/>
          <a:chOff x="0" y="0"/>
          <a:chExt cx="0" cy="0"/>
        </a:xfrm>
      </p:grpSpPr>
      <p:sp>
        <p:nvSpPr>
          <p:cNvPr id="30" name="Google Shape;30;p80"/>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80"/>
          <p:cNvSpPr txBox="1"/>
          <p:nvPr>
            <p:ph idx="1" type="body"/>
          </p:nvPr>
        </p:nvSpPr>
        <p:spPr>
          <a:xfrm>
            <a:off x="350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80"/>
          <p:cNvSpPr txBox="1"/>
          <p:nvPr>
            <p:ph idx="2" type="body"/>
          </p:nvPr>
        </p:nvSpPr>
        <p:spPr>
          <a:xfrm>
            <a:off x="4541838" y="910829"/>
            <a:ext cx="4038600" cy="184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80"/>
          <p:cNvSpPr txBox="1"/>
          <p:nvPr>
            <p:ph idx="3" type="body"/>
          </p:nvPr>
        </p:nvSpPr>
        <p:spPr>
          <a:xfrm>
            <a:off x="4541838" y="2871788"/>
            <a:ext cx="4038600" cy="184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80"/>
          <p:cNvSpPr txBox="1"/>
          <p:nvPr>
            <p:ph idx="10" type="dt"/>
          </p:nvPr>
        </p:nvSpPr>
        <p:spPr>
          <a:xfrm>
            <a:off x="457200" y="4798219"/>
            <a:ext cx="2133600" cy="2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80"/>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sp>
        <p:nvSpPr>
          <p:cNvPr id="41" name="Google Shape;41;p82"/>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42" name="Google Shape;42;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8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8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8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8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 Id="rId3" Type="http://schemas.openxmlformats.org/officeDocument/2006/relationships/image" Target="../media/image33.png"/><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png"/><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1" Type="http://schemas.openxmlformats.org/officeDocument/2006/relationships/image" Target="../media/image27.png"/><Relationship Id="rId10" Type="http://schemas.openxmlformats.org/officeDocument/2006/relationships/image" Target="../media/image21.png"/><Relationship Id="rId13" Type="http://schemas.openxmlformats.org/officeDocument/2006/relationships/image" Target="../media/image26.png"/><Relationship Id="rId12" Type="http://schemas.openxmlformats.org/officeDocument/2006/relationships/image" Target="../media/image46.png"/><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32.png"/><Relationship Id="rId4" Type="http://schemas.openxmlformats.org/officeDocument/2006/relationships/image" Target="../media/image16.png"/><Relationship Id="rId9" Type="http://schemas.openxmlformats.org/officeDocument/2006/relationships/image" Target="../media/image37.png"/><Relationship Id="rId14" Type="http://schemas.openxmlformats.org/officeDocument/2006/relationships/image" Target="../media/image34.png"/><Relationship Id="rId5" Type="http://schemas.openxmlformats.org/officeDocument/2006/relationships/image" Target="../media/image36.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20.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1" Type="http://schemas.openxmlformats.org/officeDocument/2006/relationships/image" Target="../media/image44.png"/><Relationship Id="rId10" Type="http://schemas.openxmlformats.org/officeDocument/2006/relationships/image" Target="../media/image35.png"/><Relationship Id="rId13" Type="http://schemas.openxmlformats.org/officeDocument/2006/relationships/image" Target="../media/image41.png"/><Relationship Id="rId12" Type="http://schemas.openxmlformats.org/officeDocument/2006/relationships/image" Target="../media/image42.png"/><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47.png"/><Relationship Id="rId14" Type="http://schemas.openxmlformats.org/officeDocument/2006/relationships/image" Target="../media/image45.png"/><Relationship Id="rId5" Type="http://schemas.openxmlformats.org/officeDocument/2006/relationships/image" Target="../media/image9.png"/><Relationship Id="rId6" Type="http://schemas.openxmlformats.org/officeDocument/2006/relationships/image" Target="../media/image15.png"/><Relationship Id="rId7" Type="http://schemas.openxmlformats.org/officeDocument/2006/relationships/image" Target="../media/image38.png"/><Relationship Id="rId8"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Algorithms</a:t>
            </a:r>
            <a:endParaRPr/>
          </a:p>
        </p:txBody>
      </p:sp>
      <p:sp>
        <p:nvSpPr>
          <p:cNvPr id="76" name="Google Shape;76;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0000"/>
              <a:buNone/>
            </a:pPr>
            <a:r>
              <a:rPr b="1" lang="en">
                <a:solidFill>
                  <a:srgbClr val="5B0F00"/>
                </a:solidFill>
              </a:rPr>
              <a:t>Lecture 1</a:t>
            </a:r>
            <a:endParaRPr b="1">
              <a:solidFill>
                <a:srgbClr val="5B0F00"/>
              </a:solidFill>
            </a:endParaRPr>
          </a:p>
          <a:p>
            <a:pPr indent="0" lvl="0" marL="0" rtl="0" algn="ctr">
              <a:lnSpc>
                <a:spcPct val="100000"/>
              </a:lnSpc>
              <a:spcBef>
                <a:spcPts val="0"/>
              </a:spcBef>
              <a:spcAft>
                <a:spcPts val="0"/>
              </a:spcAft>
              <a:buSzPct val="100000"/>
              <a:buNone/>
            </a:pPr>
            <a:r>
              <a:rPr b="1" lang="en">
                <a:solidFill>
                  <a:srgbClr val="0000FF"/>
                </a:solidFill>
              </a:rPr>
              <a:t>Time Complexity &amp; Asymptotic Analysis</a:t>
            </a:r>
            <a:endParaRPr b="1">
              <a:solidFill>
                <a:srgbClr val="0000FF"/>
              </a:solidFill>
            </a:endParaRPr>
          </a:p>
        </p:txBody>
      </p:sp>
      <p:sp>
        <p:nvSpPr>
          <p:cNvPr id="77" name="Google Shape;77;p1"/>
          <p:cNvSpPr txBox="1"/>
          <p:nvPr/>
        </p:nvSpPr>
        <p:spPr>
          <a:xfrm>
            <a:off x="1978800" y="3899325"/>
            <a:ext cx="5186400" cy="104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Department of Computer Science and Engineering</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BRAC University </a:t>
            </a:r>
            <a:endParaRPr b="1" i="0" sz="1700" u="none" cap="none" strike="noStrike">
              <a:solidFill>
                <a:srgbClr val="A61C00"/>
              </a:solidFill>
              <a:latin typeface="Proxima Nova"/>
              <a:ea typeface="Proxima Nova"/>
              <a:cs typeface="Proxima Nova"/>
              <a:sym typeface="Proxima Nova"/>
            </a:endParaRPr>
          </a:p>
        </p:txBody>
      </p:sp>
      <p:sp>
        <p:nvSpPr>
          <p:cNvPr id="78" name="Google Shape;7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Typical Running Time Functions</a:t>
            </a:r>
            <a:endParaRPr/>
          </a:p>
        </p:txBody>
      </p:sp>
      <p:sp>
        <p:nvSpPr>
          <p:cNvPr id="148" name="Google Shape;148;p10"/>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5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N</a:t>
            </a:r>
            <a:r>
              <a:rPr baseline="30000" lang="en" sz="1800">
                <a:solidFill>
                  <a:srgbClr val="434343"/>
                </a:solidFill>
                <a:latin typeface="Arial"/>
                <a:ea typeface="Arial"/>
                <a:cs typeface="Arial"/>
                <a:sym typeface="Arial"/>
              </a:rPr>
              <a:t>2</a:t>
            </a:r>
            <a:r>
              <a:rPr lang="en" sz="1800">
                <a:solidFill>
                  <a:srgbClr val="434343"/>
                </a:solidFill>
                <a:latin typeface="Arial"/>
                <a:ea typeface="Arial"/>
                <a:cs typeface="Arial"/>
                <a:sym typeface="Arial"/>
              </a:rPr>
              <a:t> (quadratic)</a:t>
            </a:r>
            <a:endParaRPr>
              <a:solidFill>
                <a:srgbClr val="434343"/>
              </a:solidFill>
            </a:endParaRPr>
          </a:p>
          <a:p>
            <a:pPr indent="-209550" lvl="1" marL="558800" rtl="0" algn="l">
              <a:lnSpc>
                <a:spcPct val="150000"/>
              </a:lnSpc>
              <a:spcBef>
                <a:spcPts val="300"/>
              </a:spcBef>
              <a:spcAft>
                <a:spcPts val="0"/>
              </a:spcAft>
              <a:buClr>
                <a:srgbClr val="434343"/>
              </a:buClr>
              <a:buSzPts val="1500"/>
              <a:buFont typeface="Arial"/>
              <a:buChar char="○"/>
            </a:pPr>
            <a:r>
              <a:rPr lang="en" sz="1500">
                <a:solidFill>
                  <a:srgbClr val="434343"/>
                </a:solidFill>
              </a:rPr>
              <a:t>Typical for algorithms that process all pairs of data items (double nested loops)</a:t>
            </a:r>
            <a:endParaRPr>
              <a:solidFill>
                <a:srgbClr val="434343"/>
              </a:solidFill>
            </a:endParaRPr>
          </a:p>
          <a:p>
            <a:pPr indent="-254000" lvl="0" marL="254000" rtl="0" algn="l">
              <a:lnSpc>
                <a:spcPct val="15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a:t>
            </a:r>
            <a:r>
              <a:rPr baseline="30000" lang="en" sz="1800">
                <a:solidFill>
                  <a:srgbClr val="434343"/>
                </a:solidFill>
                <a:latin typeface="Arial"/>
                <a:ea typeface="Arial"/>
                <a:cs typeface="Arial"/>
                <a:sym typeface="Arial"/>
              </a:rPr>
              <a:t>3</a:t>
            </a:r>
            <a:r>
              <a:rPr lang="en" sz="1800">
                <a:solidFill>
                  <a:srgbClr val="434343"/>
                </a:solidFill>
                <a:latin typeface="Arial"/>
                <a:ea typeface="Arial"/>
                <a:cs typeface="Arial"/>
                <a:sym typeface="Arial"/>
              </a:rPr>
              <a:t> (cubic)</a:t>
            </a:r>
            <a:endParaRPr>
              <a:solidFill>
                <a:srgbClr val="434343"/>
              </a:solidFill>
            </a:endParaRPr>
          </a:p>
          <a:p>
            <a:pPr indent="-209550" lvl="1" marL="558800" rtl="0" algn="l">
              <a:lnSpc>
                <a:spcPct val="150000"/>
              </a:lnSpc>
              <a:spcBef>
                <a:spcPts val="300"/>
              </a:spcBef>
              <a:spcAft>
                <a:spcPts val="0"/>
              </a:spcAft>
              <a:buClr>
                <a:srgbClr val="434343"/>
              </a:buClr>
              <a:buSzPts val="1500"/>
              <a:buFont typeface="Arial"/>
              <a:buChar char="○"/>
            </a:pPr>
            <a:r>
              <a:rPr lang="en" sz="1500">
                <a:solidFill>
                  <a:srgbClr val="434343"/>
                </a:solidFill>
              </a:rPr>
              <a:t>Processing of triples of data (triple nested loops)</a:t>
            </a:r>
            <a:endParaRPr>
              <a:solidFill>
                <a:srgbClr val="434343"/>
              </a:solidFill>
            </a:endParaRPr>
          </a:p>
          <a:p>
            <a:pPr indent="-254000" lvl="0" marL="254000" rtl="0" algn="l">
              <a:lnSpc>
                <a:spcPct val="15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a:t>
            </a:r>
            <a:r>
              <a:rPr baseline="30000" lang="en" sz="1800">
                <a:solidFill>
                  <a:srgbClr val="434343"/>
                </a:solidFill>
                <a:latin typeface="Arial"/>
                <a:ea typeface="Arial"/>
                <a:cs typeface="Arial"/>
                <a:sym typeface="Arial"/>
              </a:rPr>
              <a:t>K</a:t>
            </a:r>
            <a:r>
              <a:rPr lang="en" sz="1800">
                <a:solidFill>
                  <a:srgbClr val="434343"/>
                </a:solidFill>
                <a:latin typeface="Arial"/>
                <a:ea typeface="Arial"/>
                <a:cs typeface="Arial"/>
                <a:sym typeface="Arial"/>
              </a:rPr>
              <a:t> (polynomial)</a:t>
            </a:r>
            <a:endParaRPr>
              <a:solidFill>
                <a:srgbClr val="434343"/>
              </a:solidFill>
            </a:endParaRPr>
          </a:p>
          <a:p>
            <a:pPr indent="-254000" lvl="0" marL="254000" rtl="0" algn="l">
              <a:lnSpc>
                <a:spcPct val="15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2</a:t>
            </a:r>
            <a:r>
              <a:rPr baseline="30000" lang="en" sz="1800">
                <a:solidFill>
                  <a:srgbClr val="434343"/>
                </a:solidFill>
                <a:latin typeface="Arial"/>
                <a:ea typeface="Arial"/>
                <a:cs typeface="Arial"/>
                <a:sym typeface="Arial"/>
              </a:rPr>
              <a:t>N</a:t>
            </a:r>
            <a:r>
              <a:rPr lang="en" sz="1800">
                <a:solidFill>
                  <a:srgbClr val="434343"/>
                </a:solidFill>
                <a:latin typeface="Arial"/>
                <a:ea typeface="Arial"/>
                <a:cs typeface="Arial"/>
                <a:sym typeface="Arial"/>
              </a:rPr>
              <a:t> (exponential)</a:t>
            </a:r>
            <a:endParaRPr>
              <a:solidFill>
                <a:srgbClr val="434343"/>
              </a:solidFill>
            </a:endParaRPr>
          </a:p>
          <a:p>
            <a:pPr indent="-209550" lvl="1" marL="558800" rtl="0" algn="l">
              <a:lnSpc>
                <a:spcPct val="150000"/>
              </a:lnSpc>
              <a:spcBef>
                <a:spcPts val="300"/>
              </a:spcBef>
              <a:spcAft>
                <a:spcPts val="0"/>
              </a:spcAft>
              <a:buClr>
                <a:srgbClr val="434343"/>
              </a:buClr>
              <a:buSzPts val="1500"/>
              <a:buFont typeface="Arial"/>
              <a:buChar char="○"/>
            </a:pPr>
            <a:r>
              <a:rPr lang="en" sz="1500">
                <a:solidFill>
                  <a:srgbClr val="434343"/>
                </a:solidFill>
              </a:rPr>
              <a:t>Few exponential algorithms are appropriate for practical use</a:t>
            </a:r>
            <a:endParaRPr>
              <a:solidFill>
                <a:srgbClr val="434343"/>
              </a:solidFill>
            </a:endParaRPr>
          </a:p>
        </p:txBody>
      </p:sp>
      <p:sp>
        <p:nvSpPr>
          <p:cNvPr id="149" name="Google Shape;149;p1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Growth of Functions</a:t>
            </a:r>
            <a:endParaRPr/>
          </a:p>
        </p:txBody>
      </p:sp>
      <p:pic>
        <p:nvPicPr>
          <p:cNvPr descr="relative growth rate table" id="155" name="Google Shape;155;p11"/>
          <p:cNvPicPr preferRelativeResize="0"/>
          <p:nvPr/>
        </p:nvPicPr>
        <p:blipFill rotWithShape="1">
          <a:blip r:embed="rId3">
            <a:alphaModFix/>
          </a:blip>
          <a:srcRect b="0" l="0" r="0" t="0"/>
          <a:stretch/>
        </p:blipFill>
        <p:spPr>
          <a:xfrm>
            <a:off x="1428750" y="1295400"/>
            <a:ext cx="6286500" cy="2305050"/>
          </a:xfrm>
          <a:prstGeom prst="rect">
            <a:avLst/>
          </a:prstGeom>
          <a:noFill/>
          <a:ln>
            <a:noFill/>
          </a:ln>
        </p:spPr>
      </p:pic>
      <p:sp>
        <p:nvSpPr>
          <p:cNvPr id="156" name="Google Shape;156;p1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a:t>
            </a:r>
            <a:endParaRPr/>
          </a:p>
        </p:txBody>
      </p:sp>
      <p:pic>
        <p:nvPicPr>
          <p:cNvPr descr="E:\CSE830\MATLAB\Lec3\COMPLEX1.GIF" id="163" name="Google Shape;163;p12"/>
          <p:cNvPicPr preferRelativeResize="0"/>
          <p:nvPr/>
        </p:nvPicPr>
        <p:blipFill rotWithShape="1">
          <a:blip r:embed="rId3">
            <a:alphaModFix/>
          </a:blip>
          <a:srcRect b="0" l="0" r="0" t="0"/>
          <a:stretch/>
        </p:blipFill>
        <p:spPr>
          <a:xfrm>
            <a:off x="1600200" y="1143000"/>
            <a:ext cx="5786438" cy="3857625"/>
          </a:xfrm>
          <a:prstGeom prst="rect">
            <a:avLst/>
          </a:prstGeom>
          <a:noFill/>
          <a:ln>
            <a:noFill/>
          </a:ln>
        </p:spPr>
      </p:pic>
      <p:sp>
        <p:nvSpPr>
          <p:cNvPr id="164" name="Google Shape;164;p12"/>
          <p:cNvSpPr txBox="1"/>
          <p:nvPr/>
        </p:nvSpPr>
        <p:spPr>
          <a:xfrm>
            <a:off x="5886451" y="3200400"/>
            <a:ext cx="8298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log(n)</a:t>
            </a:r>
            <a:endParaRPr b="0" i="0" sz="1400" u="none" cap="none" strike="noStrike">
              <a:solidFill>
                <a:schemeClr val="dk1"/>
              </a:solidFill>
              <a:latin typeface="Arial"/>
              <a:ea typeface="Arial"/>
              <a:cs typeface="Arial"/>
              <a:sym typeface="Arial"/>
            </a:endParaRPr>
          </a:p>
        </p:txBody>
      </p:sp>
      <p:sp>
        <p:nvSpPr>
          <p:cNvPr id="165" name="Google Shape;165;p12"/>
          <p:cNvSpPr txBox="1"/>
          <p:nvPr/>
        </p:nvSpPr>
        <p:spPr>
          <a:xfrm>
            <a:off x="5657850" y="1828801"/>
            <a:ext cx="433500" cy="4131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66" name="Google Shape;16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a:t>
            </a:r>
            <a:endParaRPr/>
          </a:p>
        </p:txBody>
      </p:sp>
      <p:pic>
        <p:nvPicPr>
          <p:cNvPr descr="E:\CSE830\MATLAB\Lec3\COMPLEX2.GIF" id="173" name="Google Shape;173;p13"/>
          <p:cNvPicPr preferRelativeResize="0"/>
          <p:nvPr/>
        </p:nvPicPr>
        <p:blipFill rotWithShape="1">
          <a:blip r:embed="rId3">
            <a:alphaModFix/>
          </a:blip>
          <a:srcRect b="0" l="0" r="0" t="0"/>
          <a:stretch/>
        </p:blipFill>
        <p:spPr>
          <a:xfrm>
            <a:off x="1828800" y="1257300"/>
            <a:ext cx="5657850" cy="3771900"/>
          </a:xfrm>
          <a:prstGeom prst="rect">
            <a:avLst/>
          </a:prstGeom>
          <a:noFill/>
          <a:ln>
            <a:noFill/>
          </a:ln>
        </p:spPr>
      </p:pic>
      <p:sp>
        <p:nvSpPr>
          <p:cNvPr id="174" name="Google Shape;174;p13"/>
          <p:cNvSpPr txBox="1"/>
          <p:nvPr/>
        </p:nvSpPr>
        <p:spPr>
          <a:xfrm>
            <a:off x="6915151" y="4208860"/>
            <a:ext cx="6303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log(n)</a:t>
            </a:r>
            <a:endParaRPr b="0" i="0" sz="1400" u="none" cap="none" strike="noStrike">
              <a:solidFill>
                <a:schemeClr val="dk1"/>
              </a:solidFill>
              <a:latin typeface="Arial"/>
              <a:ea typeface="Arial"/>
              <a:cs typeface="Arial"/>
              <a:sym typeface="Arial"/>
            </a:endParaRPr>
          </a:p>
        </p:txBody>
      </p:sp>
      <p:sp>
        <p:nvSpPr>
          <p:cNvPr id="175" name="Google Shape;175;p13"/>
          <p:cNvSpPr txBox="1"/>
          <p:nvPr/>
        </p:nvSpPr>
        <p:spPr>
          <a:xfrm>
            <a:off x="6915150" y="3829050"/>
            <a:ext cx="285900" cy="271500"/>
          </a:xfrm>
          <a:prstGeom prst="rect">
            <a:avLst/>
          </a:prstGeom>
          <a:blipFill rotWithShape="1">
            <a:blip r:embed="rId4">
              <a:alphaModFix/>
            </a:blip>
            <a:stretch>
              <a:fillRect b="0" l="0" r="-6447"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76" name="Google Shape;176;p13"/>
          <p:cNvSpPr txBox="1"/>
          <p:nvPr/>
        </p:nvSpPr>
        <p:spPr>
          <a:xfrm>
            <a:off x="6572250" y="2800350"/>
            <a:ext cx="2886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177" name="Google Shape;177;p13"/>
          <p:cNvSpPr txBox="1"/>
          <p:nvPr/>
        </p:nvSpPr>
        <p:spPr>
          <a:xfrm>
            <a:off x="5486400" y="1885950"/>
            <a:ext cx="1054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 log(n)</a:t>
            </a:r>
            <a:endParaRPr b="0" i="0" sz="1400" u="none" cap="none" strike="noStrike">
              <a:solidFill>
                <a:schemeClr val="dk1"/>
              </a:solidFill>
              <a:latin typeface="Arial"/>
              <a:ea typeface="Arial"/>
              <a:cs typeface="Arial"/>
              <a:sym typeface="Arial"/>
            </a:endParaRPr>
          </a:p>
        </p:txBody>
      </p:sp>
      <p:sp>
        <p:nvSpPr>
          <p:cNvPr id="178" name="Google Shape;17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pic>
        <p:nvPicPr>
          <p:cNvPr descr="E:\CSE830\MATLAB\Lec3\COMPLEX3.GIF" id="184" name="Google Shape;184;p14"/>
          <p:cNvPicPr preferRelativeResize="0"/>
          <p:nvPr/>
        </p:nvPicPr>
        <p:blipFill rotWithShape="1">
          <a:blip r:embed="rId3">
            <a:alphaModFix/>
          </a:blip>
          <a:srcRect b="0" l="0" r="0" t="0"/>
          <a:stretch/>
        </p:blipFill>
        <p:spPr>
          <a:xfrm>
            <a:off x="1657350" y="1143000"/>
            <a:ext cx="5800725" cy="3867150"/>
          </a:xfrm>
          <a:prstGeom prst="rect">
            <a:avLst/>
          </a:prstGeom>
          <a:noFill/>
          <a:ln>
            <a:noFill/>
          </a:ln>
        </p:spPr>
      </p:pic>
      <p:sp>
        <p:nvSpPr>
          <p:cNvPr id="185" name="Google Shape;185;p14"/>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a:t>
            </a:r>
            <a:endParaRPr/>
          </a:p>
        </p:txBody>
      </p:sp>
      <p:sp>
        <p:nvSpPr>
          <p:cNvPr id="186" name="Google Shape;186;p14"/>
          <p:cNvSpPr txBox="1"/>
          <p:nvPr/>
        </p:nvSpPr>
        <p:spPr>
          <a:xfrm>
            <a:off x="2857500" y="1485900"/>
            <a:ext cx="488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10</a:t>
            </a:r>
            <a:endParaRPr b="0" i="0" sz="1400" u="none" cap="none" strike="noStrike">
              <a:solidFill>
                <a:schemeClr val="dk1"/>
              </a:solidFill>
              <a:latin typeface="Arial"/>
              <a:ea typeface="Arial"/>
              <a:cs typeface="Arial"/>
              <a:sym typeface="Arial"/>
            </a:endParaRPr>
          </a:p>
        </p:txBody>
      </p:sp>
      <p:sp>
        <p:nvSpPr>
          <p:cNvPr id="187" name="Google Shape;187;p14"/>
          <p:cNvSpPr txBox="1"/>
          <p:nvPr/>
        </p:nvSpPr>
        <p:spPr>
          <a:xfrm>
            <a:off x="6972300" y="4343400"/>
            <a:ext cx="790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n log(n)</a:t>
            </a:r>
            <a:endParaRPr b="0" i="0" sz="1400" u="none" cap="none" strike="noStrike">
              <a:solidFill>
                <a:schemeClr val="dk1"/>
              </a:solidFill>
              <a:latin typeface="Arial"/>
              <a:ea typeface="Arial"/>
              <a:cs typeface="Arial"/>
              <a:sym typeface="Arial"/>
            </a:endParaRPr>
          </a:p>
        </p:txBody>
      </p:sp>
      <p:sp>
        <p:nvSpPr>
          <p:cNvPr id="188" name="Google Shape;188;p14"/>
          <p:cNvSpPr txBox="1"/>
          <p:nvPr/>
        </p:nvSpPr>
        <p:spPr>
          <a:xfrm>
            <a:off x="6286501" y="15430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3</a:t>
            </a:r>
            <a:endParaRPr b="0" i="0" sz="1400" u="none" cap="none" strike="noStrike">
              <a:solidFill>
                <a:schemeClr val="dk1"/>
              </a:solidFill>
              <a:latin typeface="Arial"/>
              <a:ea typeface="Arial"/>
              <a:cs typeface="Arial"/>
              <a:sym typeface="Arial"/>
            </a:endParaRPr>
          </a:p>
        </p:txBody>
      </p:sp>
      <p:sp>
        <p:nvSpPr>
          <p:cNvPr id="189" name="Google Shape;189;p14"/>
          <p:cNvSpPr txBox="1"/>
          <p:nvPr/>
        </p:nvSpPr>
        <p:spPr>
          <a:xfrm>
            <a:off x="6515101" y="388620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p:txBody>
      </p:sp>
      <p:sp>
        <p:nvSpPr>
          <p:cNvPr id="190" name="Google Shape;19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pic>
        <p:nvPicPr>
          <p:cNvPr descr="E:\CSE830\MATLAB\Lec3\COMPLEX4.GIF" id="196" name="Google Shape;196;p15"/>
          <p:cNvPicPr preferRelativeResize="0"/>
          <p:nvPr/>
        </p:nvPicPr>
        <p:blipFill rotWithShape="1">
          <a:blip r:embed="rId3">
            <a:alphaModFix/>
          </a:blip>
          <a:srcRect b="0" l="0" r="0" t="0"/>
          <a:stretch/>
        </p:blipFill>
        <p:spPr>
          <a:xfrm>
            <a:off x="1543050" y="1143000"/>
            <a:ext cx="5843588" cy="3895725"/>
          </a:xfrm>
          <a:prstGeom prst="rect">
            <a:avLst/>
          </a:prstGeom>
          <a:noFill/>
          <a:ln>
            <a:noFill/>
          </a:ln>
        </p:spPr>
      </p:pic>
      <p:sp>
        <p:nvSpPr>
          <p:cNvPr id="197" name="Google Shape;197;p15"/>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 </a:t>
            </a:r>
            <a:r>
              <a:rPr lang="en" sz="2700"/>
              <a:t>(log scale)</a:t>
            </a:r>
            <a:endParaRPr/>
          </a:p>
        </p:txBody>
      </p:sp>
      <p:sp>
        <p:nvSpPr>
          <p:cNvPr id="198" name="Google Shape;198;p15"/>
          <p:cNvSpPr txBox="1"/>
          <p:nvPr/>
        </p:nvSpPr>
        <p:spPr>
          <a:xfrm>
            <a:off x="6800850" y="3143250"/>
            <a:ext cx="488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10</a:t>
            </a:r>
            <a:endParaRPr b="0" i="0" sz="1400" u="none" cap="none" strike="noStrike">
              <a:solidFill>
                <a:schemeClr val="dk1"/>
              </a:solidFill>
              <a:latin typeface="Arial"/>
              <a:ea typeface="Arial"/>
              <a:cs typeface="Arial"/>
              <a:sym typeface="Arial"/>
            </a:endParaRPr>
          </a:p>
        </p:txBody>
      </p:sp>
      <p:sp>
        <p:nvSpPr>
          <p:cNvPr id="199" name="Google Shape;199;p15"/>
          <p:cNvSpPr txBox="1"/>
          <p:nvPr/>
        </p:nvSpPr>
        <p:spPr>
          <a:xfrm>
            <a:off x="6800850" y="1828800"/>
            <a:ext cx="488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20</a:t>
            </a:r>
            <a:endParaRPr b="0" i="0" sz="1400" u="none" cap="none" strike="noStrike">
              <a:solidFill>
                <a:schemeClr val="dk1"/>
              </a:solidFill>
              <a:latin typeface="Arial"/>
              <a:ea typeface="Arial"/>
              <a:cs typeface="Arial"/>
              <a:sym typeface="Arial"/>
            </a:endParaRPr>
          </a:p>
        </p:txBody>
      </p:sp>
      <p:sp>
        <p:nvSpPr>
          <p:cNvPr id="200" name="Google Shape;200;p15"/>
          <p:cNvSpPr txBox="1"/>
          <p:nvPr/>
        </p:nvSpPr>
        <p:spPr>
          <a:xfrm>
            <a:off x="3714751" y="15430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1" name="Google Shape;201;p15"/>
          <p:cNvSpPr txBox="1"/>
          <p:nvPr/>
        </p:nvSpPr>
        <p:spPr>
          <a:xfrm>
            <a:off x="6915151" y="4114800"/>
            <a:ext cx="613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1.1</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2" name="Google Shape;202;p15"/>
          <p:cNvSpPr txBox="1"/>
          <p:nvPr/>
        </p:nvSpPr>
        <p:spPr>
          <a:xfrm>
            <a:off x="6972301" y="24574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2</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3" name="Google Shape;203;p15"/>
          <p:cNvSpPr txBox="1"/>
          <p:nvPr/>
        </p:nvSpPr>
        <p:spPr>
          <a:xfrm>
            <a:off x="6972301" y="13144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3</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4" name="Google Shape;20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How do we compare algorithms?</a:t>
            </a:r>
            <a:endParaRPr/>
          </a:p>
        </p:txBody>
      </p:sp>
      <p:sp>
        <p:nvSpPr>
          <p:cNvPr id="210" name="Google Shape;210;p18"/>
          <p:cNvSpPr txBox="1"/>
          <p:nvPr>
            <p:ph idx="1" type="body"/>
          </p:nvPr>
        </p:nvSpPr>
        <p:spPr>
          <a:xfrm>
            <a:off x="350838" y="920354"/>
            <a:ext cx="8229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34343"/>
              </a:buClr>
              <a:buSzPts val="2800"/>
              <a:buFont typeface="Arial"/>
              <a:buChar char="•"/>
            </a:pPr>
            <a:r>
              <a:rPr lang="en">
                <a:solidFill>
                  <a:srgbClr val="434343"/>
                </a:solidFill>
              </a:rPr>
              <a:t>We need to define a number of </a:t>
            </a:r>
            <a:r>
              <a:rPr lang="en" u="sng">
                <a:solidFill>
                  <a:srgbClr val="434343"/>
                </a:solidFill>
              </a:rPr>
              <a:t>objective measures</a:t>
            </a:r>
            <a:r>
              <a:rPr lang="en">
                <a:solidFill>
                  <a:srgbClr val="434343"/>
                </a:solidFill>
              </a:rPr>
              <a:t>.</a:t>
            </a:r>
            <a:endParaRPr>
              <a:solidFill>
                <a:srgbClr val="434343"/>
              </a:solidFill>
            </a:endParaRPr>
          </a:p>
          <a:p>
            <a:pPr indent="-165100" lvl="0" marL="342900" rtl="0" algn="l">
              <a:lnSpc>
                <a:spcPct val="90000"/>
              </a:lnSpc>
              <a:spcBef>
                <a:spcPts val="560"/>
              </a:spcBef>
              <a:spcAft>
                <a:spcPts val="0"/>
              </a:spcAft>
              <a:buClr>
                <a:schemeClr val="accent2"/>
              </a:buClr>
              <a:buSzPts val="2800"/>
              <a:buFont typeface="Arial"/>
              <a:buNone/>
            </a:pPr>
            <a:r>
              <a:t/>
            </a:r>
            <a:endParaRPr>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(1) Compare execution times? </a:t>
            </a:r>
            <a:endParaRPr sz="2400">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a:t>
            </a:r>
            <a:r>
              <a:rPr b="1" i="1" lang="en" sz="2400">
                <a:solidFill>
                  <a:srgbClr val="434343"/>
                </a:solidFill>
              </a:rPr>
              <a:t>Not good</a:t>
            </a:r>
            <a:r>
              <a:rPr lang="en" sz="2400">
                <a:solidFill>
                  <a:srgbClr val="434343"/>
                </a:solidFill>
              </a:rPr>
              <a:t>: times are specific to a particular  	computer !!</a:t>
            </a:r>
            <a:endParaRPr sz="2400">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a:t>
            </a:r>
            <a:endParaRPr>
              <a:solidFill>
                <a:srgbClr val="434343"/>
              </a:solidFill>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(2) Count the number of statements executed?  </a:t>
            </a:r>
            <a:endParaRPr sz="2400">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a:t>
            </a:r>
            <a:r>
              <a:rPr b="1" i="1" lang="en" sz="2400">
                <a:solidFill>
                  <a:srgbClr val="434343"/>
                </a:solidFill>
              </a:rPr>
              <a:t>Not good</a:t>
            </a:r>
            <a:r>
              <a:rPr lang="en" sz="2400">
                <a:solidFill>
                  <a:srgbClr val="434343"/>
                </a:solidFill>
              </a:rPr>
              <a:t>: number of statements vary with the programming language as well as the style of the individual programmer.</a:t>
            </a:r>
            <a:endParaRPr sz="2400">
              <a:solidFill>
                <a:srgbClr val="434343"/>
              </a:solidFill>
            </a:endParaRPr>
          </a:p>
          <a:p>
            <a:pPr indent="-190500" lvl="0" marL="342900" rtl="0" algn="l">
              <a:lnSpc>
                <a:spcPct val="90000"/>
              </a:lnSpc>
              <a:spcBef>
                <a:spcPts val="480"/>
              </a:spcBef>
              <a:spcAft>
                <a:spcPts val="0"/>
              </a:spcAft>
              <a:buClr>
                <a:schemeClr val="accent2"/>
              </a:buClr>
              <a:buSzPts val="2400"/>
              <a:buFont typeface="Arial"/>
              <a:buNone/>
            </a:pPr>
            <a:r>
              <a:t/>
            </a:r>
            <a:endParaRPr sz="2400">
              <a:solidFill>
                <a:srgbClr val="434343"/>
              </a:solidFill>
            </a:endParaRPr>
          </a:p>
        </p:txBody>
      </p:sp>
      <p:sp>
        <p:nvSpPr>
          <p:cNvPr id="211" name="Google Shape;211;p1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Ideal Solution</a:t>
            </a:r>
            <a:endParaRPr/>
          </a:p>
        </p:txBody>
      </p:sp>
      <p:sp>
        <p:nvSpPr>
          <p:cNvPr id="217" name="Google Shape;217;p19"/>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accent2"/>
              </a:buClr>
              <a:buSzPts val="3200"/>
              <a:buFont typeface="Arial"/>
              <a:buNone/>
            </a:pPr>
            <a:r>
              <a:t/>
            </a:r>
            <a:endParaRPr sz="2600">
              <a:solidFill>
                <a:srgbClr val="434343"/>
              </a:solidFill>
            </a:endParaRPr>
          </a:p>
          <a:p>
            <a:pPr indent="-304800" lvl="0" marL="342900" rtl="0" algn="l">
              <a:lnSpc>
                <a:spcPct val="100000"/>
              </a:lnSpc>
              <a:spcBef>
                <a:spcPts val="640"/>
              </a:spcBef>
              <a:spcAft>
                <a:spcPts val="0"/>
              </a:spcAft>
              <a:buClr>
                <a:srgbClr val="434343"/>
              </a:buClr>
              <a:buSzPts val="2600"/>
              <a:buFont typeface="Arial"/>
              <a:buChar char="•"/>
            </a:pPr>
            <a:r>
              <a:rPr lang="en" sz="2600">
                <a:solidFill>
                  <a:srgbClr val="434343"/>
                </a:solidFill>
              </a:rPr>
              <a:t>Express running time as a function of the input size </a:t>
            </a:r>
            <a:r>
              <a:rPr i="1" lang="en" sz="2600">
                <a:solidFill>
                  <a:srgbClr val="434343"/>
                </a:solidFill>
              </a:rPr>
              <a:t>n</a:t>
            </a:r>
            <a:r>
              <a:rPr lang="en" sz="2600">
                <a:solidFill>
                  <a:srgbClr val="434343"/>
                </a:solidFill>
              </a:rPr>
              <a:t> (i.e., </a:t>
            </a:r>
            <a:r>
              <a:rPr i="1" lang="en" sz="2600">
                <a:solidFill>
                  <a:srgbClr val="434343"/>
                </a:solidFill>
              </a:rPr>
              <a:t>f(n)</a:t>
            </a:r>
            <a:r>
              <a:rPr lang="en" sz="2600">
                <a:solidFill>
                  <a:srgbClr val="434343"/>
                </a:solidFill>
              </a:rPr>
              <a:t>)</a:t>
            </a:r>
            <a:r>
              <a:rPr i="1" lang="en" sz="2600">
                <a:solidFill>
                  <a:srgbClr val="434343"/>
                </a:solidFill>
              </a:rPr>
              <a:t>.</a:t>
            </a:r>
            <a:endParaRPr sz="2600">
              <a:solidFill>
                <a:srgbClr val="434343"/>
              </a:solidFill>
            </a:endParaRPr>
          </a:p>
          <a:p>
            <a:pPr indent="-304800" lvl="0" marL="342900" rtl="0" algn="l">
              <a:lnSpc>
                <a:spcPct val="100000"/>
              </a:lnSpc>
              <a:spcBef>
                <a:spcPts val="640"/>
              </a:spcBef>
              <a:spcAft>
                <a:spcPts val="0"/>
              </a:spcAft>
              <a:buClr>
                <a:srgbClr val="434343"/>
              </a:buClr>
              <a:buSzPts val="2600"/>
              <a:buFont typeface="Arial"/>
              <a:buChar char="•"/>
            </a:pPr>
            <a:r>
              <a:rPr lang="en" sz="2600">
                <a:solidFill>
                  <a:srgbClr val="434343"/>
                </a:solidFill>
              </a:rPr>
              <a:t>Compare different functions corresponding to running times.</a:t>
            </a:r>
            <a:endParaRPr sz="1200">
              <a:solidFill>
                <a:srgbClr val="434343"/>
              </a:solidFill>
            </a:endParaRPr>
          </a:p>
          <a:p>
            <a:pPr indent="-304800" lvl="0" marL="342900" rtl="0" algn="l">
              <a:lnSpc>
                <a:spcPct val="100000"/>
              </a:lnSpc>
              <a:spcBef>
                <a:spcPts val="640"/>
              </a:spcBef>
              <a:spcAft>
                <a:spcPts val="0"/>
              </a:spcAft>
              <a:buClr>
                <a:srgbClr val="434343"/>
              </a:buClr>
              <a:buSzPts val="2600"/>
              <a:buFont typeface="Arial"/>
              <a:buChar char="•"/>
            </a:pPr>
            <a:r>
              <a:rPr lang="en" sz="2600">
                <a:solidFill>
                  <a:srgbClr val="434343"/>
                </a:solidFill>
              </a:rPr>
              <a:t>Such an analysis is independent of machine time, programming style, etc.</a:t>
            </a:r>
            <a:endParaRPr sz="1200">
              <a:solidFill>
                <a:srgbClr val="434343"/>
              </a:solidFill>
            </a:endParaRPr>
          </a:p>
          <a:p>
            <a:pPr indent="-139700" lvl="0" marL="342900" rtl="0" algn="l">
              <a:lnSpc>
                <a:spcPct val="100000"/>
              </a:lnSpc>
              <a:spcBef>
                <a:spcPts val="640"/>
              </a:spcBef>
              <a:spcAft>
                <a:spcPts val="0"/>
              </a:spcAft>
              <a:buClr>
                <a:schemeClr val="accent2"/>
              </a:buClr>
              <a:buSzPts val="3200"/>
              <a:buFont typeface="Arial"/>
              <a:buNone/>
            </a:pPr>
            <a:r>
              <a:t/>
            </a:r>
            <a:endParaRPr sz="2600">
              <a:solidFill>
                <a:srgbClr val="434343"/>
              </a:solidFill>
            </a:endParaRPr>
          </a:p>
        </p:txBody>
      </p:sp>
      <p:sp>
        <p:nvSpPr>
          <p:cNvPr id="218" name="Google Shape;218;p1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685800" y="171450"/>
            <a:ext cx="7772400" cy="571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224" name="Google Shape;224;p20"/>
          <p:cNvSpPr txBox="1"/>
          <p:nvPr>
            <p:ph idx="1" type="body"/>
          </p:nvPr>
        </p:nvSpPr>
        <p:spPr>
          <a:xfrm>
            <a:off x="442050" y="897200"/>
            <a:ext cx="82599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lang="en" sz="2400"/>
              <a:t>Associate a "cost" with each statement.</a:t>
            </a:r>
            <a:endParaRPr/>
          </a:p>
          <a:p>
            <a:pPr indent="-342900" lvl="0" marL="342900" rtl="0" algn="l">
              <a:lnSpc>
                <a:spcPct val="90000"/>
              </a:lnSpc>
              <a:spcBef>
                <a:spcPts val="480"/>
              </a:spcBef>
              <a:spcAft>
                <a:spcPts val="0"/>
              </a:spcAft>
              <a:buClr>
                <a:schemeClr val="accent2"/>
              </a:buClr>
              <a:buSzPts val="2400"/>
              <a:buFont typeface="Arial"/>
              <a:buChar char="•"/>
            </a:pPr>
            <a:r>
              <a:rPr lang="en" sz="2400"/>
              <a:t>Find the "total cost“</a:t>
            </a:r>
            <a:r>
              <a:rPr lang="en" sz="2400">
                <a:latin typeface="Courier New"/>
                <a:ea typeface="Courier New"/>
                <a:cs typeface="Courier New"/>
                <a:sym typeface="Courier New"/>
              </a:rPr>
              <a:t> </a:t>
            </a:r>
            <a:r>
              <a:rPr lang="en" sz="2400"/>
              <a:t>by finding the total number of times each statement is executed. </a:t>
            </a:r>
            <a:endParaRPr sz="2400">
              <a:latin typeface="Courier New"/>
              <a:ea typeface="Courier New"/>
              <a:cs typeface="Courier New"/>
              <a:sym typeface="Courier New"/>
            </a:endParaRPr>
          </a:p>
          <a:p>
            <a:pPr indent="-342900" lvl="0" marL="342900" rtl="0" algn="l">
              <a:lnSpc>
                <a:spcPct val="60000"/>
              </a:lnSpc>
              <a:spcBef>
                <a:spcPts val="480"/>
              </a:spcBef>
              <a:spcAft>
                <a:spcPts val="0"/>
              </a:spcAft>
              <a:buClr>
                <a:schemeClr val="accent2"/>
              </a:buClr>
              <a:buSzPts val="2400"/>
              <a:buFont typeface="Arial"/>
              <a:buNone/>
            </a:pPr>
            <a:r>
              <a:rPr lang="en" sz="2400"/>
              <a:t>	</a:t>
            </a:r>
            <a:endParaRPr/>
          </a:p>
          <a:p>
            <a:pPr indent="-342900" lvl="0" marL="342900" rtl="0" algn="l">
              <a:lnSpc>
                <a:spcPct val="60000"/>
              </a:lnSpc>
              <a:spcBef>
                <a:spcPts val="400"/>
              </a:spcBef>
              <a:spcAft>
                <a:spcPts val="0"/>
              </a:spcAft>
              <a:buClr>
                <a:schemeClr val="accent2"/>
              </a:buClr>
              <a:buSzPts val="2000"/>
              <a:buFont typeface="Arial"/>
              <a:buNone/>
            </a:pPr>
            <a:r>
              <a:rPr b="1" i="1" lang="en" sz="2000"/>
              <a:t>	    Algorithm 1                         Algorithm 2</a:t>
            </a:r>
            <a:endParaRPr/>
          </a:p>
          <a:p>
            <a:pPr indent="-342900" lvl="0" marL="342900" rtl="0" algn="l">
              <a:lnSpc>
                <a:spcPct val="60000"/>
              </a:lnSpc>
              <a:spcBef>
                <a:spcPts val="400"/>
              </a:spcBef>
              <a:spcAft>
                <a:spcPts val="0"/>
              </a:spcAft>
              <a:buClr>
                <a:schemeClr val="accent2"/>
              </a:buClr>
              <a:buSzPts val="2000"/>
              <a:buFont typeface="Arial"/>
              <a:buNone/>
            </a:pPr>
            <a:r>
              <a:t/>
            </a:r>
            <a:endParaRPr b="1" i="1" sz="2000">
              <a:latin typeface="Courier New"/>
              <a:ea typeface="Courier New"/>
              <a:cs typeface="Courier New"/>
              <a:sym typeface="Courier New"/>
            </a:endParaRPr>
          </a:p>
          <a:p>
            <a:pPr indent="-342900" lvl="0" marL="342900" rtl="0" algn="l">
              <a:lnSpc>
                <a:spcPct val="65000"/>
              </a:lnSpc>
              <a:spcBef>
                <a:spcPts val="480"/>
              </a:spcBef>
              <a:spcAft>
                <a:spcPts val="0"/>
              </a:spcAft>
              <a:buClr>
                <a:schemeClr val="accent2"/>
              </a:buClr>
              <a:buSzPts val="2400"/>
              <a:buFont typeface="Arial"/>
              <a:buNone/>
            </a:pPr>
            <a:r>
              <a:rPr lang="en" sz="2400"/>
              <a:t>	                     </a:t>
            </a:r>
            <a:r>
              <a:rPr b="1" lang="en" sz="2000"/>
              <a:t>Cost                                             	   Cost	</a:t>
            </a:r>
            <a:endParaRPr b="1" sz="2000"/>
          </a:p>
          <a:p>
            <a:pPr indent="-342900" lvl="0" marL="342900" rtl="0" algn="l">
              <a:lnSpc>
                <a:spcPct val="65000"/>
              </a:lnSpc>
              <a:spcBef>
                <a:spcPts val="400"/>
              </a:spcBef>
              <a:spcAft>
                <a:spcPts val="0"/>
              </a:spcAft>
              <a:buClr>
                <a:schemeClr val="accent2"/>
              </a:buClr>
              <a:buSzPts val="2000"/>
              <a:buFont typeface="Arial"/>
              <a:buNone/>
            </a:pPr>
            <a:r>
              <a:rPr lang="en" sz="2000"/>
              <a:t>  	 arr[0] = 0;         </a:t>
            </a:r>
            <a:r>
              <a:rPr lang="en" sz="2000">
                <a:solidFill>
                  <a:srgbClr val="DD0111"/>
                </a:solidFill>
              </a:rPr>
              <a:t>c</a:t>
            </a:r>
            <a:r>
              <a:rPr baseline="-25000" lang="en" sz="2000">
                <a:solidFill>
                  <a:srgbClr val="DD0111"/>
                </a:solidFill>
              </a:rPr>
              <a:t>1</a:t>
            </a:r>
            <a:r>
              <a:rPr lang="en" sz="2000"/>
              <a:t>             	for(i=0; i&lt;N; i++)               </a:t>
            </a:r>
            <a:r>
              <a:rPr lang="en" sz="2000">
                <a:solidFill>
                  <a:srgbClr val="DD0111"/>
                </a:solidFill>
              </a:rPr>
              <a:t>c</a:t>
            </a:r>
            <a:r>
              <a:rPr baseline="-25000" lang="en" sz="2000">
                <a:solidFill>
                  <a:srgbClr val="DD0111"/>
                </a:solidFill>
              </a:rPr>
              <a:t>2</a:t>
            </a:r>
            <a:endParaRPr baseline="-25000" sz="2000">
              <a:solidFill>
                <a:srgbClr val="DD0111"/>
              </a:solidFill>
            </a:endParaRPr>
          </a:p>
          <a:p>
            <a:pPr indent="-342900" lvl="0" marL="342900" rtl="0" algn="l">
              <a:lnSpc>
                <a:spcPct val="65000"/>
              </a:lnSpc>
              <a:spcBef>
                <a:spcPts val="400"/>
              </a:spcBef>
              <a:spcAft>
                <a:spcPts val="0"/>
              </a:spcAft>
              <a:buClr>
                <a:schemeClr val="accent2"/>
              </a:buClr>
              <a:buSzPts val="2000"/>
              <a:buFont typeface="Arial"/>
              <a:buNone/>
            </a:pPr>
            <a:r>
              <a:rPr lang="en" sz="2000"/>
              <a:t>  	 arr[1] = 0;        </a:t>
            </a:r>
            <a:r>
              <a:rPr lang="en" sz="2000">
                <a:solidFill>
                  <a:srgbClr val="DD0111"/>
                </a:solidFill>
              </a:rPr>
              <a:t>  c</a:t>
            </a:r>
            <a:r>
              <a:rPr baseline="-25000" lang="en" sz="2000">
                <a:solidFill>
                  <a:srgbClr val="DD0111"/>
                </a:solidFill>
              </a:rPr>
              <a:t>1</a:t>
            </a:r>
            <a:r>
              <a:rPr lang="en" sz="2000"/>
              <a:t>                 		arr[i] = 0;            </a:t>
            </a:r>
            <a:r>
              <a:rPr lang="en" sz="2000">
                <a:solidFill>
                  <a:srgbClr val="DD0111"/>
                </a:solidFill>
              </a:rPr>
              <a:t>c</a:t>
            </a:r>
            <a:r>
              <a:rPr baseline="-25000" lang="en" sz="2000">
                <a:solidFill>
                  <a:srgbClr val="DD0111"/>
                </a:solidFill>
              </a:rPr>
              <a:t>1</a:t>
            </a:r>
            <a:endParaRPr baseline="-25000" sz="2000">
              <a:solidFill>
                <a:srgbClr val="DD0111"/>
              </a:solidFill>
            </a:endParaRPr>
          </a:p>
          <a:p>
            <a:pPr indent="-342900" lvl="0" marL="342900" rtl="0" algn="l">
              <a:lnSpc>
                <a:spcPct val="65000"/>
              </a:lnSpc>
              <a:spcBef>
                <a:spcPts val="400"/>
              </a:spcBef>
              <a:spcAft>
                <a:spcPts val="0"/>
              </a:spcAft>
              <a:buClr>
                <a:schemeClr val="accent2"/>
              </a:buClr>
              <a:buSzPts val="2000"/>
              <a:buFont typeface="Arial"/>
              <a:buNone/>
            </a:pPr>
            <a:r>
              <a:rPr lang="en" sz="2000"/>
              <a:t>  	 arr[2] = 0;         </a:t>
            </a:r>
            <a:r>
              <a:rPr lang="en" sz="2000">
                <a:solidFill>
                  <a:srgbClr val="DD0111"/>
                </a:solidFill>
              </a:rPr>
              <a:t>c</a:t>
            </a:r>
            <a:r>
              <a:rPr baseline="-25000" lang="en" sz="2000">
                <a:solidFill>
                  <a:srgbClr val="DD0111"/>
                </a:solidFill>
              </a:rPr>
              <a:t>1</a:t>
            </a:r>
            <a:endParaRPr/>
          </a:p>
          <a:p>
            <a:pPr indent="-342900" lvl="0" marL="342900" rtl="0" algn="l">
              <a:lnSpc>
                <a:spcPct val="65000"/>
              </a:lnSpc>
              <a:spcBef>
                <a:spcPts val="400"/>
              </a:spcBef>
              <a:spcAft>
                <a:spcPts val="0"/>
              </a:spcAft>
              <a:buClr>
                <a:schemeClr val="accent2"/>
              </a:buClr>
              <a:buSzPts val="2000"/>
              <a:buFont typeface="Arial"/>
              <a:buNone/>
            </a:pPr>
            <a:r>
              <a:rPr lang="en" sz="2000"/>
              <a:t>	    ...                   ...</a:t>
            </a:r>
            <a:endParaRPr sz="2000"/>
          </a:p>
          <a:p>
            <a:pPr indent="-342900" lvl="0" marL="342900" rtl="0" algn="l">
              <a:lnSpc>
                <a:spcPct val="65000"/>
              </a:lnSpc>
              <a:spcBef>
                <a:spcPts val="400"/>
              </a:spcBef>
              <a:spcAft>
                <a:spcPts val="0"/>
              </a:spcAft>
              <a:buClr>
                <a:schemeClr val="accent2"/>
              </a:buClr>
              <a:buSzPts val="2000"/>
              <a:buFont typeface="Arial"/>
              <a:buNone/>
            </a:pPr>
            <a:r>
              <a:rPr lang="en" sz="2000"/>
              <a:t>   	 arr[N-1] = 0;      </a:t>
            </a:r>
            <a:r>
              <a:rPr lang="en" sz="2000">
                <a:solidFill>
                  <a:srgbClr val="DD0111"/>
                </a:solidFill>
              </a:rPr>
              <a:t>c</a:t>
            </a:r>
            <a:r>
              <a:rPr baseline="-25000" lang="en" sz="2000">
                <a:solidFill>
                  <a:srgbClr val="DD0111"/>
                </a:solidFill>
              </a:rPr>
              <a:t>1</a:t>
            </a:r>
            <a:r>
              <a:rPr lang="en" sz="2000"/>
              <a:t> 		</a:t>
            </a:r>
            <a:endParaRPr sz="2000"/>
          </a:p>
          <a:p>
            <a:pPr indent="-342900" lvl="0" marL="342900" rtl="0" algn="l">
              <a:lnSpc>
                <a:spcPct val="65000"/>
              </a:lnSpc>
              <a:spcBef>
                <a:spcPts val="400"/>
              </a:spcBef>
              <a:spcAft>
                <a:spcPts val="0"/>
              </a:spcAft>
              <a:buClr>
                <a:schemeClr val="accent2"/>
              </a:buClr>
              <a:buSzPts val="2000"/>
              <a:buFont typeface="Arial"/>
              <a:buNone/>
            </a:pPr>
            <a:r>
              <a:rPr lang="en" sz="2000"/>
              <a:t>                          -----------                                        -------------</a:t>
            </a:r>
            <a:endParaRPr sz="2000"/>
          </a:p>
          <a:p>
            <a:pPr indent="-342900" lvl="0" marL="342900" rtl="0" algn="l">
              <a:lnSpc>
                <a:spcPct val="65000"/>
              </a:lnSpc>
              <a:spcBef>
                <a:spcPts val="400"/>
              </a:spcBef>
              <a:spcAft>
                <a:spcPts val="0"/>
              </a:spcAft>
              <a:buClr>
                <a:schemeClr val="accent2"/>
              </a:buClr>
              <a:buSzPts val="2000"/>
              <a:buFont typeface="Arial"/>
              <a:buNone/>
            </a:pPr>
            <a:r>
              <a:rPr lang="en" sz="2000"/>
              <a:t>    	 </a:t>
            </a:r>
            <a:r>
              <a:rPr lang="en" sz="2000">
                <a:solidFill>
                  <a:schemeClr val="dk2"/>
                </a:solidFill>
              </a:rPr>
              <a:t>c</a:t>
            </a:r>
            <a:r>
              <a:rPr baseline="-25000" lang="en" sz="2000">
                <a:solidFill>
                  <a:schemeClr val="dk2"/>
                </a:solidFill>
              </a:rPr>
              <a:t>1</a:t>
            </a:r>
            <a:r>
              <a:rPr lang="en" sz="2000">
                <a:solidFill>
                  <a:schemeClr val="dk2"/>
                </a:solidFill>
              </a:rPr>
              <a:t>+c</a:t>
            </a:r>
            <a:r>
              <a:rPr baseline="-25000" lang="en" sz="2000">
                <a:solidFill>
                  <a:schemeClr val="dk2"/>
                </a:solidFill>
              </a:rPr>
              <a:t>1</a:t>
            </a:r>
            <a:r>
              <a:rPr lang="en" sz="2000">
                <a:solidFill>
                  <a:schemeClr val="dk2"/>
                </a:solidFill>
              </a:rPr>
              <a:t>+...+c</a:t>
            </a:r>
            <a:r>
              <a:rPr baseline="-25000" lang="en" sz="2000">
                <a:solidFill>
                  <a:schemeClr val="dk2"/>
                </a:solidFill>
              </a:rPr>
              <a:t>1</a:t>
            </a:r>
            <a:r>
              <a:rPr lang="en" sz="2000">
                <a:solidFill>
                  <a:schemeClr val="dk2"/>
                </a:solidFill>
              </a:rPr>
              <a:t> = </a:t>
            </a:r>
            <a:r>
              <a:rPr lang="en" sz="2000">
                <a:solidFill>
                  <a:srgbClr val="DD0111"/>
                </a:solidFill>
              </a:rPr>
              <a:t>c</a:t>
            </a:r>
            <a:r>
              <a:rPr baseline="-25000" lang="en" sz="2000">
                <a:solidFill>
                  <a:srgbClr val="DD0111"/>
                </a:solidFill>
              </a:rPr>
              <a:t>1</a:t>
            </a:r>
            <a:r>
              <a:rPr lang="en" sz="2000">
                <a:solidFill>
                  <a:srgbClr val="DD0111"/>
                </a:solidFill>
              </a:rPr>
              <a:t> x N</a:t>
            </a:r>
            <a:r>
              <a:rPr lang="en" sz="2000"/>
              <a:t>                  </a:t>
            </a:r>
            <a:r>
              <a:rPr lang="en" sz="2000">
                <a:solidFill>
                  <a:schemeClr val="dk2"/>
                </a:solidFill>
              </a:rPr>
              <a:t>(N+1) x c</a:t>
            </a:r>
            <a:r>
              <a:rPr baseline="-25000" lang="en" sz="2000">
                <a:solidFill>
                  <a:schemeClr val="dk2"/>
                </a:solidFill>
              </a:rPr>
              <a:t>2</a:t>
            </a:r>
            <a:r>
              <a:rPr lang="en" sz="2000">
                <a:solidFill>
                  <a:schemeClr val="dk2"/>
                </a:solidFill>
              </a:rPr>
              <a:t> + N x c</a:t>
            </a:r>
            <a:r>
              <a:rPr baseline="-25000" lang="en" sz="2000">
                <a:solidFill>
                  <a:schemeClr val="dk2"/>
                </a:solidFill>
              </a:rPr>
              <a:t>1</a:t>
            </a:r>
            <a:r>
              <a:rPr lang="en" sz="2000">
                <a:solidFill>
                  <a:schemeClr val="dk2"/>
                </a:solidFill>
              </a:rPr>
              <a:t> =   </a:t>
            </a:r>
            <a:r>
              <a:rPr lang="en" sz="2000">
                <a:solidFill>
                  <a:srgbClr val="DD0111"/>
                </a:solidFill>
              </a:rPr>
              <a:t>(c</a:t>
            </a:r>
            <a:r>
              <a:rPr baseline="-25000" lang="en" sz="2000">
                <a:solidFill>
                  <a:srgbClr val="DD0111"/>
                </a:solidFill>
              </a:rPr>
              <a:t>2</a:t>
            </a:r>
            <a:r>
              <a:rPr lang="en" sz="2000">
                <a:solidFill>
                  <a:srgbClr val="DD0111"/>
                </a:solidFill>
              </a:rPr>
              <a:t> + c</a:t>
            </a:r>
            <a:r>
              <a:rPr baseline="-25000" lang="en" sz="2000">
                <a:solidFill>
                  <a:srgbClr val="DD0111"/>
                </a:solidFill>
              </a:rPr>
              <a:t>1</a:t>
            </a:r>
            <a:r>
              <a:rPr lang="en" sz="2000">
                <a:solidFill>
                  <a:srgbClr val="DD0111"/>
                </a:solidFill>
              </a:rPr>
              <a:t>) x N + c</a:t>
            </a:r>
            <a:r>
              <a:rPr baseline="-25000" lang="en" sz="2000">
                <a:solidFill>
                  <a:srgbClr val="DD0111"/>
                </a:solidFill>
              </a:rPr>
              <a:t>2</a:t>
            </a:r>
            <a:r>
              <a:rPr lang="en" sz="2400"/>
              <a:t> </a:t>
            </a:r>
            <a:endParaRPr/>
          </a:p>
          <a:p>
            <a:pPr indent="-215900" lvl="0" marL="342900" rtl="0" algn="l">
              <a:lnSpc>
                <a:spcPct val="80000"/>
              </a:lnSpc>
              <a:spcBef>
                <a:spcPts val="400"/>
              </a:spcBef>
              <a:spcAft>
                <a:spcPts val="0"/>
              </a:spcAft>
              <a:buClr>
                <a:schemeClr val="accent2"/>
              </a:buClr>
              <a:buSzPts val="2000"/>
              <a:buFont typeface="Arial"/>
              <a:buNone/>
            </a:pPr>
            <a:r>
              <a:t/>
            </a:r>
            <a:endParaRPr sz="2000"/>
          </a:p>
          <a:p>
            <a:pPr indent="-342900" lvl="0" marL="342900" rtl="0" algn="l">
              <a:lnSpc>
                <a:spcPct val="65000"/>
              </a:lnSpc>
              <a:spcBef>
                <a:spcPts val="480"/>
              </a:spcBef>
              <a:spcAft>
                <a:spcPts val="0"/>
              </a:spcAft>
              <a:buClr>
                <a:schemeClr val="accent2"/>
              </a:buClr>
              <a:buSzPts val="2400"/>
              <a:buFont typeface="Arial"/>
              <a:buNone/>
            </a:pPr>
            <a:r>
              <a:t/>
            </a:r>
            <a:endParaRPr sz="2400"/>
          </a:p>
        </p:txBody>
      </p:sp>
      <p:sp>
        <p:nvSpPr>
          <p:cNvPr id="225" name="Google Shape;225;p2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Another Example</a:t>
            </a:r>
            <a:endParaRPr sz="3600"/>
          </a:p>
        </p:txBody>
      </p:sp>
      <p:sp>
        <p:nvSpPr>
          <p:cNvPr id="231" name="Google Shape;231;p21"/>
          <p:cNvSpPr txBox="1"/>
          <p:nvPr>
            <p:ph idx="1" type="body"/>
          </p:nvPr>
        </p:nvSpPr>
        <p:spPr>
          <a:xfrm>
            <a:off x="533388" y="1104179"/>
            <a:ext cx="8077200" cy="3314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300"/>
              <a:buFont typeface="Arial"/>
              <a:buChar char="•"/>
            </a:pPr>
            <a:r>
              <a:rPr b="1" i="1" lang="en" sz="2300"/>
              <a:t>Algorithm 3 </a:t>
            </a:r>
            <a:r>
              <a:rPr lang="en" sz="2300"/>
              <a:t>	                 	     </a:t>
            </a:r>
            <a:r>
              <a:rPr i="1" lang="en" sz="2300"/>
              <a:t>Cost </a:t>
            </a:r>
            <a:endParaRPr i="1" sz="2300">
              <a:latin typeface="Courier New"/>
              <a:ea typeface="Courier New"/>
              <a:cs typeface="Courier New"/>
              <a:sym typeface="Courier New"/>
            </a:endParaRPr>
          </a:p>
          <a:p>
            <a:pPr indent="-342900" lvl="0" marL="342900" rtl="0" algn="l">
              <a:lnSpc>
                <a:spcPct val="100000"/>
              </a:lnSpc>
              <a:spcBef>
                <a:spcPts val="560"/>
              </a:spcBef>
              <a:spcAft>
                <a:spcPts val="0"/>
              </a:spcAft>
              <a:buClr>
                <a:schemeClr val="accent2"/>
              </a:buClr>
              <a:buSzPts val="2800"/>
              <a:buFont typeface="Arial"/>
              <a:buNone/>
            </a:pPr>
            <a:r>
              <a:rPr lang="en" sz="2300"/>
              <a:t> 	sum = 0;                                     </a:t>
            </a:r>
            <a:r>
              <a:rPr lang="en" sz="2300">
                <a:solidFill>
                  <a:srgbClr val="DD0111"/>
                </a:solidFill>
              </a:rPr>
              <a:t>c</a:t>
            </a:r>
            <a:r>
              <a:rPr baseline="-25000" lang="en" sz="2300">
                <a:solidFill>
                  <a:srgbClr val="DD0111"/>
                </a:solidFill>
              </a:rPr>
              <a:t>1</a:t>
            </a:r>
            <a:r>
              <a:rPr lang="en" sz="2300"/>
              <a:t> </a:t>
            </a:r>
            <a:endParaRPr sz="2300"/>
          </a:p>
          <a:p>
            <a:pPr indent="-342900" lvl="0" marL="342900" rtl="0" algn="l">
              <a:lnSpc>
                <a:spcPct val="100000"/>
              </a:lnSpc>
              <a:spcBef>
                <a:spcPts val="560"/>
              </a:spcBef>
              <a:spcAft>
                <a:spcPts val="0"/>
              </a:spcAft>
              <a:buClr>
                <a:schemeClr val="accent2"/>
              </a:buClr>
              <a:buSzPts val="2800"/>
              <a:buFont typeface="Arial"/>
              <a:buNone/>
            </a:pPr>
            <a:r>
              <a:rPr lang="en" sz="2300"/>
              <a:t>	for(i=0; i&lt;N; i++)                          </a:t>
            </a:r>
            <a:r>
              <a:rPr lang="en" sz="2300">
                <a:solidFill>
                  <a:srgbClr val="DD0111"/>
                </a:solidFill>
              </a:rPr>
              <a:t>c</a:t>
            </a:r>
            <a:r>
              <a:rPr baseline="-25000" lang="en" sz="2300">
                <a:solidFill>
                  <a:srgbClr val="DD0111"/>
                </a:solidFill>
              </a:rPr>
              <a:t>2</a:t>
            </a:r>
            <a:endParaRPr baseline="-25000" sz="2300">
              <a:solidFill>
                <a:srgbClr val="DD0111"/>
              </a:solidFill>
            </a:endParaRPr>
          </a:p>
          <a:p>
            <a:pPr indent="-342900" lvl="0" marL="342900" rtl="0" algn="l">
              <a:lnSpc>
                <a:spcPct val="100000"/>
              </a:lnSpc>
              <a:spcBef>
                <a:spcPts val="560"/>
              </a:spcBef>
              <a:spcAft>
                <a:spcPts val="0"/>
              </a:spcAft>
              <a:buClr>
                <a:schemeClr val="accent2"/>
              </a:buClr>
              <a:buSzPts val="2800"/>
              <a:buFont typeface="Arial"/>
              <a:buNone/>
            </a:pPr>
            <a:r>
              <a:rPr lang="en" sz="2300"/>
              <a:t> 	   for(j=0; j&lt;N; j++)                       </a:t>
            </a:r>
            <a:r>
              <a:rPr lang="en" sz="2300">
                <a:solidFill>
                  <a:srgbClr val="DD0111"/>
                </a:solidFill>
              </a:rPr>
              <a:t>c</a:t>
            </a:r>
            <a:r>
              <a:rPr baseline="-25000" lang="en" sz="2300">
                <a:solidFill>
                  <a:srgbClr val="DD0111"/>
                </a:solidFill>
              </a:rPr>
              <a:t>2</a:t>
            </a:r>
            <a:r>
              <a:rPr lang="en" sz="2300"/>
              <a:t> </a:t>
            </a:r>
            <a:endParaRPr sz="2300"/>
          </a:p>
          <a:p>
            <a:pPr indent="-342900" lvl="0" marL="342900" rtl="0" algn="l">
              <a:lnSpc>
                <a:spcPct val="100000"/>
              </a:lnSpc>
              <a:spcBef>
                <a:spcPts val="560"/>
              </a:spcBef>
              <a:spcAft>
                <a:spcPts val="0"/>
              </a:spcAft>
              <a:buClr>
                <a:schemeClr val="accent2"/>
              </a:buClr>
              <a:buSzPts val="2800"/>
              <a:buFont typeface="Arial"/>
              <a:buNone/>
            </a:pPr>
            <a:r>
              <a:rPr lang="en" sz="2300"/>
              <a:t>    	       sum += arr[i][j];                     </a:t>
            </a:r>
            <a:r>
              <a:rPr lang="en" sz="2300">
                <a:solidFill>
                  <a:srgbClr val="DD0111"/>
                </a:solidFill>
              </a:rPr>
              <a:t>c</a:t>
            </a:r>
            <a:r>
              <a:rPr baseline="-25000" lang="en" sz="2300">
                <a:solidFill>
                  <a:srgbClr val="DD0111"/>
                </a:solidFill>
              </a:rPr>
              <a:t>3</a:t>
            </a:r>
            <a:endParaRPr baseline="-25000" sz="2300">
              <a:solidFill>
                <a:srgbClr val="DD0111"/>
              </a:solidFill>
            </a:endParaRPr>
          </a:p>
          <a:p>
            <a:pPr indent="-342900" lvl="0" marL="342900" rtl="0" algn="l">
              <a:lnSpc>
                <a:spcPct val="100000"/>
              </a:lnSpc>
              <a:spcBef>
                <a:spcPts val="560"/>
              </a:spcBef>
              <a:spcAft>
                <a:spcPts val="0"/>
              </a:spcAft>
              <a:buClr>
                <a:schemeClr val="accent2"/>
              </a:buClr>
              <a:buSzPts val="2800"/>
              <a:buFont typeface="Arial"/>
              <a:buNone/>
            </a:pPr>
            <a:r>
              <a:rPr lang="en" sz="2300"/>
              <a:t>                                              ------------</a:t>
            </a:r>
            <a:endParaRPr sz="2300"/>
          </a:p>
          <a:p>
            <a:pPr indent="-342900" lvl="0" marL="342900" rtl="0" algn="l">
              <a:lnSpc>
                <a:spcPct val="100000"/>
              </a:lnSpc>
              <a:spcBef>
                <a:spcPts val="560"/>
              </a:spcBef>
              <a:spcAft>
                <a:spcPts val="0"/>
              </a:spcAft>
              <a:buClr>
                <a:srgbClr val="DD0111"/>
              </a:buClr>
              <a:buSzPts val="2800"/>
              <a:buFont typeface="Arial"/>
              <a:buNone/>
            </a:pPr>
            <a:r>
              <a:rPr i="1" lang="en" sz="2300">
                <a:solidFill>
                  <a:srgbClr val="DD0111"/>
                </a:solidFill>
              </a:rPr>
              <a:t>c</a:t>
            </a:r>
            <a:r>
              <a:rPr baseline="-25000" lang="en" sz="2300">
                <a:solidFill>
                  <a:srgbClr val="DD0111"/>
                </a:solidFill>
              </a:rPr>
              <a:t>1</a:t>
            </a:r>
            <a:r>
              <a:rPr lang="en" sz="2300">
                <a:solidFill>
                  <a:srgbClr val="DD0111"/>
                </a:solidFill>
              </a:rPr>
              <a:t> + </a:t>
            </a:r>
            <a:r>
              <a:rPr i="1" lang="en" sz="2300">
                <a:solidFill>
                  <a:srgbClr val="DD0111"/>
                </a:solidFill>
              </a:rPr>
              <a:t>c</a:t>
            </a:r>
            <a:r>
              <a:rPr baseline="-25000" lang="en" sz="2300">
                <a:solidFill>
                  <a:srgbClr val="DD0111"/>
                </a:solidFill>
              </a:rPr>
              <a:t>2</a:t>
            </a:r>
            <a:r>
              <a:rPr lang="en" sz="2300">
                <a:solidFill>
                  <a:srgbClr val="DD0111"/>
                </a:solidFill>
              </a:rPr>
              <a:t> </a:t>
            </a:r>
            <a:r>
              <a:rPr i="1" lang="en" sz="2300">
                <a:solidFill>
                  <a:srgbClr val="DD0111"/>
                </a:solidFill>
              </a:rPr>
              <a:t>x </a:t>
            </a:r>
            <a:r>
              <a:rPr lang="en" sz="2300">
                <a:solidFill>
                  <a:srgbClr val="DD0111"/>
                </a:solidFill>
              </a:rPr>
              <a:t>(</a:t>
            </a:r>
            <a:r>
              <a:rPr i="1" lang="en" sz="2300">
                <a:solidFill>
                  <a:srgbClr val="DD0111"/>
                </a:solidFill>
              </a:rPr>
              <a:t>N</a:t>
            </a:r>
            <a:r>
              <a:rPr lang="en" sz="2300">
                <a:solidFill>
                  <a:srgbClr val="DD0111"/>
                </a:solidFill>
              </a:rPr>
              <a:t>+1) + </a:t>
            </a:r>
            <a:r>
              <a:rPr i="1" lang="en" sz="2300">
                <a:solidFill>
                  <a:srgbClr val="DD0111"/>
                </a:solidFill>
              </a:rPr>
              <a:t>c</a:t>
            </a:r>
            <a:r>
              <a:rPr baseline="-25000" lang="en" sz="2300">
                <a:solidFill>
                  <a:srgbClr val="DD0111"/>
                </a:solidFill>
              </a:rPr>
              <a:t>2</a:t>
            </a:r>
            <a:r>
              <a:rPr lang="en" sz="2300">
                <a:solidFill>
                  <a:srgbClr val="DD0111"/>
                </a:solidFill>
              </a:rPr>
              <a:t> </a:t>
            </a:r>
            <a:r>
              <a:rPr i="1" lang="en" sz="2300">
                <a:solidFill>
                  <a:srgbClr val="DD0111"/>
                </a:solidFill>
              </a:rPr>
              <a:t>x N x </a:t>
            </a:r>
            <a:r>
              <a:rPr lang="en" sz="2300">
                <a:solidFill>
                  <a:srgbClr val="DD0111"/>
                </a:solidFill>
              </a:rPr>
              <a:t>(</a:t>
            </a:r>
            <a:r>
              <a:rPr i="1" lang="en" sz="2300">
                <a:solidFill>
                  <a:srgbClr val="DD0111"/>
                </a:solidFill>
              </a:rPr>
              <a:t>N</a:t>
            </a:r>
            <a:r>
              <a:rPr lang="en" sz="2300">
                <a:solidFill>
                  <a:srgbClr val="DD0111"/>
                </a:solidFill>
              </a:rPr>
              <a:t>+1) + </a:t>
            </a:r>
            <a:r>
              <a:rPr i="1" lang="en" sz="2300">
                <a:solidFill>
                  <a:srgbClr val="DD0111"/>
                </a:solidFill>
              </a:rPr>
              <a:t>c</a:t>
            </a:r>
            <a:r>
              <a:rPr baseline="-25000" lang="en" sz="2300">
                <a:solidFill>
                  <a:srgbClr val="DD0111"/>
                </a:solidFill>
              </a:rPr>
              <a:t>3</a:t>
            </a:r>
            <a:r>
              <a:rPr lang="en" sz="2300">
                <a:solidFill>
                  <a:srgbClr val="DD0111"/>
                </a:solidFill>
              </a:rPr>
              <a:t> </a:t>
            </a:r>
            <a:r>
              <a:rPr i="1" lang="en" sz="2300">
                <a:solidFill>
                  <a:srgbClr val="DD0111"/>
                </a:solidFill>
              </a:rPr>
              <a:t>x N</a:t>
            </a:r>
            <a:r>
              <a:rPr baseline="30000" i="1" lang="en" sz="2300">
                <a:solidFill>
                  <a:srgbClr val="DD0111"/>
                </a:solidFill>
              </a:rPr>
              <a:t>2</a:t>
            </a:r>
            <a:endParaRPr sz="2300"/>
          </a:p>
        </p:txBody>
      </p:sp>
      <p:sp>
        <p:nvSpPr>
          <p:cNvPr id="232" name="Google Shape;232;p2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Definition</a:t>
            </a:r>
            <a:endParaRPr/>
          </a:p>
        </p:txBody>
      </p:sp>
      <p:sp>
        <p:nvSpPr>
          <p:cNvPr id="85" name="Google Shape;85;p2"/>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434343"/>
              </a:buClr>
              <a:buSzPts val="2300"/>
              <a:buFont typeface="Arial"/>
              <a:buChar char="●"/>
            </a:pPr>
            <a:r>
              <a:rPr lang="en" sz="2000">
                <a:solidFill>
                  <a:srgbClr val="434343"/>
                </a:solidFill>
              </a:rPr>
              <a:t>A finite set of </a:t>
            </a:r>
            <a:r>
              <a:rPr lang="en" sz="2000" u="sng">
                <a:solidFill>
                  <a:srgbClr val="434343"/>
                </a:solidFill>
              </a:rPr>
              <a:t>statements</a:t>
            </a:r>
            <a:r>
              <a:rPr lang="en" sz="2000">
                <a:solidFill>
                  <a:srgbClr val="434343"/>
                </a:solidFill>
              </a:rPr>
              <a:t> that </a:t>
            </a:r>
            <a:r>
              <a:rPr lang="en" sz="2000" u="sng">
                <a:solidFill>
                  <a:srgbClr val="434343"/>
                </a:solidFill>
              </a:rPr>
              <a:t>guarantees</a:t>
            </a:r>
            <a:r>
              <a:rPr lang="en" sz="2000">
                <a:solidFill>
                  <a:srgbClr val="434343"/>
                </a:solidFill>
              </a:rPr>
              <a:t> an </a:t>
            </a:r>
            <a:r>
              <a:rPr lang="en" sz="2000" u="sng">
                <a:solidFill>
                  <a:srgbClr val="434343"/>
                </a:solidFill>
              </a:rPr>
              <a:t>optimal</a:t>
            </a:r>
            <a:r>
              <a:rPr lang="en" sz="2000">
                <a:solidFill>
                  <a:srgbClr val="434343"/>
                </a:solidFill>
              </a:rPr>
              <a:t> solution in finite interval of time</a:t>
            </a:r>
            <a:endParaRPr sz="2000">
              <a:solidFill>
                <a:srgbClr val="434343"/>
              </a:solidFill>
            </a:endParaRPr>
          </a:p>
          <a:p>
            <a:pPr indent="-114300" lvl="0" marL="254000" rtl="0" algn="l">
              <a:lnSpc>
                <a:spcPct val="115000"/>
              </a:lnSpc>
              <a:spcBef>
                <a:spcPts val="400"/>
              </a:spcBef>
              <a:spcAft>
                <a:spcPts val="0"/>
              </a:spcAft>
              <a:buClr>
                <a:schemeClr val="accent2"/>
              </a:buClr>
              <a:buSzPts val="2100"/>
              <a:buFont typeface="Arial"/>
              <a:buNone/>
            </a:pPr>
            <a:r>
              <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Algorithmic thinking and problem solving skill are vital in making efficient solutions.</a:t>
            </a:r>
            <a:endParaRPr sz="2000">
              <a:solidFill>
                <a:srgbClr val="434343"/>
              </a:solidFill>
            </a:endParaRPr>
          </a:p>
          <a:p>
            <a:pPr indent="0" lvl="0" marL="0" rtl="0" algn="l">
              <a:lnSpc>
                <a:spcPct val="115000"/>
              </a:lnSpc>
              <a:spcBef>
                <a:spcPts val="400"/>
              </a:spcBef>
              <a:spcAft>
                <a:spcPts val="0"/>
              </a:spcAft>
              <a:buClr>
                <a:schemeClr val="accent2"/>
              </a:buClr>
              <a:buSzPts val="2100"/>
              <a:buFont typeface="Arial"/>
              <a:buNone/>
            </a:pPr>
            <a:r>
              <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The English word "ALGORITHM" derives from the Latin word AL-  AL-KHWARIZMI’S name. He developed the concept of an algorithm in Mathematics, and thus sometimes being called the “Grandfather of Computer Science".</a:t>
            </a:r>
            <a:endParaRPr sz="2000">
              <a:solidFill>
                <a:srgbClr val="434343"/>
              </a:solidFill>
            </a:endParaRPr>
          </a:p>
        </p:txBody>
      </p:sp>
      <p:sp>
        <p:nvSpPr>
          <p:cNvPr id="86" name="Google Shape;86;p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350850" y="0"/>
            <a:ext cx="85398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400"/>
              <a:t>Best, Worst, and Average Case Complexity</a:t>
            </a:r>
            <a:endParaRPr sz="3300"/>
          </a:p>
        </p:txBody>
      </p:sp>
      <p:sp>
        <p:nvSpPr>
          <p:cNvPr id="239" name="Google Shape;239;p17"/>
          <p:cNvSpPr txBox="1"/>
          <p:nvPr>
            <p:ph idx="1" type="body"/>
          </p:nvPr>
        </p:nvSpPr>
        <p:spPr>
          <a:xfrm>
            <a:off x="350851" y="910824"/>
            <a:ext cx="9189000" cy="4386600"/>
          </a:xfrm>
          <a:prstGeom prst="rect">
            <a:avLst/>
          </a:prstGeom>
          <a:noFill/>
          <a:ln>
            <a:noFill/>
          </a:ln>
        </p:spPr>
        <p:txBody>
          <a:bodyPr anchorCtr="0" anchor="t" bIns="34275" lIns="68575" spcFirstLastPara="1" rIns="68575" wrap="square" tIns="34275">
            <a:normAutofit/>
          </a:bodyPr>
          <a:lstStyle/>
          <a:p>
            <a:pPr indent="-114300" lvl="0" marL="254000" rtl="0" algn="l">
              <a:lnSpc>
                <a:spcPct val="115000"/>
              </a:lnSpc>
              <a:spcBef>
                <a:spcPts val="0"/>
              </a:spcBef>
              <a:spcAft>
                <a:spcPts val="0"/>
              </a:spcAft>
              <a:buClr>
                <a:schemeClr val="accent2"/>
              </a:buClr>
              <a:buSzPts val="2100"/>
              <a:buFont typeface="Arial"/>
              <a:buNone/>
            </a:pPr>
            <a:r>
              <a:t/>
            </a:r>
            <a:endParaRPr/>
          </a:p>
          <a:p>
            <a:pPr indent="-114300" lvl="0" marL="254000" rtl="0" algn="l">
              <a:lnSpc>
                <a:spcPct val="115000"/>
              </a:lnSpc>
              <a:spcBef>
                <a:spcPts val="400"/>
              </a:spcBef>
              <a:spcAft>
                <a:spcPts val="0"/>
              </a:spcAft>
              <a:buClr>
                <a:schemeClr val="accent2"/>
              </a:buClr>
              <a:buSzPts val="2100"/>
              <a:buFont typeface="Arial"/>
              <a:buNone/>
            </a:pPr>
            <a:r>
              <a:t/>
            </a:r>
            <a:endParaRPr/>
          </a:p>
          <a:p>
            <a:pPr indent="-114300" lvl="0" marL="254000" rtl="0" algn="l">
              <a:lnSpc>
                <a:spcPct val="115000"/>
              </a:lnSpc>
              <a:spcBef>
                <a:spcPts val="400"/>
              </a:spcBef>
              <a:spcAft>
                <a:spcPts val="0"/>
              </a:spcAft>
              <a:buClr>
                <a:schemeClr val="accent2"/>
              </a:buClr>
              <a:buSzPts val="2100"/>
              <a:buFont typeface="Arial"/>
              <a:buNone/>
            </a:pPr>
            <a:r>
              <a:t/>
            </a:r>
            <a:endParaRPr/>
          </a:p>
        </p:txBody>
      </p:sp>
      <p:pic>
        <p:nvPicPr>
          <p:cNvPr descr="img30" id="240" name="Google Shape;240;p17"/>
          <p:cNvPicPr preferRelativeResize="0"/>
          <p:nvPr/>
        </p:nvPicPr>
        <p:blipFill rotWithShape="1">
          <a:blip r:embed="rId3">
            <a:alphaModFix/>
          </a:blip>
          <a:srcRect b="0" l="0" r="0" t="0"/>
          <a:stretch/>
        </p:blipFill>
        <p:spPr>
          <a:xfrm>
            <a:off x="2547532" y="1510229"/>
            <a:ext cx="4392475" cy="3075211"/>
          </a:xfrm>
          <a:prstGeom prst="rect">
            <a:avLst/>
          </a:prstGeom>
          <a:noFill/>
          <a:ln>
            <a:noFill/>
          </a:ln>
        </p:spPr>
      </p:pic>
      <p:sp>
        <p:nvSpPr>
          <p:cNvPr id="241" name="Google Shape;241;p17"/>
          <p:cNvSpPr/>
          <p:nvPr/>
        </p:nvSpPr>
        <p:spPr>
          <a:xfrm>
            <a:off x="6049282" y="1474567"/>
            <a:ext cx="1464900" cy="5586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Verdana"/>
                <a:ea typeface="Verdana"/>
                <a:cs typeface="Verdana"/>
                <a:sym typeface="Verdana"/>
              </a:rPr>
              <a:t>Worst Case Complexity</a:t>
            </a:r>
            <a:endParaRPr b="0" i="0" sz="1100" u="none" cap="none" strike="noStrike">
              <a:solidFill>
                <a:srgbClr val="000000"/>
              </a:solidFill>
              <a:latin typeface="Arial"/>
              <a:ea typeface="Arial"/>
              <a:cs typeface="Arial"/>
              <a:sym typeface="Arial"/>
            </a:endParaRPr>
          </a:p>
        </p:txBody>
      </p:sp>
      <p:sp>
        <p:nvSpPr>
          <p:cNvPr id="242" name="Google Shape;242;p17"/>
          <p:cNvSpPr/>
          <p:nvPr/>
        </p:nvSpPr>
        <p:spPr>
          <a:xfrm>
            <a:off x="6054599" y="2425112"/>
            <a:ext cx="1635300" cy="5586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333FF"/>
                </a:solidFill>
                <a:latin typeface="Verdana"/>
                <a:ea typeface="Verdana"/>
                <a:cs typeface="Verdana"/>
                <a:sym typeface="Verdana"/>
              </a:rPr>
              <a:t>Average Case Complexity</a:t>
            </a:r>
            <a:endParaRPr b="0" i="0" sz="1100" u="none" cap="none" strike="noStrike">
              <a:solidFill>
                <a:srgbClr val="000000"/>
              </a:solidFill>
              <a:latin typeface="Arial"/>
              <a:ea typeface="Arial"/>
              <a:cs typeface="Arial"/>
              <a:sym typeface="Arial"/>
            </a:endParaRPr>
          </a:p>
        </p:txBody>
      </p:sp>
      <p:sp>
        <p:nvSpPr>
          <p:cNvPr id="243" name="Google Shape;243;p17"/>
          <p:cNvSpPr/>
          <p:nvPr/>
        </p:nvSpPr>
        <p:spPr>
          <a:xfrm>
            <a:off x="6097142" y="3337251"/>
            <a:ext cx="1635300" cy="5586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9900"/>
                </a:solidFill>
                <a:latin typeface="Verdana"/>
                <a:ea typeface="Verdana"/>
                <a:cs typeface="Verdana"/>
                <a:sym typeface="Verdana"/>
              </a:rPr>
              <a:t>Best Case Complexity</a:t>
            </a:r>
            <a:endParaRPr b="0" i="0" sz="1100" u="none" cap="none" strike="noStrike">
              <a:solidFill>
                <a:srgbClr val="000000"/>
              </a:solidFill>
              <a:latin typeface="Arial"/>
              <a:ea typeface="Arial"/>
              <a:cs typeface="Arial"/>
              <a:sym typeface="Arial"/>
            </a:endParaRPr>
          </a:p>
        </p:txBody>
      </p:sp>
      <p:sp>
        <p:nvSpPr>
          <p:cNvPr id="244" name="Google Shape;244;p17"/>
          <p:cNvSpPr/>
          <p:nvPr/>
        </p:nvSpPr>
        <p:spPr>
          <a:xfrm>
            <a:off x="1839678" y="1445750"/>
            <a:ext cx="1248900" cy="452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Number of steps</a:t>
            </a:r>
            <a:endParaRPr b="0" i="0" sz="1400" u="none" cap="none" strike="noStrike">
              <a:solidFill>
                <a:srgbClr val="000000"/>
              </a:solidFill>
              <a:latin typeface="Arial"/>
              <a:ea typeface="Arial"/>
              <a:cs typeface="Arial"/>
              <a:sym typeface="Arial"/>
            </a:endParaRPr>
          </a:p>
        </p:txBody>
      </p:sp>
      <p:sp>
        <p:nvSpPr>
          <p:cNvPr id="245" name="Google Shape;245;p17"/>
          <p:cNvSpPr/>
          <p:nvPr/>
        </p:nvSpPr>
        <p:spPr>
          <a:xfrm>
            <a:off x="6299225" y="4435925"/>
            <a:ext cx="1635300" cy="452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N (input size)</a:t>
            </a:r>
            <a:endParaRPr b="0" i="0" sz="1400" u="none" cap="none" strike="noStrike">
              <a:solidFill>
                <a:srgbClr val="000000"/>
              </a:solidFill>
              <a:latin typeface="Arial"/>
              <a:ea typeface="Arial"/>
              <a:cs typeface="Arial"/>
              <a:sym typeface="Arial"/>
            </a:endParaRPr>
          </a:p>
        </p:txBody>
      </p:sp>
      <p:sp>
        <p:nvSpPr>
          <p:cNvPr id="246" name="Google Shape;246;p1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Complexity</a:t>
            </a:r>
            <a:endParaRPr/>
          </a:p>
        </p:txBody>
      </p:sp>
      <p:sp>
        <p:nvSpPr>
          <p:cNvPr id="253" name="Google Shape;253;p16"/>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FF0000"/>
              </a:buClr>
              <a:buSzPts val="2700"/>
              <a:buFont typeface="Arial"/>
              <a:buChar char="●"/>
            </a:pPr>
            <a:r>
              <a:rPr lang="en" sz="2400">
                <a:solidFill>
                  <a:srgbClr val="FF0000"/>
                </a:solidFill>
              </a:rPr>
              <a:t>Worst Case Complexity:</a:t>
            </a:r>
            <a:endParaRPr sz="2400"/>
          </a:p>
          <a:p>
            <a:pPr indent="-254000" lvl="1" marL="558800" rtl="0" algn="l">
              <a:lnSpc>
                <a:spcPct val="115000"/>
              </a:lnSpc>
              <a:spcBef>
                <a:spcPts val="400"/>
              </a:spcBef>
              <a:spcAft>
                <a:spcPts val="0"/>
              </a:spcAft>
              <a:buClr>
                <a:schemeClr val="dk1"/>
              </a:buClr>
              <a:buSzPts val="2400"/>
              <a:buFont typeface="Arial"/>
              <a:buChar char="○"/>
            </a:pPr>
            <a:r>
              <a:rPr lang="en" sz="2000"/>
              <a:t>the function defined by the </a:t>
            </a:r>
            <a:r>
              <a:rPr i="1" lang="en" sz="2000"/>
              <a:t>maximum</a:t>
            </a:r>
            <a:r>
              <a:rPr lang="en" sz="2000"/>
              <a:t> number of steps taken on any instance of size </a:t>
            </a:r>
            <a:r>
              <a:rPr i="1" lang="en" sz="2000"/>
              <a:t>n</a:t>
            </a:r>
            <a:endParaRPr sz="2000"/>
          </a:p>
          <a:p>
            <a:pPr indent="-254000" lvl="0" marL="254000" rtl="0" algn="l">
              <a:lnSpc>
                <a:spcPct val="115000"/>
              </a:lnSpc>
              <a:spcBef>
                <a:spcPts val="400"/>
              </a:spcBef>
              <a:spcAft>
                <a:spcPts val="0"/>
              </a:spcAft>
              <a:buClr>
                <a:srgbClr val="009900"/>
              </a:buClr>
              <a:buSzPts val="2700"/>
              <a:buFont typeface="Arial"/>
              <a:buChar char="●"/>
            </a:pPr>
            <a:r>
              <a:rPr lang="en" sz="2400">
                <a:solidFill>
                  <a:srgbClr val="009900"/>
                </a:solidFill>
              </a:rPr>
              <a:t>Best Case Complexity:</a:t>
            </a:r>
            <a:endParaRPr sz="2400"/>
          </a:p>
          <a:p>
            <a:pPr indent="-254000" lvl="1" marL="558800" rtl="0" algn="l">
              <a:lnSpc>
                <a:spcPct val="115000"/>
              </a:lnSpc>
              <a:spcBef>
                <a:spcPts val="400"/>
              </a:spcBef>
              <a:spcAft>
                <a:spcPts val="0"/>
              </a:spcAft>
              <a:buClr>
                <a:schemeClr val="dk1"/>
              </a:buClr>
              <a:buSzPts val="2400"/>
              <a:buFont typeface="Arial"/>
              <a:buChar char="○"/>
            </a:pPr>
            <a:r>
              <a:rPr lang="en" sz="2000"/>
              <a:t>the function defined by the </a:t>
            </a:r>
            <a:r>
              <a:rPr i="1" lang="en" sz="2000"/>
              <a:t>minimum</a:t>
            </a:r>
            <a:r>
              <a:rPr lang="en" sz="2000"/>
              <a:t> number of steps taken on any instance of size </a:t>
            </a:r>
            <a:r>
              <a:rPr i="1" lang="en" sz="2000"/>
              <a:t>n</a:t>
            </a:r>
            <a:endParaRPr sz="2000"/>
          </a:p>
          <a:p>
            <a:pPr indent="-254000" lvl="0" marL="254000" rtl="0" algn="l">
              <a:lnSpc>
                <a:spcPct val="115000"/>
              </a:lnSpc>
              <a:spcBef>
                <a:spcPts val="400"/>
              </a:spcBef>
              <a:spcAft>
                <a:spcPts val="0"/>
              </a:spcAft>
              <a:buClr>
                <a:srgbClr val="3333FF"/>
              </a:buClr>
              <a:buSzPts val="2700"/>
              <a:buFont typeface="Arial"/>
              <a:buChar char="●"/>
            </a:pPr>
            <a:r>
              <a:rPr lang="en" sz="2400">
                <a:solidFill>
                  <a:srgbClr val="3333FF"/>
                </a:solidFill>
              </a:rPr>
              <a:t>Average Case Complexity:</a:t>
            </a:r>
            <a:endParaRPr sz="2400"/>
          </a:p>
          <a:p>
            <a:pPr indent="-254000" lvl="1" marL="558800" rtl="0" algn="l">
              <a:lnSpc>
                <a:spcPct val="115000"/>
              </a:lnSpc>
              <a:spcBef>
                <a:spcPts val="400"/>
              </a:spcBef>
              <a:spcAft>
                <a:spcPts val="0"/>
              </a:spcAft>
              <a:buClr>
                <a:schemeClr val="dk1"/>
              </a:buClr>
              <a:buSzPts val="2400"/>
              <a:buFont typeface="Arial"/>
              <a:buChar char="○"/>
            </a:pPr>
            <a:r>
              <a:rPr lang="en" sz="2000"/>
              <a:t>the function defined by the </a:t>
            </a:r>
            <a:r>
              <a:rPr i="1" lang="en" sz="2000"/>
              <a:t>average</a:t>
            </a:r>
            <a:r>
              <a:rPr lang="en" sz="2000"/>
              <a:t> number of steps taken on any instance of size </a:t>
            </a:r>
            <a:r>
              <a:rPr i="1" lang="en" sz="2000"/>
              <a:t>n</a:t>
            </a:r>
            <a:endParaRPr sz="2000"/>
          </a:p>
        </p:txBody>
      </p:sp>
      <p:sp>
        <p:nvSpPr>
          <p:cNvPr id="254" name="Google Shape;254;p1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1638300" y="0"/>
            <a:ext cx="58293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Doing the Analysis</a:t>
            </a:r>
            <a:endParaRPr/>
          </a:p>
        </p:txBody>
      </p:sp>
      <p:sp>
        <p:nvSpPr>
          <p:cNvPr id="261" name="Google Shape;261;p22"/>
          <p:cNvSpPr txBox="1"/>
          <p:nvPr>
            <p:ph idx="1" type="body"/>
          </p:nvPr>
        </p:nvSpPr>
        <p:spPr>
          <a:xfrm>
            <a:off x="636825" y="935826"/>
            <a:ext cx="7364400" cy="2403900"/>
          </a:xfrm>
          <a:prstGeom prst="rect">
            <a:avLst/>
          </a:prstGeom>
          <a:noFill/>
          <a:ln>
            <a:noFill/>
          </a:ln>
        </p:spPr>
        <p:txBody>
          <a:bodyPr anchorCtr="0" anchor="t" bIns="34275" lIns="68575" spcFirstLastPara="1" rIns="68575" wrap="square" tIns="34275">
            <a:normAutofit/>
          </a:bodyPr>
          <a:lstStyle/>
          <a:p>
            <a:pPr indent="-247650" lvl="0" marL="254000" rtl="0" algn="l">
              <a:lnSpc>
                <a:spcPct val="115000"/>
              </a:lnSpc>
              <a:spcBef>
                <a:spcPts val="0"/>
              </a:spcBef>
              <a:spcAft>
                <a:spcPts val="0"/>
              </a:spcAft>
              <a:buClr>
                <a:schemeClr val="accent2"/>
              </a:buClr>
              <a:buSzPts val="1500"/>
              <a:buFont typeface="Arial"/>
              <a:buChar char="●"/>
            </a:pPr>
            <a:r>
              <a:rPr lang="en" sz="1500"/>
              <a:t>It’s hard to estimate the running time exactly</a:t>
            </a:r>
            <a:endParaRPr/>
          </a:p>
          <a:p>
            <a:pPr indent="-215900" lvl="1" marL="558800" rtl="0" algn="l">
              <a:lnSpc>
                <a:spcPct val="115000"/>
              </a:lnSpc>
              <a:spcBef>
                <a:spcPts val="300"/>
              </a:spcBef>
              <a:spcAft>
                <a:spcPts val="0"/>
              </a:spcAft>
              <a:buClr>
                <a:schemeClr val="dk1"/>
              </a:buClr>
              <a:buSzPts val="1400"/>
              <a:buFont typeface="Arial"/>
              <a:buChar char="○"/>
            </a:pPr>
            <a:r>
              <a:rPr lang="en" sz="1400"/>
              <a:t>Best case depends on the input</a:t>
            </a:r>
            <a:endParaRPr/>
          </a:p>
          <a:p>
            <a:pPr indent="-215900" lvl="1" marL="558800" rtl="0" algn="l">
              <a:lnSpc>
                <a:spcPct val="115000"/>
              </a:lnSpc>
              <a:spcBef>
                <a:spcPts val="300"/>
              </a:spcBef>
              <a:spcAft>
                <a:spcPts val="0"/>
              </a:spcAft>
              <a:buClr>
                <a:schemeClr val="dk1"/>
              </a:buClr>
              <a:buSzPts val="1400"/>
              <a:buFont typeface="Arial"/>
              <a:buChar char="○"/>
            </a:pPr>
            <a:r>
              <a:rPr lang="en" sz="1400"/>
              <a:t>Average case is difficult to compute</a:t>
            </a:r>
            <a:endParaRPr/>
          </a:p>
          <a:p>
            <a:pPr indent="-215900" lvl="1" marL="558800" rtl="0" algn="l">
              <a:lnSpc>
                <a:spcPct val="115000"/>
              </a:lnSpc>
              <a:spcBef>
                <a:spcPts val="300"/>
              </a:spcBef>
              <a:spcAft>
                <a:spcPts val="0"/>
              </a:spcAft>
              <a:buClr>
                <a:schemeClr val="dk1"/>
              </a:buClr>
              <a:buSzPts val="1400"/>
              <a:buFont typeface="Arial"/>
              <a:buChar char="○"/>
            </a:pPr>
            <a:r>
              <a:rPr lang="en" sz="1400"/>
              <a:t>So we usually focus on worst case analysis</a:t>
            </a:r>
            <a:endParaRPr/>
          </a:p>
          <a:p>
            <a:pPr indent="-177800" lvl="2" marL="863600" rtl="0" algn="l">
              <a:lnSpc>
                <a:spcPct val="115000"/>
              </a:lnSpc>
              <a:spcBef>
                <a:spcPts val="300"/>
              </a:spcBef>
              <a:spcAft>
                <a:spcPts val="0"/>
              </a:spcAft>
              <a:buClr>
                <a:schemeClr val="accent2"/>
              </a:buClr>
              <a:buSzPts val="1400"/>
              <a:buFont typeface="Arial"/>
              <a:buChar char="■"/>
            </a:pPr>
            <a:r>
              <a:rPr lang="en" sz="1400"/>
              <a:t>Easier to compute</a:t>
            </a:r>
            <a:endParaRPr/>
          </a:p>
          <a:p>
            <a:pPr indent="-177800" lvl="2" marL="863600" rtl="0" algn="l">
              <a:lnSpc>
                <a:spcPct val="115000"/>
              </a:lnSpc>
              <a:spcBef>
                <a:spcPts val="300"/>
              </a:spcBef>
              <a:spcAft>
                <a:spcPts val="0"/>
              </a:spcAft>
              <a:buClr>
                <a:schemeClr val="accent2"/>
              </a:buClr>
              <a:buSzPts val="1400"/>
              <a:buFont typeface="Arial"/>
              <a:buChar char="■"/>
            </a:pPr>
            <a:r>
              <a:rPr lang="en" sz="1400"/>
              <a:t>Usually close to the actual running time</a:t>
            </a:r>
            <a:endParaRPr/>
          </a:p>
          <a:p>
            <a:pPr indent="-247650" lvl="0" marL="254000" rtl="0" algn="l">
              <a:lnSpc>
                <a:spcPct val="115000"/>
              </a:lnSpc>
              <a:spcBef>
                <a:spcPts val="300"/>
              </a:spcBef>
              <a:spcAft>
                <a:spcPts val="0"/>
              </a:spcAft>
              <a:buClr>
                <a:schemeClr val="accent2"/>
              </a:buClr>
              <a:buSzPts val="1500"/>
              <a:buFont typeface="Arial"/>
              <a:buChar char="●"/>
            </a:pPr>
            <a:r>
              <a:rPr lang="en" sz="1500"/>
              <a:t>Strategy: find a function (an equation) that, for large n, is an upper bound to the actual function (actual number of steps, memory usage, etc.)</a:t>
            </a:r>
            <a:endParaRPr/>
          </a:p>
        </p:txBody>
      </p:sp>
      <p:grpSp>
        <p:nvGrpSpPr>
          <p:cNvPr id="262" name="Google Shape;262;p22"/>
          <p:cNvGrpSpPr/>
          <p:nvPr/>
        </p:nvGrpSpPr>
        <p:grpSpPr>
          <a:xfrm>
            <a:off x="2527685" y="3174864"/>
            <a:ext cx="4088618" cy="1893459"/>
            <a:chOff x="1220" y="2404"/>
            <a:chExt cx="3434" cy="1649"/>
          </a:xfrm>
        </p:grpSpPr>
        <p:pic>
          <p:nvPicPr>
            <p:cNvPr descr="img46" id="263" name="Google Shape;263;p22"/>
            <p:cNvPicPr preferRelativeResize="0"/>
            <p:nvPr/>
          </p:nvPicPr>
          <p:blipFill rotWithShape="1">
            <a:blip r:embed="rId3">
              <a:alphaModFix/>
            </a:blip>
            <a:srcRect b="0" l="0" r="0" t="0"/>
            <a:stretch/>
          </p:blipFill>
          <p:spPr>
            <a:xfrm>
              <a:off x="1220" y="2404"/>
              <a:ext cx="2117" cy="1649"/>
            </a:xfrm>
            <a:prstGeom prst="rect">
              <a:avLst/>
            </a:prstGeom>
            <a:noFill/>
            <a:ln>
              <a:noFill/>
            </a:ln>
          </p:spPr>
        </p:pic>
        <p:sp>
          <p:nvSpPr>
            <p:cNvPr id="264" name="Google Shape;264;p22"/>
            <p:cNvSpPr/>
            <p:nvPr/>
          </p:nvSpPr>
          <p:spPr>
            <a:xfrm>
              <a:off x="3070" y="2597"/>
              <a:ext cx="1200" cy="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Upper bound</a:t>
              </a:r>
              <a:endParaRPr b="0" i="0" sz="1100" u="none" cap="none" strike="noStrike">
                <a:solidFill>
                  <a:srgbClr val="000000"/>
                </a:solidFill>
                <a:latin typeface="Arial"/>
                <a:ea typeface="Arial"/>
                <a:cs typeface="Arial"/>
                <a:sym typeface="Arial"/>
              </a:endParaRPr>
            </a:p>
          </p:txBody>
        </p:sp>
        <p:sp>
          <p:nvSpPr>
            <p:cNvPr id="265" name="Google Shape;265;p22"/>
            <p:cNvSpPr/>
            <p:nvPr/>
          </p:nvSpPr>
          <p:spPr>
            <a:xfrm>
              <a:off x="3133" y="3040"/>
              <a:ext cx="1200" cy="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Lower bound</a:t>
              </a:r>
              <a:endParaRPr b="0" i="0" sz="1100" u="none" cap="none" strike="noStrike">
                <a:solidFill>
                  <a:srgbClr val="000000"/>
                </a:solidFill>
                <a:latin typeface="Arial"/>
                <a:ea typeface="Arial"/>
                <a:cs typeface="Arial"/>
                <a:sym typeface="Arial"/>
              </a:endParaRPr>
            </a:p>
          </p:txBody>
        </p:sp>
        <p:sp>
          <p:nvSpPr>
            <p:cNvPr id="266" name="Google Shape;266;p22"/>
            <p:cNvSpPr/>
            <p:nvPr/>
          </p:nvSpPr>
          <p:spPr>
            <a:xfrm>
              <a:off x="3154" y="2813"/>
              <a:ext cx="1500" cy="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Actual function</a:t>
              </a:r>
              <a:endParaRPr b="0" i="0" sz="1100" u="none" cap="none" strike="noStrike">
                <a:solidFill>
                  <a:srgbClr val="000000"/>
                </a:solidFill>
                <a:latin typeface="Arial"/>
                <a:ea typeface="Arial"/>
                <a:cs typeface="Arial"/>
                <a:sym typeface="Arial"/>
              </a:endParaRPr>
            </a:p>
          </p:txBody>
        </p:sp>
      </p:grpSp>
      <p:sp>
        <p:nvSpPr>
          <p:cNvPr id="267" name="Google Shape;267;p2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1638300" y="0"/>
            <a:ext cx="58293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Asymptotic Growth</a:t>
            </a:r>
            <a:endParaRPr/>
          </a:p>
        </p:txBody>
      </p:sp>
      <p:sp>
        <p:nvSpPr>
          <p:cNvPr id="274" name="Google Shape;274;p23"/>
          <p:cNvSpPr txBox="1"/>
          <p:nvPr>
            <p:ph idx="1" type="body"/>
          </p:nvPr>
        </p:nvSpPr>
        <p:spPr>
          <a:xfrm>
            <a:off x="636815" y="935831"/>
            <a:ext cx="7364400" cy="30861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300"/>
              </a:spcBef>
              <a:spcAft>
                <a:spcPts val="0"/>
              </a:spcAft>
              <a:buSzPts val="1400"/>
              <a:buNone/>
            </a:pPr>
            <a:r>
              <a:rPr lang="en" sz="2000"/>
              <a:t>When trying to decide whether an algorithm is efficient we are only interested in the </a:t>
            </a:r>
            <a:r>
              <a:rPr lang="en" sz="2000">
                <a:solidFill>
                  <a:srgbClr val="FF0000"/>
                </a:solidFill>
              </a:rPr>
              <a:t>value of its time complexity for large values of n,</a:t>
            </a:r>
            <a:r>
              <a:rPr lang="en" sz="2000"/>
              <a:t> because for small values of n the running time of an algorithm is very small. (For example, in the previous table, for values of </a:t>
            </a:r>
            <a:r>
              <a:rPr lang="en" sz="2000">
                <a:solidFill>
                  <a:srgbClr val="FF0000"/>
                </a:solidFill>
              </a:rPr>
              <a:t>n smaller than 100 the running times are much smaller than 1 second. However, for n = 1 million, the running time of the algorithm is 173 days</a:t>
            </a:r>
            <a:r>
              <a:rPr lang="en" sz="2000"/>
              <a:t>.)</a:t>
            </a:r>
            <a:endParaRPr sz="2300"/>
          </a:p>
        </p:txBody>
      </p:sp>
      <p:sp>
        <p:nvSpPr>
          <p:cNvPr id="275" name="Google Shape;275;p2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499347" y="505700"/>
            <a:ext cx="8145300" cy="5100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Motivation for Asymptotic Analysis</a:t>
            </a:r>
            <a:endParaRPr/>
          </a:p>
        </p:txBody>
      </p:sp>
      <p:sp>
        <p:nvSpPr>
          <p:cNvPr id="282" name="Google Shape;282;p24"/>
          <p:cNvSpPr txBox="1"/>
          <p:nvPr>
            <p:ph idx="1" type="body"/>
          </p:nvPr>
        </p:nvSpPr>
        <p:spPr>
          <a:xfrm>
            <a:off x="887399" y="1283726"/>
            <a:ext cx="7369200" cy="35001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434343"/>
              </a:buClr>
              <a:buSzPts val="2500"/>
              <a:buFont typeface="Arial"/>
              <a:buChar char="●"/>
            </a:pPr>
            <a:r>
              <a:rPr lang="en" sz="2200">
                <a:solidFill>
                  <a:srgbClr val="434343"/>
                </a:solidFill>
              </a:rPr>
              <a:t>An </a:t>
            </a:r>
            <a:r>
              <a:rPr i="1" lang="en" sz="2200">
                <a:solidFill>
                  <a:srgbClr val="434343"/>
                </a:solidFill>
              </a:rPr>
              <a:t>exact computation</a:t>
            </a:r>
            <a:r>
              <a:rPr lang="en" sz="2200">
                <a:solidFill>
                  <a:srgbClr val="434343"/>
                </a:solidFill>
              </a:rPr>
              <a:t> of worst-case running time can be difficult </a:t>
            </a:r>
            <a:endParaRPr sz="2200">
              <a:solidFill>
                <a:srgbClr val="434343"/>
              </a:solidFill>
            </a:endParaRPr>
          </a:p>
          <a:p>
            <a:pPr indent="-241300" lvl="1" marL="558800" rtl="0" algn="l">
              <a:lnSpc>
                <a:spcPct val="115000"/>
              </a:lnSpc>
              <a:spcBef>
                <a:spcPts val="400"/>
              </a:spcBef>
              <a:spcAft>
                <a:spcPts val="0"/>
              </a:spcAft>
              <a:buClr>
                <a:srgbClr val="434343"/>
              </a:buClr>
              <a:buSzPts val="2200"/>
              <a:buFont typeface="Arial"/>
              <a:buChar char="○"/>
            </a:pPr>
            <a:r>
              <a:rPr lang="en" sz="1800">
                <a:solidFill>
                  <a:srgbClr val="434343"/>
                </a:solidFill>
              </a:rPr>
              <a:t>Function may have many terms: </a:t>
            </a:r>
            <a:endParaRPr sz="1800">
              <a:solidFill>
                <a:srgbClr val="434343"/>
              </a:solidFill>
            </a:endParaRPr>
          </a:p>
          <a:p>
            <a:pPr indent="-196850" lvl="2" marL="863600" rtl="0" algn="l">
              <a:lnSpc>
                <a:spcPct val="115000"/>
              </a:lnSpc>
              <a:spcBef>
                <a:spcPts val="300"/>
              </a:spcBef>
              <a:spcAft>
                <a:spcPts val="0"/>
              </a:spcAft>
              <a:buClr>
                <a:srgbClr val="434343"/>
              </a:buClr>
              <a:buSzPts val="1900"/>
              <a:buFont typeface="Arial"/>
              <a:buChar char="■"/>
            </a:pPr>
            <a:r>
              <a:rPr lang="en" sz="1800">
                <a:solidFill>
                  <a:srgbClr val="434343"/>
                </a:solidFill>
              </a:rPr>
              <a:t>4n</a:t>
            </a:r>
            <a:r>
              <a:rPr baseline="30000" lang="en" sz="1800">
                <a:solidFill>
                  <a:srgbClr val="434343"/>
                </a:solidFill>
              </a:rPr>
              <a:t>2</a:t>
            </a:r>
            <a:r>
              <a:rPr lang="en" sz="1800">
                <a:solidFill>
                  <a:srgbClr val="434343"/>
                </a:solidFill>
              </a:rPr>
              <a:t> - 3n log n + 17.5 n - 43 n</a:t>
            </a:r>
            <a:r>
              <a:rPr baseline="30000" lang="en" sz="1800">
                <a:solidFill>
                  <a:srgbClr val="434343"/>
                </a:solidFill>
              </a:rPr>
              <a:t>⅔ </a:t>
            </a:r>
            <a:r>
              <a:rPr lang="en" sz="1800">
                <a:solidFill>
                  <a:srgbClr val="434343"/>
                </a:solidFill>
              </a:rPr>
              <a:t>+ 75 </a:t>
            </a:r>
            <a:endParaRPr sz="1800">
              <a:solidFill>
                <a:srgbClr val="434343"/>
              </a:solidFill>
            </a:endParaRPr>
          </a:p>
          <a:p>
            <a:pPr indent="-254000" lvl="0" marL="254000" rtl="0" algn="l">
              <a:lnSpc>
                <a:spcPct val="115000"/>
              </a:lnSpc>
              <a:spcBef>
                <a:spcPts val="400"/>
              </a:spcBef>
              <a:spcAft>
                <a:spcPts val="0"/>
              </a:spcAft>
              <a:buClr>
                <a:srgbClr val="434343"/>
              </a:buClr>
              <a:buSzPts val="2500"/>
              <a:buFont typeface="Arial"/>
              <a:buChar char="●"/>
            </a:pPr>
            <a:r>
              <a:rPr lang="en" sz="2200">
                <a:solidFill>
                  <a:srgbClr val="434343"/>
                </a:solidFill>
              </a:rPr>
              <a:t>An </a:t>
            </a:r>
            <a:r>
              <a:rPr i="1" lang="en" sz="2200">
                <a:solidFill>
                  <a:srgbClr val="434343"/>
                </a:solidFill>
              </a:rPr>
              <a:t>exact computation</a:t>
            </a:r>
            <a:r>
              <a:rPr lang="en" sz="2200">
                <a:solidFill>
                  <a:srgbClr val="434343"/>
                </a:solidFill>
              </a:rPr>
              <a:t> of worst-case running time is unnecessary</a:t>
            </a:r>
            <a:endParaRPr sz="2200">
              <a:solidFill>
                <a:srgbClr val="434343"/>
              </a:solidFill>
            </a:endParaRPr>
          </a:p>
        </p:txBody>
      </p:sp>
      <p:sp>
        <p:nvSpPr>
          <p:cNvPr id="283" name="Google Shape;283;p2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Analysis</a:t>
            </a:r>
            <a:endParaRPr/>
          </a:p>
        </p:txBody>
      </p:sp>
      <p:sp>
        <p:nvSpPr>
          <p:cNvPr id="289" name="Google Shape;289;p25"/>
          <p:cNvSpPr txBox="1"/>
          <p:nvPr>
            <p:ph idx="1" type="body"/>
          </p:nvPr>
        </p:nvSpPr>
        <p:spPr>
          <a:xfrm>
            <a:off x="350838" y="901304"/>
            <a:ext cx="8229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3100"/>
              <a:buFont typeface="Arial"/>
              <a:buChar char="•"/>
            </a:pPr>
            <a:r>
              <a:rPr lang="en" sz="2100">
                <a:solidFill>
                  <a:srgbClr val="434343"/>
                </a:solidFill>
              </a:rPr>
              <a:t>To compare two algorithms with running times </a:t>
            </a:r>
            <a:r>
              <a:rPr i="1" lang="en" sz="2100">
                <a:solidFill>
                  <a:srgbClr val="434343"/>
                </a:solidFill>
              </a:rPr>
              <a:t>f(n)</a:t>
            </a:r>
            <a:r>
              <a:rPr lang="en" sz="2100">
                <a:solidFill>
                  <a:srgbClr val="434343"/>
                </a:solidFill>
              </a:rPr>
              <a:t> and </a:t>
            </a:r>
            <a:r>
              <a:rPr i="1" lang="en" sz="2100">
                <a:solidFill>
                  <a:srgbClr val="434343"/>
                </a:solidFill>
              </a:rPr>
              <a:t>g(n),</a:t>
            </a:r>
            <a:r>
              <a:rPr lang="en" sz="2100">
                <a:solidFill>
                  <a:srgbClr val="434343"/>
                </a:solidFill>
              </a:rPr>
              <a:t> we need a </a:t>
            </a:r>
            <a:r>
              <a:rPr b="1" lang="en" sz="2100">
                <a:solidFill>
                  <a:srgbClr val="434343"/>
                </a:solidFill>
              </a:rPr>
              <a:t>rough measure</a:t>
            </a:r>
            <a:r>
              <a:rPr lang="en" sz="2100">
                <a:solidFill>
                  <a:srgbClr val="434343"/>
                </a:solidFill>
              </a:rPr>
              <a:t> that characterizes </a:t>
            </a:r>
            <a:r>
              <a:rPr b="1" lang="en" sz="2100">
                <a:solidFill>
                  <a:srgbClr val="434343"/>
                </a:solidFill>
              </a:rPr>
              <a:t>how fast each function grows.</a:t>
            </a:r>
            <a:br>
              <a:rPr b="1" lang="en" sz="2100">
                <a:solidFill>
                  <a:srgbClr val="434343"/>
                </a:solidFill>
              </a:rPr>
            </a:br>
            <a:endParaRPr sz="2100">
              <a:solidFill>
                <a:srgbClr val="434343"/>
              </a:solidFill>
            </a:endParaRPr>
          </a:p>
          <a:p>
            <a:pPr indent="-342900" lvl="0" marL="342900" rtl="0" algn="l">
              <a:lnSpc>
                <a:spcPct val="100000"/>
              </a:lnSpc>
              <a:spcBef>
                <a:spcPts val="560"/>
              </a:spcBef>
              <a:spcAft>
                <a:spcPts val="0"/>
              </a:spcAft>
              <a:buClr>
                <a:srgbClr val="434343"/>
              </a:buClr>
              <a:buSzPts val="3100"/>
              <a:buFont typeface="Arial"/>
              <a:buChar char="•"/>
            </a:pPr>
            <a:r>
              <a:rPr i="1" lang="en" sz="2100" u="sng">
                <a:solidFill>
                  <a:srgbClr val="434343"/>
                </a:solidFill>
              </a:rPr>
              <a:t>Hint:</a:t>
            </a:r>
            <a:r>
              <a:rPr lang="en" sz="2100">
                <a:solidFill>
                  <a:srgbClr val="434343"/>
                </a:solidFill>
              </a:rPr>
              <a:t> use </a:t>
            </a:r>
            <a:r>
              <a:rPr i="1" lang="en" sz="2100">
                <a:solidFill>
                  <a:srgbClr val="434343"/>
                </a:solidFill>
              </a:rPr>
              <a:t>rate of growth</a:t>
            </a:r>
            <a:r>
              <a:rPr lang="en" sz="2100">
                <a:solidFill>
                  <a:srgbClr val="434343"/>
                </a:solidFill>
              </a:rPr>
              <a:t> </a:t>
            </a:r>
            <a:br>
              <a:rPr lang="en" sz="2100">
                <a:solidFill>
                  <a:srgbClr val="434343"/>
                </a:solidFill>
              </a:rPr>
            </a:br>
            <a:endParaRPr sz="2100">
              <a:solidFill>
                <a:srgbClr val="434343"/>
              </a:solidFill>
            </a:endParaRPr>
          </a:p>
          <a:p>
            <a:pPr indent="-342900" lvl="0" marL="342900" rtl="0" algn="l">
              <a:lnSpc>
                <a:spcPct val="100000"/>
              </a:lnSpc>
              <a:spcBef>
                <a:spcPts val="560"/>
              </a:spcBef>
              <a:spcAft>
                <a:spcPts val="0"/>
              </a:spcAft>
              <a:buClr>
                <a:srgbClr val="434343"/>
              </a:buClr>
              <a:buSzPts val="3100"/>
              <a:buFont typeface="Arial"/>
              <a:buChar char="•"/>
            </a:pPr>
            <a:r>
              <a:rPr lang="en" sz="2100">
                <a:solidFill>
                  <a:srgbClr val="434343"/>
                </a:solidFill>
              </a:rPr>
              <a:t>Compare functions in the limit, that is, </a:t>
            </a:r>
            <a:r>
              <a:rPr b="1" lang="en" sz="2100">
                <a:solidFill>
                  <a:srgbClr val="434343"/>
                </a:solidFill>
              </a:rPr>
              <a:t>asymptotically!</a:t>
            </a:r>
            <a:endParaRPr sz="2100">
              <a:solidFill>
                <a:srgbClr val="434343"/>
              </a:solidFill>
            </a:endParaRPr>
          </a:p>
          <a:p>
            <a:pPr indent="-285750" lvl="1" marL="742950" rtl="0" algn="l">
              <a:lnSpc>
                <a:spcPct val="100000"/>
              </a:lnSpc>
              <a:spcBef>
                <a:spcPts val="560"/>
              </a:spcBef>
              <a:spcAft>
                <a:spcPts val="0"/>
              </a:spcAft>
              <a:buClr>
                <a:schemeClr val="dk1"/>
              </a:buClr>
              <a:buSzPts val="2800"/>
              <a:buFont typeface="Arial"/>
              <a:buNone/>
            </a:pPr>
            <a:r>
              <a:rPr lang="en" sz="2800"/>
              <a:t>(i.e., for large values of </a:t>
            </a:r>
            <a:r>
              <a:rPr i="1" lang="en" sz="2800"/>
              <a:t>n</a:t>
            </a:r>
            <a:r>
              <a:rPr lang="en" sz="2800"/>
              <a:t>)</a:t>
            </a:r>
            <a:endParaRPr/>
          </a:p>
        </p:txBody>
      </p:sp>
      <p:sp>
        <p:nvSpPr>
          <p:cNvPr id="290" name="Google Shape;290;p2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Rate of Growth</a:t>
            </a:r>
            <a:endParaRPr/>
          </a:p>
        </p:txBody>
      </p:sp>
      <p:sp>
        <p:nvSpPr>
          <p:cNvPr id="296" name="Google Shape;296;p26"/>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400"/>
              <a:buFont typeface="Arial"/>
              <a:buChar char="•"/>
            </a:pPr>
            <a:r>
              <a:rPr lang="en" sz="2400">
                <a:solidFill>
                  <a:srgbClr val="434343"/>
                </a:solidFill>
              </a:rPr>
              <a:t>Consider the example of buying a car and a packet of biscuits</a:t>
            </a:r>
            <a:r>
              <a:rPr i="1" lang="en" sz="2400">
                <a:solidFill>
                  <a:srgbClr val="434343"/>
                </a:solidFill>
              </a:rPr>
              <a:t>:</a:t>
            </a:r>
            <a:endParaRPr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Arial"/>
              <a:buNone/>
            </a:pPr>
            <a:r>
              <a:rPr lang="en" sz="2400">
                <a:solidFill>
                  <a:srgbClr val="434343"/>
                </a:solidFill>
              </a:rPr>
              <a:t>		</a:t>
            </a:r>
            <a:r>
              <a:rPr b="1" lang="en" sz="2400">
                <a:solidFill>
                  <a:srgbClr val="434343"/>
                </a:solidFill>
              </a:rPr>
              <a:t>Cost</a:t>
            </a:r>
            <a:r>
              <a:rPr lang="en" sz="2400">
                <a:solidFill>
                  <a:srgbClr val="434343"/>
                </a:solidFill>
              </a:rPr>
              <a:t>: cost_of_car + cost_of_biscuit</a:t>
            </a:r>
            <a:endParaRPr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Arial"/>
              <a:buNone/>
            </a:pPr>
            <a:r>
              <a:rPr lang="en" sz="2400">
                <a:solidFill>
                  <a:srgbClr val="434343"/>
                </a:solidFill>
              </a:rPr>
              <a:t>		</a:t>
            </a:r>
            <a:r>
              <a:rPr b="1" lang="en" sz="2400">
                <a:solidFill>
                  <a:srgbClr val="434343"/>
                </a:solidFill>
              </a:rPr>
              <a:t>Cost</a:t>
            </a:r>
            <a:r>
              <a:rPr lang="en" sz="2400">
                <a:solidFill>
                  <a:srgbClr val="434343"/>
                </a:solidFill>
              </a:rPr>
              <a:t> ~ cost_of_car</a:t>
            </a:r>
            <a:r>
              <a:rPr lang="en" sz="2400">
                <a:solidFill>
                  <a:srgbClr val="FF0000"/>
                </a:solidFill>
              </a:rPr>
              <a:t> (approximation)</a:t>
            </a:r>
            <a:br>
              <a:rPr lang="en" sz="2400">
                <a:solidFill>
                  <a:srgbClr val="434343"/>
                </a:solidFill>
              </a:rPr>
            </a:br>
            <a:endParaRPr sz="2400">
              <a:solidFill>
                <a:srgbClr val="434343"/>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The low order terms in a function are relatively insignificant for </a:t>
            </a:r>
            <a:r>
              <a:rPr b="1" lang="en" sz="2400">
                <a:solidFill>
                  <a:srgbClr val="434343"/>
                </a:solidFill>
              </a:rPr>
              <a:t>large</a:t>
            </a:r>
            <a:r>
              <a:rPr lang="en" sz="2400">
                <a:solidFill>
                  <a:srgbClr val="434343"/>
                </a:solidFill>
              </a:rPr>
              <a:t> </a:t>
            </a:r>
            <a:r>
              <a:rPr i="1" lang="en" sz="2400">
                <a:solidFill>
                  <a:srgbClr val="434343"/>
                </a:solidFill>
              </a:rPr>
              <a:t>n</a:t>
            </a:r>
            <a:endParaRPr sz="2400">
              <a:solidFill>
                <a:srgbClr val="434343"/>
              </a:solidFill>
              <a:latin typeface="Courier New"/>
              <a:ea typeface="Courier New"/>
              <a:cs typeface="Courier New"/>
              <a:sym typeface="Courier New"/>
            </a:endParaRPr>
          </a:p>
          <a:p>
            <a:pPr indent="-342900" lvl="0" marL="342900" rtl="0" algn="l">
              <a:lnSpc>
                <a:spcPct val="100000"/>
              </a:lnSpc>
              <a:spcBef>
                <a:spcPts val="560"/>
              </a:spcBef>
              <a:spcAft>
                <a:spcPts val="0"/>
              </a:spcAft>
              <a:buClr>
                <a:schemeClr val="accent2"/>
              </a:buClr>
              <a:buSzPts val="2800"/>
              <a:buFont typeface="Arial"/>
              <a:buNone/>
            </a:pPr>
            <a:r>
              <a:rPr lang="en">
                <a:solidFill>
                  <a:srgbClr val="434343"/>
                </a:solidFill>
              </a:rPr>
              <a:t>		            </a:t>
            </a:r>
            <a:r>
              <a:rPr i="1" lang="en">
                <a:solidFill>
                  <a:srgbClr val="FF0000"/>
                </a:solidFill>
              </a:rPr>
              <a:t>n</a:t>
            </a:r>
            <a:r>
              <a:rPr baseline="30000" lang="en">
                <a:solidFill>
                  <a:srgbClr val="FF0000"/>
                </a:solidFill>
              </a:rPr>
              <a:t>4</a:t>
            </a:r>
            <a:r>
              <a:rPr lang="en">
                <a:solidFill>
                  <a:srgbClr val="FF0000"/>
                </a:solidFill>
              </a:rPr>
              <a:t> + 100</a:t>
            </a:r>
            <a:r>
              <a:rPr i="1" lang="en">
                <a:solidFill>
                  <a:srgbClr val="FF0000"/>
                </a:solidFill>
              </a:rPr>
              <a:t>n</a:t>
            </a:r>
            <a:r>
              <a:rPr baseline="30000" lang="en">
                <a:solidFill>
                  <a:srgbClr val="FF0000"/>
                </a:solidFill>
              </a:rPr>
              <a:t>2</a:t>
            </a:r>
            <a:r>
              <a:rPr lang="en">
                <a:solidFill>
                  <a:srgbClr val="FF0000"/>
                </a:solidFill>
              </a:rPr>
              <a:t> + 10</a:t>
            </a:r>
            <a:r>
              <a:rPr i="1" lang="en">
                <a:solidFill>
                  <a:srgbClr val="FF0000"/>
                </a:solidFill>
              </a:rPr>
              <a:t>n</a:t>
            </a:r>
            <a:r>
              <a:rPr lang="en">
                <a:solidFill>
                  <a:srgbClr val="FF0000"/>
                </a:solidFill>
              </a:rPr>
              <a:t> + 50    ~     </a:t>
            </a:r>
            <a:r>
              <a:rPr i="1" lang="en">
                <a:solidFill>
                  <a:srgbClr val="FF0000"/>
                </a:solidFill>
              </a:rPr>
              <a:t>n</a:t>
            </a:r>
            <a:r>
              <a:rPr baseline="30000" lang="en">
                <a:solidFill>
                  <a:srgbClr val="FF0000"/>
                </a:solidFill>
              </a:rPr>
              <a:t>4</a:t>
            </a:r>
            <a:endParaRPr>
              <a:solidFill>
                <a:srgbClr val="FF0000"/>
              </a:solidFill>
            </a:endParaRPr>
          </a:p>
          <a:p>
            <a:pPr indent="-342900" lvl="0" marL="342900" rtl="0" algn="l">
              <a:lnSpc>
                <a:spcPct val="100000"/>
              </a:lnSpc>
              <a:spcBef>
                <a:spcPts val="560"/>
              </a:spcBef>
              <a:spcAft>
                <a:spcPts val="0"/>
              </a:spcAft>
              <a:buClr>
                <a:schemeClr val="accent2"/>
              </a:buClr>
              <a:buSzPts val="2800"/>
              <a:buFont typeface="Arial"/>
              <a:buNone/>
            </a:pPr>
            <a:r>
              <a:t/>
            </a:r>
            <a:endParaRPr baseline="30000">
              <a:solidFill>
                <a:srgbClr val="434343"/>
              </a:solidFill>
            </a:endParaRPr>
          </a:p>
          <a:p>
            <a:pPr indent="-342900" lvl="0" marL="342900" rtl="0" algn="l">
              <a:lnSpc>
                <a:spcPct val="100000"/>
              </a:lnSpc>
              <a:spcBef>
                <a:spcPts val="560"/>
              </a:spcBef>
              <a:spcAft>
                <a:spcPts val="0"/>
              </a:spcAft>
              <a:buClr>
                <a:schemeClr val="dk1"/>
              </a:buClr>
              <a:buSzPts val="2800"/>
              <a:buFont typeface="Arial"/>
              <a:buNone/>
            </a:pPr>
            <a:r>
              <a:rPr i="1" lang="en">
                <a:solidFill>
                  <a:srgbClr val="434343"/>
                </a:solidFill>
              </a:rPr>
              <a:t> i.e., </a:t>
            </a:r>
            <a:r>
              <a:rPr lang="en">
                <a:solidFill>
                  <a:srgbClr val="434343"/>
                </a:solidFill>
              </a:rPr>
              <a:t>we say that</a:t>
            </a:r>
            <a:r>
              <a:rPr i="1" lang="en">
                <a:solidFill>
                  <a:srgbClr val="434343"/>
                </a:solidFill>
              </a:rPr>
              <a:t> </a:t>
            </a:r>
            <a:r>
              <a:rPr i="1" lang="en">
                <a:solidFill>
                  <a:srgbClr val="FF0000"/>
                </a:solidFill>
              </a:rPr>
              <a:t>n</a:t>
            </a:r>
            <a:r>
              <a:rPr baseline="30000" lang="en">
                <a:solidFill>
                  <a:srgbClr val="FF0000"/>
                </a:solidFill>
              </a:rPr>
              <a:t>4</a:t>
            </a:r>
            <a:r>
              <a:rPr lang="en">
                <a:solidFill>
                  <a:srgbClr val="FF0000"/>
                </a:solidFill>
              </a:rPr>
              <a:t> + 100</a:t>
            </a:r>
            <a:r>
              <a:rPr i="1" lang="en">
                <a:solidFill>
                  <a:srgbClr val="FF0000"/>
                </a:solidFill>
              </a:rPr>
              <a:t>n</a:t>
            </a:r>
            <a:r>
              <a:rPr baseline="30000" lang="en">
                <a:solidFill>
                  <a:srgbClr val="FF0000"/>
                </a:solidFill>
              </a:rPr>
              <a:t>2</a:t>
            </a:r>
            <a:r>
              <a:rPr lang="en">
                <a:solidFill>
                  <a:srgbClr val="FF0000"/>
                </a:solidFill>
              </a:rPr>
              <a:t> + 10</a:t>
            </a:r>
            <a:r>
              <a:rPr i="1" lang="en">
                <a:solidFill>
                  <a:srgbClr val="FF0000"/>
                </a:solidFill>
              </a:rPr>
              <a:t>n</a:t>
            </a:r>
            <a:r>
              <a:rPr lang="en">
                <a:solidFill>
                  <a:srgbClr val="FF0000"/>
                </a:solidFill>
              </a:rPr>
              <a:t> + 50 and </a:t>
            </a:r>
            <a:r>
              <a:rPr i="1" lang="en">
                <a:solidFill>
                  <a:srgbClr val="FF0000"/>
                </a:solidFill>
              </a:rPr>
              <a:t>n</a:t>
            </a:r>
            <a:r>
              <a:rPr baseline="30000" lang="en">
                <a:solidFill>
                  <a:srgbClr val="FF0000"/>
                </a:solidFill>
              </a:rPr>
              <a:t>4</a:t>
            </a:r>
            <a:r>
              <a:rPr lang="en">
                <a:solidFill>
                  <a:srgbClr val="434343"/>
                </a:solidFill>
              </a:rPr>
              <a:t> have the same  </a:t>
            </a:r>
            <a:r>
              <a:rPr b="1" lang="en">
                <a:solidFill>
                  <a:srgbClr val="434343"/>
                </a:solidFill>
              </a:rPr>
              <a:t>rate of growth</a:t>
            </a:r>
            <a:endParaRPr>
              <a:solidFill>
                <a:srgbClr val="434343"/>
              </a:solidFill>
            </a:endParaRPr>
          </a:p>
        </p:txBody>
      </p:sp>
      <p:sp>
        <p:nvSpPr>
          <p:cNvPr id="297" name="Google Shape;297;p2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41313" y="240029"/>
            <a:ext cx="8229600" cy="8925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Classifying functions by their</a:t>
            </a:r>
            <a:br>
              <a:rPr lang="en"/>
            </a:br>
            <a:r>
              <a:rPr lang="en"/>
              <a:t>Asymptotic Growth Rates </a:t>
            </a:r>
            <a:endParaRPr/>
          </a:p>
        </p:txBody>
      </p:sp>
      <p:sp>
        <p:nvSpPr>
          <p:cNvPr id="304" name="Google Shape;304;p27"/>
          <p:cNvSpPr txBox="1"/>
          <p:nvPr>
            <p:ph idx="1" type="body"/>
          </p:nvPr>
        </p:nvSpPr>
        <p:spPr>
          <a:xfrm>
            <a:off x="350850" y="1448751"/>
            <a:ext cx="8229600" cy="1701300"/>
          </a:xfrm>
          <a:prstGeom prst="rect">
            <a:avLst/>
          </a:prstGeom>
          <a:noFill/>
          <a:ln>
            <a:noFill/>
          </a:ln>
        </p:spPr>
        <p:txBody>
          <a:bodyPr anchorCtr="0" anchor="t" bIns="34275" lIns="68575" spcFirstLastPara="1" rIns="68575" wrap="square" tIns="34275">
            <a:normAutofit/>
          </a:bodyPr>
          <a:lstStyle/>
          <a:p>
            <a:pPr indent="-381000" lvl="0" marL="381000" rtl="0" algn="l">
              <a:lnSpc>
                <a:spcPct val="115000"/>
              </a:lnSpc>
              <a:spcBef>
                <a:spcPts val="0"/>
              </a:spcBef>
              <a:spcAft>
                <a:spcPts val="0"/>
              </a:spcAft>
              <a:buClr>
                <a:schemeClr val="accent2"/>
              </a:buClr>
              <a:buSzPts val="2700"/>
              <a:buFont typeface="Arial"/>
              <a:buAutoNum type="arabicPeriod"/>
            </a:pPr>
            <a:r>
              <a:rPr lang="en" sz="2400">
                <a:solidFill>
                  <a:srgbClr val="FF0000"/>
                </a:solidFill>
              </a:rPr>
              <a:t>O(g(n))</a:t>
            </a:r>
            <a:r>
              <a:rPr lang="en" sz="2400"/>
              <a:t>, </a:t>
            </a:r>
            <a:r>
              <a:rPr lang="en" sz="2400">
                <a:solidFill>
                  <a:srgbClr val="0000FF"/>
                </a:solidFill>
              </a:rPr>
              <a:t>Big-Oh</a:t>
            </a:r>
            <a:r>
              <a:rPr lang="en" sz="2400"/>
              <a:t> of g of n, the </a:t>
            </a:r>
            <a:r>
              <a:rPr lang="en" sz="2400">
                <a:solidFill>
                  <a:srgbClr val="CC0000"/>
                </a:solidFill>
              </a:rPr>
              <a:t>Asymptotic Upper Bound</a:t>
            </a:r>
            <a:endParaRPr sz="2400">
              <a:solidFill>
                <a:srgbClr val="CC0000"/>
              </a:solidFill>
            </a:endParaRPr>
          </a:p>
          <a:p>
            <a:pPr indent="-381000" lvl="0" marL="381000" rtl="0" algn="l">
              <a:lnSpc>
                <a:spcPct val="115000"/>
              </a:lnSpc>
              <a:spcBef>
                <a:spcPts val="400"/>
              </a:spcBef>
              <a:spcAft>
                <a:spcPts val="0"/>
              </a:spcAft>
              <a:buClr>
                <a:schemeClr val="accent2"/>
              </a:buClr>
              <a:buSzPts val="2700"/>
              <a:buFont typeface="Arial"/>
              <a:buAutoNum type="arabicPeriod"/>
            </a:pPr>
            <a:r>
              <a:rPr lang="en" sz="2400">
                <a:solidFill>
                  <a:srgbClr val="FF0000"/>
                </a:solidFill>
                <a:latin typeface="Noto Sans Symbols"/>
                <a:ea typeface="Noto Sans Symbols"/>
                <a:cs typeface="Noto Sans Symbols"/>
                <a:sym typeface="Noto Sans Symbols"/>
              </a:rPr>
              <a:t>Θ</a:t>
            </a:r>
            <a:r>
              <a:rPr lang="en" sz="2400">
                <a:solidFill>
                  <a:srgbClr val="FF0000"/>
                </a:solidFill>
              </a:rPr>
              <a:t>(g(n))</a:t>
            </a:r>
            <a:r>
              <a:rPr lang="en" sz="2400"/>
              <a:t>, </a:t>
            </a:r>
            <a:r>
              <a:rPr lang="en" sz="2400">
                <a:solidFill>
                  <a:srgbClr val="0000FF"/>
                </a:solidFill>
              </a:rPr>
              <a:t>Theta</a:t>
            </a:r>
            <a:r>
              <a:rPr lang="en" sz="2400"/>
              <a:t> of g of n, the </a:t>
            </a:r>
            <a:r>
              <a:rPr lang="en" sz="2400">
                <a:solidFill>
                  <a:srgbClr val="CC0000"/>
                </a:solidFill>
              </a:rPr>
              <a:t>Asymptotic Tight Bound </a:t>
            </a:r>
            <a:endParaRPr sz="2400">
              <a:solidFill>
                <a:srgbClr val="CC0000"/>
              </a:solidFill>
            </a:endParaRPr>
          </a:p>
          <a:p>
            <a:pPr indent="-381000" lvl="0" marL="381000" rtl="0" algn="l">
              <a:lnSpc>
                <a:spcPct val="115000"/>
              </a:lnSpc>
              <a:spcBef>
                <a:spcPts val="400"/>
              </a:spcBef>
              <a:spcAft>
                <a:spcPts val="0"/>
              </a:spcAft>
              <a:buClr>
                <a:schemeClr val="accent2"/>
              </a:buClr>
              <a:buSzPts val="2700"/>
              <a:buFont typeface="Arial"/>
              <a:buAutoNum type="arabicPeriod"/>
            </a:pPr>
            <a:r>
              <a:rPr lang="en" sz="2400">
                <a:solidFill>
                  <a:srgbClr val="FF0000"/>
                </a:solidFill>
                <a:latin typeface="Noto Sans Symbols"/>
                <a:ea typeface="Noto Sans Symbols"/>
                <a:cs typeface="Noto Sans Symbols"/>
                <a:sym typeface="Noto Sans Symbols"/>
              </a:rPr>
              <a:t>Ω</a:t>
            </a:r>
            <a:r>
              <a:rPr lang="en" sz="2400">
                <a:solidFill>
                  <a:srgbClr val="FF0000"/>
                </a:solidFill>
              </a:rPr>
              <a:t>(g(n))</a:t>
            </a:r>
            <a:r>
              <a:rPr lang="en" sz="2400"/>
              <a:t>, </a:t>
            </a:r>
            <a:r>
              <a:rPr lang="en" sz="2400">
                <a:solidFill>
                  <a:srgbClr val="0000FF"/>
                </a:solidFill>
              </a:rPr>
              <a:t>Omega</a:t>
            </a:r>
            <a:r>
              <a:rPr lang="en" sz="2400"/>
              <a:t> of g of n, the </a:t>
            </a:r>
            <a:r>
              <a:rPr lang="en" sz="2400">
                <a:solidFill>
                  <a:srgbClr val="CC0000"/>
                </a:solidFill>
              </a:rPr>
              <a:t>Asymptotic Lower Bound</a:t>
            </a:r>
            <a:endParaRPr sz="2400">
              <a:solidFill>
                <a:srgbClr val="CC0000"/>
              </a:solidFill>
            </a:endParaRPr>
          </a:p>
        </p:txBody>
      </p:sp>
      <p:sp>
        <p:nvSpPr>
          <p:cNvPr id="305" name="Google Shape;305;p2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a:t>
            </a:r>
            <a:endParaRPr/>
          </a:p>
        </p:txBody>
      </p:sp>
      <p:sp>
        <p:nvSpPr>
          <p:cNvPr id="311" name="Google Shape;311;p28"/>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533400" lvl="0" marL="533400" rtl="0" algn="l">
              <a:lnSpc>
                <a:spcPct val="180000"/>
              </a:lnSpc>
              <a:spcBef>
                <a:spcPts val="0"/>
              </a:spcBef>
              <a:spcAft>
                <a:spcPts val="0"/>
              </a:spcAft>
              <a:buClr>
                <a:schemeClr val="accent2"/>
              </a:buClr>
              <a:buSzPts val="3100"/>
              <a:buFont typeface="Arial"/>
              <a:buChar char="•"/>
            </a:pPr>
            <a:r>
              <a:rPr b="1" lang="en" sz="2100">
                <a:solidFill>
                  <a:srgbClr val="FF0000"/>
                </a:solidFill>
              </a:rPr>
              <a:t>O notation</a:t>
            </a:r>
            <a:r>
              <a:rPr lang="en" sz="2100"/>
              <a:t>: </a:t>
            </a:r>
            <a:r>
              <a:rPr lang="en" sz="2100">
                <a:solidFill>
                  <a:srgbClr val="434343"/>
                </a:solidFill>
              </a:rPr>
              <a:t>asymptotic “less than”: </a:t>
            </a:r>
            <a:endParaRPr sz="2100">
              <a:solidFill>
                <a:srgbClr val="434343"/>
              </a:solidFill>
            </a:endParaRPr>
          </a:p>
          <a:p>
            <a:pPr indent="0" lvl="0" marL="254000" rtl="0" algn="l">
              <a:lnSpc>
                <a:spcPct val="180000"/>
              </a:lnSpc>
              <a:spcBef>
                <a:spcPts val="0"/>
              </a:spcBef>
              <a:spcAft>
                <a:spcPts val="0"/>
              </a:spcAft>
              <a:buSzPts val="1400"/>
              <a:buNone/>
            </a:pPr>
            <a:r>
              <a:rPr lang="en">
                <a:solidFill>
                  <a:srgbClr val="434343"/>
                </a:solidFill>
              </a:rPr>
              <a:t>→ </a:t>
            </a:r>
            <a:r>
              <a:rPr lang="en" sz="1700">
                <a:solidFill>
                  <a:srgbClr val="434343"/>
                </a:solidFill>
              </a:rPr>
              <a:t>f(n)=O(g(n)) implies:  f(n) “≤” g(n)</a:t>
            </a:r>
            <a:endParaRPr sz="1700">
              <a:solidFill>
                <a:srgbClr val="434343"/>
              </a:solidFill>
            </a:endParaRPr>
          </a:p>
          <a:p>
            <a:pPr indent="-533400" lvl="0" marL="533400" rtl="0" algn="l">
              <a:lnSpc>
                <a:spcPct val="180000"/>
              </a:lnSpc>
              <a:spcBef>
                <a:spcPts val="560"/>
              </a:spcBef>
              <a:spcAft>
                <a:spcPts val="0"/>
              </a:spcAft>
              <a:buClr>
                <a:schemeClr val="accent2"/>
              </a:buClr>
              <a:buSzPts val="2800"/>
              <a:buFont typeface="Arial"/>
              <a:buChar char="•"/>
            </a:pPr>
            <a:r>
              <a:rPr b="1" lang="en" sz="2100">
                <a:solidFill>
                  <a:srgbClr val="FF0000"/>
                </a:solidFill>
              </a:rPr>
              <a:t>Ω notation</a:t>
            </a:r>
            <a:r>
              <a:rPr lang="en" sz="2100"/>
              <a:t>: </a:t>
            </a:r>
            <a:r>
              <a:rPr lang="en" sz="2100">
                <a:solidFill>
                  <a:srgbClr val="434343"/>
                </a:solidFill>
              </a:rPr>
              <a:t>asymptotic “greater than”: </a:t>
            </a:r>
            <a:r>
              <a:rPr lang="en">
                <a:solidFill>
                  <a:srgbClr val="434343"/>
                </a:solidFill>
              </a:rPr>
              <a:t>	</a:t>
            </a:r>
            <a:endParaRPr>
              <a:solidFill>
                <a:srgbClr val="434343"/>
              </a:solidFill>
            </a:endParaRPr>
          </a:p>
          <a:p>
            <a:pPr indent="0" lvl="0" marL="254000" rtl="0" algn="l">
              <a:lnSpc>
                <a:spcPct val="180000"/>
              </a:lnSpc>
              <a:spcBef>
                <a:spcPts val="560"/>
              </a:spcBef>
              <a:spcAft>
                <a:spcPts val="0"/>
              </a:spcAft>
              <a:buSzPts val="1400"/>
              <a:buNone/>
            </a:pPr>
            <a:r>
              <a:rPr lang="en">
                <a:solidFill>
                  <a:srgbClr val="434343"/>
                </a:solidFill>
              </a:rPr>
              <a:t>→ </a:t>
            </a:r>
            <a:r>
              <a:rPr lang="en" sz="1700">
                <a:solidFill>
                  <a:srgbClr val="434343"/>
                </a:solidFill>
              </a:rPr>
              <a:t>f(n)= Ω (g(n)) implies: f(n) “≥” g(n)</a:t>
            </a:r>
            <a:endParaRPr sz="1700">
              <a:solidFill>
                <a:srgbClr val="434343"/>
              </a:solidFill>
            </a:endParaRPr>
          </a:p>
          <a:p>
            <a:pPr indent="-533400" lvl="0" marL="533400" rtl="0" algn="l">
              <a:lnSpc>
                <a:spcPct val="180000"/>
              </a:lnSpc>
              <a:spcBef>
                <a:spcPts val="560"/>
              </a:spcBef>
              <a:spcAft>
                <a:spcPts val="0"/>
              </a:spcAft>
              <a:buClr>
                <a:schemeClr val="accent2"/>
              </a:buClr>
              <a:buSzPts val="2800"/>
              <a:buFont typeface="Arial"/>
              <a:buChar char="•"/>
            </a:pPr>
            <a:r>
              <a:rPr b="1" lang="en" sz="2100">
                <a:solidFill>
                  <a:srgbClr val="FF0000"/>
                </a:solidFill>
              </a:rPr>
              <a:t>Θ notation</a:t>
            </a:r>
            <a:r>
              <a:rPr lang="en" sz="2100"/>
              <a:t>: </a:t>
            </a:r>
            <a:r>
              <a:rPr lang="en" sz="2100">
                <a:solidFill>
                  <a:srgbClr val="434343"/>
                </a:solidFill>
              </a:rPr>
              <a:t>asymptotic “equality”: </a:t>
            </a:r>
            <a:endParaRPr>
              <a:solidFill>
                <a:srgbClr val="434343"/>
              </a:solidFill>
            </a:endParaRPr>
          </a:p>
          <a:p>
            <a:pPr indent="0" lvl="0" marL="254000" rtl="0" algn="l">
              <a:lnSpc>
                <a:spcPct val="180000"/>
              </a:lnSpc>
              <a:spcBef>
                <a:spcPts val="560"/>
              </a:spcBef>
              <a:spcAft>
                <a:spcPts val="0"/>
              </a:spcAft>
              <a:buSzPts val="1400"/>
              <a:buNone/>
            </a:pPr>
            <a:r>
              <a:rPr lang="en">
                <a:solidFill>
                  <a:srgbClr val="434343"/>
                </a:solidFill>
              </a:rPr>
              <a:t>→ f(n)= Θ (g(n)) implies: f(n) “=” g(n)</a:t>
            </a:r>
            <a:endParaRPr>
              <a:solidFill>
                <a:srgbClr val="434343"/>
              </a:solidFill>
            </a:endParaRPr>
          </a:p>
        </p:txBody>
      </p:sp>
      <p:sp>
        <p:nvSpPr>
          <p:cNvPr id="312" name="Google Shape;312;p2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371263" y="34588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Big-O Notation</a:t>
            </a:r>
            <a:endParaRPr/>
          </a:p>
        </p:txBody>
      </p:sp>
      <p:sp>
        <p:nvSpPr>
          <p:cNvPr id="318" name="Google Shape;318;p29"/>
          <p:cNvSpPr txBox="1"/>
          <p:nvPr>
            <p:ph idx="1" type="body"/>
          </p:nvPr>
        </p:nvSpPr>
        <p:spPr>
          <a:xfrm>
            <a:off x="685800" y="1485900"/>
            <a:ext cx="7772400" cy="3257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300"/>
              <a:buFont typeface="Arial"/>
              <a:buChar char="•"/>
            </a:pPr>
            <a:r>
              <a:rPr lang="en" sz="2300">
                <a:solidFill>
                  <a:srgbClr val="434343"/>
                </a:solidFill>
              </a:rPr>
              <a:t>We say</a:t>
            </a:r>
            <a:r>
              <a:rPr lang="en" sz="2300"/>
              <a:t> </a:t>
            </a:r>
            <a:r>
              <a:rPr i="1" lang="en" sz="2300">
                <a:solidFill>
                  <a:srgbClr val="FF0000"/>
                </a:solidFill>
              </a:rPr>
              <a:t>f</a:t>
            </a:r>
            <a:r>
              <a:rPr baseline="-25000" lang="en" sz="2300">
                <a:solidFill>
                  <a:srgbClr val="FF0000"/>
                </a:solidFill>
              </a:rPr>
              <a:t>A</a:t>
            </a:r>
            <a:r>
              <a:rPr lang="en" sz="2300">
                <a:solidFill>
                  <a:srgbClr val="FF0000"/>
                </a:solidFill>
              </a:rPr>
              <a:t>(</a:t>
            </a:r>
            <a:r>
              <a:rPr i="1" lang="en" sz="2300">
                <a:solidFill>
                  <a:srgbClr val="FF0000"/>
                </a:solidFill>
              </a:rPr>
              <a:t>n</a:t>
            </a:r>
            <a:r>
              <a:rPr lang="en" sz="2300">
                <a:solidFill>
                  <a:srgbClr val="FF0000"/>
                </a:solidFill>
              </a:rPr>
              <a:t>)=30</a:t>
            </a:r>
            <a:r>
              <a:rPr i="1" lang="en" sz="2300">
                <a:solidFill>
                  <a:srgbClr val="FF0000"/>
                </a:solidFill>
              </a:rPr>
              <a:t>n+</a:t>
            </a:r>
            <a:r>
              <a:rPr lang="en" sz="2300">
                <a:solidFill>
                  <a:srgbClr val="FF0000"/>
                </a:solidFill>
              </a:rPr>
              <a:t>8</a:t>
            </a:r>
            <a:r>
              <a:rPr i="1" lang="en" sz="2300"/>
              <a:t> </a:t>
            </a:r>
            <a:r>
              <a:rPr lang="en" sz="2300">
                <a:solidFill>
                  <a:srgbClr val="434343"/>
                </a:solidFill>
              </a:rPr>
              <a:t>is </a:t>
            </a:r>
            <a:r>
              <a:rPr i="1" lang="en" sz="2300">
                <a:solidFill>
                  <a:srgbClr val="434343"/>
                </a:solidFill>
              </a:rPr>
              <a:t>order n</a:t>
            </a:r>
            <a:r>
              <a:rPr lang="en" sz="2300">
                <a:solidFill>
                  <a:srgbClr val="434343"/>
                </a:solidFill>
              </a:rPr>
              <a:t>, or</a:t>
            </a:r>
            <a:r>
              <a:rPr lang="en" sz="2300"/>
              <a:t> </a:t>
            </a:r>
            <a:r>
              <a:rPr lang="en" sz="2300">
                <a:solidFill>
                  <a:srgbClr val="FF0000"/>
                </a:solidFill>
              </a:rPr>
              <a:t>O (n)</a:t>
            </a:r>
            <a:r>
              <a:rPr lang="en" sz="2300"/>
              <a:t>  </a:t>
            </a:r>
            <a:br>
              <a:rPr lang="en" sz="2300"/>
            </a:br>
            <a:r>
              <a:rPr lang="en" sz="2300">
                <a:solidFill>
                  <a:srgbClr val="434343"/>
                </a:solidFill>
              </a:rPr>
              <a:t>It is, at most, roughly </a:t>
            </a:r>
            <a:r>
              <a:rPr i="1" lang="en" sz="2300">
                <a:solidFill>
                  <a:srgbClr val="434343"/>
                </a:solidFill>
              </a:rPr>
              <a:t>proportional</a:t>
            </a:r>
            <a:r>
              <a:rPr lang="en" sz="2300">
                <a:solidFill>
                  <a:srgbClr val="434343"/>
                </a:solidFill>
              </a:rPr>
              <a:t> to </a:t>
            </a:r>
            <a:r>
              <a:rPr i="1" lang="en" sz="2300">
                <a:solidFill>
                  <a:srgbClr val="434343"/>
                </a:solidFill>
              </a:rPr>
              <a:t>n</a:t>
            </a:r>
            <a:r>
              <a:rPr lang="en" sz="2300">
                <a:solidFill>
                  <a:srgbClr val="434343"/>
                </a:solidFill>
              </a:rPr>
              <a:t>.</a:t>
            </a:r>
            <a:endParaRPr sz="2300">
              <a:solidFill>
                <a:srgbClr val="434343"/>
              </a:solidFill>
            </a:endParaRPr>
          </a:p>
          <a:p>
            <a:pPr indent="-342900" lvl="0" marL="342900" rtl="0" algn="l">
              <a:lnSpc>
                <a:spcPct val="100000"/>
              </a:lnSpc>
              <a:spcBef>
                <a:spcPts val="560"/>
              </a:spcBef>
              <a:spcAft>
                <a:spcPts val="0"/>
              </a:spcAft>
              <a:buClr>
                <a:schemeClr val="accent2"/>
              </a:buClr>
              <a:buSzPts val="3300"/>
              <a:buFont typeface="Arial"/>
              <a:buChar char="•"/>
            </a:pPr>
            <a:r>
              <a:rPr i="1" lang="en" sz="2300">
                <a:solidFill>
                  <a:srgbClr val="FF0000"/>
                </a:solidFill>
              </a:rPr>
              <a:t>f</a:t>
            </a:r>
            <a:r>
              <a:rPr baseline="-25000" lang="en" sz="2300">
                <a:solidFill>
                  <a:srgbClr val="FF0000"/>
                </a:solidFill>
              </a:rPr>
              <a:t>B</a:t>
            </a:r>
            <a:r>
              <a:rPr lang="en" sz="2300">
                <a:solidFill>
                  <a:srgbClr val="FF0000"/>
                </a:solidFill>
              </a:rPr>
              <a:t>(</a:t>
            </a:r>
            <a:r>
              <a:rPr i="1" lang="en" sz="2300">
                <a:solidFill>
                  <a:srgbClr val="FF0000"/>
                </a:solidFill>
              </a:rPr>
              <a:t>n</a:t>
            </a:r>
            <a:r>
              <a:rPr lang="en" sz="2300">
                <a:solidFill>
                  <a:srgbClr val="FF0000"/>
                </a:solidFill>
              </a:rPr>
              <a:t>)=</a:t>
            </a:r>
            <a:r>
              <a:rPr i="1" lang="en" sz="2300">
                <a:solidFill>
                  <a:srgbClr val="FF0000"/>
                </a:solidFill>
              </a:rPr>
              <a:t>n</a:t>
            </a:r>
            <a:r>
              <a:rPr baseline="30000" lang="en" sz="2300">
                <a:solidFill>
                  <a:srgbClr val="FF0000"/>
                </a:solidFill>
              </a:rPr>
              <a:t>2</a:t>
            </a:r>
            <a:r>
              <a:rPr lang="en" sz="2300">
                <a:solidFill>
                  <a:srgbClr val="FF0000"/>
                </a:solidFill>
              </a:rPr>
              <a:t>+1</a:t>
            </a:r>
            <a:r>
              <a:rPr lang="en" sz="2300"/>
              <a:t> </a:t>
            </a:r>
            <a:r>
              <a:rPr lang="en" sz="2300">
                <a:solidFill>
                  <a:srgbClr val="434343"/>
                </a:solidFill>
              </a:rPr>
              <a:t>is </a:t>
            </a:r>
            <a:r>
              <a:rPr i="1" lang="en" sz="2300">
                <a:solidFill>
                  <a:srgbClr val="434343"/>
                </a:solidFill>
              </a:rPr>
              <a:t>order n</a:t>
            </a:r>
            <a:r>
              <a:rPr baseline="30000" lang="en" sz="2300">
                <a:solidFill>
                  <a:srgbClr val="434343"/>
                </a:solidFill>
              </a:rPr>
              <a:t>2</a:t>
            </a:r>
            <a:r>
              <a:rPr lang="en" sz="2300">
                <a:solidFill>
                  <a:srgbClr val="434343"/>
                </a:solidFill>
              </a:rPr>
              <a:t>, or </a:t>
            </a:r>
            <a:r>
              <a:rPr lang="en" sz="2300">
                <a:solidFill>
                  <a:srgbClr val="FF0000"/>
                </a:solidFill>
              </a:rPr>
              <a:t>O(</a:t>
            </a:r>
            <a:r>
              <a:rPr i="1" lang="en" sz="2300">
                <a:solidFill>
                  <a:srgbClr val="FF0000"/>
                </a:solidFill>
              </a:rPr>
              <a:t>n</a:t>
            </a:r>
            <a:r>
              <a:rPr baseline="30000" lang="en" sz="2300">
                <a:solidFill>
                  <a:srgbClr val="FF0000"/>
                </a:solidFill>
              </a:rPr>
              <a:t>2</a:t>
            </a:r>
            <a:r>
              <a:rPr lang="en" sz="2300">
                <a:solidFill>
                  <a:srgbClr val="FF0000"/>
                </a:solidFill>
              </a:rPr>
              <a:t>)</a:t>
            </a:r>
            <a:r>
              <a:rPr lang="en" sz="2300">
                <a:solidFill>
                  <a:srgbClr val="434343"/>
                </a:solidFill>
              </a:rPr>
              <a:t>. It is, at most, roughly proportional to </a:t>
            </a:r>
            <a:r>
              <a:rPr i="1" lang="en" sz="2300">
                <a:solidFill>
                  <a:srgbClr val="434343"/>
                </a:solidFill>
              </a:rPr>
              <a:t>n</a:t>
            </a:r>
            <a:r>
              <a:rPr baseline="30000" lang="en" sz="2300">
                <a:solidFill>
                  <a:srgbClr val="434343"/>
                </a:solidFill>
              </a:rPr>
              <a:t>2</a:t>
            </a:r>
            <a:r>
              <a:rPr lang="en" sz="2300">
                <a:solidFill>
                  <a:srgbClr val="434343"/>
                </a:solidFill>
              </a:rPr>
              <a:t>.</a:t>
            </a:r>
            <a:endParaRPr sz="2300">
              <a:solidFill>
                <a:srgbClr val="434343"/>
              </a:solidFill>
            </a:endParaRPr>
          </a:p>
          <a:p>
            <a:pPr indent="-342900" lvl="0" marL="342900" rtl="0" algn="l">
              <a:lnSpc>
                <a:spcPct val="100000"/>
              </a:lnSpc>
              <a:spcBef>
                <a:spcPts val="560"/>
              </a:spcBef>
              <a:spcAft>
                <a:spcPts val="0"/>
              </a:spcAft>
              <a:buClr>
                <a:srgbClr val="434343"/>
              </a:buClr>
              <a:buSzPts val="3300"/>
              <a:buFont typeface="Arial"/>
              <a:buChar char="•"/>
            </a:pPr>
            <a:r>
              <a:rPr lang="en" sz="2300">
                <a:solidFill>
                  <a:srgbClr val="434343"/>
                </a:solidFill>
              </a:rPr>
              <a:t>In general, any O(</a:t>
            </a:r>
            <a:r>
              <a:rPr i="1" lang="en" sz="2300">
                <a:solidFill>
                  <a:srgbClr val="434343"/>
                </a:solidFill>
              </a:rPr>
              <a:t>n</a:t>
            </a:r>
            <a:r>
              <a:rPr baseline="30000" lang="en" sz="2300">
                <a:solidFill>
                  <a:srgbClr val="434343"/>
                </a:solidFill>
              </a:rPr>
              <a:t>2</a:t>
            </a:r>
            <a:r>
              <a:rPr lang="en" sz="2300">
                <a:solidFill>
                  <a:srgbClr val="434343"/>
                </a:solidFill>
              </a:rPr>
              <a:t>) function is faster- growing than any O(</a:t>
            </a:r>
            <a:r>
              <a:rPr i="1" lang="en" sz="2300">
                <a:solidFill>
                  <a:srgbClr val="434343"/>
                </a:solidFill>
              </a:rPr>
              <a:t>n</a:t>
            </a:r>
            <a:r>
              <a:rPr lang="en" sz="2300">
                <a:solidFill>
                  <a:srgbClr val="434343"/>
                </a:solidFill>
              </a:rPr>
              <a:t>) function.</a:t>
            </a:r>
            <a:endParaRPr sz="2300">
              <a:solidFill>
                <a:srgbClr val="434343"/>
              </a:solidFill>
            </a:endParaRPr>
          </a:p>
        </p:txBody>
      </p:sp>
      <p:sp>
        <p:nvSpPr>
          <p:cNvPr id="319" name="Google Shape;319;p2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341313" y="16916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Glance of Algorithm</a:t>
            </a:r>
            <a:endParaRPr/>
          </a:p>
        </p:txBody>
      </p:sp>
      <p:sp>
        <p:nvSpPr>
          <p:cNvPr id="93" name="Google Shape;93;p3"/>
          <p:cNvSpPr txBox="1"/>
          <p:nvPr>
            <p:ph idx="1" type="body"/>
          </p:nvPr>
        </p:nvSpPr>
        <p:spPr>
          <a:xfrm>
            <a:off x="341313" y="1100926"/>
            <a:ext cx="8229600" cy="41754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434343"/>
              </a:buClr>
              <a:buSzPts val="2600"/>
              <a:buFont typeface="Arial"/>
              <a:buChar char="●"/>
            </a:pPr>
            <a:r>
              <a:rPr lang="en" sz="2300">
                <a:solidFill>
                  <a:srgbClr val="434343"/>
                </a:solidFill>
              </a:rPr>
              <a:t>An algorithm is a finite set of instructions or logic, written in order, to accomplish a certain predefined task.</a:t>
            </a:r>
            <a:endParaRPr sz="2300">
              <a:solidFill>
                <a:srgbClr val="434343"/>
              </a:solidFill>
            </a:endParaRPr>
          </a:p>
          <a:p>
            <a:pPr indent="-254000" lvl="0" marL="254000" rtl="0" algn="l">
              <a:lnSpc>
                <a:spcPct val="115000"/>
              </a:lnSpc>
              <a:spcBef>
                <a:spcPts val="400"/>
              </a:spcBef>
              <a:spcAft>
                <a:spcPts val="0"/>
              </a:spcAft>
              <a:buClr>
                <a:srgbClr val="434343"/>
              </a:buClr>
              <a:buSzPts val="2600"/>
              <a:buFont typeface="Arial"/>
              <a:buChar char="●"/>
            </a:pPr>
            <a:r>
              <a:rPr lang="en" sz="2300">
                <a:solidFill>
                  <a:srgbClr val="434343"/>
                </a:solidFill>
              </a:rPr>
              <a:t>Algorithm is not the complete code or program</a:t>
            </a:r>
            <a:endParaRPr sz="2300">
              <a:solidFill>
                <a:srgbClr val="434343"/>
              </a:solidFill>
            </a:endParaRPr>
          </a:p>
          <a:p>
            <a:pPr indent="-254000" lvl="0" marL="254000" rtl="0" algn="l">
              <a:lnSpc>
                <a:spcPct val="115000"/>
              </a:lnSpc>
              <a:spcBef>
                <a:spcPts val="400"/>
              </a:spcBef>
              <a:spcAft>
                <a:spcPts val="0"/>
              </a:spcAft>
              <a:buClr>
                <a:srgbClr val="434343"/>
              </a:buClr>
              <a:buSzPts val="2600"/>
              <a:buFont typeface="Arial"/>
              <a:buChar char="●"/>
            </a:pPr>
            <a:r>
              <a:rPr lang="en" sz="2300">
                <a:solidFill>
                  <a:srgbClr val="434343"/>
                </a:solidFill>
              </a:rPr>
              <a:t>Can be expressed either as an informal high level description as pseudocode or using a flowchart.</a:t>
            </a:r>
            <a:endParaRPr sz="2300">
              <a:solidFill>
                <a:srgbClr val="434343"/>
              </a:solidFill>
            </a:endParaRPr>
          </a:p>
        </p:txBody>
      </p:sp>
      <p:sp>
        <p:nvSpPr>
          <p:cNvPr id="94" name="Google Shape;94;p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33a82381f2_0_0"/>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a:t>
            </a:r>
            <a:endParaRPr/>
          </a:p>
        </p:txBody>
      </p:sp>
      <p:sp>
        <p:nvSpPr>
          <p:cNvPr id="325" name="Google Shape;325;g333a82381f2_0_0"/>
          <p:cNvSpPr txBox="1"/>
          <p:nvPr>
            <p:ph idx="1" type="body"/>
          </p:nvPr>
        </p:nvSpPr>
        <p:spPr>
          <a:xfrm>
            <a:off x="350838" y="910829"/>
            <a:ext cx="4122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DD0111"/>
              </a:buClr>
              <a:buSzPts val="2400"/>
              <a:buFont typeface="Corsiva"/>
              <a:buChar char="•"/>
            </a:pPr>
            <a:r>
              <a:rPr lang="en" sz="2400">
                <a:solidFill>
                  <a:srgbClr val="DD0111"/>
                </a:solidFill>
                <a:latin typeface="Corsiva"/>
                <a:ea typeface="Corsiva"/>
                <a:cs typeface="Corsiva"/>
                <a:sym typeface="Corsiva"/>
              </a:rPr>
              <a:t>O-notation</a:t>
            </a:r>
            <a:endParaRPr>
              <a:solidFill>
                <a:srgbClr val="DD0111"/>
              </a:solidFill>
            </a:endParaRPr>
          </a:p>
          <a:p>
            <a:pPr indent="-190500" lvl="0" marL="342900" rtl="0" algn="l">
              <a:lnSpc>
                <a:spcPct val="100000"/>
              </a:lnSpc>
              <a:spcBef>
                <a:spcPts val="480"/>
              </a:spcBef>
              <a:spcAft>
                <a:spcPts val="0"/>
              </a:spcAft>
              <a:buClr>
                <a:schemeClr val="accent2"/>
              </a:buClr>
              <a:buSzPts val="2400"/>
              <a:buFont typeface="Arial"/>
              <a:buNone/>
            </a:pPr>
            <a:r>
              <a:t/>
            </a:r>
            <a:endParaRPr sz="2400"/>
          </a:p>
        </p:txBody>
      </p:sp>
      <p:pic>
        <p:nvPicPr>
          <p:cNvPr id="326" name="Google Shape;326;g333a82381f2_0_0"/>
          <p:cNvPicPr preferRelativeResize="0"/>
          <p:nvPr/>
        </p:nvPicPr>
        <p:blipFill rotWithShape="1">
          <a:blip r:embed="rId3">
            <a:alphaModFix/>
          </a:blip>
          <a:srcRect b="0" l="0" r="0" t="0"/>
          <a:stretch/>
        </p:blipFill>
        <p:spPr>
          <a:xfrm>
            <a:off x="739775" y="1302551"/>
            <a:ext cx="6729687" cy="3807600"/>
          </a:xfrm>
          <a:prstGeom prst="rect">
            <a:avLst/>
          </a:prstGeom>
          <a:noFill/>
          <a:ln>
            <a:noFill/>
          </a:ln>
        </p:spPr>
      </p:pic>
      <p:sp>
        <p:nvSpPr>
          <p:cNvPr id="327" name="Google Shape;327;g333a82381f2_0_0"/>
          <p:cNvSpPr/>
          <p:nvPr/>
        </p:nvSpPr>
        <p:spPr>
          <a:xfrm>
            <a:off x="4448325" y="1917035"/>
            <a:ext cx="4122600" cy="28014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accent2"/>
              </a:solidFill>
              <a:latin typeface="Corsiva"/>
              <a:ea typeface="Corsiva"/>
              <a:cs typeface="Corsiva"/>
              <a:sym typeface="Corsiva"/>
            </a:endParaRPr>
          </a:p>
        </p:txBody>
      </p:sp>
      <p:sp>
        <p:nvSpPr>
          <p:cNvPr id="328" name="Google Shape;328;g333a82381f2_0_0"/>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341313" y="40580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Visualizing Orders of Growth</a:t>
            </a:r>
            <a:endParaRPr/>
          </a:p>
        </p:txBody>
      </p:sp>
      <p:sp>
        <p:nvSpPr>
          <p:cNvPr id="334" name="Google Shape;334;p30"/>
          <p:cNvSpPr txBox="1"/>
          <p:nvPr>
            <p:ph idx="1" type="body"/>
          </p:nvPr>
        </p:nvSpPr>
        <p:spPr>
          <a:xfrm>
            <a:off x="341313" y="13822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800"/>
              <a:buFont typeface="Arial"/>
              <a:buChar char="•"/>
            </a:pPr>
            <a:r>
              <a:rPr lang="en">
                <a:solidFill>
                  <a:srgbClr val="434343"/>
                </a:solidFill>
              </a:rPr>
              <a:t>On a graph, as</a:t>
            </a:r>
            <a:br>
              <a:rPr lang="en">
                <a:solidFill>
                  <a:srgbClr val="434343"/>
                </a:solidFill>
              </a:rPr>
            </a:br>
            <a:r>
              <a:rPr lang="en">
                <a:solidFill>
                  <a:srgbClr val="434343"/>
                </a:solidFill>
              </a:rPr>
              <a:t>you go to the</a:t>
            </a:r>
            <a:br>
              <a:rPr lang="en">
                <a:solidFill>
                  <a:srgbClr val="434343"/>
                </a:solidFill>
              </a:rPr>
            </a:br>
            <a:r>
              <a:rPr lang="en">
                <a:solidFill>
                  <a:srgbClr val="434343"/>
                </a:solidFill>
              </a:rPr>
              <a:t>right, a faster</a:t>
            </a:r>
            <a:br>
              <a:rPr lang="en">
                <a:solidFill>
                  <a:srgbClr val="434343"/>
                </a:solidFill>
              </a:rPr>
            </a:br>
            <a:r>
              <a:rPr lang="en">
                <a:solidFill>
                  <a:srgbClr val="434343"/>
                </a:solidFill>
              </a:rPr>
              <a:t>growing</a:t>
            </a:r>
            <a:br>
              <a:rPr lang="en">
                <a:solidFill>
                  <a:srgbClr val="434343"/>
                </a:solidFill>
              </a:rPr>
            </a:br>
            <a:r>
              <a:rPr lang="en">
                <a:solidFill>
                  <a:srgbClr val="434343"/>
                </a:solidFill>
              </a:rPr>
              <a:t>function</a:t>
            </a:r>
            <a:br>
              <a:rPr lang="en">
                <a:solidFill>
                  <a:srgbClr val="434343"/>
                </a:solidFill>
              </a:rPr>
            </a:br>
            <a:r>
              <a:rPr lang="en">
                <a:solidFill>
                  <a:srgbClr val="434343"/>
                </a:solidFill>
              </a:rPr>
              <a:t>eventually</a:t>
            </a:r>
            <a:br>
              <a:rPr lang="en">
                <a:solidFill>
                  <a:srgbClr val="434343"/>
                </a:solidFill>
              </a:rPr>
            </a:br>
            <a:r>
              <a:rPr lang="en">
                <a:solidFill>
                  <a:srgbClr val="434343"/>
                </a:solidFill>
              </a:rPr>
              <a:t>becomes</a:t>
            </a:r>
            <a:br>
              <a:rPr lang="en">
                <a:solidFill>
                  <a:srgbClr val="434343"/>
                </a:solidFill>
              </a:rPr>
            </a:br>
            <a:r>
              <a:rPr lang="en">
                <a:solidFill>
                  <a:srgbClr val="434343"/>
                </a:solidFill>
              </a:rPr>
              <a:t>larger... </a:t>
            </a:r>
            <a:endParaRPr>
              <a:solidFill>
                <a:srgbClr val="434343"/>
              </a:solidFill>
            </a:endParaRPr>
          </a:p>
        </p:txBody>
      </p:sp>
      <p:cxnSp>
        <p:nvCxnSpPr>
          <p:cNvPr id="335" name="Google Shape;335;p30"/>
          <p:cNvCxnSpPr/>
          <p:nvPr/>
        </p:nvCxnSpPr>
        <p:spPr>
          <a:xfrm rot="10800000">
            <a:off x="4267200" y="1828800"/>
            <a:ext cx="0" cy="2286000"/>
          </a:xfrm>
          <a:prstGeom prst="straightConnector1">
            <a:avLst/>
          </a:prstGeom>
          <a:noFill/>
          <a:ln cap="flat" cmpd="sng" w="38100">
            <a:solidFill>
              <a:schemeClr val="dk1"/>
            </a:solidFill>
            <a:prstDash val="solid"/>
            <a:round/>
            <a:headEnd len="sm" w="sm" type="none"/>
            <a:tailEnd len="sm" w="sm" type="none"/>
          </a:ln>
        </p:spPr>
      </p:cxnSp>
      <p:cxnSp>
        <p:nvCxnSpPr>
          <p:cNvPr id="336" name="Google Shape;336;p30"/>
          <p:cNvCxnSpPr/>
          <p:nvPr/>
        </p:nvCxnSpPr>
        <p:spPr>
          <a:xfrm>
            <a:off x="4267200" y="4114800"/>
            <a:ext cx="2971800" cy="0"/>
          </a:xfrm>
          <a:prstGeom prst="straightConnector1">
            <a:avLst/>
          </a:prstGeom>
          <a:noFill/>
          <a:ln cap="flat" cmpd="sng" w="38100">
            <a:solidFill>
              <a:schemeClr val="dk1"/>
            </a:solidFill>
            <a:prstDash val="solid"/>
            <a:round/>
            <a:headEnd len="sm" w="sm" type="none"/>
            <a:tailEnd len="sm" w="sm" type="none"/>
          </a:ln>
        </p:spPr>
      </p:cxnSp>
      <p:cxnSp>
        <p:nvCxnSpPr>
          <p:cNvPr id="337" name="Google Shape;337;p30"/>
          <p:cNvCxnSpPr/>
          <p:nvPr/>
        </p:nvCxnSpPr>
        <p:spPr>
          <a:xfrm flipH="1" rot="10800000">
            <a:off x="4267200" y="1943100"/>
            <a:ext cx="2895600" cy="1828800"/>
          </a:xfrm>
          <a:prstGeom prst="straightConnector1">
            <a:avLst/>
          </a:prstGeom>
          <a:noFill/>
          <a:ln cap="flat" cmpd="sng" w="38100">
            <a:solidFill>
              <a:schemeClr val="dk1"/>
            </a:solidFill>
            <a:prstDash val="solid"/>
            <a:round/>
            <a:headEnd len="sm" w="sm" type="none"/>
            <a:tailEnd len="sm" w="sm" type="none"/>
          </a:ln>
        </p:spPr>
      </p:cxnSp>
      <p:sp>
        <p:nvSpPr>
          <p:cNvPr id="338" name="Google Shape;338;p30"/>
          <p:cNvSpPr/>
          <p:nvPr/>
        </p:nvSpPr>
        <p:spPr>
          <a:xfrm>
            <a:off x="4267200" y="1771650"/>
            <a:ext cx="1752600" cy="2286000"/>
          </a:xfrm>
          <a:custGeom>
            <a:rect b="b" l="l" r="r" t="t"/>
            <a:pathLst>
              <a:path extrusionOk="0" h="1920" w="1104">
                <a:moveTo>
                  <a:pt x="0" y="1920"/>
                </a:moveTo>
                <a:cubicBezTo>
                  <a:pt x="244" y="1840"/>
                  <a:pt x="488" y="1760"/>
                  <a:pt x="672" y="1440"/>
                </a:cubicBezTo>
                <a:cubicBezTo>
                  <a:pt x="856" y="1120"/>
                  <a:pt x="980" y="560"/>
                  <a:pt x="1104" y="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30"/>
          <p:cNvSpPr txBox="1"/>
          <p:nvPr/>
        </p:nvSpPr>
        <p:spPr>
          <a:xfrm>
            <a:off x="6553200" y="2171700"/>
            <a:ext cx="1722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 sz="2400" u="none" cap="none" strike="noStrike">
                <a:solidFill>
                  <a:schemeClr val="dk1"/>
                </a:solidFill>
                <a:latin typeface="Times New Roman"/>
                <a:ea typeface="Times New Roman"/>
                <a:cs typeface="Times New Roman"/>
                <a:sym typeface="Times New Roman"/>
              </a:rPr>
              <a:t>f</a:t>
            </a:r>
            <a:r>
              <a:rPr b="0" baseline="-25000" i="0" lang="en" sz="2400" u="none" cap="none" strike="noStrike">
                <a:solidFill>
                  <a:schemeClr val="dk1"/>
                </a:solidFill>
                <a:latin typeface="Times New Roman"/>
                <a:ea typeface="Times New Roman"/>
                <a:cs typeface="Times New Roman"/>
                <a:sym typeface="Times New Roman"/>
              </a:rPr>
              <a:t>A</a:t>
            </a:r>
            <a:r>
              <a:rPr b="0" i="0" lang="en" sz="2400" u="none" cap="none" strike="noStrike">
                <a:solidFill>
                  <a:schemeClr val="dk1"/>
                </a:solidFill>
                <a:latin typeface="Times New Roman"/>
                <a:ea typeface="Times New Roman"/>
                <a:cs typeface="Times New Roman"/>
                <a:sym typeface="Times New Roman"/>
              </a:rPr>
              <a:t>(</a:t>
            </a:r>
            <a:r>
              <a:rPr b="0" i="1" lang="en" sz="2400" u="none" cap="none" strike="noStrike">
                <a:solidFill>
                  <a:schemeClr val="dk1"/>
                </a:solidFill>
                <a:latin typeface="Times New Roman"/>
                <a:ea typeface="Times New Roman"/>
                <a:cs typeface="Times New Roman"/>
                <a:sym typeface="Times New Roman"/>
              </a:rPr>
              <a:t>n</a:t>
            </a:r>
            <a:r>
              <a:rPr b="0" i="0" lang="en" sz="2400" u="none" cap="none" strike="noStrike">
                <a:solidFill>
                  <a:schemeClr val="dk1"/>
                </a:solidFill>
                <a:latin typeface="Times New Roman"/>
                <a:ea typeface="Times New Roman"/>
                <a:cs typeface="Times New Roman"/>
                <a:sym typeface="Times New Roman"/>
              </a:rPr>
              <a:t>)=30</a:t>
            </a:r>
            <a:r>
              <a:rPr b="0" i="1" lang="en" sz="2400" u="none" cap="none" strike="noStrike">
                <a:solidFill>
                  <a:schemeClr val="dk1"/>
                </a:solidFill>
                <a:latin typeface="Times New Roman"/>
                <a:ea typeface="Times New Roman"/>
                <a:cs typeface="Times New Roman"/>
                <a:sym typeface="Times New Roman"/>
              </a:rPr>
              <a:t>n</a:t>
            </a:r>
            <a:r>
              <a:rPr b="0" i="0" lang="en" sz="2400" u="none" cap="none" strike="noStrike">
                <a:solidFill>
                  <a:schemeClr val="dk1"/>
                </a:solidFill>
                <a:latin typeface="Times New Roman"/>
                <a:ea typeface="Times New Roman"/>
                <a:cs typeface="Times New Roman"/>
                <a:sym typeface="Times New Roman"/>
              </a:rPr>
              <a:t>+8</a:t>
            </a:r>
            <a:endParaRPr b="0" i="1" sz="2400" u="none" cap="none" strike="noStrike">
              <a:solidFill>
                <a:schemeClr val="dk1"/>
              </a:solidFill>
              <a:latin typeface="Times New Roman"/>
              <a:ea typeface="Times New Roman"/>
              <a:cs typeface="Times New Roman"/>
              <a:sym typeface="Times New Roman"/>
            </a:endParaRPr>
          </a:p>
        </p:txBody>
      </p:sp>
      <p:sp>
        <p:nvSpPr>
          <p:cNvPr id="340" name="Google Shape;340;p30"/>
          <p:cNvSpPr txBox="1"/>
          <p:nvPr/>
        </p:nvSpPr>
        <p:spPr>
          <a:xfrm>
            <a:off x="4876800" y="4114800"/>
            <a:ext cx="20574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Increasing </a:t>
            </a:r>
            <a:r>
              <a:rPr b="0" i="1" lang="en" sz="2400" u="none" cap="none" strike="noStrike">
                <a:solidFill>
                  <a:schemeClr val="dk1"/>
                </a:solidFill>
                <a:latin typeface="Times New Roman"/>
                <a:ea typeface="Times New Roman"/>
                <a:cs typeface="Times New Roman"/>
                <a:sym typeface="Times New Roman"/>
              </a:rPr>
              <a:t>n </a:t>
            </a:r>
            <a:r>
              <a:rPr b="0" i="0" lang="en"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30"/>
          <p:cNvSpPr txBox="1"/>
          <p:nvPr/>
        </p:nvSpPr>
        <p:spPr>
          <a:xfrm>
            <a:off x="5410200" y="3257550"/>
            <a:ext cx="15081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imes New Roman"/>
              <a:buNone/>
            </a:pPr>
            <a:r>
              <a:rPr b="0" i="1" lang="en" sz="2400" u="none" cap="none" strike="noStrike">
                <a:solidFill>
                  <a:srgbClr val="FF0000"/>
                </a:solidFill>
                <a:latin typeface="Times New Roman"/>
                <a:ea typeface="Times New Roman"/>
                <a:cs typeface="Times New Roman"/>
                <a:sym typeface="Times New Roman"/>
              </a:rPr>
              <a:t>f</a:t>
            </a:r>
            <a:r>
              <a:rPr b="0" baseline="-25000" i="0" lang="en" sz="2400" u="none" cap="none" strike="noStrike">
                <a:solidFill>
                  <a:srgbClr val="FF0000"/>
                </a:solidFill>
                <a:latin typeface="Times New Roman"/>
                <a:ea typeface="Times New Roman"/>
                <a:cs typeface="Times New Roman"/>
                <a:sym typeface="Times New Roman"/>
              </a:rPr>
              <a:t>B</a:t>
            </a:r>
            <a:r>
              <a:rPr b="0" i="0" lang="en" sz="2400" u="none" cap="none" strike="noStrike">
                <a:solidFill>
                  <a:srgbClr val="FF0000"/>
                </a:solidFill>
                <a:latin typeface="Times New Roman"/>
                <a:ea typeface="Times New Roman"/>
                <a:cs typeface="Times New Roman"/>
                <a:sym typeface="Times New Roman"/>
              </a:rPr>
              <a:t>(</a:t>
            </a:r>
            <a:r>
              <a:rPr b="0" i="1" lang="en" sz="2400" u="none" cap="none" strike="noStrike">
                <a:solidFill>
                  <a:srgbClr val="FF0000"/>
                </a:solidFill>
                <a:latin typeface="Times New Roman"/>
                <a:ea typeface="Times New Roman"/>
                <a:cs typeface="Times New Roman"/>
                <a:sym typeface="Times New Roman"/>
              </a:rPr>
              <a:t>n</a:t>
            </a:r>
            <a:r>
              <a:rPr b="0" i="0" lang="en" sz="2400" u="none" cap="none" strike="noStrike">
                <a:solidFill>
                  <a:srgbClr val="FF0000"/>
                </a:solidFill>
                <a:latin typeface="Times New Roman"/>
                <a:ea typeface="Times New Roman"/>
                <a:cs typeface="Times New Roman"/>
                <a:sym typeface="Times New Roman"/>
              </a:rPr>
              <a:t>)=</a:t>
            </a:r>
            <a:r>
              <a:rPr b="0" i="1" lang="en" sz="2400" u="none" cap="none" strike="noStrike">
                <a:solidFill>
                  <a:srgbClr val="FF0000"/>
                </a:solidFill>
                <a:latin typeface="Times New Roman"/>
                <a:ea typeface="Times New Roman"/>
                <a:cs typeface="Times New Roman"/>
                <a:sym typeface="Times New Roman"/>
              </a:rPr>
              <a:t>n</a:t>
            </a:r>
            <a:r>
              <a:rPr b="0" baseline="30000" i="0" lang="en" sz="2400" u="none" cap="none" strike="noStrike">
                <a:solidFill>
                  <a:srgbClr val="FF0000"/>
                </a:solidFill>
                <a:latin typeface="Times New Roman"/>
                <a:ea typeface="Times New Roman"/>
                <a:cs typeface="Times New Roman"/>
                <a:sym typeface="Times New Roman"/>
              </a:rPr>
              <a:t>2</a:t>
            </a:r>
            <a:r>
              <a:rPr b="0" i="0" lang="en" sz="2400" u="none" cap="none" strike="noStrike">
                <a:solidFill>
                  <a:srgbClr val="FF0000"/>
                </a:solidFill>
                <a:latin typeface="Times New Roman"/>
                <a:ea typeface="Times New Roman"/>
                <a:cs typeface="Times New Roman"/>
                <a:sym typeface="Times New Roman"/>
              </a:rPr>
              <a:t>+1</a:t>
            </a:r>
            <a:endParaRPr b="0" i="1" sz="2400" u="none" cap="none" strike="noStrike">
              <a:solidFill>
                <a:schemeClr val="dk1"/>
              </a:solidFill>
              <a:latin typeface="Times New Roman"/>
              <a:ea typeface="Times New Roman"/>
              <a:cs typeface="Times New Roman"/>
              <a:sym typeface="Times New Roman"/>
            </a:endParaRPr>
          </a:p>
        </p:txBody>
      </p:sp>
      <p:sp>
        <p:nvSpPr>
          <p:cNvPr id="342" name="Google Shape;342;p30"/>
          <p:cNvSpPr txBox="1"/>
          <p:nvPr/>
        </p:nvSpPr>
        <p:spPr>
          <a:xfrm rot="-5400000">
            <a:off x="2720475" y="2626507"/>
            <a:ext cx="20313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Value of function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3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type="title"/>
          </p:nvPr>
        </p:nvSpPr>
        <p:spPr>
          <a:xfrm>
            <a:off x="695325" y="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 …</a:t>
            </a:r>
            <a:endParaRPr/>
          </a:p>
        </p:txBody>
      </p:sp>
      <p:sp>
        <p:nvSpPr>
          <p:cNvPr id="349" name="Google Shape;349;p31"/>
          <p:cNvSpPr txBox="1"/>
          <p:nvPr>
            <p:ph idx="1" type="body"/>
          </p:nvPr>
        </p:nvSpPr>
        <p:spPr>
          <a:xfrm>
            <a:off x="685800" y="1182500"/>
            <a:ext cx="7772400" cy="3618300"/>
          </a:xfrm>
          <a:prstGeom prst="rect">
            <a:avLst/>
          </a:prstGeom>
          <a:noFill/>
          <a:ln>
            <a:noFill/>
          </a:ln>
        </p:spPr>
        <p:txBody>
          <a:bodyPr anchorCtr="0" anchor="t" bIns="45700" lIns="91425" spcFirstLastPara="1" rIns="91425" wrap="square" tIns="45700">
            <a:noAutofit/>
          </a:bodyPr>
          <a:lstStyle/>
          <a:p>
            <a:pPr indent="-165100" lvl="0" marL="342900" rtl="0" algn="l">
              <a:lnSpc>
                <a:spcPct val="100000"/>
              </a:lnSpc>
              <a:spcBef>
                <a:spcPts val="0"/>
              </a:spcBef>
              <a:spcAft>
                <a:spcPts val="0"/>
              </a:spcAft>
              <a:buClr>
                <a:schemeClr val="accent2"/>
              </a:buClr>
              <a:buSzPts val="2800"/>
              <a:buFont typeface="Arial"/>
              <a:buNone/>
            </a:pPr>
            <a:r>
              <a:t/>
            </a:r>
            <a:endParaRPr sz="2100">
              <a:latin typeface="Courier New"/>
              <a:ea typeface="Courier New"/>
              <a:cs typeface="Courier New"/>
              <a:sym typeface="Courier New"/>
            </a:endParaRPr>
          </a:p>
          <a:p>
            <a:pPr indent="-342900" lvl="0" marL="342900" rtl="0" algn="l">
              <a:lnSpc>
                <a:spcPct val="100000"/>
              </a:lnSpc>
              <a:spcBef>
                <a:spcPts val="560"/>
              </a:spcBef>
              <a:spcAft>
                <a:spcPts val="0"/>
              </a:spcAft>
              <a:buClr>
                <a:schemeClr val="accent2"/>
              </a:buClr>
              <a:buSzPts val="3100"/>
              <a:buFont typeface="Arial"/>
              <a:buChar char="•"/>
            </a:pPr>
            <a:r>
              <a:rPr i="1" lang="en" sz="2100">
                <a:solidFill>
                  <a:srgbClr val="FF0000"/>
                </a:solidFill>
              </a:rPr>
              <a:t>n</a:t>
            </a:r>
            <a:r>
              <a:rPr baseline="30000" lang="en" sz="2100">
                <a:solidFill>
                  <a:srgbClr val="FF0000"/>
                </a:solidFill>
              </a:rPr>
              <a:t>4</a:t>
            </a:r>
            <a:r>
              <a:rPr lang="en" sz="2100">
                <a:solidFill>
                  <a:srgbClr val="FF0000"/>
                </a:solidFill>
              </a:rPr>
              <a:t> + 100</a:t>
            </a:r>
            <a:r>
              <a:rPr i="1" lang="en" sz="2100">
                <a:solidFill>
                  <a:srgbClr val="FF0000"/>
                </a:solidFill>
              </a:rPr>
              <a:t>n</a:t>
            </a:r>
            <a:r>
              <a:rPr baseline="30000" lang="en" sz="2100">
                <a:solidFill>
                  <a:srgbClr val="FF0000"/>
                </a:solidFill>
              </a:rPr>
              <a:t>2</a:t>
            </a:r>
            <a:r>
              <a:rPr lang="en" sz="2100">
                <a:solidFill>
                  <a:srgbClr val="FF0000"/>
                </a:solidFill>
              </a:rPr>
              <a:t> + 10</a:t>
            </a:r>
            <a:r>
              <a:rPr i="1" lang="en" sz="2100">
                <a:solidFill>
                  <a:srgbClr val="FF0000"/>
                </a:solidFill>
              </a:rPr>
              <a:t>n</a:t>
            </a:r>
            <a:r>
              <a:rPr lang="en" sz="2100">
                <a:solidFill>
                  <a:srgbClr val="FF0000"/>
                </a:solidFill>
              </a:rPr>
              <a:t> + 50</a:t>
            </a:r>
            <a:r>
              <a:rPr lang="en" sz="2100"/>
              <a:t> is </a:t>
            </a:r>
            <a:r>
              <a:rPr i="1" lang="en" sz="2100">
                <a:solidFill>
                  <a:srgbClr val="0000FF"/>
                </a:solidFill>
              </a:rPr>
              <a:t>O</a:t>
            </a:r>
            <a:r>
              <a:rPr lang="en" sz="2100">
                <a:solidFill>
                  <a:srgbClr val="0000FF"/>
                </a:solidFill>
              </a:rPr>
              <a:t>(</a:t>
            </a:r>
            <a:r>
              <a:rPr i="1" lang="en" sz="2100">
                <a:solidFill>
                  <a:srgbClr val="0000FF"/>
                </a:solidFill>
              </a:rPr>
              <a:t>n</a:t>
            </a:r>
            <a:r>
              <a:rPr baseline="30000" lang="en" sz="2100">
                <a:solidFill>
                  <a:srgbClr val="0000FF"/>
                </a:solidFill>
              </a:rPr>
              <a:t>4</a:t>
            </a:r>
            <a:r>
              <a:rPr lang="en" sz="2100">
                <a:solidFill>
                  <a:srgbClr val="0000FF"/>
                </a:solidFill>
              </a:rPr>
              <a:t>) </a:t>
            </a:r>
            <a:endParaRPr sz="2100">
              <a:solidFill>
                <a:srgbClr val="0000FF"/>
              </a:solidFill>
            </a:endParaRPr>
          </a:p>
          <a:p>
            <a:pPr indent="-342900" lvl="0" marL="342900" rtl="0" algn="l">
              <a:lnSpc>
                <a:spcPct val="100000"/>
              </a:lnSpc>
              <a:spcBef>
                <a:spcPts val="560"/>
              </a:spcBef>
              <a:spcAft>
                <a:spcPts val="0"/>
              </a:spcAft>
              <a:buClr>
                <a:schemeClr val="accent2"/>
              </a:buClr>
              <a:buSzPts val="3100"/>
              <a:buFont typeface="Arial"/>
              <a:buChar char="•"/>
            </a:pPr>
            <a:r>
              <a:rPr lang="en" sz="2100">
                <a:solidFill>
                  <a:srgbClr val="FF0000"/>
                </a:solidFill>
              </a:rPr>
              <a:t>10</a:t>
            </a:r>
            <a:r>
              <a:rPr i="1" lang="en" sz="2100">
                <a:solidFill>
                  <a:srgbClr val="FF0000"/>
                </a:solidFill>
              </a:rPr>
              <a:t>n</a:t>
            </a:r>
            <a:r>
              <a:rPr baseline="30000" lang="en" sz="2100">
                <a:solidFill>
                  <a:srgbClr val="FF0000"/>
                </a:solidFill>
              </a:rPr>
              <a:t>3</a:t>
            </a:r>
            <a:r>
              <a:rPr lang="en" sz="2100">
                <a:solidFill>
                  <a:srgbClr val="FF0000"/>
                </a:solidFill>
              </a:rPr>
              <a:t> + 2</a:t>
            </a:r>
            <a:r>
              <a:rPr i="1" lang="en" sz="2100">
                <a:solidFill>
                  <a:srgbClr val="FF0000"/>
                </a:solidFill>
              </a:rPr>
              <a:t>n</a:t>
            </a:r>
            <a:r>
              <a:rPr baseline="30000" lang="en" sz="2100">
                <a:solidFill>
                  <a:srgbClr val="FF0000"/>
                </a:solidFill>
              </a:rPr>
              <a:t>2</a:t>
            </a:r>
            <a:r>
              <a:rPr lang="en" sz="2100"/>
              <a:t> is </a:t>
            </a:r>
            <a:r>
              <a:rPr i="1" lang="en" sz="2100">
                <a:solidFill>
                  <a:srgbClr val="0000FF"/>
                </a:solidFill>
              </a:rPr>
              <a:t>O</a:t>
            </a:r>
            <a:r>
              <a:rPr lang="en" sz="2100">
                <a:solidFill>
                  <a:srgbClr val="0000FF"/>
                </a:solidFill>
              </a:rPr>
              <a:t>(</a:t>
            </a:r>
            <a:r>
              <a:rPr i="1" lang="en" sz="2100">
                <a:solidFill>
                  <a:srgbClr val="0000FF"/>
                </a:solidFill>
              </a:rPr>
              <a:t>n</a:t>
            </a:r>
            <a:r>
              <a:rPr baseline="30000" lang="en" sz="2100">
                <a:solidFill>
                  <a:srgbClr val="0000FF"/>
                </a:solidFill>
              </a:rPr>
              <a:t>3</a:t>
            </a:r>
            <a:r>
              <a:rPr lang="en" sz="2100">
                <a:solidFill>
                  <a:srgbClr val="0000FF"/>
                </a:solidFill>
              </a:rPr>
              <a:t>)</a:t>
            </a:r>
            <a:r>
              <a:rPr lang="en" sz="2100"/>
              <a:t>    </a:t>
            </a:r>
            <a:endParaRPr sz="2100"/>
          </a:p>
          <a:p>
            <a:pPr indent="-342900" lvl="0" marL="342900" rtl="0" algn="l">
              <a:lnSpc>
                <a:spcPct val="100000"/>
              </a:lnSpc>
              <a:spcBef>
                <a:spcPts val="560"/>
              </a:spcBef>
              <a:spcAft>
                <a:spcPts val="0"/>
              </a:spcAft>
              <a:buClr>
                <a:schemeClr val="accent2"/>
              </a:buClr>
              <a:buSzPts val="3100"/>
              <a:buFont typeface="Arial"/>
              <a:buChar char="•"/>
            </a:pPr>
            <a:r>
              <a:rPr i="1" lang="en" sz="2100">
                <a:solidFill>
                  <a:srgbClr val="FF0000"/>
                </a:solidFill>
              </a:rPr>
              <a:t>n</a:t>
            </a:r>
            <a:r>
              <a:rPr baseline="30000" lang="en" sz="2100">
                <a:solidFill>
                  <a:srgbClr val="FF0000"/>
                </a:solidFill>
              </a:rPr>
              <a:t>3</a:t>
            </a:r>
            <a:r>
              <a:rPr lang="en" sz="2100">
                <a:solidFill>
                  <a:srgbClr val="FF0000"/>
                </a:solidFill>
              </a:rPr>
              <a:t> - </a:t>
            </a:r>
            <a:r>
              <a:rPr i="1" lang="en" sz="2100">
                <a:solidFill>
                  <a:srgbClr val="FF0000"/>
                </a:solidFill>
              </a:rPr>
              <a:t>n</a:t>
            </a:r>
            <a:r>
              <a:rPr baseline="30000" lang="en" sz="2100">
                <a:solidFill>
                  <a:srgbClr val="FF0000"/>
                </a:solidFill>
              </a:rPr>
              <a:t>2</a:t>
            </a:r>
            <a:r>
              <a:rPr lang="en" sz="2100"/>
              <a:t> is </a:t>
            </a:r>
            <a:r>
              <a:rPr i="1" lang="en" sz="2100">
                <a:solidFill>
                  <a:srgbClr val="0000FF"/>
                </a:solidFill>
              </a:rPr>
              <a:t>O</a:t>
            </a:r>
            <a:r>
              <a:rPr lang="en" sz="2100">
                <a:solidFill>
                  <a:srgbClr val="0000FF"/>
                </a:solidFill>
              </a:rPr>
              <a:t>(</a:t>
            </a:r>
            <a:r>
              <a:rPr i="1" lang="en" sz="2100">
                <a:solidFill>
                  <a:srgbClr val="0000FF"/>
                </a:solidFill>
              </a:rPr>
              <a:t>n</a:t>
            </a:r>
            <a:r>
              <a:rPr baseline="30000" lang="en" sz="2100">
                <a:solidFill>
                  <a:srgbClr val="0000FF"/>
                </a:solidFill>
              </a:rPr>
              <a:t>3</a:t>
            </a:r>
            <a:r>
              <a:rPr lang="en" sz="2100">
                <a:solidFill>
                  <a:srgbClr val="0000FF"/>
                </a:solidFill>
              </a:rPr>
              <a:t>)</a:t>
            </a:r>
            <a:endParaRPr sz="2100">
              <a:solidFill>
                <a:srgbClr val="0000FF"/>
              </a:solidFill>
            </a:endParaRPr>
          </a:p>
          <a:p>
            <a:pPr indent="-342900" lvl="0" marL="342900" rtl="0" algn="l">
              <a:lnSpc>
                <a:spcPct val="100000"/>
              </a:lnSpc>
              <a:spcBef>
                <a:spcPts val="560"/>
              </a:spcBef>
              <a:spcAft>
                <a:spcPts val="0"/>
              </a:spcAft>
              <a:buClr>
                <a:schemeClr val="accent2"/>
              </a:buClr>
              <a:buSzPts val="3100"/>
              <a:buFont typeface="Arial"/>
              <a:buChar char="•"/>
            </a:pPr>
            <a:r>
              <a:rPr lang="en" sz="2100"/>
              <a:t>constants</a:t>
            </a:r>
            <a:endParaRPr sz="2100"/>
          </a:p>
          <a:p>
            <a:pPr indent="-304800" lvl="1" marL="742950" rtl="0" algn="l">
              <a:lnSpc>
                <a:spcPct val="100000"/>
              </a:lnSpc>
              <a:spcBef>
                <a:spcPts val="480"/>
              </a:spcBef>
              <a:spcAft>
                <a:spcPts val="0"/>
              </a:spcAft>
              <a:buClr>
                <a:schemeClr val="dk1"/>
              </a:buClr>
              <a:buSzPts val="2700"/>
              <a:buFont typeface="Arial"/>
              <a:buChar char="–"/>
            </a:pPr>
            <a:r>
              <a:rPr lang="en" sz="1700">
                <a:solidFill>
                  <a:srgbClr val="FF0000"/>
                </a:solidFill>
              </a:rPr>
              <a:t>10</a:t>
            </a:r>
            <a:r>
              <a:rPr lang="en" sz="1700"/>
              <a:t> is </a:t>
            </a:r>
            <a:r>
              <a:rPr i="1" lang="en" sz="1700">
                <a:solidFill>
                  <a:srgbClr val="0000FF"/>
                </a:solidFill>
              </a:rPr>
              <a:t>O</a:t>
            </a:r>
            <a:r>
              <a:rPr lang="en" sz="1700">
                <a:solidFill>
                  <a:srgbClr val="0000FF"/>
                </a:solidFill>
              </a:rPr>
              <a:t>(1)</a:t>
            </a:r>
            <a:endParaRPr sz="1700">
              <a:solidFill>
                <a:srgbClr val="0000FF"/>
              </a:solidFill>
            </a:endParaRPr>
          </a:p>
          <a:p>
            <a:pPr indent="-304800" lvl="1" marL="742950" rtl="0" algn="l">
              <a:lnSpc>
                <a:spcPct val="100000"/>
              </a:lnSpc>
              <a:spcBef>
                <a:spcPts val="480"/>
              </a:spcBef>
              <a:spcAft>
                <a:spcPts val="0"/>
              </a:spcAft>
              <a:buClr>
                <a:schemeClr val="dk1"/>
              </a:buClr>
              <a:buSzPts val="2700"/>
              <a:buFont typeface="Arial"/>
              <a:buChar char="–"/>
            </a:pPr>
            <a:r>
              <a:rPr lang="en" sz="1700">
                <a:solidFill>
                  <a:srgbClr val="FF0000"/>
                </a:solidFill>
              </a:rPr>
              <a:t>1273</a:t>
            </a:r>
            <a:r>
              <a:rPr lang="en" sz="1700"/>
              <a:t> is </a:t>
            </a:r>
            <a:r>
              <a:rPr i="1" lang="en" sz="1700">
                <a:solidFill>
                  <a:srgbClr val="0000FF"/>
                </a:solidFill>
              </a:rPr>
              <a:t>O</a:t>
            </a:r>
            <a:r>
              <a:rPr lang="en" sz="1700">
                <a:solidFill>
                  <a:srgbClr val="0000FF"/>
                </a:solidFill>
              </a:rPr>
              <a:t>(1)</a:t>
            </a:r>
            <a:endParaRPr sz="1700">
              <a:solidFill>
                <a:srgbClr val="0000FF"/>
              </a:solidFill>
            </a:endParaRPr>
          </a:p>
        </p:txBody>
      </p:sp>
      <p:sp>
        <p:nvSpPr>
          <p:cNvPr id="350" name="Google Shape;350;p3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2"/>
          <p:cNvSpPr txBox="1"/>
          <p:nvPr>
            <p:ph type="title"/>
          </p:nvPr>
        </p:nvSpPr>
        <p:spPr>
          <a:xfrm>
            <a:off x="685800" y="171450"/>
            <a:ext cx="7772400" cy="571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Back to Our Example</a:t>
            </a:r>
            <a:endParaRPr/>
          </a:p>
        </p:txBody>
      </p:sp>
      <p:sp>
        <p:nvSpPr>
          <p:cNvPr id="356" name="Google Shape;356;p32"/>
          <p:cNvSpPr txBox="1"/>
          <p:nvPr>
            <p:ph idx="1" type="body"/>
          </p:nvPr>
        </p:nvSpPr>
        <p:spPr>
          <a:xfrm>
            <a:off x="394500" y="877250"/>
            <a:ext cx="8355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60000"/>
              </a:lnSpc>
              <a:spcBef>
                <a:spcPts val="0"/>
              </a:spcBef>
              <a:spcAft>
                <a:spcPts val="0"/>
              </a:spcAft>
              <a:buClr>
                <a:schemeClr val="accent2"/>
              </a:buClr>
              <a:buSzPts val="2400"/>
              <a:buFont typeface="Arial"/>
              <a:buNone/>
            </a:pPr>
            <a:r>
              <a:rPr lang="en" sz="2400">
                <a:solidFill>
                  <a:srgbClr val="434343"/>
                </a:solidFill>
              </a:rPr>
              <a:t>	</a:t>
            </a:r>
            <a:endParaRPr>
              <a:solidFill>
                <a:srgbClr val="434343"/>
              </a:solidFill>
            </a:endParaRPr>
          </a:p>
          <a:p>
            <a:pPr indent="-342900" lvl="0" marL="342900" rtl="0" algn="l">
              <a:lnSpc>
                <a:spcPct val="60000"/>
              </a:lnSpc>
              <a:spcBef>
                <a:spcPts val="400"/>
              </a:spcBef>
              <a:spcAft>
                <a:spcPts val="0"/>
              </a:spcAft>
              <a:buClr>
                <a:schemeClr val="accent2"/>
              </a:buClr>
              <a:buSzPts val="2000"/>
              <a:buFont typeface="Arial"/>
              <a:buNone/>
            </a:pPr>
            <a:r>
              <a:rPr b="1" i="1" lang="en" sz="2000">
                <a:solidFill>
                  <a:srgbClr val="434343"/>
                </a:solidFill>
              </a:rPr>
              <a:t>Algorithm 1                               Algorithm 2</a:t>
            </a:r>
            <a:endParaRPr b="1" i="1" sz="2000">
              <a:solidFill>
                <a:srgbClr val="434343"/>
              </a:solidFill>
              <a:latin typeface="Courier New"/>
              <a:ea typeface="Courier New"/>
              <a:cs typeface="Courier New"/>
              <a:sym typeface="Courier New"/>
            </a:endParaRPr>
          </a:p>
          <a:p>
            <a:pPr indent="-342900" lvl="0" marL="342900" rtl="0" algn="l">
              <a:lnSpc>
                <a:spcPct val="65000"/>
              </a:lnSpc>
              <a:spcBef>
                <a:spcPts val="480"/>
              </a:spcBef>
              <a:spcAft>
                <a:spcPts val="0"/>
              </a:spcAft>
              <a:buClr>
                <a:schemeClr val="accent2"/>
              </a:buClr>
              <a:buSzPts val="2400"/>
              <a:buFont typeface="Arial"/>
              <a:buNone/>
            </a:pPr>
            <a:r>
              <a:rPr lang="en" sz="2400">
                <a:solidFill>
                  <a:srgbClr val="434343"/>
                </a:solidFill>
              </a:rPr>
              <a:t>                     </a:t>
            </a:r>
            <a:r>
              <a:rPr b="1" lang="en" sz="2000">
                <a:solidFill>
                  <a:srgbClr val="434343"/>
                </a:solidFill>
              </a:rPr>
              <a:t>Cost                                                 Cost</a:t>
            </a:r>
            <a:endParaRPr b="1"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arr[0] = 0;         c</a:t>
            </a:r>
            <a:r>
              <a:rPr baseline="-25000" lang="en" sz="2000">
                <a:solidFill>
                  <a:srgbClr val="434343"/>
                </a:solidFill>
              </a:rPr>
              <a:t>1</a:t>
            </a:r>
            <a:r>
              <a:rPr lang="en" sz="2000">
                <a:solidFill>
                  <a:srgbClr val="434343"/>
                </a:solidFill>
              </a:rPr>
              <a:t>                  for(i=0; i&lt;N; i++)           c</a:t>
            </a:r>
            <a:r>
              <a:rPr baseline="-25000" lang="en" sz="2000">
                <a:solidFill>
                  <a:srgbClr val="434343"/>
                </a:solidFill>
              </a:rPr>
              <a:t>2</a:t>
            </a:r>
            <a:endParaRPr baseline="-25000"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arr[1] = 0;          c</a:t>
            </a:r>
            <a:r>
              <a:rPr baseline="-25000" lang="en" sz="2000">
                <a:solidFill>
                  <a:srgbClr val="434343"/>
                </a:solidFill>
              </a:rPr>
              <a:t>1</a:t>
            </a:r>
            <a:r>
              <a:rPr lang="en" sz="2000">
                <a:solidFill>
                  <a:srgbClr val="434343"/>
                </a:solidFill>
              </a:rPr>
              <a:t>                     arr[i] = 0;                   c</a:t>
            </a:r>
            <a:r>
              <a:rPr baseline="-25000" lang="en" sz="2000">
                <a:solidFill>
                  <a:srgbClr val="434343"/>
                </a:solidFill>
              </a:rPr>
              <a:t>1</a:t>
            </a:r>
            <a:endParaRPr baseline="-25000"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arr[2] = 0;         c</a:t>
            </a:r>
            <a:r>
              <a:rPr baseline="-25000" lang="en" sz="2000">
                <a:solidFill>
                  <a:srgbClr val="434343"/>
                </a:solidFill>
              </a:rPr>
              <a:t>1</a:t>
            </a:r>
            <a:endParaRPr>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t>
            </a:r>
            <a:endParaRPr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arr[N-1] = 0;      c</a:t>
            </a:r>
            <a:r>
              <a:rPr baseline="-25000" lang="en" sz="2000">
                <a:solidFill>
                  <a:srgbClr val="434343"/>
                </a:solidFill>
              </a:rPr>
              <a:t>1</a:t>
            </a:r>
            <a:r>
              <a:rPr lang="en" sz="2000">
                <a:solidFill>
                  <a:srgbClr val="434343"/>
                </a:solidFill>
              </a:rPr>
              <a:t> </a:t>
            </a:r>
            <a:endParaRPr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                                          -------------</a:t>
            </a:r>
            <a:endParaRPr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c</a:t>
            </a:r>
            <a:r>
              <a:rPr baseline="-25000" lang="en" sz="2000">
                <a:solidFill>
                  <a:srgbClr val="434343"/>
                </a:solidFill>
              </a:rPr>
              <a:t>1</a:t>
            </a:r>
            <a:r>
              <a:rPr lang="en" sz="2000">
                <a:solidFill>
                  <a:srgbClr val="434343"/>
                </a:solidFill>
              </a:rPr>
              <a:t>+c</a:t>
            </a:r>
            <a:r>
              <a:rPr baseline="-25000" lang="en" sz="2000">
                <a:solidFill>
                  <a:srgbClr val="434343"/>
                </a:solidFill>
              </a:rPr>
              <a:t>1</a:t>
            </a:r>
            <a:r>
              <a:rPr lang="en" sz="2000">
                <a:solidFill>
                  <a:srgbClr val="434343"/>
                </a:solidFill>
              </a:rPr>
              <a:t>+...+c</a:t>
            </a:r>
            <a:r>
              <a:rPr baseline="-25000" lang="en" sz="2000">
                <a:solidFill>
                  <a:srgbClr val="434343"/>
                </a:solidFill>
              </a:rPr>
              <a:t>1</a:t>
            </a:r>
            <a:r>
              <a:rPr lang="en" sz="2000">
                <a:solidFill>
                  <a:srgbClr val="434343"/>
                </a:solidFill>
              </a:rPr>
              <a:t> = </a:t>
            </a:r>
            <a:r>
              <a:rPr lang="en" sz="2000">
                <a:solidFill>
                  <a:srgbClr val="FF0000"/>
                </a:solidFill>
              </a:rPr>
              <a:t>c</a:t>
            </a:r>
            <a:r>
              <a:rPr baseline="-25000" lang="en" sz="2000">
                <a:solidFill>
                  <a:srgbClr val="FF0000"/>
                </a:solidFill>
              </a:rPr>
              <a:t>1</a:t>
            </a:r>
            <a:r>
              <a:rPr lang="en" sz="2000">
                <a:solidFill>
                  <a:srgbClr val="FF0000"/>
                </a:solidFill>
              </a:rPr>
              <a:t> x N</a:t>
            </a:r>
            <a:r>
              <a:rPr lang="en" sz="2000">
                <a:solidFill>
                  <a:srgbClr val="434343"/>
                </a:solidFill>
              </a:rPr>
              <a:t>                         (N+1) x c</a:t>
            </a:r>
            <a:r>
              <a:rPr baseline="-25000" lang="en" sz="2000">
                <a:solidFill>
                  <a:srgbClr val="434343"/>
                </a:solidFill>
              </a:rPr>
              <a:t>2</a:t>
            </a:r>
            <a:r>
              <a:rPr lang="en" sz="2000">
                <a:solidFill>
                  <a:srgbClr val="434343"/>
                </a:solidFill>
              </a:rPr>
              <a:t> + N x c</a:t>
            </a:r>
            <a:r>
              <a:rPr baseline="-25000" lang="en" sz="2000">
                <a:solidFill>
                  <a:srgbClr val="434343"/>
                </a:solidFill>
              </a:rPr>
              <a:t>1</a:t>
            </a:r>
            <a:r>
              <a:rPr lang="en" sz="2000">
                <a:solidFill>
                  <a:srgbClr val="434343"/>
                </a:solidFill>
              </a:rPr>
              <a:t> = </a:t>
            </a:r>
            <a:r>
              <a:rPr lang="en" sz="2000">
                <a:solidFill>
                  <a:srgbClr val="FF0000"/>
                </a:solidFill>
              </a:rPr>
              <a:t>(c</a:t>
            </a:r>
            <a:r>
              <a:rPr baseline="-25000" lang="en" sz="2000">
                <a:solidFill>
                  <a:srgbClr val="FF0000"/>
                </a:solidFill>
              </a:rPr>
              <a:t>2</a:t>
            </a:r>
            <a:r>
              <a:rPr lang="en" sz="2000">
                <a:solidFill>
                  <a:srgbClr val="FF0000"/>
                </a:solidFill>
              </a:rPr>
              <a:t> + c</a:t>
            </a:r>
            <a:r>
              <a:rPr baseline="-25000" lang="en" sz="2000">
                <a:solidFill>
                  <a:srgbClr val="FF0000"/>
                </a:solidFill>
              </a:rPr>
              <a:t>1</a:t>
            </a:r>
            <a:r>
              <a:rPr lang="en" sz="2000">
                <a:solidFill>
                  <a:srgbClr val="FF0000"/>
                </a:solidFill>
              </a:rPr>
              <a:t>) x N + c</a:t>
            </a:r>
            <a:r>
              <a:rPr baseline="-25000" lang="en" sz="2000">
                <a:solidFill>
                  <a:srgbClr val="FF0000"/>
                </a:solidFill>
              </a:rPr>
              <a:t>2</a:t>
            </a:r>
            <a:r>
              <a:rPr lang="en" sz="2400">
                <a:solidFill>
                  <a:srgbClr val="FF0000"/>
                </a:solidFill>
              </a:rPr>
              <a:t> </a:t>
            </a:r>
            <a:endParaRPr>
              <a:solidFill>
                <a:srgbClr val="FF0000"/>
              </a:solidFill>
            </a:endParaRPr>
          </a:p>
          <a:p>
            <a:pPr indent="-342900" lvl="0" marL="342900" rtl="0" algn="l">
              <a:lnSpc>
                <a:spcPct val="65000"/>
              </a:lnSpc>
              <a:spcBef>
                <a:spcPts val="480"/>
              </a:spcBef>
              <a:spcAft>
                <a:spcPts val="0"/>
              </a:spcAft>
              <a:buClr>
                <a:schemeClr val="accent2"/>
              </a:buClr>
              <a:buSzPts val="2400"/>
              <a:buFont typeface="Arial"/>
              <a:buNone/>
            </a:pPr>
            <a:r>
              <a:t/>
            </a:r>
            <a:endParaRPr sz="2400">
              <a:solidFill>
                <a:srgbClr val="434343"/>
              </a:solidFill>
            </a:endParaRPr>
          </a:p>
          <a:p>
            <a:pPr indent="-342900" lvl="0" marL="342900" rtl="0" algn="l">
              <a:lnSpc>
                <a:spcPct val="65000"/>
              </a:lnSpc>
              <a:spcBef>
                <a:spcPts val="480"/>
              </a:spcBef>
              <a:spcAft>
                <a:spcPts val="0"/>
              </a:spcAft>
              <a:buClr>
                <a:srgbClr val="434343"/>
              </a:buClr>
              <a:buSzPts val="2400"/>
              <a:buFont typeface="Arial"/>
              <a:buChar char="•"/>
            </a:pPr>
            <a:r>
              <a:rPr lang="en" sz="2400">
                <a:solidFill>
                  <a:srgbClr val="434343"/>
                </a:solidFill>
              </a:rPr>
              <a:t>Both algorithms are of the same order: </a:t>
            </a:r>
            <a:r>
              <a:rPr i="1" lang="en" sz="2400">
                <a:solidFill>
                  <a:srgbClr val="3333FF"/>
                </a:solidFill>
              </a:rPr>
              <a:t>O(N)</a:t>
            </a:r>
            <a:endParaRPr>
              <a:solidFill>
                <a:srgbClr val="3333FF"/>
              </a:solidFill>
            </a:endParaRPr>
          </a:p>
        </p:txBody>
      </p:sp>
      <p:sp>
        <p:nvSpPr>
          <p:cNvPr id="357" name="Google Shape;357;p3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3"/>
          <p:cNvSpPr txBox="1"/>
          <p:nvPr>
            <p:ph idx="1" type="body"/>
          </p:nvPr>
        </p:nvSpPr>
        <p:spPr>
          <a:xfrm>
            <a:off x="745725" y="1046450"/>
            <a:ext cx="8077200" cy="35817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Clr>
                <a:schemeClr val="accent2"/>
              </a:buClr>
              <a:buSzPts val="2400"/>
              <a:buFont typeface="Arial"/>
              <a:buNone/>
            </a:pPr>
            <a:r>
              <a:t/>
            </a:r>
            <a:endParaRPr i="1"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a:t>
            </a:r>
            <a:r>
              <a:rPr b="1" i="1" lang="en" sz="2400">
                <a:solidFill>
                  <a:srgbClr val="434343"/>
                </a:solidFill>
              </a:rPr>
              <a:t>Algorithm 3                          </a:t>
            </a:r>
            <a:r>
              <a:rPr lang="en" sz="2400">
                <a:solidFill>
                  <a:srgbClr val="434343"/>
                </a:solidFill>
              </a:rPr>
              <a:t> </a:t>
            </a:r>
            <a:r>
              <a:rPr b="1" i="1" lang="en" sz="2400">
                <a:solidFill>
                  <a:srgbClr val="434343"/>
                </a:solidFill>
              </a:rPr>
              <a:t>Cost </a:t>
            </a:r>
            <a:endParaRPr b="1" i="1"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sum = 0;                                 c</a:t>
            </a:r>
            <a:r>
              <a:rPr baseline="-25000" lang="en" sz="2400">
                <a:solidFill>
                  <a:srgbClr val="434343"/>
                </a:solidFill>
              </a:rPr>
              <a:t>1</a:t>
            </a:r>
            <a:r>
              <a:rPr lang="en" sz="2400">
                <a:solidFill>
                  <a:srgbClr val="434343"/>
                </a:solidFill>
              </a:rPr>
              <a:t> </a:t>
            </a:r>
            <a:endParaRPr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for(i=0; i&lt;N; i++)                     c</a:t>
            </a:r>
            <a:r>
              <a:rPr baseline="-25000" lang="en" sz="2400">
                <a:solidFill>
                  <a:srgbClr val="434343"/>
                </a:solidFill>
              </a:rPr>
              <a:t>2</a:t>
            </a:r>
            <a:endParaRPr baseline="-25000"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for(j=0; j&lt;N; j++)                  c</a:t>
            </a:r>
            <a:r>
              <a:rPr baseline="-25000" lang="en" sz="2400">
                <a:solidFill>
                  <a:srgbClr val="434343"/>
                </a:solidFill>
              </a:rPr>
              <a:t>2</a:t>
            </a:r>
            <a:r>
              <a:rPr lang="en" sz="2400">
                <a:solidFill>
                  <a:srgbClr val="434343"/>
                </a:solidFill>
              </a:rPr>
              <a:t> </a:t>
            </a:r>
            <a:endParaRPr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sum += arr[i][j];                c</a:t>
            </a:r>
            <a:r>
              <a:rPr baseline="-25000" lang="en" sz="2400">
                <a:solidFill>
                  <a:srgbClr val="434343"/>
                </a:solidFill>
              </a:rPr>
              <a:t>3</a:t>
            </a:r>
            <a:endParaRPr baseline="-25000"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a:t>
            </a:r>
            <a:endParaRPr>
              <a:solidFill>
                <a:srgbClr val="434343"/>
              </a:solidFill>
            </a:endParaRPr>
          </a:p>
          <a:p>
            <a:pPr indent="-342900" lvl="0" marL="342900" rtl="0" algn="l">
              <a:lnSpc>
                <a:spcPct val="100000"/>
              </a:lnSpc>
              <a:spcBef>
                <a:spcPts val="480"/>
              </a:spcBef>
              <a:spcAft>
                <a:spcPts val="0"/>
              </a:spcAft>
              <a:buClr>
                <a:srgbClr val="DD0111"/>
              </a:buClr>
              <a:buSzPts val="2400"/>
              <a:buFont typeface="Arial"/>
              <a:buNone/>
            </a:pPr>
            <a:r>
              <a:rPr i="1" lang="en" sz="2400">
                <a:solidFill>
                  <a:srgbClr val="FF0000"/>
                </a:solidFill>
              </a:rPr>
              <a:t>c</a:t>
            </a:r>
            <a:r>
              <a:rPr baseline="-25000" lang="en" sz="2400">
                <a:solidFill>
                  <a:srgbClr val="FF0000"/>
                </a:solidFill>
              </a:rPr>
              <a:t>1</a:t>
            </a:r>
            <a:r>
              <a:rPr lang="en" sz="2400">
                <a:solidFill>
                  <a:srgbClr val="FF0000"/>
                </a:solidFill>
              </a:rPr>
              <a:t> + </a:t>
            </a:r>
            <a:r>
              <a:rPr i="1" lang="en" sz="2400">
                <a:solidFill>
                  <a:srgbClr val="FF0000"/>
                </a:solidFill>
              </a:rPr>
              <a:t>c</a:t>
            </a:r>
            <a:r>
              <a:rPr baseline="-25000" lang="en" sz="2400">
                <a:solidFill>
                  <a:srgbClr val="FF0000"/>
                </a:solidFill>
              </a:rPr>
              <a:t>2</a:t>
            </a:r>
            <a:r>
              <a:rPr lang="en" sz="2400">
                <a:solidFill>
                  <a:srgbClr val="FF0000"/>
                </a:solidFill>
              </a:rPr>
              <a:t> </a:t>
            </a:r>
            <a:r>
              <a:rPr i="1" lang="en" sz="2400">
                <a:solidFill>
                  <a:srgbClr val="FF0000"/>
                </a:solidFill>
              </a:rPr>
              <a:t>x </a:t>
            </a:r>
            <a:r>
              <a:rPr lang="en" sz="2400">
                <a:solidFill>
                  <a:srgbClr val="FF0000"/>
                </a:solidFill>
              </a:rPr>
              <a:t>(</a:t>
            </a:r>
            <a:r>
              <a:rPr i="1" lang="en" sz="2400">
                <a:solidFill>
                  <a:srgbClr val="FF0000"/>
                </a:solidFill>
              </a:rPr>
              <a:t>N</a:t>
            </a:r>
            <a:r>
              <a:rPr lang="en" sz="2400">
                <a:solidFill>
                  <a:srgbClr val="FF0000"/>
                </a:solidFill>
              </a:rPr>
              <a:t>+1) + </a:t>
            </a:r>
            <a:r>
              <a:rPr i="1" lang="en" sz="2400">
                <a:solidFill>
                  <a:srgbClr val="FF0000"/>
                </a:solidFill>
              </a:rPr>
              <a:t>c</a:t>
            </a:r>
            <a:r>
              <a:rPr baseline="-25000" lang="en" sz="2400">
                <a:solidFill>
                  <a:srgbClr val="FF0000"/>
                </a:solidFill>
              </a:rPr>
              <a:t>2</a:t>
            </a:r>
            <a:r>
              <a:rPr lang="en" sz="2400">
                <a:solidFill>
                  <a:srgbClr val="FF0000"/>
                </a:solidFill>
              </a:rPr>
              <a:t> </a:t>
            </a:r>
            <a:r>
              <a:rPr i="1" lang="en" sz="2400">
                <a:solidFill>
                  <a:srgbClr val="FF0000"/>
                </a:solidFill>
              </a:rPr>
              <a:t>x N x </a:t>
            </a:r>
            <a:r>
              <a:rPr lang="en" sz="2400">
                <a:solidFill>
                  <a:srgbClr val="FF0000"/>
                </a:solidFill>
              </a:rPr>
              <a:t>(</a:t>
            </a:r>
            <a:r>
              <a:rPr i="1" lang="en" sz="2400">
                <a:solidFill>
                  <a:srgbClr val="FF0000"/>
                </a:solidFill>
              </a:rPr>
              <a:t>N</a:t>
            </a:r>
            <a:r>
              <a:rPr lang="en" sz="2400">
                <a:solidFill>
                  <a:srgbClr val="FF0000"/>
                </a:solidFill>
              </a:rPr>
              <a:t>+1) + </a:t>
            </a:r>
            <a:r>
              <a:rPr i="1" lang="en" sz="2400">
                <a:solidFill>
                  <a:srgbClr val="FF0000"/>
                </a:solidFill>
              </a:rPr>
              <a:t>c</a:t>
            </a:r>
            <a:r>
              <a:rPr baseline="-25000" lang="en" sz="2400">
                <a:solidFill>
                  <a:srgbClr val="FF0000"/>
                </a:solidFill>
              </a:rPr>
              <a:t>3</a:t>
            </a:r>
            <a:r>
              <a:rPr lang="en" sz="2400">
                <a:solidFill>
                  <a:srgbClr val="FF0000"/>
                </a:solidFill>
              </a:rPr>
              <a:t> </a:t>
            </a:r>
            <a:r>
              <a:rPr i="1" lang="en" sz="2400">
                <a:solidFill>
                  <a:srgbClr val="FF0000"/>
                </a:solidFill>
              </a:rPr>
              <a:t>x N</a:t>
            </a:r>
            <a:r>
              <a:rPr baseline="30000" i="1" lang="en" sz="2400">
                <a:solidFill>
                  <a:srgbClr val="FF0000"/>
                </a:solidFill>
              </a:rPr>
              <a:t>2</a:t>
            </a:r>
            <a:r>
              <a:rPr i="1" lang="en" sz="2400">
                <a:solidFill>
                  <a:srgbClr val="FF0000"/>
                </a:solidFill>
              </a:rPr>
              <a:t> </a:t>
            </a:r>
            <a:r>
              <a:rPr lang="en" sz="2400">
                <a:solidFill>
                  <a:srgbClr val="434343"/>
                </a:solidFill>
              </a:rPr>
              <a:t>= </a:t>
            </a:r>
            <a:r>
              <a:rPr i="1" lang="en" sz="2400">
                <a:solidFill>
                  <a:srgbClr val="3333FF"/>
                </a:solidFill>
              </a:rPr>
              <a:t>O</a:t>
            </a:r>
            <a:r>
              <a:rPr lang="en" sz="2400">
                <a:solidFill>
                  <a:srgbClr val="3333FF"/>
                </a:solidFill>
              </a:rPr>
              <a:t>(</a:t>
            </a:r>
            <a:r>
              <a:rPr i="1" lang="en" sz="2400">
                <a:solidFill>
                  <a:srgbClr val="3333FF"/>
                </a:solidFill>
              </a:rPr>
              <a:t>N</a:t>
            </a:r>
            <a:r>
              <a:rPr baseline="30000" lang="en" sz="2400">
                <a:solidFill>
                  <a:srgbClr val="3333FF"/>
                </a:solidFill>
              </a:rPr>
              <a:t>2</a:t>
            </a:r>
            <a:r>
              <a:rPr lang="en" sz="2400">
                <a:solidFill>
                  <a:srgbClr val="3333FF"/>
                </a:solidFill>
              </a:rPr>
              <a:t>)</a:t>
            </a:r>
            <a:r>
              <a:rPr lang="en" sz="2400">
                <a:solidFill>
                  <a:srgbClr val="434343"/>
                </a:solidFill>
              </a:rPr>
              <a:t> </a:t>
            </a:r>
            <a:endParaRPr>
              <a:solidFill>
                <a:srgbClr val="434343"/>
              </a:solidFill>
            </a:endParaRPr>
          </a:p>
        </p:txBody>
      </p:sp>
      <p:sp>
        <p:nvSpPr>
          <p:cNvPr id="363" name="Google Shape;363;p33"/>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 (cont’d)</a:t>
            </a:r>
            <a:endParaRPr sz="3600"/>
          </a:p>
        </p:txBody>
      </p:sp>
      <p:sp>
        <p:nvSpPr>
          <p:cNvPr id="364" name="Google Shape;364;p3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341325" y="503375"/>
            <a:ext cx="8229600" cy="930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8611"/>
              <a:buNone/>
            </a:pPr>
            <a:r>
              <a:rPr lang="en" sz="3200"/>
              <a:t>Example #1: carry n books </a:t>
            </a:r>
            <a:br>
              <a:rPr lang="en" sz="3200"/>
            </a:br>
            <a:r>
              <a:rPr lang="en" sz="3200"/>
              <a:t>from one bookshelf to another one</a:t>
            </a:r>
            <a:endParaRPr/>
          </a:p>
        </p:txBody>
      </p:sp>
      <p:sp>
        <p:nvSpPr>
          <p:cNvPr id="370" name="Google Shape;370;p34"/>
          <p:cNvSpPr txBox="1"/>
          <p:nvPr>
            <p:ph idx="1" type="body"/>
          </p:nvPr>
        </p:nvSpPr>
        <p:spPr>
          <a:xfrm>
            <a:off x="350850" y="1941550"/>
            <a:ext cx="8229600" cy="2746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434343"/>
              </a:buClr>
              <a:buSzPts val="2400"/>
              <a:buFont typeface="Arial"/>
              <a:buChar char="•"/>
            </a:pPr>
            <a:r>
              <a:rPr lang="en" sz="2400">
                <a:solidFill>
                  <a:srgbClr val="434343"/>
                </a:solidFill>
              </a:rPr>
              <a:t>How many operations?</a:t>
            </a:r>
            <a:endParaRPr>
              <a:solidFill>
                <a:srgbClr val="434343"/>
              </a:solidFill>
            </a:endParaRPr>
          </a:p>
          <a:p>
            <a:pPr indent="-342900" lvl="0" marL="342900" rtl="0" algn="l">
              <a:lnSpc>
                <a:spcPct val="100000"/>
              </a:lnSpc>
              <a:spcBef>
                <a:spcPts val="480"/>
              </a:spcBef>
              <a:spcAft>
                <a:spcPts val="0"/>
              </a:spcAft>
              <a:buClr>
                <a:schemeClr val="accent2"/>
              </a:buClr>
              <a:buSzPts val="2400"/>
              <a:buFont typeface="Arial"/>
              <a:buChar char="•"/>
            </a:pPr>
            <a:r>
              <a:rPr lang="en" sz="2400">
                <a:solidFill>
                  <a:srgbClr val="FF0000"/>
                </a:solidFill>
              </a:rPr>
              <a:t>n pick-ups, n forward moves, n drops and n reverse moves</a:t>
            </a:r>
            <a:r>
              <a:rPr lang="en" sz="2400"/>
              <a:t> </a:t>
            </a:r>
            <a:r>
              <a:rPr lang="en" sz="2400">
                <a:solidFill>
                  <a:srgbClr val="434343"/>
                </a:solidFill>
              </a:rPr>
              <a:t>🡪 4 n operations</a:t>
            </a:r>
            <a:endParaRPr>
              <a:solidFill>
                <a:srgbClr val="434343"/>
              </a:solidFill>
            </a:endParaRPr>
          </a:p>
          <a:p>
            <a:pPr indent="-342900" lvl="0" marL="342900" rtl="0" algn="l">
              <a:lnSpc>
                <a:spcPct val="100000"/>
              </a:lnSpc>
              <a:spcBef>
                <a:spcPts val="480"/>
              </a:spcBef>
              <a:spcAft>
                <a:spcPts val="0"/>
              </a:spcAft>
              <a:buClr>
                <a:schemeClr val="accent2"/>
              </a:buClr>
              <a:buSzPts val="2400"/>
              <a:buFont typeface="Arial"/>
              <a:buChar char="•"/>
            </a:pPr>
            <a:r>
              <a:rPr lang="en" sz="2400">
                <a:solidFill>
                  <a:srgbClr val="FF0000"/>
                </a:solidFill>
              </a:rPr>
              <a:t>4n</a:t>
            </a:r>
            <a:r>
              <a:rPr lang="en" sz="2400"/>
              <a:t> </a:t>
            </a:r>
            <a:r>
              <a:rPr lang="en" sz="2400">
                <a:solidFill>
                  <a:srgbClr val="434343"/>
                </a:solidFill>
              </a:rPr>
              <a:t>operations = </a:t>
            </a:r>
            <a:r>
              <a:rPr lang="en" sz="2400">
                <a:solidFill>
                  <a:srgbClr val="FF0000"/>
                </a:solidFill>
              </a:rPr>
              <a:t>c. n = O(c. n) = O(n)</a:t>
            </a:r>
            <a:endParaRPr>
              <a:solidFill>
                <a:srgbClr val="FF0000"/>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Similarly, any program that reads n inputs from the user will have minimum time complexity O(n).</a:t>
            </a:r>
            <a:endParaRPr sz="2400">
              <a:solidFill>
                <a:srgbClr val="434343"/>
              </a:solidFill>
            </a:endParaRPr>
          </a:p>
        </p:txBody>
      </p:sp>
      <p:sp>
        <p:nvSpPr>
          <p:cNvPr id="371" name="Google Shape;371;p3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350850" y="383527"/>
            <a:ext cx="8229600" cy="108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2800"/>
              <a:t>Example #2: Locating Roll-Number record in Attendance Sheet</a:t>
            </a:r>
            <a:endParaRPr/>
          </a:p>
        </p:txBody>
      </p:sp>
      <p:sp>
        <p:nvSpPr>
          <p:cNvPr id="377" name="Google Shape;377;p35"/>
          <p:cNvSpPr txBox="1"/>
          <p:nvPr>
            <p:ph idx="1" type="body"/>
          </p:nvPr>
        </p:nvSpPr>
        <p:spPr>
          <a:xfrm>
            <a:off x="350850" y="1633552"/>
            <a:ext cx="8229600" cy="2864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2"/>
              </a:buClr>
              <a:buSzPts val="2800"/>
              <a:buFont typeface="Arial"/>
              <a:buNone/>
            </a:pPr>
            <a:r>
              <a:rPr lang="en" sz="2200">
                <a:solidFill>
                  <a:srgbClr val="434343"/>
                </a:solidFill>
              </a:rPr>
              <a:t>What is the time complexity of search?</a:t>
            </a:r>
            <a:endParaRPr sz="2200">
              <a:solidFill>
                <a:srgbClr val="434343"/>
              </a:solidFill>
            </a:endParaRPr>
          </a:p>
          <a:p>
            <a:pPr indent="-342900" lvl="0" marL="342900" rtl="0" algn="l">
              <a:lnSpc>
                <a:spcPct val="100000"/>
              </a:lnSpc>
              <a:spcBef>
                <a:spcPts val="560"/>
              </a:spcBef>
              <a:spcAft>
                <a:spcPts val="0"/>
              </a:spcAft>
              <a:buClr>
                <a:schemeClr val="accent2"/>
              </a:buClr>
              <a:buSzPts val="3200"/>
              <a:buFont typeface="Arial"/>
              <a:buChar char="•"/>
            </a:pPr>
            <a:r>
              <a:rPr lang="en" sz="2200">
                <a:solidFill>
                  <a:srgbClr val="FF0000"/>
                </a:solidFill>
              </a:rPr>
              <a:t>Binary Search algorithm</a:t>
            </a:r>
            <a:r>
              <a:rPr lang="en" sz="2200"/>
              <a:t> </a:t>
            </a:r>
            <a:r>
              <a:rPr lang="en" sz="2200">
                <a:solidFill>
                  <a:srgbClr val="434343"/>
                </a:solidFill>
              </a:rPr>
              <a:t>at work</a:t>
            </a:r>
            <a:endParaRPr sz="2200">
              <a:solidFill>
                <a:srgbClr val="434343"/>
              </a:solidFill>
            </a:endParaRPr>
          </a:p>
          <a:p>
            <a:pPr indent="-311150" lvl="1" marL="742950" rtl="0" algn="l">
              <a:lnSpc>
                <a:spcPct val="100000"/>
              </a:lnSpc>
              <a:spcBef>
                <a:spcPts val="480"/>
              </a:spcBef>
              <a:spcAft>
                <a:spcPts val="0"/>
              </a:spcAft>
              <a:buClr>
                <a:srgbClr val="434343"/>
              </a:buClr>
              <a:buSzPts val="2800"/>
              <a:buFont typeface="Arial"/>
              <a:buChar char="–"/>
            </a:pPr>
            <a:r>
              <a:rPr lang="en" sz="1800">
                <a:solidFill>
                  <a:srgbClr val="434343"/>
                </a:solidFill>
              </a:rPr>
              <a:t>O(log n)</a:t>
            </a:r>
            <a:endParaRPr sz="1800">
              <a:solidFill>
                <a:srgbClr val="434343"/>
              </a:solidFill>
            </a:endParaRPr>
          </a:p>
          <a:p>
            <a:pPr indent="-342900" lvl="0" marL="342900" rtl="0" algn="l">
              <a:lnSpc>
                <a:spcPct val="100000"/>
              </a:lnSpc>
              <a:spcBef>
                <a:spcPts val="560"/>
              </a:spcBef>
              <a:spcAft>
                <a:spcPts val="0"/>
              </a:spcAft>
              <a:buClr>
                <a:schemeClr val="accent2"/>
              </a:buClr>
              <a:buSzPts val="3200"/>
              <a:buFont typeface="Arial"/>
              <a:buChar char="•"/>
            </a:pPr>
            <a:r>
              <a:rPr lang="en" sz="2200">
                <a:solidFill>
                  <a:srgbClr val="FF0000"/>
                </a:solidFill>
              </a:rPr>
              <a:t>Sequential search</a:t>
            </a:r>
            <a:r>
              <a:rPr lang="en" sz="2200"/>
              <a:t>?</a:t>
            </a:r>
            <a:endParaRPr sz="2200"/>
          </a:p>
          <a:p>
            <a:pPr indent="-311150" lvl="1" marL="742950" rtl="0" algn="l">
              <a:lnSpc>
                <a:spcPct val="100000"/>
              </a:lnSpc>
              <a:spcBef>
                <a:spcPts val="480"/>
              </a:spcBef>
              <a:spcAft>
                <a:spcPts val="0"/>
              </a:spcAft>
              <a:buClr>
                <a:srgbClr val="434343"/>
              </a:buClr>
              <a:buSzPts val="2800"/>
              <a:buFont typeface="Arial"/>
              <a:buChar char="–"/>
            </a:pPr>
            <a:r>
              <a:rPr lang="en" sz="1800">
                <a:solidFill>
                  <a:srgbClr val="434343"/>
                </a:solidFill>
              </a:rPr>
              <a:t>O(n)</a:t>
            </a:r>
            <a:endParaRPr sz="1800">
              <a:solidFill>
                <a:srgbClr val="434343"/>
              </a:solidFill>
            </a:endParaRPr>
          </a:p>
        </p:txBody>
      </p:sp>
      <p:sp>
        <p:nvSpPr>
          <p:cNvPr id="378" name="Google Shape;378;p3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36"/>
          <p:cNvSpPr txBox="1"/>
          <p:nvPr>
            <p:ph type="title"/>
          </p:nvPr>
        </p:nvSpPr>
        <p:spPr>
          <a:xfrm>
            <a:off x="341325" y="403500"/>
            <a:ext cx="7881900" cy="1152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200"/>
              <a:t>Example #3: Teacher of CSE 221 gives gifts to first 10 students</a:t>
            </a:r>
            <a:endParaRPr/>
          </a:p>
        </p:txBody>
      </p:sp>
      <p:sp>
        <p:nvSpPr>
          <p:cNvPr id="384" name="Google Shape;384;p36"/>
          <p:cNvSpPr txBox="1"/>
          <p:nvPr>
            <p:ph idx="1" type="body"/>
          </p:nvPr>
        </p:nvSpPr>
        <p:spPr>
          <a:xfrm>
            <a:off x="350838" y="1800225"/>
            <a:ext cx="8229600" cy="2381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800"/>
              <a:buFont typeface="Arial"/>
              <a:buChar char="•"/>
            </a:pPr>
            <a:r>
              <a:rPr lang="en">
                <a:solidFill>
                  <a:srgbClr val="434343"/>
                </a:solidFill>
              </a:rPr>
              <a:t>There are </a:t>
            </a:r>
            <a:r>
              <a:rPr lang="en">
                <a:solidFill>
                  <a:srgbClr val="FF0000"/>
                </a:solidFill>
              </a:rPr>
              <a:t>n </a:t>
            </a:r>
            <a:r>
              <a:rPr lang="en">
                <a:solidFill>
                  <a:srgbClr val="434343"/>
                </a:solidFill>
              </a:rPr>
              <a:t>students in the queue.</a:t>
            </a:r>
            <a:endParaRPr>
              <a:solidFill>
                <a:srgbClr val="434343"/>
              </a:solidFill>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Teacher brings</a:t>
            </a:r>
            <a:r>
              <a:rPr lang="en">
                <a:solidFill>
                  <a:srgbClr val="FF0000"/>
                </a:solidFill>
              </a:rPr>
              <a:t> one gift at a time</a:t>
            </a:r>
            <a:r>
              <a:rPr lang="en"/>
              <a:t>.</a:t>
            </a:r>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Time complexity =</a:t>
            </a:r>
            <a:r>
              <a:rPr lang="en"/>
              <a:t> </a:t>
            </a:r>
            <a:r>
              <a:rPr lang="en">
                <a:solidFill>
                  <a:srgbClr val="FF0000"/>
                </a:solidFill>
              </a:rPr>
              <a:t>O(c. 10) = O(1)</a:t>
            </a:r>
            <a:endParaRPr>
              <a:solidFill>
                <a:srgbClr val="FF0000"/>
              </a:solidFill>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Teacher will</a:t>
            </a:r>
            <a:r>
              <a:rPr lang="en"/>
              <a:t> </a:t>
            </a:r>
            <a:r>
              <a:rPr lang="en">
                <a:solidFill>
                  <a:srgbClr val="FF0000"/>
                </a:solidFill>
              </a:rPr>
              <a:t>take exactly same time irrespective of the line length.</a:t>
            </a:r>
            <a:endParaRPr>
              <a:solidFill>
                <a:srgbClr val="FF0000"/>
              </a:solidFill>
            </a:endParaRPr>
          </a:p>
          <a:p>
            <a:pPr indent="0" lvl="0" marL="0" rtl="0" algn="l">
              <a:lnSpc>
                <a:spcPct val="100000"/>
              </a:lnSpc>
              <a:spcBef>
                <a:spcPts val="560"/>
              </a:spcBef>
              <a:spcAft>
                <a:spcPts val="0"/>
              </a:spcAft>
              <a:buClr>
                <a:schemeClr val="accent2"/>
              </a:buClr>
              <a:buSzPts val="2800"/>
              <a:buFont typeface="Arial"/>
              <a:buNone/>
            </a:pPr>
            <a:r>
              <a:t/>
            </a:r>
            <a:endParaRPr/>
          </a:p>
        </p:txBody>
      </p:sp>
      <p:sp>
        <p:nvSpPr>
          <p:cNvPr id="385" name="Google Shape;385;p3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txBox="1"/>
          <p:nvPr>
            <p:ph type="title"/>
          </p:nvPr>
        </p:nvSpPr>
        <p:spPr>
          <a:xfrm>
            <a:off x="341313" y="3159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Loops with Break </a:t>
            </a:r>
            <a:endParaRPr/>
          </a:p>
        </p:txBody>
      </p:sp>
      <p:sp>
        <p:nvSpPr>
          <p:cNvPr id="392" name="Google Shape;392;p37"/>
          <p:cNvSpPr txBox="1"/>
          <p:nvPr>
            <p:ph idx="1" type="body"/>
          </p:nvPr>
        </p:nvSpPr>
        <p:spPr>
          <a:xfrm>
            <a:off x="341325" y="1302350"/>
            <a:ext cx="8229600" cy="3255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500"/>
              <a:buFont typeface="Courier New"/>
              <a:buNone/>
            </a:pPr>
            <a:r>
              <a:rPr b="1" lang="en" sz="1500">
                <a:latin typeface="Courier New"/>
                <a:ea typeface="Courier New"/>
                <a:cs typeface="Courier New"/>
                <a:sym typeface="Courier New"/>
              </a:rPr>
              <a:t>	</a:t>
            </a:r>
            <a:r>
              <a:rPr b="1" lang="en" sz="1500">
                <a:solidFill>
                  <a:srgbClr val="434343"/>
                </a:solidFill>
                <a:latin typeface="Courier New"/>
                <a:ea typeface="Courier New"/>
                <a:cs typeface="Courier New"/>
                <a:sym typeface="Courier New"/>
              </a:rPr>
              <a:t>for (j = 0; j &lt; n; ++j) </a:t>
            </a:r>
            <a:endParaRPr b="1" sz="1500">
              <a:solidFill>
                <a:srgbClr val="434343"/>
              </a:solidFill>
              <a:latin typeface="Courier New"/>
              <a:ea typeface="Courier New"/>
              <a:cs typeface="Courier New"/>
              <a:sym typeface="Courier New"/>
            </a:endParaRPr>
          </a:p>
          <a:p>
            <a:pPr indent="-342900" lvl="0" marL="342900" rtl="0" algn="l">
              <a:lnSpc>
                <a:spcPct val="100000"/>
              </a:lnSpc>
              <a:spcBef>
                <a:spcPts val="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a:t>
            </a:r>
            <a:endParaRPr>
              <a:solidFill>
                <a:srgbClr val="434343"/>
              </a:solidFill>
            </a:endParaRPr>
          </a:p>
          <a:p>
            <a:pPr indent="-342900" lvl="0" marL="342900" rtl="0" algn="l">
              <a:lnSpc>
                <a:spcPct val="100000"/>
              </a:lnSpc>
              <a:spcBef>
                <a:spcPts val="30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 3 atomics</a:t>
            </a:r>
            <a:endParaRPr>
              <a:solidFill>
                <a:srgbClr val="434343"/>
              </a:solidFill>
            </a:endParaRPr>
          </a:p>
          <a:p>
            <a:pPr indent="-342900" lvl="0" marL="342900" rtl="0" algn="l">
              <a:lnSpc>
                <a:spcPct val="100000"/>
              </a:lnSpc>
              <a:spcBef>
                <a:spcPts val="30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if (condition) break;</a:t>
            </a:r>
            <a:endParaRPr>
              <a:solidFill>
                <a:srgbClr val="434343"/>
              </a:solidFill>
            </a:endParaRPr>
          </a:p>
          <a:p>
            <a:pPr indent="-342900" lvl="0" marL="342900" rtl="0" algn="l">
              <a:lnSpc>
                <a:spcPct val="100000"/>
              </a:lnSpc>
              <a:spcBef>
                <a:spcPts val="30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a:t>
            </a:r>
            <a:endParaRPr>
              <a:solidFill>
                <a:srgbClr val="434343"/>
              </a:solidFill>
            </a:endParaRPr>
          </a:p>
          <a:p>
            <a:pPr indent="-247650" lvl="0" marL="342900" rtl="0" algn="l">
              <a:lnSpc>
                <a:spcPct val="100000"/>
              </a:lnSpc>
              <a:spcBef>
                <a:spcPts val="300"/>
              </a:spcBef>
              <a:spcAft>
                <a:spcPts val="0"/>
              </a:spcAft>
              <a:buClr>
                <a:schemeClr val="accent2"/>
              </a:buClr>
              <a:buSzPts val="1500"/>
              <a:buFont typeface="Arial"/>
              <a:buNone/>
            </a:pPr>
            <a:r>
              <a:t/>
            </a:r>
            <a:endParaRPr sz="1500"/>
          </a:p>
          <a:p>
            <a:pPr indent="-342900" lvl="0" marL="342900" rtl="0" algn="l">
              <a:lnSpc>
                <a:spcPct val="100000"/>
              </a:lnSpc>
              <a:spcBef>
                <a:spcPts val="560"/>
              </a:spcBef>
              <a:spcAft>
                <a:spcPts val="0"/>
              </a:spcAft>
              <a:buClr>
                <a:srgbClr val="FF0000"/>
              </a:buClr>
              <a:buSzPts val="2800"/>
              <a:buFont typeface="Arial"/>
              <a:buChar char="•"/>
            </a:pPr>
            <a:r>
              <a:rPr lang="en">
                <a:solidFill>
                  <a:srgbClr val="FF0000"/>
                </a:solidFill>
              </a:rPr>
              <a:t>Upper bound</a:t>
            </a:r>
            <a:r>
              <a:rPr lang="en">
                <a:solidFill>
                  <a:srgbClr val="FF0000"/>
                </a:solidFill>
                <a:latin typeface="Times New Roman"/>
                <a:ea typeface="Times New Roman"/>
                <a:cs typeface="Times New Roman"/>
                <a:sym typeface="Times New Roman"/>
              </a:rPr>
              <a:t> = </a:t>
            </a:r>
            <a:r>
              <a:rPr lang="en">
                <a:solidFill>
                  <a:srgbClr val="FF0000"/>
                </a:solidFill>
              </a:rPr>
              <a:t>O(4n) = O(n)</a:t>
            </a:r>
            <a:endParaRPr>
              <a:solidFill>
                <a:srgbClr val="FF0000"/>
              </a:solidFill>
            </a:endParaRPr>
          </a:p>
          <a:p>
            <a:pPr indent="-342900" lvl="0" marL="342900" rtl="0" algn="l">
              <a:lnSpc>
                <a:spcPct val="100000"/>
              </a:lnSpc>
              <a:spcBef>
                <a:spcPts val="560"/>
              </a:spcBef>
              <a:spcAft>
                <a:spcPts val="0"/>
              </a:spcAft>
              <a:buClr>
                <a:srgbClr val="FF0000"/>
              </a:buClr>
              <a:buSzPts val="2800"/>
              <a:buFont typeface="Arial"/>
              <a:buChar char="•"/>
            </a:pPr>
            <a:r>
              <a:rPr lang="en">
                <a:solidFill>
                  <a:srgbClr val="FF0000"/>
                </a:solidFill>
              </a:rPr>
              <a:t>Lower bound = </a:t>
            </a:r>
            <a:r>
              <a:rPr i="1" lang="en">
                <a:solidFill>
                  <a:srgbClr val="FF0000"/>
                </a:solidFill>
              </a:rPr>
              <a:t>Ω</a:t>
            </a:r>
            <a:r>
              <a:rPr lang="en">
                <a:solidFill>
                  <a:srgbClr val="FF0000"/>
                </a:solidFill>
              </a:rPr>
              <a:t>(4) = </a:t>
            </a:r>
            <a:r>
              <a:rPr i="1" lang="en">
                <a:solidFill>
                  <a:srgbClr val="FF0000"/>
                </a:solidFill>
              </a:rPr>
              <a:t>Ω</a:t>
            </a:r>
            <a:r>
              <a:rPr lang="en">
                <a:solidFill>
                  <a:srgbClr val="FF0000"/>
                </a:solidFill>
              </a:rPr>
              <a:t>(1)</a:t>
            </a:r>
            <a:endParaRPr>
              <a:solidFill>
                <a:srgbClr val="FF0000"/>
              </a:solidFill>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Complexity = </a:t>
            </a:r>
            <a:r>
              <a:rPr lang="en">
                <a:solidFill>
                  <a:srgbClr val="FF0000"/>
                </a:solidFill>
              </a:rPr>
              <a:t>O(n)</a:t>
            </a:r>
            <a:endParaRPr sz="1500">
              <a:solidFill>
                <a:srgbClr val="FF0000"/>
              </a:solidFill>
            </a:endParaRPr>
          </a:p>
        </p:txBody>
      </p:sp>
      <p:sp>
        <p:nvSpPr>
          <p:cNvPr id="393" name="Google Shape;393;p3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Sequential Search</a:t>
            </a:r>
            <a:endParaRPr/>
          </a:p>
        </p:txBody>
      </p:sp>
      <p:sp>
        <p:nvSpPr>
          <p:cNvPr id="400" name="Google Shape;400;p38"/>
          <p:cNvSpPr txBox="1"/>
          <p:nvPr>
            <p:ph idx="1" type="body"/>
          </p:nvPr>
        </p:nvSpPr>
        <p:spPr>
          <a:xfrm>
            <a:off x="300925" y="972775"/>
            <a:ext cx="8229600" cy="385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000"/>
              <a:buFont typeface="Arial"/>
              <a:buChar char="•"/>
            </a:pPr>
            <a:r>
              <a:rPr lang="en" sz="2000">
                <a:solidFill>
                  <a:srgbClr val="434343"/>
                </a:solidFill>
              </a:rPr>
              <a:t>Given an</a:t>
            </a:r>
            <a:r>
              <a:rPr lang="en" sz="2000"/>
              <a:t> </a:t>
            </a:r>
            <a:r>
              <a:rPr lang="en" sz="2000">
                <a:solidFill>
                  <a:srgbClr val="0000FF"/>
                </a:solidFill>
              </a:rPr>
              <a:t>unsorted</a:t>
            </a:r>
            <a:r>
              <a:rPr lang="en" sz="2000"/>
              <a:t> v</a:t>
            </a:r>
            <a:r>
              <a:rPr lang="en" sz="2000">
                <a:solidFill>
                  <a:srgbClr val="434343"/>
                </a:solidFill>
              </a:rPr>
              <a:t>ector/list a[ ], find the location of element X.</a:t>
            </a:r>
            <a:endParaRPr sz="2000">
              <a:solidFill>
                <a:srgbClr val="434343"/>
              </a:solidFill>
            </a:endParaRPr>
          </a:p>
          <a:p>
            <a:pPr indent="-165100" lvl="0" marL="342900" rtl="0" algn="l">
              <a:lnSpc>
                <a:spcPct val="100000"/>
              </a:lnSpc>
              <a:spcBef>
                <a:spcPts val="560"/>
              </a:spcBef>
              <a:spcAft>
                <a:spcPts val="0"/>
              </a:spcAft>
              <a:buClr>
                <a:schemeClr val="accent2"/>
              </a:buClr>
              <a:buSzPts val="2800"/>
              <a:buFont typeface="Arial"/>
              <a:buNone/>
            </a:pPr>
            <a:r>
              <a:t/>
            </a:r>
            <a:endParaRPr sz="2000">
              <a:solidFill>
                <a:srgbClr val="434343"/>
              </a:solidFill>
            </a:endParaRPr>
          </a:p>
          <a:p>
            <a:pPr indent="-342900" lvl="0" marL="342900" rtl="0" algn="l">
              <a:lnSpc>
                <a:spcPct val="100000"/>
              </a:lnSpc>
              <a:spcBef>
                <a:spcPts val="270"/>
              </a:spcBef>
              <a:spcAft>
                <a:spcPts val="0"/>
              </a:spcAft>
              <a:buClr>
                <a:srgbClr val="0000FF"/>
              </a:buClr>
              <a:buSzPts val="1050"/>
              <a:buFont typeface="Courier New"/>
              <a:buNone/>
            </a:pPr>
            <a:r>
              <a:rPr b="1" lang="en" sz="1250">
                <a:solidFill>
                  <a:srgbClr val="0000FF"/>
                </a:solidFill>
                <a:latin typeface="Courier New"/>
                <a:ea typeface="Courier New"/>
                <a:cs typeface="Courier New"/>
                <a:sym typeface="Courier New"/>
              </a:rPr>
              <a:t>		</a:t>
            </a:r>
            <a:r>
              <a:rPr b="1" lang="en" sz="1550">
                <a:solidFill>
                  <a:srgbClr val="0000FF"/>
                </a:solidFill>
                <a:latin typeface="Courier New"/>
                <a:ea typeface="Courier New"/>
                <a:cs typeface="Courier New"/>
                <a:sym typeface="Courier New"/>
              </a:rPr>
              <a:t>for (i = 0; i &lt; n; i++) {</a:t>
            </a:r>
            <a:endParaRPr sz="2000"/>
          </a:p>
          <a:p>
            <a:pPr indent="-342900" lvl="0" marL="342900" rtl="0" algn="l">
              <a:lnSpc>
                <a:spcPct val="100000"/>
              </a:lnSpc>
              <a:spcBef>
                <a:spcPts val="270"/>
              </a:spcBef>
              <a:spcAft>
                <a:spcPts val="0"/>
              </a:spcAft>
              <a:buClr>
                <a:srgbClr val="0000FF"/>
              </a:buClr>
              <a:buSzPts val="1350"/>
              <a:buFont typeface="Courier New"/>
              <a:buNone/>
            </a:pPr>
            <a:r>
              <a:rPr b="1" lang="en" sz="1550">
                <a:solidFill>
                  <a:srgbClr val="0000FF"/>
                </a:solidFill>
                <a:latin typeface="Courier New"/>
                <a:ea typeface="Courier New"/>
                <a:cs typeface="Courier New"/>
                <a:sym typeface="Courier New"/>
              </a:rPr>
              <a:t>	    		if (a[i] == X) return true;</a:t>
            </a:r>
            <a:endParaRPr sz="2000"/>
          </a:p>
          <a:p>
            <a:pPr indent="-342900" lvl="0" marL="342900" rtl="0" algn="l">
              <a:lnSpc>
                <a:spcPct val="100000"/>
              </a:lnSpc>
              <a:spcBef>
                <a:spcPts val="270"/>
              </a:spcBef>
              <a:spcAft>
                <a:spcPts val="0"/>
              </a:spcAft>
              <a:buClr>
                <a:srgbClr val="0000FF"/>
              </a:buClr>
              <a:buSzPts val="1350"/>
              <a:buFont typeface="Courier New"/>
              <a:buNone/>
            </a:pPr>
            <a:r>
              <a:rPr b="1" lang="en" sz="1550">
                <a:solidFill>
                  <a:srgbClr val="0000FF"/>
                </a:solidFill>
                <a:latin typeface="Courier New"/>
                <a:ea typeface="Courier New"/>
                <a:cs typeface="Courier New"/>
                <a:sym typeface="Courier New"/>
              </a:rPr>
              <a:t>		}</a:t>
            </a:r>
            <a:endParaRPr sz="2000"/>
          </a:p>
          <a:p>
            <a:pPr indent="-342900" lvl="0" marL="342900" rtl="0" algn="l">
              <a:lnSpc>
                <a:spcPct val="100000"/>
              </a:lnSpc>
              <a:spcBef>
                <a:spcPts val="270"/>
              </a:spcBef>
              <a:spcAft>
                <a:spcPts val="0"/>
              </a:spcAft>
              <a:buClr>
                <a:srgbClr val="0000FF"/>
              </a:buClr>
              <a:buSzPts val="1350"/>
              <a:buFont typeface="Courier New"/>
              <a:buNone/>
            </a:pPr>
            <a:r>
              <a:rPr b="1" lang="en" sz="1550">
                <a:solidFill>
                  <a:srgbClr val="0000FF"/>
                </a:solidFill>
                <a:latin typeface="Courier New"/>
                <a:ea typeface="Courier New"/>
                <a:cs typeface="Courier New"/>
                <a:sym typeface="Courier New"/>
              </a:rPr>
              <a:t>		return false;</a:t>
            </a:r>
            <a:endParaRPr sz="2000"/>
          </a:p>
          <a:p>
            <a:pPr indent="-165100" lvl="0" marL="342900" rtl="0" algn="l">
              <a:lnSpc>
                <a:spcPct val="100000"/>
              </a:lnSpc>
              <a:spcBef>
                <a:spcPts val="560"/>
              </a:spcBef>
              <a:spcAft>
                <a:spcPts val="0"/>
              </a:spcAft>
              <a:buClr>
                <a:schemeClr val="accent2"/>
              </a:buClr>
              <a:buSzPts val="2800"/>
              <a:buFont typeface="Arial"/>
              <a:buNone/>
            </a:pPr>
            <a:r>
              <a:t/>
            </a:r>
            <a:endParaRPr sz="2000">
              <a:solidFill>
                <a:srgbClr val="0000FF"/>
              </a:solidFill>
            </a:endParaRPr>
          </a:p>
          <a:p>
            <a:pPr indent="-342900" lvl="0" marL="342900" rtl="0" algn="l">
              <a:lnSpc>
                <a:spcPct val="100000"/>
              </a:lnSpc>
              <a:spcBef>
                <a:spcPts val="560"/>
              </a:spcBef>
              <a:spcAft>
                <a:spcPts val="0"/>
              </a:spcAft>
              <a:buClr>
                <a:srgbClr val="434343"/>
              </a:buClr>
              <a:buSzPts val="3000"/>
              <a:buFont typeface="Arial"/>
              <a:buChar char="•"/>
            </a:pPr>
            <a:r>
              <a:rPr lang="en" sz="2000">
                <a:solidFill>
                  <a:srgbClr val="434343"/>
                </a:solidFill>
              </a:rPr>
              <a:t>Input size:  n = array size()</a:t>
            </a:r>
            <a:endParaRPr sz="2000">
              <a:solidFill>
                <a:srgbClr val="434343"/>
              </a:solidFill>
            </a:endParaRPr>
          </a:p>
          <a:p>
            <a:pPr indent="-342900" lvl="0" marL="342900" rtl="0" algn="l">
              <a:lnSpc>
                <a:spcPct val="100000"/>
              </a:lnSpc>
              <a:spcBef>
                <a:spcPts val="560"/>
              </a:spcBef>
              <a:spcAft>
                <a:spcPts val="0"/>
              </a:spcAft>
              <a:buClr>
                <a:srgbClr val="434343"/>
              </a:buClr>
              <a:buSzPts val="3000"/>
              <a:buFont typeface="Arial"/>
              <a:buChar char="•"/>
            </a:pPr>
            <a:r>
              <a:rPr lang="en" sz="2000">
                <a:solidFill>
                  <a:srgbClr val="434343"/>
                </a:solidFill>
              </a:rPr>
              <a:t>Complexity = O(n)</a:t>
            </a:r>
            <a:endParaRPr b="1" sz="1250">
              <a:solidFill>
                <a:srgbClr val="434343"/>
              </a:solidFill>
              <a:latin typeface="Courier New"/>
              <a:ea typeface="Courier New"/>
              <a:cs typeface="Courier New"/>
              <a:sym typeface="Courier New"/>
            </a:endParaRPr>
          </a:p>
          <a:p>
            <a:pPr indent="-342900" lvl="0" marL="342900" rtl="0" algn="l">
              <a:lnSpc>
                <a:spcPct val="100000"/>
              </a:lnSpc>
              <a:spcBef>
                <a:spcPts val="210"/>
              </a:spcBef>
              <a:spcAft>
                <a:spcPts val="0"/>
              </a:spcAft>
              <a:buClr>
                <a:schemeClr val="accent2"/>
              </a:buClr>
              <a:buSzPts val="1050"/>
              <a:buFont typeface="Arial"/>
              <a:buNone/>
            </a:pPr>
            <a:r>
              <a:t/>
            </a:r>
            <a:endParaRPr b="1" sz="1250">
              <a:solidFill>
                <a:srgbClr val="434343"/>
              </a:solidFill>
              <a:latin typeface="Courier New"/>
              <a:ea typeface="Courier New"/>
              <a:cs typeface="Courier New"/>
              <a:sym typeface="Courier New"/>
            </a:endParaRPr>
          </a:p>
        </p:txBody>
      </p:sp>
      <p:sp>
        <p:nvSpPr>
          <p:cNvPr id="401" name="Google Shape;401;p3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Glance of Algorithm</a:t>
            </a:r>
            <a:endParaRPr/>
          </a:p>
        </p:txBody>
      </p:sp>
      <p:pic>
        <p:nvPicPr>
          <p:cNvPr id="101" name="Google Shape;101;p4"/>
          <p:cNvPicPr preferRelativeResize="0"/>
          <p:nvPr/>
        </p:nvPicPr>
        <p:blipFill rotWithShape="1">
          <a:blip r:embed="rId3">
            <a:alphaModFix/>
          </a:blip>
          <a:srcRect b="0" l="0" r="0" t="0"/>
          <a:stretch/>
        </p:blipFill>
        <p:spPr>
          <a:xfrm>
            <a:off x="550925" y="825335"/>
            <a:ext cx="3686275" cy="3995251"/>
          </a:xfrm>
          <a:prstGeom prst="rect">
            <a:avLst/>
          </a:prstGeom>
          <a:noFill/>
          <a:ln>
            <a:noFill/>
          </a:ln>
        </p:spPr>
      </p:pic>
      <p:pic>
        <p:nvPicPr>
          <p:cNvPr id="102" name="Google Shape;102;p4"/>
          <p:cNvPicPr preferRelativeResize="0"/>
          <p:nvPr/>
        </p:nvPicPr>
        <p:blipFill rotWithShape="1">
          <a:blip r:embed="rId4">
            <a:alphaModFix/>
          </a:blip>
          <a:srcRect b="0" l="0" r="0" t="0"/>
          <a:stretch/>
        </p:blipFill>
        <p:spPr>
          <a:xfrm>
            <a:off x="4237203" y="1110378"/>
            <a:ext cx="4681650" cy="3115076"/>
          </a:xfrm>
          <a:prstGeom prst="rect">
            <a:avLst/>
          </a:prstGeom>
          <a:noFill/>
          <a:ln>
            <a:noFill/>
          </a:ln>
        </p:spPr>
      </p:pic>
      <p:sp>
        <p:nvSpPr>
          <p:cNvPr id="103" name="Google Shape;103;p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If-then-else Statement</a:t>
            </a:r>
            <a:endParaRPr/>
          </a:p>
        </p:txBody>
      </p:sp>
      <p:sp>
        <p:nvSpPr>
          <p:cNvPr id="408" name="Google Shape;408;p39"/>
          <p:cNvSpPr/>
          <p:nvPr/>
        </p:nvSpPr>
        <p:spPr>
          <a:xfrm>
            <a:off x="1438275" y="1460897"/>
            <a:ext cx="5545200" cy="13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if(condition)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i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for (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a[j] =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p:txBody>
      </p:sp>
      <p:sp>
        <p:nvSpPr>
          <p:cNvPr id="409" name="Google Shape;409;p39"/>
          <p:cNvSpPr txBox="1"/>
          <p:nvPr/>
        </p:nvSpPr>
        <p:spPr>
          <a:xfrm>
            <a:off x="1438275" y="3203341"/>
            <a:ext cx="5545200" cy="14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34343"/>
              </a:buClr>
              <a:buSzPts val="2400"/>
              <a:buFont typeface="Arial"/>
              <a:buChar char="•"/>
            </a:pPr>
            <a:r>
              <a:rPr b="0" i="0" lang="en" sz="2400" u="none" cap="none" strike="noStrike">
                <a:solidFill>
                  <a:srgbClr val="434343"/>
                </a:solidFill>
                <a:latin typeface="Arial"/>
                <a:ea typeface="Arial"/>
                <a:cs typeface="Arial"/>
                <a:sym typeface="Arial"/>
              </a:rPr>
              <a:t>Complexity = ??</a:t>
            </a:r>
            <a:endParaRPr b="0" i="0" sz="1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 sz="2400" u="none" cap="none" strike="noStrike">
                <a:solidFill>
                  <a:srgbClr val="434343"/>
                </a:solidFill>
                <a:latin typeface="Arial"/>
                <a:ea typeface="Arial"/>
                <a:cs typeface="Arial"/>
                <a:sym typeface="Arial"/>
              </a:rPr>
              <a:t>= O(1) + max ( O(1), O(N)) </a:t>
            </a:r>
            <a:endParaRPr b="0" i="0" sz="1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 sz="2400" u="none" cap="none" strike="noStrike">
                <a:solidFill>
                  <a:srgbClr val="434343"/>
                </a:solidFill>
                <a:latin typeface="Arial"/>
                <a:ea typeface="Arial"/>
                <a:cs typeface="Arial"/>
                <a:sym typeface="Arial"/>
              </a:rPr>
              <a:t>= O(1) + O(N)</a:t>
            </a:r>
            <a:endParaRPr b="0" i="0" sz="1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 sz="2400" u="none" cap="none" strike="noStrike">
                <a:solidFill>
                  <a:srgbClr val="434343"/>
                </a:solidFill>
                <a:latin typeface="Arial"/>
                <a:ea typeface="Arial"/>
                <a:cs typeface="Arial"/>
                <a:sym typeface="Arial"/>
              </a:rPr>
              <a:t>= O(N)</a:t>
            </a:r>
            <a:endParaRPr b="0" i="0" sz="1400" u="none" cap="none" strike="noStrike">
              <a:solidFill>
                <a:srgbClr val="434343"/>
              </a:solidFill>
              <a:latin typeface="Arial"/>
              <a:ea typeface="Arial"/>
              <a:cs typeface="Arial"/>
              <a:sym typeface="Arial"/>
            </a:endParaRPr>
          </a:p>
        </p:txBody>
      </p:sp>
      <p:sp>
        <p:nvSpPr>
          <p:cNvPr id="410" name="Google Shape;410;p3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Consecutive Statements</a:t>
            </a:r>
            <a:endParaRPr/>
          </a:p>
        </p:txBody>
      </p:sp>
      <p:sp>
        <p:nvSpPr>
          <p:cNvPr id="417" name="Google Shape;417;p40"/>
          <p:cNvSpPr/>
          <p:nvPr/>
        </p:nvSpPr>
        <p:spPr>
          <a:xfrm>
            <a:off x="1600200" y="1328738"/>
            <a:ext cx="5715000" cy="2549100"/>
          </a:xfrm>
          <a:prstGeom prst="rect">
            <a:avLst/>
          </a:prstGeom>
          <a:noFill/>
          <a:ln>
            <a:noFill/>
          </a:ln>
        </p:spPr>
        <p:txBody>
          <a:bodyPr anchorCtr="0" anchor="t" bIns="45700" lIns="91425" spcFirstLastPara="1" rIns="91425" wrap="square" tIns="45700">
            <a:noAutofit/>
          </a:bodyPr>
          <a:lstStyle/>
          <a:p>
            <a:pPr indent="-161925" lvl="0" marL="257175"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257175" lvl="0" marL="257175" marR="0" rtl="0" algn="l">
              <a:lnSpc>
                <a:spcPct val="100000"/>
              </a:lnSpc>
              <a:spcBef>
                <a:spcPts val="300"/>
              </a:spcBef>
              <a:spcAft>
                <a:spcPts val="0"/>
              </a:spcAft>
              <a:buClr>
                <a:srgbClr val="000000"/>
              </a:buClr>
              <a:buSzPts val="1500"/>
              <a:buFont typeface="Arial"/>
              <a:buNone/>
            </a:pPr>
            <a:br>
              <a:rPr b="0" i="0" lang="en" sz="1500" u="none" cap="none" strike="noStrike">
                <a:solidFill>
                  <a:srgbClr val="FF0000"/>
                </a:solidFill>
                <a:latin typeface="Arial"/>
                <a:ea typeface="Arial"/>
                <a:cs typeface="Arial"/>
                <a:sym typeface="Arial"/>
              </a:rPr>
            </a:br>
            <a:endParaRPr b="0" i="0" sz="1500" u="none" cap="none" strike="noStrike">
              <a:solidFill>
                <a:srgbClr val="FF0000"/>
              </a:solidFill>
              <a:latin typeface="Arial"/>
              <a:ea typeface="Arial"/>
              <a:cs typeface="Arial"/>
              <a:sym typeface="Arial"/>
            </a:endParaRPr>
          </a:p>
        </p:txBody>
      </p:sp>
      <p:sp>
        <p:nvSpPr>
          <p:cNvPr id="418" name="Google Shape;418;p40"/>
          <p:cNvSpPr/>
          <p:nvPr/>
        </p:nvSpPr>
        <p:spPr>
          <a:xfrm>
            <a:off x="1831975" y="1328738"/>
            <a:ext cx="4629300" cy="13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for (j = 0; j &lt; n; ++j)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 3 atomics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for (j = 0; j &lt; n; ++j)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 5 atomics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19" name="Google Shape;419;p40"/>
          <p:cNvSpPr/>
          <p:nvPr/>
        </p:nvSpPr>
        <p:spPr>
          <a:xfrm>
            <a:off x="1441150" y="3269375"/>
            <a:ext cx="6840300" cy="142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34343"/>
              </a:buClr>
              <a:buSzPts val="2400"/>
              <a:buFont typeface="Arial"/>
              <a:buChar char="•"/>
            </a:pPr>
            <a:r>
              <a:rPr b="0" i="0" lang="en" sz="2400" u="none" cap="none" strike="noStrike">
                <a:solidFill>
                  <a:srgbClr val="434343"/>
                </a:solidFill>
                <a:latin typeface="Arial"/>
                <a:ea typeface="Arial"/>
                <a:cs typeface="Arial"/>
                <a:sym typeface="Arial"/>
              </a:rPr>
              <a:t>Add the complexity of consecutive statements</a:t>
            </a:r>
            <a:endParaRPr b="0" i="0" sz="2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rgbClr val="434343"/>
              </a:buClr>
              <a:buSzPts val="2400"/>
              <a:buFont typeface="Arial"/>
              <a:buChar char="•"/>
            </a:pPr>
            <a:r>
              <a:rPr b="0" i="0" lang="en" sz="2400" u="none" cap="none" strike="noStrike">
                <a:solidFill>
                  <a:srgbClr val="434343"/>
                </a:solidFill>
                <a:latin typeface="Arial"/>
                <a:ea typeface="Arial"/>
                <a:cs typeface="Arial"/>
                <a:sym typeface="Arial"/>
              </a:rPr>
              <a:t>Complexity = O(3n + 5n) = O(n) </a:t>
            </a:r>
            <a:endParaRPr b="0" i="0" sz="1400" u="none" cap="none" strike="noStrike">
              <a:solidFill>
                <a:srgbClr val="434343"/>
              </a:solidFill>
              <a:latin typeface="Arial"/>
              <a:ea typeface="Arial"/>
              <a:cs typeface="Arial"/>
              <a:sym typeface="Arial"/>
            </a:endParaRPr>
          </a:p>
        </p:txBody>
      </p:sp>
      <p:sp>
        <p:nvSpPr>
          <p:cNvPr id="420" name="Google Shape;420;p4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Nested Loop Statements </a:t>
            </a:r>
            <a:endParaRPr/>
          </a:p>
        </p:txBody>
      </p:sp>
      <p:sp>
        <p:nvSpPr>
          <p:cNvPr id="427" name="Google Shape;427;p41"/>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
                <a:solidFill>
                  <a:schemeClr val="dk1"/>
                </a:solidFill>
              </a:rPr>
              <a:t>Analyze such statements inside out</a:t>
            </a:r>
            <a:endParaRPr/>
          </a:p>
          <a:p>
            <a:pPr indent="-342900" lvl="0" marL="342900" rtl="0" algn="l">
              <a:lnSpc>
                <a:spcPct val="100000"/>
              </a:lnSpc>
              <a:spcBef>
                <a:spcPts val="300"/>
              </a:spcBef>
              <a:spcAft>
                <a:spcPts val="0"/>
              </a:spcAft>
              <a:buClr>
                <a:schemeClr val="accent2"/>
              </a:buClr>
              <a:buSzPts val="1500"/>
              <a:buFont typeface="Arial"/>
              <a:buNone/>
            </a:pPr>
            <a:r>
              <a:t/>
            </a:r>
            <a:endParaRPr b="1" sz="1500">
              <a:solidFill>
                <a:schemeClr val="dk1"/>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1500"/>
              <a:buFont typeface="Courier New"/>
              <a:buNone/>
            </a:pPr>
            <a:r>
              <a:rPr b="1" lang="en" sz="15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for (j = 0; j &lt; n; ++j) {</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 2 atomics</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for (k = 0; k &lt; n; ++k) {</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 3 atomics</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a:t>
            </a:r>
            <a:endParaRPr>
              <a:solidFill>
                <a:schemeClr val="dk1"/>
              </a:solidFill>
            </a:endParaRPr>
          </a:p>
          <a:p>
            <a:pPr indent="-342900" lvl="0" marL="342900" rtl="0" algn="l">
              <a:lnSpc>
                <a:spcPct val="100000"/>
              </a:lnSpc>
              <a:spcBef>
                <a:spcPts val="560"/>
              </a:spcBef>
              <a:spcAft>
                <a:spcPts val="0"/>
              </a:spcAft>
              <a:buClr>
                <a:schemeClr val="accent2"/>
              </a:buClr>
              <a:buSzPts val="3500"/>
              <a:buFont typeface="Arial"/>
              <a:buChar char="•"/>
            </a:pPr>
            <a:r>
              <a:rPr lang="en" sz="2500"/>
              <a:t>Complexity = (2 + 3n)n = O(n^2)</a:t>
            </a:r>
            <a:endParaRPr sz="2500"/>
          </a:p>
        </p:txBody>
      </p:sp>
      <p:sp>
        <p:nvSpPr>
          <p:cNvPr id="428" name="Google Shape;428;p41"/>
          <p:cNvSpPr/>
          <p:nvPr/>
        </p:nvSpPr>
        <p:spPr>
          <a:xfrm>
            <a:off x="261675" y="4018925"/>
            <a:ext cx="4913700" cy="69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29" name="Google Shape;429;p4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341313" y="3159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36" name="Google Shape;436;p42"/>
          <p:cNvSpPr txBox="1"/>
          <p:nvPr>
            <p:ph idx="1" type="body"/>
          </p:nvPr>
        </p:nvSpPr>
        <p:spPr>
          <a:xfrm>
            <a:off x="341313" y="13223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900">
                <a:solidFill>
                  <a:schemeClr val="dk1"/>
                </a:solidFill>
                <a:latin typeface="Courier New"/>
                <a:ea typeface="Courier New"/>
                <a:cs typeface="Courier New"/>
                <a:sym typeface="Courier New"/>
              </a:rPr>
              <a:t>a = b;</a:t>
            </a:r>
            <a:endParaRPr b="1" sz="2300"/>
          </a:p>
          <a:p>
            <a:pPr indent="-165100" lvl="0" marL="342900" rtl="0" algn="l">
              <a:lnSpc>
                <a:spcPct val="100000"/>
              </a:lnSpc>
              <a:spcBef>
                <a:spcPts val="560"/>
              </a:spcBef>
              <a:spcAft>
                <a:spcPts val="0"/>
              </a:spcAft>
              <a:buClr>
                <a:schemeClr val="accent2"/>
              </a:buClr>
              <a:buSzPts val="2800"/>
              <a:buFont typeface="Arial"/>
              <a:buNone/>
            </a:pPr>
            <a:r>
              <a:t/>
            </a:r>
            <a:endParaRPr b="1" sz="2300">
              <a:solidFill>
                <a:schemeClr val="dk1"/>
              </a:solidFill>
            </a:endParaRPr>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p>
        </p:txBody>
      </p:sp>
      <p:sp>
        <p:nvSpPr>
          <p:cNvPr id="437" name="Google Shape;437;p42"/>
          <p:cNvSpPr txBox="1"/>
          <p:nvPr/>
        </p:nvSpPr>
        <p:spPr>
          <a:xfrm>
            <a:off x="795776" y="3580475"/>
            <a:ext cx="4291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O(1)</a:t>
            </a:r>
            <a:endParaRPr b="0" i="0" sz="2400" u="none" cap="none" strike="noStrike">
              <a:solidFill>
                <a:srgbClr val="434343"/>
              </a:solidFill>
              <a:latin typeface="Arial"/>
              <a:ea typeface="Arial"/>
              <a:cs typeface="Arial"/>
              <a:sym typeface="Arial"/>
            </a:endParaRPr>
          </a:p>
        </p:txBody>
      </p:sp>
      <p:sp>
        <p:nvSpPr>
          <p:cNvPr id="438" name="Google Shape;438;p4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45" name="Google Shape;445;p43"/>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300">
                <a:solidFill>
                  <a:schemeClr val="dk1"/>
                </a:solidFill>
                <a:latin typeface="Courier New"/>
                <a:ea typeface="Courier New"/>
                <a:cs typeface="Courier New"/>
                <a:sym typeface="Courier New"/>
              </a:rPr>
              <a:t>sum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(i=1; i &lt;=n; i++)</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 += n;</a:t>
            </a:r>
            <a:endParaRPr b="1" sz="2300"/>
          </a:p>
          <a:p>
            <a:pPr indent="-165100" lvl="0" marL="342900" rtl="0" algn="l">
              <a:lnSpc>
                <a:spcPct val="100000"/>
              </a:lnSpc>
              <a:spcBef>
                <a:spcPts val="560"/>
              </a:spcBef>
              <a:spcAft>
                <a:spcPts val="0"/>
              </a:spcAft>
              <a:buClr>
                <a:schemeClr val="accent2"/>
              </a:buClr>
              <a:buSzPts val="2800"/>
              <a:buFont typeface="Arial"/>
              <a:buNone/>
            </a:pPr>
            <a:r>
              <a:t/>
            </a:r>
            <a:endParaRPr b="1" sz="2300">
              <a:solidFill>
                <a:schemeClr val="dk1"/>
              </a:solidFill>
            </a:endParaRPr>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p>
        </p:txBody>
      </p:sp>
      <p:sp>
        <p:nvSpPr>
          <p:cNvPr id="446" name="Google Shape;446;p43"/>
          <p:cNvSpPr txBox="1"/>
          <p:nvPr/>
        </p:nvSpPr>
        <p:spPr>
          <a:xfrm>
            <a:off x="1071154" y="3655692"/>
            <a:ext cx="274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a:t>
            </a:r>
            <a:endParaRPr b="0" i="0" sz="2400" u="none" cap="none" strike="noStrike">
              <a:solidFill>
                <a:srgbClr val="434343"/>
              </a:solidFill>
              <a:latin typeface="Arial"/>
              <a:ea typeface="Arial"/>
              <a:cs typeface="Arial"/>
              <a:sym typeface="Arial"/>
            </a:endParaRPr>
          </a:p>
        </p:txBody>
      </p:sp>
      <p:sp>
        <p:nvSpPr>
          <p:cNvPr id="447" name="Google Shape;447;p4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54" name="Google Shape;454;p44"/>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300">
                <a:solidFill>
                  <a:schemeClr val="dk1"/>
                </a:solidFill>
                <a:latin typeface="Courier New"/>
                <a:ea typeface="Courier New"/>
                <a:cs typeface="Courier New"/>
                <a:sym typeface="Courier New"/>
              </a:rPr>
              <a:t>sum1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(i=1; i&lt;=n; i++)</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j&lt;=n;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sum1++;</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 </a:t>
            </a:r>
            <a:endParaRPr b="1" sz="2300"/>
          </a:p>
        </p:txBody>
      </p:sp>
      <p:sp>
        <p:nvSpPr>
          <p:cNvPr id="455" name="Google Shape;455;p44"/>
          <p:cNvSpPr txBox="1"/>
          <p:nvPr/>
        </p:nvSpPr>
        <p:spPr>
          <a:xfrm>
            <a:off x="1124929" y="3655708"/>
            <a:ext cx="274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O(n^2)</a:t>
            </a:r>
            <a:endParaRPr b="0" i="0" sz="1800" u="none" cap="none" strike="noStrike">
              <a:solidFill>
                <a:srgbClr val="434343"/>
              </a:solidFill>
              <a:latin typeface="Arial"/>
              <a:ea typeface="Arial"/>
              <a:cs typeface="Arial"/>
              <a:sym typeface="Arial"/>
            </a:endParaRPr>
          </a:p>
        </p:txBody>
      </p:sp>
      <p:sp>
        <p:nvSpPr>
          <p:cNvPr id="456" name="Google Shape;456;p4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62" name="Google Shape;462;p45"/>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r>
              <a:rPr b="1" lang="en" sz="2300">
                <a:solidFill>
                  <a:schemeClr val="dk1"/>
                </a:solidFill>
                <a:latin typeface="Courier New"/>
                <a:ea typeface="Courier New"/>
                <a:cs typeface="Courier New"/>
                <a:sym typeface="Courier New"/>
              </a:rPr>
              <a:t> </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(i=1; i&lt;=n; i++)</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j&lt;=i;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solidFill>
                <a:schemeClr val="dk1"/>
              </a:solidFill>
            </a:endParaRPr>
          </a:p>
        </p:txBody>
      </p:sp>
      <p:sp>
        <p:nvSpPr>
          <p:cNvPr id="463" name="Google Shape;463;p45"/>
          <p:cNvSpPr txBox="1"/>
          <p:nvPr/>
        </p:nvSpPr>
        <p:spPr>
          <a:xfrm>
            <a:off x="988928" y="3802484"/>
            <a:ext cx="3056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O(n^2)</a:t>
            </a:r>
            <a:endParaRPr b="0" i="0" sz="1800" u="none" cap="none" strike="noStrike">
              <a:solidFill>
                <a:srgbClr val="434343"/>
              </a:solidFill>
              <a:latin typeface="Arial"/>
              <a:ea typeface="Arial"/>
              <a:cs typeface="Arial"/>
              <a:sym typeface="Arial"/>
            </a:endParaRPr>
          </a:p>
        </p:txBody>
      </p:sp>
      <p:sp>
        <p:nvSpPr>
          <p:cNvPr id="464" name="Google Shape;464;p4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6"/>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71" name="Google Shape;471;p46"/>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1" lang="en">
                <a:solidFill>
                  <a:schemeClr val="dk1"/>
                </a:solidFill>
              </a:rPr>
              <a:t>Code:</a:t>
            </a:r>
            <a:endParaRPr b="1"/>
          </a:p>
          <a:p>
            <a:pPr indent="0" lvl="0" marL="254000" rtl="0" algn="l">
              <a:lnSpc>
                <a:spcPct val="100000"/>
              </a:lnSpc>
              <a:spcBef>
                <a:spcPts val="0"/>
              </a:spcBef>
              <a:spcAft>
                <a:spcPts val="0"/>
              </a:spcAft>
              <a:buSzPts val="1400"/>
              <a:buNone/>
            </a:pPr>
            <a:r>
              <a:rPr b="1" lang="en" sz="2300">
                <a:solidFill>
                  <a:schemeClr val="dk1"/>
                </a:solidFill>
                <a:latin typeface="Courier New"/>
                <a:ea typeface="Courier New"/>
                <a:cs typeface="Courier New"/>
                <a:sym typeface="Courier New"/>
              </a:rPr>
              <a:t>sum = 0;</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for (j=1; j&lt;=n; j++)</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for (i=1; i&lt;=j; i++)</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sum++;</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for (k=0; k&lt;n; k++)</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A[k] = k;</a:t>
            </a:r>
            <a:endParaRPr b="1" sz="4300">
              <a:solidFill>
                <a:schemeClr val="dk1"/>
              </a:solidFill>
            </a:endParaRPr>
          </a:p>
          <a:p>
            <a:pPr indent="-342900" lvl="0" marL="342900" rtl="0" algn="l">
              <a:lnSpc>
                <a:spcPct val="100000"/>
              </a:lnSpc>
              <a:spcBef>
                <a:spcPts val="560"/>
              </a:spcBef>
              <a:spcAft>
                <a:spcPts val="0"/>
              </a:spcAft>
              <a:buClr>
                <a:schemeClr val="dk1"/>
              </a:buClr>
              <a:buSzPts val="2800"/>
              <a:buFont typeface="Arial"/>
              <a:buChar char="•"/>
            </a:pPr>
            <a:r>
              <a:rPr b="1" lang="en">
                <a:solidFill>
                  <a:schemeClr val="dk1"/>
                </a:solidFill>
              </a:rPr>
              <a:t>Complexity:</a:t>
            </a:r>
            <a:endParaRPr b="1"/>
          </a:p>
        </p:txBody>
      </p:sp>
      <p:sp>
        <p:nvSpPr>
          <p:cNvPr id="472" name="Google Shape;472;p46"/>
          <p:cNvSpPr txBox="1"/>
          <p:nvPr/>
        </p:nvSpPr>
        <p:spPr>
          <a:xfrm>
            <a:off x="1112585" y="4262341"/>
            <a:ext cx="3193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O(n^2)</a:t>
            </a:r>
            <a:endParaRPr b="0" i="0" sz="1800" u="none" cap="none" strike="noStrike">
              <a:solidFill>
                <a:srgbClr val="434343"/>
              </a:solidFill>
              <a:latin typeface="Arial"/>
              <a:ea typeface="Arial"/>
              <a:cs typeface="Arial"/>
              <a:sym typeface="Arial"/>
            </a:endParaRPr>
          </a:p>
        </p:txBody>
      </p:sp>
      <p:sp>
        <p:nvSpPr>
          <p:cNvPr id="473" name="Google Shape;473;p4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80" name="Google Shape;480;p47"/>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300">
                <a:solidFill>
                  <a:schemeClr val="dk1"/>
                </a:solidFill>
                <a:latin typeface="Courier New"/>
                <a:ea typeface="Courier New"/>
                <a:cs typeface="Courier New"/>
                <a:sym typeface="Courier New"/>
              </a:rPr>
              <a:t>sum1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(k=1; k&lt;=n; k*=2)</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j&lt;=n;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sum1++;</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 </a:t>
            </a:r>
            <a:endParaRPr b="1" sz="2300"/>
          </a:p>
        </p:txBody>
      </p:sp>
      <p:sp>
        <p:nvSpPr>
          <p:cNvPr id="481" name="Google Shape;481;p47"/>
          <p:cNvSpPr txBox="1"/>
          <p:nvPr/>
        </p:nvSpPr>
        <p:spPr>
          <a:xfrm>
            <a:off x="1042643" y="3655702"/>
            <a:ext cx="274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O(nlogn)</a:t>
            </a:r>
            <a:endParaRPr b="0" i="0" sz="1800" u="none" cap="none" strike="noStrike">
              <a:solidFill>
                <a:srgbClr val="434343"/>
              </a:solidFill>
              <a:latin typeface="Arial"/>
              <a:ea typeface="Arial"/>
              <a:cs typeface="Arial"/>
              <a:sym typeface="Arial"/>
            </a:endParaRPr>
          </a:p>
        </p:txBody>
      </p:sp>
      <p:sp>
        <p:nvSpPr>
          <p:cNvPr id="482" name="Google Shape;482;p4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89" name="Google Shape;489;p48"/>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r>
              <a:rPr b="1" lang="en" sz="2300">
                <a:solidFill>
                  <a:schemeClr val="dk1"/>
                </a:solidFill>
                <a:latin typeface="Courier New"/>
                <a:ea typeface="Courier New"/>
                <a:cs typeface="Courier New"/>
                <a:sym typeface="Courier New"/>
              </a:rPr>
              <a:t> </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(k=1; k&lt;=n; k*=2)</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j&lt;=k;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solidFill>
                <a:schemeClr val="dk1"/>
              </a:solidFill>
            </a:endParaRPr>
          </a:p>
        </p:txBody>
      </p:sp>
      <p:sp>
        <p:nvSpPr>
          <p:cNvPr id="490" name="Google Shape;490;p48"/>
          <p:cNvSpPr txBox="1"/>
          <p:nvPr/>
        </p:nvSpPr>
        <p:spPr>
          <a:xfrm>
            <a:off x="2631460" y="3077121"/>
            <a:ext cx="4781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a:t>
            </a:r>
            <a:endParaRPr b="0" i="0" sz="1800" u="none" cap="none" strike="noStrike">
              <a:solidFill>
                <a:srgbClr val="434343"/>
              </a:solidFill>
              <a:latin typeface="Arial"/>
              <a:ea typeface="Arial"/>
              <a:cs typeface="Arial"/>
              <a:sym typeface="Arial"/>
            </a:endParaRPr>
          </a:p>
        </p:txBody>
      </p:sp>
      <p:sp>
        <p:nvSpPr>
          <p:cNvPr id="491" name="Google Shape;491;p4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492" name="Google Shape;492;p48"/>
          <p:cNvPicPr preferRelativeResize="0"/>
          <p:nvPr/>
        </p:nvPicPr>
        <p:blipFill rotWithShape="1">
          <a:blip r:embed="rId3">
            <a:alphaModFix/>
          </a:blip>
          <a:srcRect b="0" l="0" r="0" t="0"/>
          <a:stretch/>
        </p:blipFill>
        <p:spPr>
          <a:xfrm>
            <a:off x="1582936" y="3846890"/>
            <a:ext cx="4238448" cy="1052525"/>
          </a:xfrm>
          <a:prstGeom prst="rect">
            <a:avLst/>
          </a:prstGeom>
          <a:noFill/>
          <a:ln>
            <a:noFill/>
          </a:ln>
        </p:spPr>
      </p:pic>
      <p:pic>
        <p:nvPicPr>
          <p:cNvPr id="493" name="Google Shape;493;p48"/>
          <p:cNvPicPr preferRelativeResize="0"/>
          <p:nvPr/>
        </p:nvPicPr>
        <p:blipFill rotWithShape="1">
          <a:blip r:embed="rId4">
            <a:alphaModFix/>
          </a:blip>
          <a:srcRect b="0" l="0" r="0" t="0"/>
          <a:stretch/>
        </p:blipFill>
        <p:spPr>
          <a:xfrm>
            <a:off x="6004024" y="3903713"/>
            <a:ext cx="2017726" cy="9388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Specifications</a:t>
            </a:r>
            <a:endParaRPr>
              <a:solidFill>
                <a:schemeClr val="dk1"/>
              </a:solidFill>
              <a:latin typeface="Arial"/>
              <a:ea typeface="Arial"/>
              <a:cs typeface="Arial"/>
              <a:sym typeface="Arial"/>
            </a:endParaRPr>
          </a:p>
        </p:txBody>
      </p:sp>
      <p:sp>
        <p:nvSpPr>
          <p:cNvPr id="110" name="Google Shape;110;p5"/>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Input</a:t>
            </a:r>
            <a:r>
              <a:rPr b="1" lang="en" sz="2000">
                <a:solidFill>
                  <a:srgbClr val="FF0000"/>
                </a:solidFill>
              </a:rPr>
              <a:t> -</a:t>
            </a:r>
            <a:r>
              <a:rPr b="1" lang="en" sz="2000"/>
              <a:t> </a:t>
            </a:r>
            <a:r>
              <a:rPr lang="en" sz="2000"/>
              <a:t> </a:t>
            </a:r>
            <a:r>
              <a:rPr lang="en" sz="2000">
                <a:solidFill>
                  <a:srgbClr val="434343"/>
                </a:solidFill>
              </a:rPr>
              <a:t>Every Algorithm must take zero or more number of input values from external.</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Output</a:t>
            </a:r>
            <a:r>
              <a:rPr b="1" lang="en" sz="2000">
                <a:solidFill>
                  <a:srgbClr val="FF0000"/>
                </a:solidFill>
              </a:rPr>
              <a:t> -</a:t>
            </a:r>
            <a:r>
              <a:rPr b="1" lang="en" sz="2000"/>
              <a:t> </a:t>
            </a:r>
            <a:r>
              <a:rPr lang="en" sz="2000">
                <a:solidFill>
                  <a:srgbClr val="434343"/>
                </a:solidFill>
              </a:rPr>
              <a:t>Every Algorithm must produce an output as result.</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Definiteness</a:t>
            </a:r>
            <a:r>
              <a:rPr lang="en" sz="2000">
                <a:solidFill>
                  <a:srgbClr val="FF0000"/>
                </a:solidFill>
              </a:rPr>
              <a:t> -</a:t>
            </a:r>
            <a:r>
              <a:rPr lang="en" sz="2000"/>
              <a:t> </a:t>
            </a:r>
            <a:r>
              <a:rPr lang="en" sz="2000">
                <a:solidFill>
                  <a:srgbClr val="434343"/>
                </a:solidFill>
              </a:rPr>
              <a:t>Every statement/instruction in an algorithm must be clear and unambiguous (only one interpretation)</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Finiteness </a:t>
            </a:r>
            <a:r>
              <a:rPr b="1" lang="en" sz="2000">
                <a:solidFill>
                  <a:srgbClr val="FF0000"/>
                </a:solidFill>
                <a:latin typeface="Corsiva"/>
                <a:ea typeface="Corsiva"/>
                <a:cs typeface="Corsiva"/>
                <a:sym typeface="Corsiva"/>
              </a:rPr>
              <a:t>-</a:t>
            </a:r>
            <a:r>
              <a:rPr b="1" lang="en" sz="2000"/>
              <a:t> </a:t>
            </a:r>
            <a:r>
              <a:rPr b="1" lang="en" sz="2000">
                <a:solidFill>
                  <a:srgbClr val="434343"/>
                </a:solidFill>
              </a:rPr>
              <a:t> </a:t>
            </a:r>
            <a:r>
              <a:rPr lang="en" sz="2000">
                <a:solidFill>
                  <a:srgbClr val="434343"/>
                </a:solidFill>
              </a:rPr>
              <a:t>For all different cases, the algorithm must produce result within a finite number of steps.</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Effectiveness</a:t>
            </a:r>
            <a:r>
              <a:rPr lang="en" sz="2000">
                <a:solidFill>
                  <a:srgbClr val="FF0000"/>
                </a:solidFill>
              </a:rPr>
              <a:t> </a:t>
            </a:r>
            <a:r>
              <a:rPr b="1" lang="en" sz="2000">
                <a:solidFill>
                  <a:srgbClr val="FF0000"/>
                </a:solidFill>
              </a:rPr>
              <a:t>-</a:t>
            </a:r>
            <a:r>
              <a:rPr b="1" lang="en" sz="2000"/>
              <a:t> </a:t>
            </a:r>
            <a:r>
              <a:rPr lang="en" sz="2000">
                <a:solidFill>
                  <a:srgbClr val="434343"/>
                </a:solidFill>
              </a:rPr>
              <a:t>Every Instruction must be basic enough to be carried out and it also must be feasible.</a:t>
            </a:r>
            <a:endParaRPr sz="2000">
              <a:solidFill>
                <a:srgbClr val="434343"/>
              </a:solidFill>
            </a:endParaRPr>
          </a:p>
        </p:txBody>
      </p:sp>
      <p:sp>
        <p:nvSpPr>
          <p:cNvPr id="111" name="Google Shape;111;p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49"/>
          <p:cNvSpPr txBox="1"/>
          <p:nvPr>
            <p:ph type="title"/>
          </p:nvPr>
        </p:nvSpPr>
        <p:spPr>
          <a:xfrm>
            <a:off x="341313" y="240029"/>
            <a:ext cx="8229600" cy="8925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Classifying functions by their</a:t>
            </a:r>
            <a:br>
              <a:rPr lang="en"/>
            </a:br>
            <a:r>
              <a:rPr lang="en"/>
              <a:t>Asymptotic Growth Rates </a:t>
            </a:r>
            <a:endParaRPr/>
          </a:p>
        </p:txBody>
      </p:sp>
      <p:sp>
        <p:nvSpPr>
          <p:cNvPr id="500" name="Google Shape;500;p49"/>
          <p:cNvSpPr txBox="1"/>
          <p:nvPr>
            <p:ph idx="1" type="body"/>
          </p:nvPr>
        </p:nvSpPr>
        <p:spPr>
          <a:xfrm>
            <a:off x="350838" y="1448753"/>
            <a:ext cx="8229600" cy="3269700"/>
          </a:xfrm>
          <a:prstGeom prst="rect">
            <a:avLst/>
          </a:prstGeom>
          <a:noFill/>
          <a:ln>
            <a:noFill/>
          </a:ln>
        </p:spPr>
        <p:txBody>
          <a:bodyPr anchorCtr="0" anchor="t" bIns="34275" lIns="68575" spcFirstLastPara="1" rIns="68575" wrap="square" tIns="34275">
            <a:normAutofit/>
          </a:bodyPr>
          <a:lstStyle/>
          <a:p>
            <a:pPr indent="-381000" lvl="0" marL="381000" rtl="0" algn="l">
              <a:lnSpc>
                <a:spcPct val="115000"/>
              </a:lnSpc>
              <a:spcBef>
                <a:spcPts val="0"/>
              </a:spcBef>
              <a:spcAft>
                <a:spcPts val="0"/>
              </a:spcAft>
              <a:buClr>
                <a:schemeClr val="accent2"/>
              </a:buClr>
              <a:buSzPts val="2800"/>
              <a:buFont typeface="Arial"/>
              <a:buAutoNum type="arabicPeriod"/>
            </a:pPr>
            <a:r>
              <a:rPr lang="en" sz="2500">
                <a:solidFill>
                  <a:srgbClr val="FF0000"/>
                </a:solidFill>
              </a:rPr>
              <a:t>O(g(n)), Big-Oh</a:t>
            </a:r>
            <a:r>
              <a:rPr lang="en" sz="2500"/>
              <a:t> of g of n, the </a:t>
            </a:r>
            <a:r>
              <a:rPr lang="en" sz="2500">
                <a:solidFill>
                  <a:srgbClr val="3333FF"/>
                </a:solidFill>
              </a:rPr>
              <a:t>Asymptotic Upper Bound</a:t>
            </a:r>
            <a:endParaRPr sz="2500">
              <a:solidFill>
                <a:srgbClr val="3333FF"/>
              </a:solidFill>
            </a:endParaRPr>
          </a:p>
          <a:p>
            <a:pPr indent="-381000" lvl="0" marL="381000" rtl="0" algn="l">
              <a:lnSpc>
                <a:spcPct val="115000"/>
              </a:lnSpc>
              <a:spcBef>
                <a:spcPts val="400"/>
              </a:spcBef>
              <a:spcAft>
                <a:spcPts val="0"/>
              </a:spcAft>
              <a:buClr>
                <a:schemeClr val="accent2"/>
              </a:buClr>
              <a:buSzPts val="2800"/>
              <a:buFont typeface="Arial"/>
              <a:buAutoNum type="arabicPeriod"/>
            </a:pPr>
            <a:r>
              <a:rPr lang="en" sz="2500">
                <a:solidFill>
                  <a:srgbClr val="FF0000"/>
                </a:solidFill>
                <a:latin typeface="Noto Sans Symbols"/>
                <a:ea typeface="Noto Sans Symbols"/>
                <a:cs typeface="Noto Sans Symbols"/>
                <a:sym typeface="Noto Sans Symbols"/>
              </a:rPr>
              <a:t>Θ</a:t>
            </a:r>
            <a:r>
              <a:rPr lang="en" sz="2500">
                <a:solidFill>
                  <a:srgbClr val="FF0000"/>
                </a:solidFill>
              </a:rPr>
              <a:t>(g(n)), Theta</a:t>
            </a:r>
            <a:r>
              <a:rPr lang="en" sz="2500"/>
              <a:t> of g of n, the </a:t>
            </a:r>
            <a:r>
              <a:rPr lang="en" sz="2500">
                <a:solidFill>
                  <a:srgbClr val="3333FF"/>
                </a:solidFill>
              </a:rPr>
              <a:t>Asymptotic Tight Bound</a:t>
            </a:r>
            <a:r>
              <a:rPr lang="en" sz="2500"/>
              <a:t> </a:t>
            </a:r>
            <a:endParaRPr sz="2500"/>
          </a:p>
          <a:p>
            <a:pPr indent="-381000" lvl="0" marL="381000" rtl="0" algn="l">
              <a:lnSpc>
                <a:spcPct val="115000"/>
              </a:lnSpc>
              <a:spcBef>
                <a:spcPts val="400"/>
              </a:spcBef>
              <a:spcAft>
                <a:spcPts val="0"/>
              </a:spcAft>
              <a:buClr>
                <a:schemeClr val="accent2"/>
              </a:buClr>
              <a:buSzPts val="2800"/>
              <a:buFont typeface="Arial"/>
              <a:buAutoNum type="arabicPeriod"/>
            </a:pPr>
            <a:r>
              <a:rPr lang="en" sz="2500">
                <a:solidFill>
                  <a:srgbClr val="FF0000"/>
                </a:solidFill>
                <a:latin typeface="Noto Sans Symbols"/>
                <a:ea typeface="Noto Sans Symbols"/>
                <a:cs typeface="Noto Sans Symbols"/>
                <a:sym typeface="Noto Sans Symbols"/>
              </a:rPr>
              <a:t>Ω</a:t>
            </a:r>
            <a:r>
              <a:rPr lang="en" sz="2500">
                <a:solidFill>
                  <a:srgbClr val="FF0000"/>
                </a:solidFill>
              </a:rPr>
              <a:t>(g(n)), Omega</a:t>
            </a:r>
            <a:r>
              <a:rPr lang="en" sz="2500"/>
              <a:t> of g of n, the </a:t>
            </a:r>
            <a:r>
              <a:rPr lang="en" sz="2500">
                <a:solidFill>
                  <a:srgbClr val="3333FF"/>
                </a:solidFill>
              </a:rPr>
              <a:t>Asymptotic Lower Bound</a:t>
            </a:r>
            <a:endParaRPr sz="2500">
              <a:solidFill>
                <a:srgbClr val="3333FF"/>
              </a:solidFill>
            </a:endParaRPr>
          </a:p>
        </p:txBody>
      </p:sp>
      <p:sp>
        <p:nvSpPr>
          <p:cNvPr id="501" name="Google Shape;501;p4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a:t>
            </a:r>
            <a:endParaRPr/>
          </a:p>
        </p:txBody>
      </p:sp>
      <p:sp>
        <p:nvSpPr>
          <p:cNvPr id="507" name="Google Shape;507;p50"/>
          <p:cNvSpPr txBox="1"/>
          <p:nvPr>
            <p:ph idx="1" type="body"/>
          </p:nvPr>
        </p:nvSpPr>
        <p:spPr>
          <a:xfrm>
            <a:off x="350838" y="910829"/>
            <a:ext cx="4122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DD0111"/>
              </a:buClr>
              <a:buSzPts val="2400"/>
              <a:buFont typeface="Corsiva"/>
              <a:buChar char="•"/>
            </a:pPr>
            <a:r>
              <a:rPr lang="en" sz="2400">
                <a:solidFill>
                  <a:srgbClr val="DD0111"/>
                </a:solidFill>
                <a:latin typeface="Corsiva"/>
                <a:ea typeface="Corsiva"/>
                <a:cs typeface="Corsiva"/>
                <a:sym typeface="Corsiva"/>
              </a:rPr>
              <a:t>O-notation</a:t>
            </a:r>
            <a:endParaRPr>
              <a:solidFill>
                <a:srgbClr val="DD0111"/>
              </a:solidFill>
            </a:endParaRPr>
          </a:p>
          <a:p>
            <a:pPr indent="-190500" lvl="0" marL="342900" rtl="0" algn="l">
              <a:lnSpc>
                <a:spcPct val="100000"/>
              </a:lnSpc>
              <a:spcBef>
                <a:spcPts val="480"/>
              </a:spcBef>
              <a:spcAft>
                <a:spcPts val="0"/>
              </a:spcAft>
              <a:buClr>
                <a:schemeClr val="accent2"/>
              </a:buClr>
              <a:buSzPts val="2400"/>
              <a:buFont typeface="Arial"/>
              <a:buNone/>
            </a:pPr>
            <a:r>
              <a:t/>
            </a:r>
            <a:endParaRPr sz="2400"/>
          </a:p>
        </p:txBody>
      </p:sp>
      <p:pic>
        <p:nvPicPr>
          <p:cNvPr id="508" name="Google Shape;508;p50"/>
          <p:cNvPicPr preferRelativeResize="0"/>
          <p:nvPr/>
        </p:nvPicPr>
        <p:blipFill rotWithShape="1">
          <a:blip r:embed="rId3">
            <a:alphaModFix/>
          </a:blip>
          <a:srcRect b="0" l="0" r="0" t="0"/>
          <a:stretch/>
        </p:blipFill>
        <p:spPr>
          <a:xfrm>
            <a:off x="739775" y="1302551"/>
            <a:ext cx="6729687" cy="3807600"/>
          </a:xfrm>
          <a:prstGeom prst="rect">
            <a:avLst/>
          </a:prstGeom>
          <a:noFill/>
          <a:ln>
            <a:noFill/>
          </a:ln>
        </p:spPr>
      </p:pic>
      <p:sp>
        <p:nvSpPr>
          <p:cNvPr id="509" name="Google Shape;509;p50"/>
          <p:cNvSpPr/>
          <p:nvPr/>
        </p:nvSpPr>
        <p:spPr>
          <a:xfrm>
            <a:off x="4448325" y="1917035"/>
            <a:ext cx="4122600" cy="28014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accent2"/>
              </a:solidFill>
              <a:latin typeface="Corsiva"/>
              <a:ea typeface="Corsiva"/>
              <a:cs typeface="Corsiva"/>
              <a:sym typeface="Corsiva"/>
            </a:endParaRPr>
          </a:p>
        </p:txBody>
      </p:sp>
      <p:sp>
        <p:nvSpPr>
          <p:cNvPr id="510" name="Google Shape;510;p50"/>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4" name="Shape 514"/>
        <p:cNvGrpSpPr/>
        <p:nvPr/>
      </p:nvGrpSpPr>
      <p:grpSpPr>
        <a:xfrm>
          <a:off x="0" y="0"/>
          <a:ext cx="0" cy="0"/>
          <a:chOff x="0" y="0"/>
          <a:chExt cx="0" cy="0"/>
        </a:xfrm>
      </p:grpSpPr>
      <p:sp>
        <p:nvSpPr>
          <p:cNvPr id="515" name="Google Shape;515;p51"/>
          <p:cNvSpPr txBox="1"/>
          <p:nvPr>
            <p:ph type="title"/>
          </p:nvPr>
        </p:nvSpPr>
        <p:spPr>
          <a:xfrm>
            <a:off x="1485910" y="265982"/>
            <a:ext cx="6172200" cy="510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Big-O</a:t>
            </a:r>
            <a:endParaRPr/>
          </a:p>
        </p:txBody>
      </p:sp>
      <p:sp>
        <p:nvSpPr>
          <p:cNvPr id="516" name="Google Shape;516;p51"/>
          <p:cNvSpPr txBox="1"/>
          <p:nvPr>
            <p:ph idx="1" type="body"/>
          </p:nvPr>
        </p:nvSpPr>
        <p:spPr>
          <a:xfrm>
            <a:off x="353025" y="1252400"/>
            <a:ext cx="7918500" cy="35355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400"/>
              </a:spcBef>
              <a:spcAft>
                <a:spcPts val="0"/>
              </a:spcAft>
              <a:buClr>
                <a:schemeClr val="accent2"/>
              </a:buClr>
              <a:buSzPts val="2100"/>
              <a:buFont typeface="Arial"/>
              <a:buNone/>
            </a:pPr>
            <a:r>
              <a:t/>
            </a:r>
            <a:endParaRPr sz="2300"/>
          </a:p>
          <a:p>
            <a:pPr indent="-254000" lvl="0" marL="254000" rtl="0" algn="l">
              <a:lnSpc>
                <a:spcPct val="95000"/>
              </a:lnSpc>
              <a:spcBef>
                <a:spcPts val="400"/>
              </a:spcBef>
              <a:spcAft>
                <a:spcPts val="0"/>
              </a:spcAft>
              <a:buClr>
                <a:srgbClr val="434343"/>
              </a:buClr>
              <a:buSzPts val="2600"/>
              <a:buFont typeface="Arial"/>
              <a:buChar char="●"/>
            </a:pPr>
            <a:r>
              <a:rPr lang="en" sz="2300">
                <a:solidFill>
                  <a:srgbClr val="434343"/>
                </a:solidFill>
              </a:rPr>
              <a:t>What does it mean?</a:t>
            </a:r>
            <a:endParaRPr sz="2300">
              <a:solidFill>
                <a:srgbClr val="434343"/>
              </a:solidFill>
            </a:endParaRPr>
          </a:p>
          <a:p>
            <a:pPr indent="-247650" lvl="1" marL="558800" rtl="0" algn="l">
              <a:lnSpc>
                <a:spcPct val="95000"/>
              </a:lnSpc>
              <a:spcBef>
                <a:spcPts val="400"/>
              </a:spcBef>
              <a:spcAft>
                <a:spcPts val="0"/>
              </a:spcAft>
              <a:buClr>
                <a:srgbClr val="434343"/>
              </a:buClr>
              <a:buSzPts val="2300"/>
              <a:buFont typeface="Arial"/>
              <a:buChar char="○"/>
            </a:pPr>
            <a:r>
              <a:rPr lang="en" sz="1900">
                <a:solidFill>
                  <a:srgbClr val="434343"/>
                </a:solidFill>
              </a:rPr>
              <a:t>If </a:t>
            </a: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 O(</a:t>
            </a:r>
            <a:r>
              <a:rPr i="1" lang="en" sz="1900">
                <a:solidFill>
                  <a:srgbClr val="434343"/>
                </a:solidFill>
              </a:rPr>
              <a:t>n</a:t>
            </a:r>
            <a:r>
              <a:rPr baseline="30000" lang="en" sz="1900">
                <a:solidFill>
                  <a:srgbClr val="434343"/>
                </a:solidFill>
              </a:rPr>
              <a:t>2</a:t>
            </a:r>
            <a:r>
              <a:rPr lang="en" sz="1900">
                <a:solidFill>
                  <a:srgbClr val="434343"/>
                </a:solidFill>
              </a:rPr>
              <a:t>), then:</a:t>
            </a:r>
            <a:endParaRPr sz="1900">
              <a:solidFill>
                <a:srgbClr val="434343"/>
              </a:solidFill>
            </a:endParaRPr>
          </a:p>
          <a:p>
            <a:pPr indent="-203200" lvl="2" marL="863600" rtl="0" algn="l">
              <a:lnSpc>
                <a:spcPct val="95000"/>
              </a:lnSpc>
              <a:spcBef>
                <a:spcPts val="300"/>
              </a:spcBef>
              <a:spcAft>
                <a:spcPts val="0"/>
              </a:spcAft>
              <a:buClr>
                <a:srgbClr val="434343"/>
              </a:buClr>
              <a:buSzPts val="2000"/>
              <a:buFont typeface="Arial"/>
              <a:buChar char="■"/>
            </a:pP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can be larger than </a:t>
            </a:r>
            <a:r>
              <a:rPr i="1" lang="en" sz="1900">
                <a:solidFill>
                  <a:srgbClr val="434343"/>
                </a:solidFill>
              </a:rPr>
              <a:t>n</a:t>
            </a:r>
            <a:r>
              <a:rPr baseline="30000" lang="en" sz="1900">
                <a:solidFill>
                  <a:srgbClr val="434343"/>
                </a:solidFill>
              </a:rPr>
              <a:t>2</a:t>
            </a:r>
            <a:r>
              <a:rPr lang="en" sz="1900">
                <a:solidFill>
                  <a:srgbClr val="434343"/>
                </a:solidFill>
              </a:rPr>
              <a:t> sometimes, </a:t>
            </a:r>
            <a:r>
              <a:rPr b="1" lang="en" sz="1900">
                <a:solidFill>
                  <a:srgbClr val="434343"/>
                </a:solidFill>
              </a:rPr>
              <a:t>but…</a:t>
            </a:r>
            <a:endParaRPr sz="1900">
              <a:solidFill>
                <a:srgbClr val="434343"/>
              </a:solidFill>
            </a:endParaRPr>
          </a:p>
          <a:p>
            <a:pPr indent="-203200" lvl="2" marL="863600" rtl="0" algn="l">
              <a:lnSpc>
                <a:spcPct val="95000"/>
              </a:lnSpc>
              <a:spcBef>
                <a:spcPts val="300"/>
              </a:spcBef>
              <a:spcAft>
                <a:spcPts val="0"/>
              </a:spcAft>
              <a:buClr>
                <a:srgbClr val="434343"/>
              </a:buClr>
              <a:buSzPts val="2000"/>
              <a:buFont typeface="Arial"/>
              <a:buChar char="■"/>
            </a:pPr>
            <a:r>
              <a:rPr lang="en" sz="1900">
                <a:solidFill>
                  <a:srgbClr val="434343"/>
                </a:solidFill>
              </a:rPr>
              <a:t>We can choose some constant </a:t>
            </a:r>
            <a:r>
              <a:rPr b="1" i="1" lang="en" sz="1900">
                <a:solidFill>
                  <a:srgbClr val="DD0111"/>
                </a:solidFill>
              </a:rPr>
              <a:t>c</a:t>
            </a:r>
            <a:r>
              <a:rPr lang="en" sz="1900">
                <a:solidFill>
                  <a:srgbClr val="DD0111"/>
                </a:solidFill>
              </a:rPr>
              <a:t> </a:t>
            </a:r>
            <a:r>
              <a:rPr lang="en" sz="1900">
                <a:solidFill>
                  <a:srgbClr val="434343"/>
                </a:solidFill>
              </a:rPr>
              <a:t>and some value </a:t>
            </a:r>
            <a:r>
              <a:rPr i="1" lang="en" sz="1900">
                <a:solidFill>
                  <a:srgbClr val="DD0111"/>
                </a:solidFill>
              </a:rPr>
              <a:t>n</a:t>
            </a:r>
            <a:r>
              <a:rPr baseline="-25000" i="1" lang="en" sz="1900">
                <a:solidFill>
                  <a:srgbClr val="DD0111"/>
                </a:solidFill>
              </a:rPr>
              <a:t>0</a:t>
            </a:r>
            <a:r>
              <a:rPr lang="en" sz="1900">
                <a:solidFill>
                  <a:srgbClr val="DD0111"/>
                </a:solidFill>
              </a:rPr>
              <a:t> </a:t>
            </a:r>
            <a:r>
              <a:rPr lang="en" sz="1900">
                <a:solidFill>
                  <a:srgbClr val="434343"/>
                </a:solidFill>
              </a:rPr>
              <a:t>such that for </a:t>
            </a:r>
            <a:r>
              <a:rPr b="1" lang="en" sz="1900">
                <a:solidFill>
                  <a:srgbClr val="434343"/>
                </a:solidFill>
              </a:rPr>
              <a:t>every</a:t>
            </a:r>
            <a:r>
              <a:rPr lang="en" sz="1900">
                <a:solidFill>
                  <a:srgbClr val="434343"/>
                </a:solidFill>
              </a:rPr>
              <a:t> value of </a:t>
            </a:r>
            <a:r>
              <a:rPr b="1" i="1" lang="en" sz="1900">
                <a:solidFill>
                  <a:srgbClr val="DD0111"/>
                </a:solidFill>
              </a:rPr>
              <a:t>n</a:t>
            </a:r>
            <a:r>
              <a:rPr lang="en" sz="1900">
                <a:solidFill>
                  <a:srgbClr val="DD0111"/>
                </a:solidFill>
              </a:rPr>
              <a:t> </a:t>
            </a:r>
            <a:r>
              <a:rPr lang="en" sz="1900">
                <a:solidFill>
                  <a:srgbClr val="434343"/>
                </a:solidFill>
              </a:rPr>
              <a:t>larger than </a:t>
            </a:r>
            <a:r>
              <a:rPr b="1" i="1" lang="en" sz="1900">
                <a:solidFill>
                  <a:srgbClr val="DD0111"/>
                </a:solidFill>
              </a:rPr>
              <a:t>n</a:t>
            </a:r>
            <a:r>
              <a:rPr b="1" baseline="-25000" i="1" lang="en" sz="1900">
                <a:solidFill>
                  <a:srgbClr val="DD0111"/>
                </a:solidFill>
              </a:rPr>
              <a:t>0</a:t>
            </a:r>
            <a:r>
              <a:rPr i="1" lang="en" sz="1900">
                <a:solidFill>
                  <a:srgbClr val="DD0111"/>
                </a:solidFill>
              </a:rPr>
              <a:t> :</a:t>
            </a:r>
            <a:r>
              <a:rPr lang="en" sz="1900">
                <a:solidFill>
                  <a:srgbClr val="DD0111"/>
                </a:solidFill>
              </a:rPr>
              <a:t> </a:t>
            </a:r>
            <a:r>
              <a:rPr i="1" lang="en" sz="1900">
                <a:solidFill>
                  <a:srgbClr val="DD0111"/>
                </a:solidFill>
              </a:rPr>
              <a:t>f</a:t>
            </a:r>
            <a:r>
              <a:rPr lang="en" sz="1900">
                <a:solidFill>
                  <a:srgbClr val="DD0111"/>
                </a:solidFill>
              </a:rPr>
              <a:t>(</a:t>
            </a:r>
            <a:r>
              <a:rPr i="1" lang="en" sz="1900">
                <a:solidFill>
                  <a:srgbClr val="DD0111"/>
                </a:solidFill>
              </a:rPr>
              <a:t>n</a:t>
            </a:r>
            <a:r>
              <a:rPr lang="en" sz="1900">
                <a:solidFill>
                  <a:srgbClr val="DD0111"/>
                </a:solidFill>
              </a:rPr>
              <a:t>) &lt; </a:t>
            </a:r>
            <a:r>
              <a:rPr i="1" lang="en" sz="1900">
                <a:solidFill>
                  <a:srgbClr val="DD0111"/>
                </a:solidFill>
              </a:rPr>
              <a:t>cn</a:t>
            </a:r>
            <a:r>
              <a:rPr baseline="30000" lang="en" sz="1900">
                <a:solidFill>
                  <a:srgbClr val="DD0111"/>
                </a:solidFill>
              </a:rPr>
              <a:t>2</a:t>
            </a:r>
            <a:endParaRPr sz="1900">
              <a:solidFill>
                <a:srgbClr val="DD0111"/>
              </a:solidFill>
            </a:endParaRPr>
          </a:p>
          <a:p>
            <a:pPr indent="-203200" lvl="2" marL="863600" rtl="0" algn="l">
              <a:lnSpc>
                <a:spcPct val="95000"/>
              </a:lnSpc>
              <a:spcBef>
                <a:spcPts val="300"/>
              </a:spcBef>
              <a:spcAft>
                <a:spcPts val="0"/>
              </a:spcAft>
              <a:buClr>
                <a:srgbClr val="434343"/>
              </a:buClr>
              <a:buSzPts val="2000"/>
              <a:buFont typeface="Arial"/>
              <a:buChar char="■"/>
            </a:pPr>
            <a:r>
              <a:rPr lang="en" sz="1900">
                <a:solidFill>
                  <a:srgbClr val="434343"/>
                </a:solidFill>
              </a:rPr>
              <a:t>That is, for values larger than </a:t>
            </a:r>
            <a:r>
              <a:rPr i="1" lang="en" sz="1900">
                <a:solidFill>
                  <a:srgbClr val="434343"/>
                </a:solidFill>
              </a:rPr>
              <a:t>n</a:t>
            </a:r>
            <a:r>
              <a:rPr baseline="-25000" i="1" lang="en" sz="1900">
                <a:solidFill>
                  <a:srgbClr val="434343"/>
                </a:solidFill>
              </a:rPr>
              <a:t>0</a:t>
            </a:r>
            <a:r>
              <a:rPr lang="en" sz="1900">
                <a:solidFill>
                  <a:srgbClr val="434343"/>
                </a:solidFill>
              </a:rPr>
              <a:t>, </a:t>
            </a: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is never more than a constant multiplier greater than </a:t>
            </a:r>
            <a:r>
              <a:rPr i="1" lang="en" sz="1900">
                <a:solidFill>
                  <a:srgbClr val="434343"/>
                </a:solidFill>
              </a:rPr>
              <a:t>n</a:t>
            </a:r>
            <a:r>
              <a:rPr baseline="30000" lang="en" sz="1900">
                <a:solidFill>
                  <a:srgbClr val="434343"/>
                </a:solidFill>
              </a:rPr>
              <a:t>2</a:t>
            </a:r>
            <a:endParaRPr sz="1900">
              <a:solidFill>
                <a:srgbClr val="434343"/>
              </a:solidFill>
            </a:endParaRPr>
          </a:p>
          <a:p>
            <a:pPr indent="-203200" lvl="2" marL="863600" rtl="0" algn="l">
              <a:lnSpc>
                <a:spcPct val="95000"/>
              </a:lnSpc>
              <a:spcBef>
                <a:spcPts val="300"/>
              </a:spcBef>
              <a:spcAft>
                <a:spcPts val="0"/>
              </a:spcAft>
              <a:buClr>
                <a:srgbClr val="434343"/>
              </a:buClr>
              <a:buSzPts val="2000"/>
              <a:buFont typeface="Arial"/>
              <a:buChar char="■"/>
            </a:pPr>
            <a:r>
              <a:rPr lang="en" sz="1900">
                <a:solidFill>
                  <a:srgbClr val="434343"/>
                </a:solidFill>
              </a:rPr>
              <a:t>Or, in other words, </a:t>
            </a: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does not grow more than a constant factor faster than </a:t>
            </a:r>
            <a:r>
              <a:rPr i="1" lang="en" sz="1900">
                <a:solidFill>
                  <a:srgbClr val="434343"/>
                </a:solidFill>
              </a:rPr>
              <a:t>n</a:t>
            </a:r>
            <a:r>
              <a:rPr baseline="30000" lang="en" sz="1900">
                <a:solidFill>
                  <a:srgbClr val="434343"/>
                </a:solidFill>
              </a:rPr>
              <a:t>2</a:t>
            </a:r>
            <a:r>
              <a:rPr lang="en" sz="1900">
                <a:solidFill>
                  <a:srgbClr val="434343"/>
                </a:solidFill>
              </a:rPr>
              <a:t>.</a:t>
            </a:r>
            <a:endParaRPr sz="1900">
              <a:solidFill>
                <a:srgbClr val="434343"/>
              </a:solidFill>
            </a:endParaRPr>
          </a:p>
        </p:txBody>
      </p:sp>
      <p:sp>
        <p:nvSpPr>
          <p:cNvPr id="517" name="Google Shape;517;p51"/>
          <p:cNvSpPr txBox="1"/>
          <p:nvPr/>
        </p:nvSpPr>
        <p:spPr>
          <a:xfrm>
            <a:off x="651175" y="852425"/>
            <a:ext cx="7730400" cy="969300"/>
          </a:xfrm>
          <a:prstGeom prst="rect">
            <a:avLst/>
          </a:prstGeom>
          <a:blipFill rotWithShape="1">
            <a:blip r:embed="rId3">
              <a:alphaModFix/>
            </a:blip>
            <a:stretch>
              <a:fillRect b="0" l="-216"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8" name="Google Shape;518;p5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2"/>
          <p:cNvSpPr txBox="1"/>
          <p:nvPr>
            <p:ph type="title"/>
          </p:nvPr>
        </p:nvSpPr>
        <p:spPr>
          <a:xfrm>
            <a:off x="752088" y="399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524" name="Google Shape;524;p52"/>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23850" lvl="1" marL="742950" rtl="0" algn="l">
              <a:lnSpc>
                <a:spcPct val="200000"/>
              </a:lnSpc>
              <a:spcBef>
                <a:spcPts val="0"/>
              </a:spcBef>
              <a:spcAft>
                <a:spcPts val="0"/>
              </a:spcAft>
              <a:buClr>
                <a:srgbClr val="3333FF"/>
              </a:buClr>
              <a:buSzPts val="3000"/>
              <a:buFont typeface="Comic Sans MS"/>
              <a:buChar char="–"/>
            </a:pPr>
            <a:r>
              <a:rPr lang="en" sz="2000">
                <a:solidFill>
                  <a:srgbClr val="3333FF"/>
                </a:solidFill>
                <a:latin typeface="Comic Sans MS"/>
                <a:ea typeface="Comic Sans MS"/>
                <a:cs typeface="Comic Sans MS"/>
                <a:sym typeface="Comic Sans MS"/>
              </a:rPr>
              <a:t>2n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 = O(n</a:t>
            </a:r>
            <a:r>
              <a:rPr baseline="30000" lang="en" sz="2000">
                <a:solidFill>
                  <a:srgbClr val="3333FF"/>
                </a:solidFill>
                <a:latin typeface="Comic Sans MS"/>
                <a:ea typeface="Comic Sans MS"/>
                <a:cs typeface="Comic Sans MS"/>
                <a:sym typeface="Comic Sans MS"/>
              </a:rPr>
              <a:t>3</a:t>
            </a:r>
            <a:r>
              <a:rPr lang="en" sz="2000">
                <a:solidFill>
                  <a:srgbClr val="3333FF"/>
                </a:solidFill>
                <a:latin typeface="Comic Sans MS"/>
                <a:ea typeface="Comic Sans MS"/>
                <a:cs typeface="Comic Sans MS"/>
                <a:sym typeface="Comic Sans MS"/>
              </a:rPr>
              <a:t>):</a:t>
            </a:r>
            <a:endParaRPr sz="2000">
              <a:solidFill>
                <a:srgbClr val="3333FF"/>
              </a:solidFill>
            </a:endParaRPr>
          </a:p>
          <a:p>
            <a:pPr indent="-323850" lvl="1" marL="742950" rtl="0" algn="l">
              <a:lnSpc>
                <a:spcPct val="200000"/>
              </a:lnSpc>
              <a:spcBef>
                <a:spcPts val="480"/>
              </a:spcBef>
              <a:spcAft>
                <a:spcPts val="0"/>
              </a:spcAft>
              <a:buClr>
                <a:srgbClr val="3333FF"/>
              </a:buClr>
              <a:buSzPts val="3000"/>
              <a:buFont typeface="Comic Sans MS"/>
              <a:buChar char="–"/>
            </a:pPr>
            <a:r>
              <a:rPr lang="en" sz="2000">
                <a:solidFill>
                  <a:srgbClr val="3333FF"/>
                </a:solidFill>
                <a:latin typeface="Comic Sans MS"/>
                <a:ea typeface="Comic Sans MS"/>
                <a:cs typeface="Comic Sans MS"/>
                <a:sym typeface="Comic Sans MS"/>
              </a:rPr>
              <a:t> 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 = O(n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a:t>
            </a:r>
            <a:endParaRPr sz="2000">
              <a:solidFill>
                <a:srgbClr val="3333FF"/>
              </a:solidFill>
            </a:endParaRPr>
          </a:p>
          <a:p>
            <a:pPr indent="-317500" lvl="1" marL="742950" rtl="0" algn="l">
              <a:lnSpc>
                <a:spcPct val="200000"/>
              </a:lnSpc>
              <a:spcBef>
                <a:spcPts val="480"/>
              </a:spcBef>
              <a:spcAft>
                <a:spcPts val="0"/>
              </a:spcAft>
              <a:buClr>
                <a:srgbClr val="3333FF"/>
              </a:buClr>
              <a:buSzPts val="2900"/>
              <a:buFont typeface="Comic Sans MS"/>
              <a:buChar char="–"/>
            </a:pPr>
            <a:r>
              <a:rPr lang="en" sz="2000">
                <a:solidFill>
                  <a:srgbClr val="3333FF"/>
                </a:solidFill>
                <a:latin typeface="Comic Sans MS"/>
                <a:ea typeface="Comic Sans MS"/>
                <a:cs typeface="Comic Sans MS"/>
                <a:sym typeface="Comic Sans MS"/>
              </a:rPr>
              <a:t> 1000n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+1000n = O(n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a:t>
            </a:r>
            <a:r>
              <a:rPr lang="en" sz="1900">
                <a:solidFill>
                  <a:srgbClr val="3333FF"/>
                </a:solidFill>
                <a:latin typeface="Comic Sans MS"/>
                <a:ea typeface="Comic Sans MS"/>
                <a:cs typeface="Comic Sans MS"/>
                <a:sym typeface="Comic Sans MS"/>
              </a:rPr>
              <a:t> </a:t>
            </a:r>
            <a:endParaRPr sz="1900">
              <a:solidFill>
                <a:srgbClr val="3333FF"/>
              </a:solidFill>
            </a:endParaRPr>
          </a:p>
          <a:p>
            <a:pPr indent="-285750" lvl="1" marL="742950" rtl="0" algn="l">
              <a:lnSpc>
                <a:spcPct val="200000"/>
              </a:lnSpc>
              <a:spcBef>
                <a:spcPts val="480"/>
              </a:spcBef>
              <a:spcAft>
                <a:spcPts val="0"/>
              </a:spcAft>
              <a:buClr>
                <a:schemeClr val="dk1"/>
              </a:buClr>
              <a:buSzPts val="2400"/>
              <a:buFont typeface="Comic Sans MS"/>
              <a:buNone/>
            </a:pPr>
            <a:r>
              <a:rPr lang="en">
                <a:solidFill>
                  <a:srgbClr val="3333FF"/>
                </a:solidFill>
                <a:latin typeface="Comic Sans MS"/>
                <a:ea typeface="Comic Sans MS"/>
                <a:cs typeface="Comic Sans MS"/>
                <a:sym typeface="Comic Sans MS"/>
              </a:rPr>
              <a:t>	</a:t>
            </a:r>
            <a:endParaRPr>
              <a:solidFill>
                <a:srgbClr val="3333FF"/>
              </a:solidFill>
            </a:endParaRPr>
          </a:p>
          <a:p>
            <a:pPr indent="-285750" lvl="1" marL="742950" rtl="0" algn="l">
              <a:lnSpc>
                <a:spcPct val="200000"/>
              </a:lnSpc>
              <a:spcBef>
                <a:spcPts val="480"/>
              </a:spcBef>
              <a:spcAft>
                <a:spcPts val="0"/>
              </a:spcAft>
              <a:buClr>
                <a:srgbClr val="3333FF"/>
              </a:buClr>
              <a:buSzPts val="2400"/>
              <a:buFont typeface="Comic Sans MS"/>
              <a:buChar char="–"/>
            </a:pPr>
            <a:r>
              <a:rPr lang="en">
                <a:solidFill>
                  <a:srgbClr val="3333FF"/>
                </a:solidFill>
                <a:latin typeface="Comic Sans MS"/>
                <a:ea typeface="Comic Sans MS"/>
                <a:cs typeface="Comic Sans MS"/>
                <a:sym typeface="Comic Sans MS"/>
              </a:rPr>
              <a:t> </a:t>
            </a:r>
            <a:r>
              <a:rPr lang="en" sz="2000">
                <a:solidFill>
                  <a:srgbClr val="3333FF"/>
                </a:solidFill>
                <a:latin typeface="Comic Sans MS"/>
                <a:ea typeface="Comic Sans MS"/>
                <a:cs typeface="Comic Sans MS"/>
                <a:sym typeface="Comic Sans MS"/>
              </a:rPr>
              <a:t>n = O(n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a:t>
            </a:r>
            <a:endParaRPr sz="2000">
              <a:solidFill>
                <a:srgbClr val="3333FF"/>
              </a:solidFill>
            </a:endParaRPr>
          </a:p>
        </p:txBody>
      </p:sp>
      <p:sp>
        <p:nvSpPr>
          <p:cNvPr id="525" name="Google Shape;525;p52"/>
          <p:cNvSpPr/>
          <p:nvPr/>
        </p:nvSpPr>
        <p:spPr>
          <a:xfrm>
            <a:off x="2813725" y="800323"/>
            <a:ext cx="51468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2n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cn</a:t>
            </a:r>
            <a:r>
              <a:rPr b="0" baseline="30000" i="0" lang="en" sz="2400" u="none" cap="none" strike="noStrike">
                <a:solidFill>
                  <a:srgbClr val="434343"/>
                </a:solidFill>
                <a:latin typeface="Comic Sans MS"/>
                <a:ea typeface="Comic Sans MS"/>
                <a:cs typeface="Comic Sans MS"/>
                <a:sym typeface="Comic Sans MS"/>
              </a:rPr>
              <a:t>3 </a:t>
            </a:r>
            <a:r>
              <a:rPr b="0" i="0" lang="en" sz="2400" u="none" cap="none" strike="noStrike">
                <a:solidFill>
                  <a:srgbClr val="434343"/>
                </a:solidFill>
                <a:latin typeface="Comic Sans MS"/>
                <a:ea typeface="Comic Sans MS"/>
                <a:cs typeface="Comic Sans MS"/>
                <a:sym typeface="Comic Sans MS"/>
              </a:rPr>
              <a:t>⇒ 2 ≤ cn ⇒ c = 1 and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2</a:t>
            </a:r>
            <a:endParaRPr b="0" i="0" sz="1400" u="none" cap="none" strike="noStrike">
              <a:solidFill>
                <a:srgbClr val="434343"/>
              </a:solidFill>
              <a:latin typeface="Arial"/>
              <a:ea typeface="Arial"/>
              <a:cs typeface="Arial"/>
              <a:sym typeface="Arial"/>
            </a:endParaRPr>
          </a:p>
        </p:txBody>
      </p:sp>
      <p:sp>
        <p:nvSpPr>
          <p:cNvPr id="526" name="Google Shape;526;p52"/>
          <p:cNvSpPr/>
          <p:nvPr/>
        </p:nvSpPr>
        <p:spPr>
          <a:xfrm>
            <a:off x="2748425" y="1722328"/>
            <a:ext cx="48831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cn</a:t>
            </a:r>
            <a:r>
              <a:rPr b="0" baseline="30000" i="0" lang="en" sz="2400" u="none" cap="none" strike="noStrike">
                <a:solidFill>
                  <a:srgbClr val="434343"/>
                </a:solidFill>
                <a:latin typeface="Comic Sans MS"/>
                <a:ea typeface="Comic Sans MS"/>
                <a:cs typeface="Comic Sans MS"/>
                <a:sym typeface="Comic Sans MS"/>
              </a:rPr>
              <a:t>2 </a:t>
            </a:r>
            <a:r>
              <a:rPr b="0" i="0" lang="en" sz="2400" u="none" cap="none" strike="noStrike">
                <a:solidFill>
                  <a:srgbClr val="434343"/>
                </a:solidFill>
                <a:latin typeface="Comic Sans MS"/>
                <a:ea typeface="Comic Sans MS"/>
                <a:cs typeface="Comic Sans MS"/>
                <a:sym typeface="Comic Sans MS"/>
              </a:rPr>
              <a:t>⇒ c ≥  1  ⇒ c = 1 and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1</a:t>
            </a:r>
            <a:endParaRPr b="0" i="0" sz="1400" u="none" cap="none" strike="noStrike">
              <a:solidFill>
                <a:srgbClr val="434343"/>
              </a:solidFill>
              <a:latin typeface="Arial"/>
              <a:ea typeface="Arial"/>
              <a:cs typeface="Arial"/>
              <a:sym typeface="Arial"/>
            </a:endParaRPr>
          </a:p>
        </p:txBody>
      </p:sp>
      <p:sp>
        <p:nvSpPr>
          <p:cNvPr id="527" name="Google Shape;527;p52"/>
          <p:cNvSpPr/>
          <p:nvPr/>
        </p:nvSpPr>
        <p:spPr>
          <a:xfrm>
            <a:off x="673200" y="3219225"/>
            <a:ext cx="83874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1000n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+1000n ≤ 1000n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=1001n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c=1001 and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 1000</a:t>
            </a:r>
            <a:endParaRPr b="0" i="0" sz="1400" u="none" cap="none" strike="noStrike">
              <a:solidFill>
                <a:srgbClr val="434343"/>
              </a:solidFill>
              <a:latin typeface="Arial"/>
              <a:ea typeface="Arial"/>
              <a:cs typeface="Arial"/>
              <a:sym typeface="Arial"/>
            </a:endParaRPr>
          </a:p>
        </p:txBody>
      </p:sp>
      <p:sp>
        <p:nvSpPr>
          <p:cNvPr id="528" name="Google Shape;528;p52"/>
          <p:cNvSpPr/>
          <p:nvPr/>
        </p:nvSpPr>
        <p:spPr>
          <a:xfrm>
            <a:off x="2592125" y="4017603"/>
            <a:ext cx="55101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Comic Sans MS"/>
              <a:buNone/>
            </a:pPr>
            <a:r>
              <a:rPr b="0" i="0" lang="en" sz="2800" u="none" cap="none" strike="noStrike">
                <a:solidFill>
                  <a:srgbClr val="434343"/>
                </a:solidFill>
                <a:latin typeface="Comic Sans MS"/>
                <a:ea typeface="Comic Sans MS"/>
                <a:cs typeface="Comic Sans MS"/>
                <a:sym typeface="Comic Sans MS"/>
              </a:rPr>
              <a:t>n ≤ cn</a:t>
            </a:r>
            <a:r>
              <a:rPr b="0" baseline="30000" i="0" lang="en" sz="2800" u="none" cap="none" strike="noStrike">
                <a:solidFill>
                  <a:srgbClr val="434343"/>
                </a:solidFill>
                <a:latin typeface="Comic Sans MS"/>
                <a:ea typeface="Comic Sans MS"/>
                <a:cs typeface="Comic Sans MS"/>
                <a:sym typeface="Comic Sans MS"/>
              </a:rPr>
              <a:t>2 </a:t>
            </a:r>
            <a:r>
              <a:rPr b="0" i="0" lang="en" sz="2800" u="none" cap="none" strike="noStrike">
                <a:solidFill>
                  <a:srgbClr val="434343"/>
                </a:solidFill>
                <a:latin typeface="Comic Sans MS"/>
                <a:ea typeface="Comic Sans MS"/>
                <a:cs typeface="Comic Sans MS"/>
                <a:sym typeface="Comic Sans MS"/>
              </a:rPr>
              <a:t>⇒ cn ≥ 1 ⇒ c = 1 and n</a:t>
            </a:r>
            <a:r>
              <a:rPr b="0" baseline="-25000" i="0" lang="en" sz="2800" u="none" cap="none" strike="noStrike">
                <a:solidFill>
                  <a:srgbClr val="434343"/>
                </a:solidFill>
                <a:latin typeface="Comic Sans MS"/>
                <a:ea typeface="Comic Sans MS"/>
                <a:cs typeface="Comic Sans MS"/>
                <a:sym typeface="Comic Sans MS"/>
              </a:rPr>
              <a:t>0</a:t>
            </a:r>
            <a:r>
              <a:rPr b="0" i="0" lang="en" sz="2800" u="none" cap="none" strike="noStrike">
                <a:solidFill>
                  <a:srgbClr val="434343"/>
                </a:solidFill>
                <a:latin typeface="Comic Sans MS"/>
                <a:ea typeface="Comic Sans MS"/>
                <a:cs typeface="Comic Sans MS"/>
                <a:sym typeface="Comic Sans MS"/>
              </a:rPr>
              <a:t>= 1</a:t>
            </a:r>
            <a:endParaRPr b="0" i="0" sz="1400" u="none" cap="none" strike="noStrike">
              <a:solidFill>
                <a:srgbClr val="434343"/>
              </a:solidFill>
              <a:latin typeface="Arial"/>
              <a:ea typeface="Arial"/>
              <a:cs typeface="Arial"/>
              <a:sym typeface="Arial"/>
            </a:endParaRPr>
          </a:p>
        </p:txBody>
      </p:sp>
      <p:sp>
        <p:nvSpPr>
          <p:cNvPr id="529" name="Google Shape;529;p5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3" name="Shape 533"/>
        <p:cNvGrpSpPr/>
        <p:nvPr/>
      </p:nvGrpSpPr>
      <p:grpSpPr>
        <a:xfrm>
          <a:off x="0" y="0"/>
          <a:ext cx="0" cy="0"/>
          <a:chOff x="0" y="0"/>
          <a:chExt cx="0" cy="0"/>
        </a:xfrm>
      </p:grpSpPr>
      <p:sp>
        <p:nvSpPr>
          <p:cNvPr id="534" name="Google Shape;534;p53"/>
          <p:cNvSpPr txBox="1"/>
          <p:nvPr>
            <p:ph type="title"/>
          </p:nvPr>
        </p:nvSpPr>
        <p:spPr>
          <a:xfrm>
            <a:off x="1485910" y="186607"/>
            <a:ext cx="6172200" cy="510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More Big-O</a:t>
            </a:r>
            <a:endParaRPr/>
          </a:p>
        </p:txBody>
      </p:sp>
      <p:sp>
        <p:nvSpPr>
          <p:cNvPr id="535" name="Google Shape;535;p53"/>
          <p:cNvSpPr txBox="1"/>
          <p:nvPr>
            <p:ph idx="1" type="body"/>
          </p:nvPr>
        </p:nvSpPr>
        <p:spPr>
          <a:xfrm>
            <a:off x="253150" y="1412225"/>
            <a:ext cx="6240600" cy="28365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434343"/>
              </a:buClr>
              <a:buSzPts val="2900"/>
              <a:buFont typeface="Arial"/>
              <a:buChar char="●"/>
            </a:pPr>
            <a:r>
              <a:rPr lang="en" sz="2600">
                <a:solidFill>
                  <a:srgbClr val="434343"/>
                </a:solidFill>
              </a:rPr>
              <a:t>Prove that:</a:t>
            </a:r>
            <a:endParaRPr sz="2600">
              <a:solidFill>
                <a:srgbClr val="434343"/>
              </a:solidFill>
            </a:endParaRPr>
          </a:p>
          <a:p>
            <a:pPr indent="-254000" lvl="0" marL="254000" rtl="0" algn="l">
              <a:lnSpc>
                <a:spcPct val="115000"/>
              </a:lnSpc>
              <a:spcBef>
                <a:spcPts val="400"/>
              </a:spcBef>
              <a:spcAft>
                <a:spcPts val="0"/>
              </a:spcAft>
              <a:buClr>
                <a:srgbClr val="434343"/>
              </a:buClr>
              <a:buSzPts val="2900"/>
              <a:buFont typeface="Arial"/>
              <a:buChar char="●"/>
            </a:pPr>
            <a:r>
              <a:rPr lang="en" sz="2600">
                <a:solidFill>
                  <a:srgbClr val="434343"/>
                </a:solidFill>
              </a:rPr>
              <a:t>Let </a:t>
            </a:r>
            <a:r>
              <a:rPr i="1" lang="en" sz="2600">
                <a:solidFill>
                  <a:srgbClr val="434343"/>
                </a:solidFill>
              </a:rPr>
              <a:t>c</a:t>
            </a:r>
            <a:r>
              <a:rPr lang="en" sz="2600">
                <a:solidFill>
                  <a:srgbClr val="434343"/>
                </a:solidFill>
              </a:rPr>
              <a:t> = 21 and </a:t>
            </a:r>
            <a:r>
              <a:rPr i="1" lang="en" sz="2600">
                <a:solidFill>
                  <a:srgbClr val="434343"/>
                </a:solidFill>
              </a:rPr>
              <a:t>n</a:t>
            </a:r>
            <a:r>
              <a:rPr baseline="-25000" i="1" lang="en" sz="2600">
                <a:solidFill>
                  <a:srgbClr val="434343"/>
                </a:solidFill>
              </a:rPr>
              <a:t>0</a:t>
            </a:r>
            <a:r>
              <a:rPr lang="en" sz="2600">
                <a:solidFill>
                  <a:srgbClr val="434343"/>
                </a:solidFill>
              </a:rPr>
              <a:t> = 4</a:t>
            </a:r>
            <a:endParaRPr sz="2600">
              <a:solidFill>
                <a:srgbClr val="434343"/>
              </a:solidFill>
            </a:endParaRPr>
          </a:p>
          <a:p>
            <a:pPr indent="-254000" lvl="0" marL="254000" rtl="0" algn="l">
              <a:lnSpc>
                <a:spcPct val="115000"/>
              </a:lnSpc>
              <a:spcBef>
                <a:spcPts val="400"/>
              </a:spcBef>
              <a:spcAft>
                <a:spcPts val="0"/>
              </a:spcAft>
              <a:buClr>
                <a:srgbClr val="434343"/>
              </a:buClr>
              <a:buSzPts val="2900"/>
              <a:buFont typeface="Arial"/>
              <a:buChar char="●"/>
            </a:pPr>
            <a:r>
              <a:rPr lang="en" sz="2600">
                <a:solidFill>
                  <a:srgbClr val="434343"/>
                </a:solidFill>
              </a:rPr>
              <a:t>21</a:t>
            </a:r>
            <a:r>
              <a:rPr i="1" lang="en" sz="2600">
                <a:solidFill>
                  <a:srgbClr val="434343"/>
                </a:solidFill>
              </a:rPr>
              <a:t>n</a:t>
            </a:r>
            <a:r>
              <a:rPr baseline="30000" lang="en" sz="2600">
                <a:solidFill>
                  <a:srgbClr val="434343"/>
                </a:solidFill>
              </a:rPr>
              <a:t>2</a:t>
            </a:r>
            <a:r>
              <a:rPr lang="en" sz="2600">
                <a:solidFill>
                  <a:srgbClr val="434343"/>
                </a:solidFill>
              </a:rPr>
              <a:t> &gt; 20</a:t>
            </a:r>
            <a:r>
              <a:rPr i="1" lang="en" sz="2600">
                <a:solidFill>
                  <a:srgbClr val="434343"/>
                </a:solidFill>
              </a:rPr>
              <a:t>n</a:t>
            </a:r>
            <a:r>
              <a:rPr baseline="30000" lang="en" sz="2600">
                <a:solidFill>
                  <a:srgbClr val="434343"/>
                </a:solidFill>
              </a:rPr>
              <a:t>2</a:t>
            </a:r>
            <a:r>
              <a:rPr lang="en" sz="2600">
                <a:solidFill>
                  <a:srgbClr val="434343"/>
                </a:solidFill>
              </a:rPr>
              <a:t> + 2</a:t>
            </a:r>
            <a:r>
              <a:rPr i="1" lang="en" sz="2600">
                <a:solidFill>
                  <a:srgbClr val="434343"/>
                </a:solidFill>
              </a:rPr>
              <a:t>n</a:t>
            </a:r>
            <a:r>
              <a:rPr lang="en" sz="2600">
                <a:solidFill>
                  <a:srgbClr val="434343"/>
                </a:solidFill>
              </a:rPr>
              <a:t> + 5  for all </a:t>
            </a:r>
            <a:r>
              <a:rPr i="1" lang="en" sz="2600">
                <a:solidFill>
                  <a:srgbClr val="434343"/>
                </a:solidFill>
              </a:rPr>
              <a:t>n</a:t>
            </a:r>
            <a:r>
              <a:rPr lang="en" sz="2600">
                <a:solidFill>
                  <a:srgbClr val="434343"/>
                </a:solidFill>
              </a:rPr>
              <a:t> &gt; 4</a:t>
            </a:r>
            <a:endParaRPr sz="2600">
              <a:solidFill>
                <a:srgbClr val="434343"/>
              </a:solidFill>
            </a:endParaRPr>
          </a:p>
          <a:p>
            <a:pPr indent="-254000" lvl="0" marL="254000" rtl="0" algn="l">
              <a:lnSpc>
                <a:spcPct val="115000"/>
              </a:lnSpc>
              <a:spcBef>
                <a:spcPts val="400"/>
              </a:spcBef>
              <a:spcAft>
                <a:spcPts val="0"/>
              </a:spcAft>
              <a:buClr>
                <a:schemeClr val="accent2"/>
              </a:buClr>
              <a:buSzPts val="2100"/>
              <a:buFont typeface="Noto Sans Symbols"/>
              <a:buNone/>
            </a:pPr>
            <a:r>
              <a:rPr lang="en" sz="2600">
                <a:solidFill>
                  <a:srgbClr val="434343"/>
                </a:solidFill>
              </a:rPr>
              <a:t>	 </a:t>
            </a:r>
            <a:r>
              <a:rPr i="1" lang="en" sz="2600">
                <a:solidFill>
                  <a:srgbClr val="434343"/>
                </a:solidFill>
              </a:rPr>
              <a:t>n</a:t>
            </a:r>
            <a:r>
              <a:rPr baseline="30000" lang="en" sz="2600">
                <a:solidFill>
                  <a:srgbClr val="434343"/>
                </a:solidFill>
              </a:rPr>
              <a:t>2</a:t>
            </a:r>
            <a:r>
              <a:rPr lang="en" sz="2600">
                <a:solidFill>
                  <a:srgbClr val="434343"/>
                </a:solidFill>
              </a:rPr>
              <a:t> &gt; 2</a:t>
            </a:r>
            <a:r>
              <a:rPr i="1" lang="en" sz="2600">
                <a:solidFill>
                  <a:srgbClr val="434343"/>
                </a:solidFill>
              </a:rPr>
              <a:t>n</a:t>
            </a:r>
            <a:r>
              <a:rPr lang="en" sz="2600">
                <a:solidFill>
                  <a:srgbClr val="434343"/>
                </a:solidFill>
              </a:rPr>
              <a:t> + 5  for all </a:t>
            </a:r>
            <a:r>
              <a:rPr i="1" lang="en" sz="2600">
                <a:solidFill>
                  <a:srgbClr val="434343"/>
                </a:solidFill>
              </a:rPr>
              <a:t>n</a:t>
            </a:r>
            <a:r>
              <a:rPr lang="en" sz="2600">
                <a:solidFill>
                  <a:srgbClr val="434343"/>
                </a:solidFill>
              </a:rPr>
              <a:t> &gt; 4</a:t>
            </a:r>
            <a:endParaRPr sz="2600">
              <a:solidFill>
                <a:srgbClr val="434343"/>
              </a:solidFill>
            </a:endParaRPr>
          </a:p>
          <a:p>
            <a:pPr indent="-254000" lvl="0" marL="254000" rtl="0" algn="l">
              <a:lnSpc>
                <a:spcPct val="115000"/>
              </a:lnSpc>
              <a:spcBef>
                <a:spcPts val="400"/>
              </a:spcBef>
              <a:spcAft>
                <a:spcPts val="0"/>
              </a:spcAft>
              <a:buClr>
                <a:schemeClr val="accent2"/>
              </a:buClr>
              <a:buSzPts val="2100"/>
              <a:buFont typeface="Noto Sans Symbols"/>
              <a:buNone/>
            </a:pPr>
            <a:r>
              <a:rPr lang="en" sz="2600">
                <a:solidFill>
                  <a:srgbClr val="434343"/>
                </a:solidFill>
              </a:rPr>
              <a:t>	TRUE</a:t>
            </a:r>
            <a:endParaRPr sz="2600">
              <a:solidFill>
                <a:srgbClr val="434343"/>
              </a:solidFill>
            </a:endParaRPr>
          </a:p>
        </p:txBody>
      </p:sp>
      <p:sp>
        <p:nvSpPr>
          <p:cNvPr id="536" name="Google Shape;536;p53"/>
          <p:cNvSpPr txBox="1"/>
          <p:nvPr/>
        </p:nvSpPr>
        <p:spPr>
          <a:xfrm>
            <a:off x="536550" y="863650"/>
            <a:ext cx="5547900" cy="9480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37" name="Google Shape;537;p5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1" name="Shape 541"/>
        <p:cNvGrpSpPr/>
        <p:nvPr/>
      </p:nvGrpSpPr>
      <p:grpSpPr>
        <a:xfrm>
          <a:off x="0" y="0"/>
          <a:ext cx="0" cy="0"/>
          <a:chOff x="0" y="0"/>
          <a:chExt cx="0" cy="0"/>
        </a:xfrm>
      </p:grpSpPr>
      <p:sp>
        <p:nvSpPr>
          <p:cNvPr id="542" name="Google Shape;542;p54"/>
          <p:cNvSpPr txBox="1"/>
          <p:nvPr>
            <p:ph type="title"/>
          </p:nvPr>
        </p:nvSpPr>
        <p:spPr>
          <a:xfrm>
            <a:off x="255985" y="56257"/>
            <a:ext cx="6172200" cy="5100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400"/>
              <a:buNone/>
            </a:pPr>
            <a:r>
              <a:rPr lang="en" sz="2700"/>
              <a:t>Examples</a:t>
            </a:r>
            <a:endParaRPr/>
          </a:p>
        </p:txBody>
      </p:sp>
      <p:sp>
        <p:nvSpPr>
          <p:cNvPr id="543" name="Google Shape;543;p54"/>
          <p:cNvSpPr txBox="1"/>
          <p:nvPr>
            <p:ph idx="1" type="body"/>
          </p:nvPr>
        </p:nvSpPr>
        <p:spPr>
          <a:xfrm>
            <a:off x="1428750" y="742950"/>
            <a:ext cx="6286500" cy="3943200"/>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accent2"/>
              </a:buClr>
              <a:buSzPts val="2500"/>
              <a:buFont typeface="Arial"/>
              <a:buChar char="•"/>
            </a:pPr>
            <a:r>
              <a:rPr lang="en" sz="2200"/>
              <a:t>Show that</a:t>
            </a:r>
            <a:endParaRPr sz="2200"/>
          </a:p>
          <a:p>
            <a:pPr indent="-114300" lvl="0" marL="254000" rtl="0" algn="l">
              <a:lnSpc>
                <a:spcPct val="100000"/>
              </a:lnSpc>
              <a:spcBef>
                <a:spcPts val="400"/>
              </a:spcBef>
              <a:spcAft>
                <a:spcPts val="0"/>
              </a:spcAft>
              <a:buClr>
                <a:schemeClr val="accent2"/>
              </a:buClr>
              <a:buSzPts val="2100"/>
              <a:buFont typeface="Arial"/>
              <a:buNone/>
            </a:pPr>
            <a:r>
              <a:t/>
            </a:r>
            <a:endParaRPr sz="2200"/>
          </a:p>
          <a:p>
            <a:pPr indent="-254000" lvl="0" marL="254000" rtl="0" algn="l">
              <a:lnSpc>
                <a:spcPct val="100000"/>
              </a:lnSpc>
              <a:spcBef>
                <a:spcPts val="400"/>
              </a:spcBef>
              <a:spcAft>
                <a:spcPts val="0"/>
              </a:spcAft>
              <a:buClr>
                <a:schemeClr val="accent2"/>
              </a:buClr>
              <a:buSzPts val="2500"/>
              <a:buFont typeface="Arial"/>
              <a:buChar char="•"/>
            </a:pPr>
            <a:r>
              <a:rPr lang="en" sz="2200"/>
              <a:t>Let </a:t>
            </a:r>
            <a:r>
              <a:rPr i="1" lang="en" sz="2200"/>
              <a:t>c</a:t>
            </a:r>
            <a:r>
              <a:rPr lang="en" sz="2200"/>
              <a:t> = 2 and </a:t>
            </a:r>
            <a:r>
              <a:rPr i="1" lang="en" sz="2200"/>
              <a:t>n</a:t>
            </a:r>
            <a:r>
              <a:rPr baseline="-25000" lang="en" sz="2200"/>
              <a:t>0</a:t>
            </a:r>
            <a:r>
              <a:rPr lang="en" sz="2200"/>
              <a:t> = 5</a:t>
            </a:r>
            <a:endParaRPr sz="2200"/>
          </a:p>
          <a:p>
            <a:pPr indent="-114300" lvl="0" marL="254000" rtl="0" algn="l">
              <a:lnSpc>
                <a:spcPct val="100000"/>
              </a:lnSpc>
              <a:spcBef>
                <a:spcPts val="400"/>
              </a:spcBef>
              <a:spcAft>
                <a:spcPts val="0"/>
              </a:spcAft>
              <a:buClr>
                <a:schemeClr val="accent2"/>
              </a:buClr>
              <a:buSzPts val="2100"/>
              <a:buFont typeface="Arial"/>
              <a:buNone/>
            </a:pPr>
            <a:r>
              <a:t/>
            </a:r>
            <a:endParaRPr sz="2200"/>
          </a:p>
        </p:txBody>
      </p:sp>
      <p:sp>
        <p:nvSpPr>
          <p:cNvPr id="544" name="Google Shape;544;p54"/>
          <p:cNvSpPr txBox="1"/>
          <p:nvPr>
            <p:ph idx="2" type="body"/>
          </p:nvPr>
        </p:nvSpPr>
        <p:spPr>
          <a:xfrm>
            <a:off x="3294375" y="1116500"/>
            <a:ext cx="2755200" cy="624900"/>
          </a:xfrm>
          <a:prstGeom prst="rect">
            <a:avLst/>
          </a:prstGeom>
          <a:blipFill rotWithShape="1">
            <a:blip r:embed="rId3">
              <a:alphaModFix/>
            </a:blip>
            <a:stretch>
              <a:fillRect b="0" l="-267" r="0" t="0"/>
            </a:stretch>
          </a:blipFill>
          <a:ln>
            <a:noFill/>
          </a:ln>
        </p:spPr>
        <p:txBody>
          <a:bodyPr anchorCtr="0" anchor="t" bIns="34275" lIns="68575" spcFirstLastPara="1" rIns="68575" wrap="square" tIns="34275">
            <a:noAutofit/>
          </a:bodyPr>
          <a:lstStyle/>
          <a:p>
            <a:pPr indent="0" lvl="0" marL="254000" rtl="0" algn="l">
              <a:lnSpc>
                <a:spcPct val="100000"/>
              </a:lnSpc>
              <a:spcBef>
                <a:spcPts val="0"/>
              </a:spcBef>
              <a:spcAft>
                <a:spcPts val="0"/>
              </a:spcAft>
              <a:buSzPts val="1800"/>
              <a:buNone/>
            </a:pPr>
            <a:r>
              <a:rPr lang="en"/>
              <a:t> </a:t>
            </a:r>
            <a:endParaRPr/>
          </a:p>
        </p:txBody>
      </p:sp>
      <p:sp>
        <p:nvSpPr>
          <p:cNvPr id="545" name="Google Shape;545;p54"/>
          <p:cNvSpPr txBox="1"/>
          <p:nvPr/>
        </p:nvSpPr>
        <p:spPr>
          <a:xfrm>
            <a:off x="1648350" y="2122300"/>
            <a:ext cx="3858000" cy="46584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46" name="Google Shape;546;p54"/>
          <p:cNvSpPr/>
          <p:nvPr/>
        </p:nvSpPr>
        <p:spPr>
          <a:xfrm>
            <a:off x="1726525" y="1538025"/>
            <a:ext cx="2646900" cy="51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47" name="Google Shape;547;p54"/>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5"/>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a:t>
            </a:r>
            <a:endParaRPr/>
          </a:p>
        </p:txBody>
      </p:sp>
      <p:sp>
        <p:nvSpPr>
          <p:cNvPr id="553" name="Google Shape;553;p55"/>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FF"/>
              </a:buClr>
              <a:buSzPts val="3800"/>
              <a:buFont typeface="Arial"/>
              <a:buChar char="•"/>
            </a:pPr>
            <a:r>
              <a:rPr lang="en" sz="2800">
                <a:solidFill>
                  <a:srgbClr val="3333FF"/>
                </a:solidFill>
              </a:rPr>
              <a:t>Show that 30</a:t>
            </a:r>
            <a:r>
              <a:rPr i="1" lang="en" sz="2800">
                <a:solidFill>
                  <a:srgbClr val="3333FF"/>
                </a:solidFill>
              </a:rPr>
              <a:t>n</a:t>
            </a:r>
            <a:r>
              <a:rPr lang="en" sz="2800">
                <a:solidFill>
                  <a:srgbClr val="3333FF"/>
                </a:solidFill>
              </a:rPr>
              <a:t>+8 is O(</a:t>
            </a:r>
            <a:r>
              <a:rPr i="1" lang="en" sz="2800">
                <a:solidFill>
                  <a:srgbClr val="3333FF"/>
                </a:solidFill>
              </a:rPr>
              <a:t>n</a:t>
            </a:r>
            <a:r>
              <a:rPr lang="en" sz="2800">
                <a:solidFill>
                  <a:srgbClr val="3333FF"/>
                </a:solidFill>
              </a:rPr>
              <a:t>).</a:t>
            </a:r>
            <a:endParaRPr sz="2800">
              <a:solidFill>
                <a:srgbClr val="3333FF"/>
              </a:solidFill>
            </a:endParaRPr>
          </a:p>
          <a:p>
            <a:pPr indent="-355600" lvl="1" marL="742950" rtl="0" algn="l">
              <a:lnSpc>
                <a:spcPct val="100000"/>
              </a:lnSpc>
              <a:spcBef>
                <a:spcPts val="480"/>
              </a:spcBef>
              <a:spcAft>
                <a:spcPts val="0"/>
              </a:spcAft>
              <a:buClr>
                <a:srgbClr val="434343"/>
              </a:buClr>
              <a:buSzPts val="3500"/>
              <a:buFont typeface="Arial"/>
              <a:buChar char="–"/>
            </a:pPr>
            <a:r>
              <a:rPr lang="en" sz="2500">
                <a:solidFill>
                  <a:srgbClr val="434343"/>
                </a:solidFill>
              </a:rPr>
              <a:t>Show </a:t>
            </a:r>
            <a:r>
              <a:rPr b="1" lang="en" sz="2500">
                <a:solidFill>
                  <a:srgbClr val="434343"/>
                </a:solidFill>
                <a:latin typeface="Gulim"/>
                <a:ea typeface="Gulim"/>
                <a:cs typeface="Gulim"/>
                <a:sym typeface="Gulim"/>
              </a:rPr>
              <a:t>∃</a:t>
            </a:r>
            <a:r>
              <a:rPr i="1" lang="en" sz="2500">
                <a:solidFill>
                  <a:srgbClr val="434343"/>
                </a:solidFill>
              </a:rPr>
              <a:t>c</a:t>
            </a:r>
            <a:r>
              <a:rPr lang="en" sz="2500">
                <a:solidFill>
                  <a:srgbClr val="434343"/>
                </a:solidFill>
              </a:rPr>
              <a:t>,</a:t>
            </a:r>
            <a:r>
              <a:rPr i="1" lang="en" sz="2500">
                <a:solidFill>
                  <a:srgbClr val="434343"/>
                </a:solidFill>
              </a:rPr>
              <a:t>n</a:t>
            </a:r>
            <a:r>
              <a:rPr baseline="-25000" i="1" lang="en" sz="2500">
                <a:solidFill>
                  <a:srgbClr val="434343"/>
                </a:solidFill>
              </a:rPr>
              <a:t>0</a:t>
            </a:r>
            <a:r>
              <a:rPr lang="en" sz="2500">
                <a:solidFill>
                  <a:srgbClr val="434343"/>
                </a:solidFill>
              </a:rPr>
              <a:t>: 30</a:t>
            </a:r>
            <a:r>
              <a:rPr i="1" lang="en" sz="2500">
                <a:solidFill>
                  <a:srgbClr val="434343"/>
                </a:solidFill>
              </a:rPr>
              <a:t>n</a:t>
            </a:r>
            <a:r>
              <a:rPr lang="en" sz="2500">
                <a:solidFill>
                  <a:srgbClr val="434343"/>
                </a:solidFill>
              </a:rPr>
              <a:t>+8 ≤ </a:t>
            </a:r>
            <a:r>
              <a:rPr i="1" lang="en" sz="2500">
                <a:solidFill>
                  <a:srgbClr val="434343"/>
                </a:solidFill>
              </a:rPr>
              <a:t>cn, </a:t>
            </a:r>
            <a:r>
              <a:rPr lang="en" sz="2500">
                <a:solidFill>
                  <a:srgbClr val="434343"/>
                </a:solidFill>
                <a:latin typeface="Gulim"/>
                <a:ea typeface="Gulim"/>
                <a:cs typeface="Gulim"/>
                <a:sym typeface="Gulim"/>
              </a:rPr>
              <a:t>∀</a:t>
            </a:r>
            <a:r>
              <a:rPr i="1" lang="en" sz="2500">
                <a:solidFill>
                  <a:srgbClr val="434343"/>
                </a:solidFill>
              </a:rPr>
              <a:t>n</a:t>
            </a:r>
            <a:r>
              <a:rPr lang="en" sz="2500">
                <a:solidFill>
                  <a:srgbClr val="434343"/>
                </a:solidFill>
              </a:rPr>
              <a:t>&gt;n</a:t>
            </a:r>
            <a:r>
              <a:rPr baseline="-25000" lang="en" sz="2500">
                <a:solidFill>
                  <a:srgbClr val="434343"/>
                </a:solidFill>
              </a:rPr>
              <a:t>0</a:t>
            </a:r>
            <a:r>
              <a:rPr i="1" lang="en" sz="2500">
                <a:solidFill>
                  <a:srgbClr val="434343"/>
                </a:solidFill>
              </a:rPr>
              <a:t> </a:t>
            </a:r>
            <a:r>
              <a:rPr lang="en" sz="2500">
                <a:solidFill>
                  <a:srgbClr val="434343"/>
                </a:solidFill>
              </a:rPr>
              <a:t>.</a:t>
            </a:r>
            <a:endParaRPr sz="2500">
              <a:solidFill>
                <a:srgbClr val="434343"/>
              </a:solidFill>
            </a:endParaRPr>
          </a:p>
          <a:p>
            <a:pPr indent="-298450" lvl="2" marL="1143000" rtl="0" algn="l">
              <a:lnSpc>
                <a:spcPct val="100000"/>
              </a:lnSpc>
              <a:spcBef>
                <a:spcPts val="400"/>
              </a:spcBef>
              <a:spcAft>
                <a:spcPts val="0"/>
              </a:spcAft>
              <a:buClr>
                <a:schemeClr val="accent2"/>
              </a:buClr>
              <a:buSzPts val="3100"/>
              <a:buFont typeface="Arial"/>
              <a:buChar char="•"/>
            </a:pPr>
            <a:r>
              <a:rPr lang="en" sz="2500">
                <a:solidFill>
                  <a:srgbClr val="434343"/>
                </a:solidFill>
              </a:rPr>
              <a:t>Let </a:t>
            </a:r>
            <a:r>
              <a:rPr i="1" lang="en" sz="2500">
                <a:solidFill>
                  <a:srgbClr val="434343"/>
                </a:solidFill>
              </a:rPr>
              <a:t>c=</a:t>
            </a:r>
            <a:r>
              <a:rPr lang="en" sz="2500">
                <a:solidFill>
                  <a:srgbClr val="434343"/>
                </a:solidFill>
              </a:rPr>
              <a:t>31, </a:t>
            </a:r>
            <a:r>
              <a:rPr i="1" lang="en" sz="2500">
                <a:solidFill>
                  <a:srgbClr val="434343"/>
                </a:solidFill>
              </a:rPr>
              <a:t>n</a:t>
            </a:r>
            <a:r>
              <a:rPr baseline="-25000" i="1" lang="en" sz="2500">
                <a:solidFill>
                  <a:srgbClr val="434343"/>
                </a:solidFill>
              </a:rPr>
              <a:t>0</a:t>
            </a:r>
            <a:r>
              <a:rPr lang="en" sz="2500">
                <a:solidFill>
                  <a:srgbClr val="434343"/>
                </a:solidFill>
              </a:rPr>
              <a:t>=8.  Assume </a:t>
            </a:r>
            <a:r>
              <a:rPr i="1" lang="en" sz="2500">
                <a:solidFill>
                  <a:srgbClr val="434343"/>
                </a:solidFill>
              </a:rPr>
              <a:t>n</a:t>
            </a:r>
            <a:r>
              <a:rPr lang="en" sz="2500">
                <a:solidFill>
                  <a:srgbClr val="434343"/>
                </a:solidFill>
              </a:rPr>
              <a:t>&gt;</a:t>
            </a:r>
            <a:r>
              <a:rPr i="1" lang="en" sz="2500">
                <a:solidFill>
                  <a:srgbClr val="434343"/>
                </a:solidFill>
              </a:rPr>
              <a:t>n</a:t>
            </a:r>
            <a:r>
              <a:rPr baseline="-25000" i="1" lang="en" sz="2500">
                <a:solidFill>
                  <a:srgbClr val="434343"/>
                </a:solidFill>
              </a:rPr>
              <a:t>0</a:t>
            </a:r>
            <a:r>
              <a:rPr lang="en" sz="2500">
                <a:solidFill>
                  <a:srgbClr val="434343"/>
                </a:solidFill>
              </a:rPr>
              <a:t>=8.  Then</a:t>
            </a:r>
            <a:br>
              <a:rPr lang="en" sz="2500">
                <a:solidFill>
                  <a:srgbClr val="434343"/>
                </a:solidFill>
              </a:rPr>
            </a:br>
            <a:r>
              <a:rPr i="1" lang="en" sz="2500">
                <a:solidFill>
                  <a:srgbClr val="434343"/>
                </a:solidFill>
              </a:rPr>
              <a:t>cn</a:t>
            </a:r>
            <a:r>
              <a:rPr lang="en" sz="2500">
                <a:solidFill>
                  <a:srgbClr val="434343"/>
                </a:solidFill>
              </a:rPr>
              <a:t> = 31</a:t>
            </a:r>
            <a:r>
              <a:rPr i="1" lang="en" sz="2500">
                <a:solidFill>
                  <a:srgbClr val="434343"/>
                </a:solidFill>
              </a:rPr>
              <a:t>n</a:t>
            </a:r>
            <a:r>
              <a:rPr lang="en" sz="2500">
                <a:solidFill>
                  <a:srgbClr val="434343"/>
                </a:solidFill>
              </a:rPr>
              <a:t> = 30</a:t>
            </a:r>
            <a:r>
              <a:rPr i="1" lang="en" sz="2500">
                <a:solidFill>
                  <a:srgbClr val="434343"/>
                </a:solidFill>
              </a:rPr>
              <a:t>n</a:t>
            </a:r>
            <a:r>
              <a:rPr lang="en" sz="2500">
                <a:solidFill>
                  <a:srgbClr val="434343"/>
                </a:solidFill>
              </a:rPr>
              <a:t> + </a:t>
            </a:r>
            <a:r>
              <a:rPr i="1" lang="en" sz="2500">
                <a:solidFill>
                  <a:srgbClr val="434343"/>
                </a:solidFill>
              </a:rPr>
              <a:t>n</a:t>
            </a:r>
            <a:r>
              <a:rPr lang="en" sz="2500">
                <a:solidFill>
                  <a:srgbClr val="434343"/>
                </a:solidFill>
              </a:rPr>
              <a:t> &gt; 30</a:t>
            </a:r>
            <a:r>
              <a:rPr i="1" lang="en" sz="2500">
                <a:solidFill>
                  <a:srgbClr val="434343"/>
                </a:solidFill>
              </a:rPr>
              <a:t>n</a:t>
            </a:r>
            <a:r>
              <a:rPr lang="en" sz="2500">
                <a:solidFill>
                  <a:srgbClr val="434343"/>
                </a:solidFill>
              </a:rPr>
              <a:t>+8, so 30</a:t>
            </a:r>
            <a:r>
              <a:rPr i="1" lang="en" sz="2500">
                <a:solidFill>
                  <a:srgbClr val="434343"/>
                </a:solidFill>
              </a:rPr>
              <a:t>n</a:t>
            </a:r>
            <a:r>
              <a:rPr lang="en" sz="2500">
                <a:solidFill>
                  <a:srgbClr val="434343"/>
                </a:solidFill>
              </a:rPr>
              <a:t>+8 &lt; </a:t>
            </a:r>
            <a:r>
              <a:rPr i="1" lang="en" sz="2500">
                <a:solidFill>
                  <a:srgbClr val="434343"/>
                </a:solidFill>
              </a:rPr>
              <a:t>cn</a:t>
            </a:r>
            <a:r>
              <a:rPr lang="en" sz="2500"/>
              <a:t>.</a:t>
            </a:r>
            <a:endParaRPr sz="2500"/>
          </a:p>
        </p:txBody>
      </p:sp>
      <p:sp>
        <p:nvSpPr>
          <p:cNvPr id="554" name="Google Shape;554;p5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56"/>
          <p:cNvSpPr txBox="1"/>
          <p:nvPr>
            <p:ph idx="12" type="sldNum"/>
          </p:nvPr>
        </p:nvSpPr>
        <p:spPr>
          <a:xfrm>
            <a:off x="6553200" y="3598664"/>
            <a:ext cx="2133600" cy="182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560" name="Google Shape;560;p56"/>
          <p:cNvSpPr txBox="1"/>
          <p:nvPr>
            <p:ph idx="1" type="body"/>
          </p:nvPr>
        </p:nvSpPr>
        <p:spPr>
          <a:xfrm>
            <a:off x="341313" y="1030497"/>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400"/>
              <a:buFont typeface="Arial"/>
              <a:buChar char="•"/>
            </a:pPr>
            <a:r>
              <a:rPr lang="en" sz="2400">
                <a:solidFill>
                  <a:srgbClr val="434343"/>
                </a:solidFill>
              </a:rPr>
              <a:t>Note 30</a:t>
            </a:r>
            <a:r>
              <a:rPr i="1" lang="en" sz="2400">
                <a:solidFill>
                  <a:srgbClr val="434343"/>
                </a:solidFill>
              </a:rPr>
              <a:t>n</a:t>
            </a:r>
            <a:r>
              <a:rPr lang="en" sz="2400">
                <a:solidFill>
                  <a:srgbClr val="434343"/>
                </a:solidFill>
              </a:rPr>
              <a:t>+8 isn</a:t>
            </a:r>
            <a:r>
              <a:rPr lang="en" sz="2400">
                <a:solidFill>
                  <a:srgbClr val="434343"/>
                </a:solidFill>
                <a:latin typeface="Times New Roman"/>
                <a:ea typeface="Times New Roman"/>
                <a:cs typeface="Times New Roman"/>
                <a:sym typeface="Times New Roman"/>
              </a:rPr>
              <a:t>’</a:t>
            </a:r>
            <a:r>
              <a:rPr lang="en" sz="2400">
                <a:solidFill>
                  <a:srgbClr val="434343"/>
                </a:solidFill>
              </a:rPr>
              <a:t>t</a:t>
            </a:r>
            <a:br>
              <a:rPr lang="en" sz="2400">
                <a:solidFill>
                  <a:srgbClr val="434343"/>
                </a:solidFill>
              </a:rPr>
            </a:br>
            <a:r>
              <a:rPr lang="en" sz="2400">
                <a:solidFill>
                  <a:srgbClr val="434343"/>
                </a:solidFill>
              </a:rPr>
              <a:t>less than </a:t>
            </a:r>
            <a:r>
              <a:rPr i="1" lang="en" sz="2400">
                <a:solidFill>
                  <a:srgbClr val="434343"/>
                </a:solidFill>
              </a:rPr>
              <a:t>n</a:t>
            </a:r>
            <a:br>
              <a:rPr lang="en" sz="2400">
                <a:solidFill>
                  <a:srgbClr val="434343"/>
                </a:solidFill>
              </a:rPr>
            </a:br>
            <a:r>
              <a:rPr i="1" lang="en" sz="2400">
                <a:solidFill>
                  <a:srgbClr val="434343"/>
                </a:solidFill>
              </a:rPr>
              <a:t>anywhere </a:t>
            </a:r>
            <a:r>
              <a:rPr lang="en" sz="2400">
                <a:solidFill>
                  <a:srgbClr val="434343"/>
                </a:solidFill>
              </a:rPr>
              <a:t>(</a:t>
            </a:r>
            <a:r>
              <a:rPr i="1" lang="en" sz="2400">
                <a:solidFill>
                  <a:srgbClr val="434343"/>
                </a:solidFill>
              </a:rPr>
              <a:t>n</a:t>
            </a:r>
            <a:r>
              <a:rPr lang="en" sz="2400">
                <a:solidFill>
                  <a:srgbClr val="434343"/>
                </a:solidFill>
              </a:rPr>
              <a:t>&gt;0).</a:t>
            </a:r>
            <a:endParaRPr>
              <a:solidFill>
                <a:srgbClr val="434343"/>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It isn</a:t>
            </a:r>
            <a:r>
              <a:rPr lang="en" sz="2400">
                <a:solidFill>
                  <a:srgbClr val="434343"/>
                </a:solidFill>
                <a:latin typeface="Times New Roman"/>
                <a:ea typeface="Times New Roman"/>
                <a:cs typeface="Times New Roman"/>
                <a:sym typeface="Times New Roman"/>
              </a:rPr>
              <a:t>’</a:t>
            </a:r>
            <a:r>
              <a:rPr lang="en" sz="2400">
                <a:solidFill>
                  <a:srgbClr val="434343"/>
                </a:solidFill>
              </a:rPr>
              <a:t>t even</a:t>
            </a:r>
            <a:br>
              <a:rPr lang="en" sz="2400">
                <a:solidFill>
                  <a:srgbClr val="434343"/>
                </a:solidFill>
              </a:rPr>
            </a:br>
            <a:r>
              <a:rPr lang="en" sz="2400">
                <a:solidFill>
                  <a:srgbClr val="434343"/>
                </a:solidFill>
              </a:rPr>
              <a:t>less than 31</a:t>
            </a:r>
            <a:r>
              <a:rPr i="1" lang="en" sz="2400">
                <a:solidFill>
                  <a:srgbClr val="434343"/>
                </a:solidFill>
              </a:rPr>
              <a:t>n</a:t>
            </a:r>
            <a:br>
              <a:rPr lang="en" sz="2400">
                <a:solidFill>
                  <a:srgbClr val="434343"/>
                </a:solidFill>
              </a:rPr>
            </a:br>
            <a:r>
              <a:rPr i="1" lang="en" sz="2400">
                <a:solidFill>
                  <a:srgbClr val="434343"/>
                </a:solidFill>
              </a:rPr>
              <a:t>everywhere</a:t>
            </a:r>
            <a:r>
              <a:rPr lang="en" sz="2400">
                <a:solidFill>
                  <a:srgbClr val="434343"/>
                </a:solidFill>
              </a:rPr>
              <a:t>.</a:t>
            </a:r>
            <a:endParaRPr>
              <a:solidFill>
                <a:srgbClr val="434343"/>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But it </a:t>
            </a:r>
            <a:r>
              <a:rPr i="1" lang="en" sz="2400">
                <a:solidFill>
                  <a:srgbClr val="434343"/>
                </a:solidFill>
              </a:rPr>
              <a:t>is</a:t>
            </a:r>
            <a:r>
              <a:rPr lang="en" sz="2400">
                <a:solidFill>
                  <a:srgbClr val="434343"/>
                </a:solidFill>
              </a:rPr>
              <a:t> less than</a:t>
            </a:r>
            <a:br>
              <a:rPr lang="en" sz="2400">
                <a:solidFill>
                  <a:srgbClr val="434343"/>
                </a:solidFill>
              </a:rPr>
            </a:br>
            <a:r>
              <a:rPr lang="en" sz="2400">
                <a:solidFill>
                  <a:srgbClr val="434343"/>
                </a:solidFill>
              </a:rPr>
              <a:t>31</a:t>
            </a:r>
            <a:r>
              <a:rPr i="1" lang="en" sz="2400">
                <a:solidFill>
                  <a:srgbClr val="434343"/>
                </a:solidFill>
              </a:rPr>
              <a:t>n</a:t>
            </a:r>
            <a:r>
              <a:rPr lang="en" sz="2400">
                <a:solidFill>
                  <a:srgbClr val="434343"/>
                </a:solidFill>
              </a:rPr>
              <a:t> </a:t>
            </a:r>
            <a:r>
              <a:rPr lang="en" sz="2400" u="sng">
                <a:solidFill>
                  <a:srgbClr val="434343"/>
                </a:solidFill>
              </a:rPr>
              <a:t>everywhere to</a:t>
            </a:r>
            <a:br>
              <a:rPr lang="en" sz="2400" u="sng">
                <a:solidFill>
                  <a:srgbClr val="434343"/>
                </a:solidFill>
              </a:rPr>
            </a:br>
            <a:r>
              <a:rPr lang="en" sz="2400" u="sng">
                <a:solidFill>
                  <a:srgbClr val="434343"/>
                </a:solidFill>
              </a:rPr>
              <a:t>the right of </a:t>
            </a:r>
            <a:r>
              <a:rPr i="1" lang="en" sz="2400" u="sng">
                <a:solidFill>
                  <a:srgbClr val="434343"/>
                </a:solidFill>
              </a:rPr>
              <a:t>n</a:t>
            </a:r>
            <a:r>
              <a:rPr lang="en" sz="2400" u="sng">
                <a:solidFill>
                  <a:srgbClr val="434343"/>
                </a:solidFill>
              </a:rPr>
              <a:t>=8</a:t>
            </a:r>
            <a:r>
              <a:rPr lang="en" sz="2400">
                <a:solidFill>
                  <a:srgbClr val="434343"/>
                </a:solidFill>
              </a:rPr>
              <a:t>. </a:t>
            </a:r>
            <a:endParaRPr>
              <a:solidFill>
                <a:srgbClr val="434343"/>
              </a:solidFill>
            </a:endParaRPr>
          </a:p>
        </p:txBody>
      </p:sp>
      <p:grpSp>
        <p:nvGrpSpPr>
          <p:cNvPr id="561" name="Google Shape;561;p56"/>
          <p:cNvGrpSpPr/>
          <p:nvPr/>
        </p:nvGrpSpPr>
        <p:grpSpPr>
          <a:xfrm>
            <a:off x="5045075" y="1614488"/>
            <a:ext cx="1965325" cy="2814638"/>
            <a:chOff x="3178" y="1356"/>
            <a:chExt cx="1238" cy="2364"/>
          </a:xfrm>
        </p:grpSpPr>
        <p:sp>
          <p:nvSpPr>
            <p:cNvPr id="562" name="Google Shape;562;p56"/>
            <p:cNvSpPr/>
            <p:nvPr/>
          </p:nvSpPr>
          <p:spPr>
            <a:xfrm>
              <a:off x="3216" y="1440"/>
              <a:ext cx="1200" cy="2100"/>
            </a:xfrm>
            <a:prstGeom prst="rect">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63" name="Google Shape;563;p56"/>
            <p:cNvCxnSpPr/>
            <p:nvPr/>
          </p:nvCxnSpPr>
          <p:spPr>
            <a:xfrm rot="10800000">
              <a:off x="3216" y="1356"/>
              <a:ext cx="0" cy="2100"/>
            </a:xfrm>
            <a:prstGeom prst="straightConnector1">
              <a:avLst/>
            </a:prstGeom>
            <a:noFill/>
            <a:ln cap="flat" cmpd="sng" w="38100">
              <a:solidFill>
                <a:srgbClr val="FF0000"/>
              </a:solidFill>
              <a:prstDash val="solid"/>
              <a:round/>
              <a:headEnd len="sm" w="sm" type="none"/>
              <a:tailEnd len="sm" w="sm" type="none"/>
            </a:ln>
          </p:spPr>
        </p:cxnSp>
        <p:sp>
          <p:nvSpPr>
            <p:cNvPr id="564" name="Google Shape;564;p56"/>
            <p:cNvSpPr txBox="1"/>
            <p:nvPr/>
          </p:nvSpPr>
          <p:spPr>
            <a:xfrm>
              <a:off x="3178" y="3120"/>
              <a:ext cx="900" cy="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imes New Roman"/>
                <a:buNone/>
              </a:pPr>
              <a:r>
                <a:rPr b="0" i="1" lang="en" sz="2400" u="none" cap="none" strike="noStrike">
                  <a:solidFill>
                    <a:srgbClr val="FF0000"/>
                  </a:solidFill>
                  <a:latin typeface="Times New Roman"/>
                  <a:ea typeface="Times New Roman"/>
                  <a:cs typeface="Times New Roman"/>
                  <a:sym typeface="Times New Roman"/>
                </a:rPr>
                <a:t>n&gt;n</a:t>
              </a:r>
              <a:r>
                <a:rPr b="0" baseline="-25000" i="1" lang="en" sz="2400" u="none" cap="none" strike="noStrike">
                  <a:solidFill>
                    <a:srgbClr val="FF0000"/>
                  </a:solidFill>
                  <a:latin typeface="Times New Roman"/>
                  <a:ea typeface="Times New Roman"/>
                  <a:cs typeface="Times New Roman"/>
                  <a:sym typeface="Times New Roman"/>
                </a:rPr>
                <a:t>0</a:t>
              </a:r>
              <a:r>
                <a:rPr b="0" i="0" lang="en" sz="2400" u="none" cap="none" strike="noStrike">
                  <a:solidFill>
                    <a:srgbClr val="FF0000"/>
                  </a:solidFill>
                  <a:latin typeface="Times New Roman"/>
                  <a:ea typeface="Times New Roman"/>
                  <a:cs typeface="Times New Roman"/>
                  <a:sym typeface="Times New Roman"/>
                </a:rPr>
                <a:t>=8 →</a:t>
              </a:r>
              <a:endParaRPr b="0" i="0" sz="2400" u="none" cap="none" strike="noStrike">
                <a:solidFill>
                  <a:schemeClr val="dk1"/>
                </a:solidFill>
                <a:latin typeface="Times New Roman"/>
                <a:ea typeface="Times New Roman"/>
                <a:cs typeface="Times New Roman"/>
                <a:sym typeface="Times New Roman"/>
              </a:endParaRPr>
            </a:p>
          </p:txBody>
        </p:sp>
      </p:grpSp>
      <p:sp>
        <p:nvSpPr>
          <p:cNvPr id="565" name="Google Shape;565;p56"/>
          <p:cNvSpPr txBox="1"/>
          <p:nvPr>
            <p:ph type="title"/>
          </p:nvPr>
        </p:nvSpPr>
        <p:spPr>
          <a:xfrm>
            <a:off x="341313" y="2392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Big-O example, graphically</a:t>
            </a:r>
            <a:endParaRPr/>
          </a:p>
        </p:txBody>
      </p:sp>
      <p:cxnSp>
        <p:nvCxnSpPr>
          <p:cNvPr id="566" name="Google Shape;566;p56"/>
          <p:cNvCxnSpPr/>
          <p:nvPr/>
        </p:nvCxnSpPr>
        <p:spPr>
          <a:xfrm rot="10800000">
            <a:off x="4267200" y="1714500"/>
            <a:ext cx="0" cy="2400300"/>
          </a:xfrm>
          <a:prstGeom prst="straightConnector1">
            <a:avLst/>
          </a:prstGeom>
          <a:noFill/>
          <a:ln cap="flat" cmpd="sng" w="38100">
            <a:solidFill>
              <a:schemeClr val="dk1"/>
            </a:solidFill>
            <a:prstDash val="solid"/>
            <a:round/>
            <a:headEnd len="sm" w="sm" type="none"/>
            <a:tailEnd len="sm" w="sm" type="none"/>
          </a:ln>
        </p:spPr>
      </p:cxnSp>
      <p:cxnSp>
        <p:nvCxnSpPr>
          <p:cNvPr id="567" name="Google Shape;567;p56"/>
          <p:cNvCxnSpPr/>
          <p:nvPr/>
        </p:nvCxnSpPr>
        <p:spPr>
          <a:xfrm>
            <a:off x="4267200" y="4114800"/>
            <a:ext cx="2971800" cy="0"/>
          </a:xfrm>
          <a:prstGeom prst="straightConnector1">
            <a:avLst/>
          </a:prstGeom>
          <a:noFill/>
          <a:ln cap="flat" cmpd="sng" w="38100">
            <a:solidFill>
              <a:schemeClr val="dk1"/>
            </a:solidFill>
            <a:prstDash val="solid"/>
            <a:round/>
            <a:headEnd len="sm" w="sm" type="none"/>
            <a:tailEnd len="sm" w="sm" type="none"/>
          </a:ln>
        </p:spPr>
      </p:cxnSp>
      <p:cxnSp>
        <p:nvCxnSpPr>
          <p:cNvPr id="568" name="Google Shape;568;p56"/>
          <p:cNvCxnSpPr/>
          <p:nvPr/>
        </p:nvCxnSpPr>
        <p:spPr>
          <a:xfrm flipH="1" rot="10800000">
            <a:off x="4267200" y="1714500"/>
            <a:ext cx="2209800" cy="2171700"/>
          </a:xfrm>
          <a:prstGeom prst="straightConnector1">
            <a:avLst/>
          </a:prstGeom>
          <a:noFill/>
          <a:ln cap="flat" cmpd="sng" w="38100">
            <a:solidFill>
              <a:schemeClr val="dk1"/>
            </a:solidFill>
            <a:prstDash val="solid"/>
            <a:round/>
            <a:headEnd len="sm" w="sm" type="none"/>
            <a:tailEnd len="sm" w="sm" type="none"/>
          </a:ln>
        </p:spPr>
      </p:cxnSp>
      <p:sp>
        <p:nvSpPr>
          <p:cNvPr id="569" name="Google Shape;569;p56"/>
          <p:cNvSpPr txBox="1"/>
          <p:nvPr/>
        </p:nvSpPr>
        <p:spPr>
          <a:xfrm>
            <a:off x="4876800" y="4114800"/>
            <a:ext cx="20574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Increasing </a:t>
            </a:r>
            <a:r>
              <a:rPr b="0" i="1" lang="en" sz="2400" u="none" cap="none" strike="noStrike">
                <a:solidFill>
                  <a:schemeClr val="dk1"/>
                </a:solidFill>
                <a:latin typeface="Times New Roman"/>
                <a:ea typeface="Times New Roman"/>
                <a:cs typeface="Times New Roman"/>
                <a:sym typeface="Times New Roman"/>
              </a:rPr>
              <a:t>n </a:t>
            </a:r>
            <a:r>
              <a:rPr b="0" i="0" lang="en"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
        <p:nvSpPr>
          <p:cNvPr id="570" name="Google Shape;570;p56"/>
          <p:cNvSpPr txBox="1"/>
          <p:nvPr/>
        </p:nvSpPr>
        <p:spPr>
          <a:xfrm rot="-5400000">
            <a:off x="3209850" y="2600307"/>
            <a:ext cx="20313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Value of function →</a:t>
            </a:r>
            <a:endParaRPr b="0" i="0" sz="2400" u="none" cap="none" strike="noStrike">
              <a:solidFill>
                <a:schemeClr val="dk1"/>
              </a:solidFill>
              <a:latin typeface="Times New Roman"/>
              <a:ea typeface="Times New Roman"/>
              <a:cs typeface="Times New Roman"/>
              <a:sym typeface="Times New Roman"/>
            </a:endParaRPr>
          </a:p>
        </p:txBody>
      </p:sp>
      <p:cxnSp>
        <p:nvCxnSpPr>
          <p:cNvPr id="571" name="Google Shape;571;p56"/>
          <p:cNvCxnSpPr/>
          <p:nvPr/>
        </p:nvCxnSpPr>
        <p:spPr>
          <a:xfrm flipH="1" rot="10800000">
            <a:off x="4267200" y="2971800"/>
            <a:ext cx="2819400" cy="1143000"/>
          </a:xfrm>
          <a:prstGeom prst="straightConnector1">
            <a:avLst/>
          </a:prstGeom>
          <a:noFill/>
          <a:ln cap="flat" cmpd="sng" w="38100">
            <a:solidFill>
              <a:srgbClr val="339966"/>
            </a:solidFill>
            <a:prstDash val="solid"/>
            <a:round/>
            <a:headEnd len="sm" w="sm" type="none"/>
            <a:tailEnd len="sm" w="sm" type="none"/>
          </a:ln>
        </p:spPr>
      </p:cxnSp>
      <p:sp>
        <p:nvSpPr>
          <p:cNvPr id="572" name="Google Shape;572;p56"/>
          <p:cNvSpPr txBox="1"/>
          <p:nvPr/>
        </p:nvSpPr>
        <p:spPr>
          <a:xfrm>
            <a:off x="6629400" y="3028950"/>
            <a:ext cx="3366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2400"/>
              <a:buFont typeface="Times New Roman"/>
              <a:buNone/>
            </a:pPr>
            <a:r>
              <a:rPr b="0" i="1" lang="en" sz="2400" u="none" cap="none" strike="noStrike">
                <a:solidFill>
                  <a:srgbClr val="006600"/>
                </a:solidFill>
                <a:latin typeface="Times New Roman"/>
                <a:ea typeface="Times New Roman"/>
                <a:cs typeface="Times New Roman"/>
                <a:sym typeface="Times New Roman"/>
              </a:rPr>
              <a:t>n</a:t>
            </a:r>
            <a:endParaRPr b="0" i="0" sz="2400" u="none" cap="none" strike="noStrike">
              <a:solidFill>
                <a:schemeClr val="dk1"/>
              </a:solidFill>
              <a:latin typeface="Times New Roman"/>
              <a:ea typeface="Times New Roman"/>
              <a:cs typeface="Times New Roman"/>
              <a:sym typeface="Times New Roman"/>
            </a:endParaRPr>
          </a:p>
        </p:txBody>
      </p:sp>
      <p:sp>
        <p:nvSpPr>
          <p:cNvPr id="573" name="Google Shape;573;p56"/>
          <p:cNvSpPr txBox="1"/>
          <p:nvPr/>
        </p:nvSpPr>
        <p:spPr>
          <a:xfrm>
            <a:off x="6019800" y="1943100"/>
            <a:ext cx="12192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30</a:t>
            </a:r>
            <a:r>
              <a:rPr b="0" i="1" lang="en" sz="2400" u="none" cap="none" strike="noStrike">
                <a:solidFill>
                  <a:schemeClr val="dk1"/>
                </a:solidFill>
                <a:latin typeface="Times New Roman"/>
                <a:ea typeface="Times New Roman"/>
                <a:cs typeface="Times New Roman"/>
                <a:sym typeface="Times New Roman"/>
              </a:rPr>
              <a:t>n</a:t>
            </a:r>
            <a:r>
              <a:rPr b="0" i="0" lang="en" sz="2400" u="none" cap="none" strike="noStrike">
                <a:solidFill>
                  <a:schemeClr val="dk1"/>
                </a:solidFill>
                <a:latin typeface="Times New Roman"/>
                <a:ea typeface="Times New Roman"/>
                <a:cs typeface="Times New Roman"/>
                <a:sym typeface="Times New Roman"/>
              </a:rPr>
              <a:t>+8</a:t>
            </a:r>
            <a:endParaRPr b="0" i="0" sz="1400" u="none" cap="none" strike="noStrike">
              <a:solidFill>
                <a:srgbClr val="000000"/>
              </a:solidFill>
              <a:latin typeface="Arial"/>
              <a:ea typeface="Arial"/>
              <a:cs typeface="Arial"/>
              <a:sym typeface="Arial"/>
            </a:endParaRPr>
          </a:p>
        </p:txBody>
      </p:sp>
      <p:grpSp>
        <p:nvGrpSpPr>
          <p:cNvPr id="574" name="Google Shape;574;p56"/>
          <p:cNvGrpSpPr/>
          <p:nvPr/>
        </p:nvGrpSpPr>
        <p:grpSpPr>
          <a:xfrm>
            <a:off x="4267200" y="1614488"/>
            <a:ext cx="1905000" cy="2500313"/>
            <a:chOff x="2688" y="1356"/>
            <a:chExt cx="1200" cy="2100"/>
          </a:xfrm>
        </p:grpSpPr>
        <p:cxnSp>
          <p:nvCxnSpPr>
            <p:cNvPr id="575" name="Google Shape;575;p56"/>
            <p:cNvCxnSpPr/>
            <p:nvPr/>
          </p:nvCxnSpPr>
          <p:spPr>
            <a:xfrm flipH="1" rot="10800000">
              <a:off x="2688" y="1356"/>
              <a:ext cx="1200" cy="2100"/>
            </a:xfrm>
            <a:prstGeom prst="straightConnector1">
              <a:avLst/>
            </a:prstGeom>
            <a:noFill/>
            <a:ln cap="flat" cmpd="sng" w="38100">
              <a:solidFill>
                <a:schemeClr val="accent2"/>
              </a:solidFill>
              <a:prstDash val="solid"/>
              <a:round/>
              <a:headEnd len="sm" w="sm" type="none"/>
              <a:tailEnd len="sm" w="sm" type="none"/>
            </a:ln>
          </p:spPr>
        </p:cxnSp>
        <p:sp>
          <p:nvSpPr>
            <p:cNvPr id="576" name="Google Shape;576;p56"/>
            <p:cNvSpPr txBox="1"/>
            <p:nvPr/>
          </p:nvSpPr>
          <p:spPr>
            <a:xfrm>
              <a:off x="3168" y="1392"/>
              <a:ext cx="600" cy="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Times New Roman"/>
                <a:buNone/>
              </a:pPr>
              <a:r>
                <a:rPr b="0" i="1" lang="en" sz="2400" u="none" cap="none" strike="noStrike">
                  <a:solidFill>
                    <a:schemeClr val="accent2"/>
                  </a:solidFill>
                  <a:latin typeface="Times New Roman"/>
                  <a:ea typeface="Times New Roman"/>
                  <a:cs typeface="Times New Roman"/>
                  <a:sym typeface="Times New Roman"/>
                </a:rPr>
                <a:t>cn </a:t>
              </a:r>
              <a:r>
                <a:rPr b="0" i="0" lang="en" sz="2400" u="none" cap="none" strike="noStrike">
                  <a:solidFill>
                    <a:schemeClr val="accent2"/>
                  </a:solidFill>
                  <a:latin typeface="Times New Roman"/>
                  <a:ea typeface="Times New Roman"/>
                  <a:cs typeface="Times New Roman"/>
                  <a:sym typeface="Times New Roman"/>
                </a:rPr>
                <a:t>=</a:t>
              </a:r>
              <a:br>
                <a:rPr b="0" i="0" lang="en" sz="2400" u="none" cap="none" strike="noStrike">
                  <a:solidFill>
                    <a:schemeClr val="accent2"/>
                  </a:solidFill>
                  <a:latin typeface="Times New Roman"/>
                  <a:ea typeface="Times New Roman"/>
                  <a:cs typeface="Times New Roman"/>
                  <a:sym typeface="Times New Roman"/>
                </a:rPr>
              </a:br>
              <a:r>
                <a:rPr b="0" i="0" lang="en" sz="2400" u="none" cap="none" strike="noStrike">
                  <a:solidFill>
                    <a:schemeClr val="accent2"/>
                  </a:solidFill>
                  <a:latin typeface="Times New Roman"/>
                  <a:ea typeface="Times New Roman"/>
                  <a:cs typeface="Times New Roman"/>
                  <a:sym typeface="Times New Roman"/>
                </a:rPr>
                <a:t>31</a:t>
              </a:r>
              <a:r>
                <a:rPr b="0" i="1" lang="en" sz="2400" u="none" cap="none" strike="noStrike">
                  <a:solidFill>
                    <a:schemeClr val="accent2"/>
                  </a:solidFill>
                  <a:latin typeface="Times New Roman"/>
                  <a:ea typeface="Times New Roman"/>
                  <a:cs typeface="Times New Roman"/>
                  <a:sym typeface="Times New Roman"/>
                </a:rPr>
                <a:t>n</a:t>
              </a:r>
              <a:endParaRPr b="0" i="0" sz="2400" u="none" cap="none" strike="noStrike">
                <a:solidFill>
                  <a:schemeClr val="dk1"/>
                </a:solidFill>
                <a:latin typeface="Times New Roman"/>
                <a:ea typeface="Times New Roman"/>
                <a:cs typeface="Times New Roman"/>
                <a:sym typeface="Times New Roman"/>
              </a:endParaRPr>
            </a:p>
          </p:txBody>
        </p:sp>
      </p:grpSp>
      <p:sp>
        <p:nvSpPr>
          <p:cNvPr id="577" name="Google Shape;577;p56"/>
          <p:cNvSpPr txBox="1"/>
          <p:nvPr/>
        </p:nvSpPr>
        <p:spPr>
          <a:xfrm>
            <a:off x="7239000" y="2649141"/>
            <a:ext cx="1447800" cy="12006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Times New Roman"/>
              <a:buNone/>
            </a:pPr>
            <a:r>
              <a:rPr b="0" i="0" lang="en" sz="3600" u="none" cap="none" strike="noStrike">
                <a:solidFill>
                  <a:schemeClr val="dk1"/>
                </a:solidFill>
                <a:latin typeface="Times New Roman"/>
                <a:ea typeface="Times New Roman"/>
                <a:cs typeface="Times New Roman"/>
                <a:sym typeface="Times New Roman"/>
              </a:rPr>
              <a:t>30</a:t>
            </a:r>
            <a:r>
              <a:rPr b="0" i="1" lang="en" sz="3600" u="none" cap="none" strike="noStrike">
                <a:solidFill>
                  <a:schemeClr val="dk1"/>
                </a:solidFill>
                <a:latin typeface="Times New Roman"/>
                <a:ea typeface="Times New Roman"/>
                <a:cs typeface="Times New Roman"/>
                <a:sym typeface="Times New Roman"/>
              </a:rPr>
              <a:t>n</a:t>
            </a:r>
            <a:r>
              <a:rPr b="0" i="0" lang="en" sz="3600" u="none" cap="none" strike="noStrike">
                <a:solidFill>
                  <a:schemeClr val="dk1"/>
                </a:solidFill>
                <a:latin typeface="Times New Roman"/>
                <a:ea typeface="Times New Roman"/>
                <a:cs typeface="Times New Roman"/>
                <a:sym typeface="Times New Roman"/>
              </a:rPr>
              <a:t>+8</a:t>
            </a:r>
            <a:br>
              <a:rPr b="0" i="0" lang="en" sz="3600" u="none" cap="none" strike="noStrike">
                <a:solidFill>
                  <a:schemeClr val="dk1"/>
                </a:solidFill>
                <a:latin typeface="Times New Roman"/>
                <a:ea typeface="Times New Roman"/>
                <a:cs typeface="Times New Roman"/>
                <a:sym typeface="Times New Roman"/>
              </a:rPr>
            </a:br>
            <a:r>
              <a:rPr b="0" i="0" lang="en" sz="3600" u="none" cap="none" strike="noStrike">
                <a:solidFill>
                  <a:schemeClr val="dk1"/>
                </a:solidFill>
                <a:latin typeface="Times New Roman"/>
                <a:ea typeface="Times New Roman"/>
                <a:cs typeface="Times New Roman"/>
                <a:sym typeface="Times New Roman"/>
              </a:rPr>
              <a:t>∈O(</a:t>
            </a:r>
            <a:r>
              <a:rPr b="0" i="1" lang="en" sz="3600" u="none" cap="none" strike="noStrike">
                <a:solidFill>
                  <a:srgbClr val="006600"/>
                </a:solidFill>
                <a:latin typeface="Times New Roman"/>
                <a:ea typeface="Times New Roman"/>
                <a:cs typeface="Times New Roman"/>
                <a:sym typeface="Times New Roman"/>
              </a:rPr>
              <a:t>n</a:t>
            </a:r>
            <a:r>
              <a:rPr b="0" i="0" lang="en" sz="36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5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77"/>
                                        </p:tgtEl>
                                        <p:attrNameLst>
                                          <p:attrName>style.visibility</p:attrName>
                                        </p:attrNameLst>
                                      </p:cBhvr>
                                      <p:to>
                                        <p:strVal val="visible"/>
                                      </p:to>
                                    </p:set>
                                    <p:anim calcmode="lin" valueType="num">
                                      <p:cBhvr additive="base">
                                        <p:cTn dur="500"/>
                                        <p:tgtEl>
                                          <p:spTgt spid="577"/>
                                        </p:tgtEl>
                                        <p:attrNameLst>
                                          <p:attrName>ppt_w</p:attrName>
                                        </p:attrNameLst>
                                      </p:cBhvr>
                                      <p:tavLst>
                                        <p:tav fmla="" tm="0">
                                          <p:val>
                                            <p:strVal val="0"/>
                                          </p:val>
                                        </p:tav>
                                        <p:tav fmla="" tm="100000">
                                          <p:val>
                                            <p:strVal val="#ppt_w"/>
                                          </p:val>
                                        </p:tav>
                                      </p:tavLst>
                                    </p:anim>
                                    <p:anim calcmode="lin" valueType="num">
                                      <p:cBhvr additive="base">
                                        <p:cTn dur="500"/>
                                        <p:tgtEl>
                                          <p:spTgt spid="57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7"/>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No Uniqueness</a:t>
            </a:r>
            <a:endParaRPr/>
          </a:p>
        </p:txBody>
      </p:sp>
      <p:sp>
        <p:nvSpPr>
          <p:cNvPr id="583" name="Google Shape;583;p57"/>
          <p:cNvSpPr txBox="1"/>
          <p:nvPr>
            <p:ph idx="1" type="body"/>
          </p:nvPr>
        </p:nvSpPr>
        <p:spPr>
          <a:xfrm>
            <a:off x="138975" y="763551"/>
            <a:ext cx="8634300" cy="4244100"/>
          </a:xfrm>
          <a:prstGeom prst="rect">
            <a:avLst/>
          </a:prstGeom>
          <a:noFill/>
          <a:ln>
            <a:noFill/>
          </a:ln>
        </p:spPr>
        <p:txBody>
          <a:bodyPr anchorCtr="0" anchor="t" bIns="45700" lIns="91425" spcFirstLastPara="1" rIns="91425" wrap="square" tIns="45700">
            <a:noAutofit/>
          </a:bodyPr>
          <a:lstStyle/>
          <a:p>
            <a:pPr indent="-317500" lvl="0" marL="342900" rtl="0" algn="l">
              <a:lnSpc>
                <a:spcPct val="150000"/>
              </a:lnSpc>
              <a:spcBef>
                <a:spcPts val="0"/>
              </a:spcBef>
              <a:spcAft>
                <a:spcPts val="0"/>
              </a:spcAft>
              <a:buClr>
                <a:schemeClr val="accent2"/>
              </a:buClr>
              <a:buSzPts val="2000"/>
              <a:buFont typeface="Arial"/>
              <a:buChar char="•"/>
            </a:pPr>
            <a:r>
              <a:rPr lang="en" sz="2000"/>
              <a:t>There is no unique set of values for </a:t>
            </a:r>
            <a:r>
              <a:rPr lang="en" sz="2000">
                <a:latin typeface="Comic Sans MS"/>
                <a:ea typeface="Comic Sans MS"/>
                <a:cs typeface="Comic Sans MS"/>
                <a:sym typeface="Comic Sans MS"/>
              </a:rPr>
              <a:t>n</a:t>
            </a:r>
            <a:r>
              <a:rPr baseline="-25000" lang="en" sz="2000">
                <a:latin typeface="Comic Sans MS"/>
                <a:ea typeface="Comic Sans MS"/>
                <a:cs typeface="Comic Sans MS"/>
                <a:sym typeface="Comic Sans MS"/>
              </a:rPr>
              <a:t>0</a:t>
            </a:r>
            <a:r>
              <a:rPr lang="en" sz="2000"/>
              <a:t> and </a:t>
            </a:r>
            <a:r>
              <a:rPr lang="en" sz="2000">
                <a:latin typeface="Comic Sans MS"/>
                <a:ea typeface="Comic Sans MS"/>
                <a:cs typeface="Comic Sans MS"/>
                <a:sym typeface="Comic Sans MS"/>
              </a:rPr>
              <a:t>c </a:t>
            </a:r>
            <a:r>
              <a:rPr lang="en" sz="2000"/>
              <a:t>in proving the asymptotic bounds</a:t>
            </a:r>
            <a:endParaRPr sz="2000">
              <a:latin typeface="Comic Sans MS"/>
              <a:ea typeface="Comic Sans MS"/>
              <a:cs typeface="Comic Sans MS"/>
              <a:sym typeface="Comic Sans MS"/>
            </a:endParaRPr>
          </a:p>
          <a:p>
            <a:pPr indent="-317500" lvl="0" marL="342900" rtl="0" algn="l">
              <a:lnSpc>
                <a:spcPct val="150000"/>
              </a:lnSpc>
              <a:spcBef>
                <a:spcPts val="480"/>
              </a:spcBef>
              <a:spcAft>
                <a:spcPts val="0"/>
              </a:spcAft>
              <a:buClr>
                <a:schemeClr val="accent2"/>
              </a:buClr>
              <a:buSzPts val="2000"/>
              <a:buFont typeface="Arial"/>
              <a:buChar char="•"/>
            </a:pPr>
            <a:r>
              <a:rPr lang="en" sz="2000"/>
              <a:t>Prove that  </a:t>
            </a:r>
            <a:r>
              <a:rPr lang="en" sz="2000">
                <a:latin typeface="Comic Sans MS"/>
                <a:ea typeface="Comic Sans MS"/>
                <a:cs typeface="Comic Sans MS"/>
                <a:sym typeface="Comic Sans MS"/>
              </a:rPr>
              <a:t>100n + 5 = O(n</a:t>
            </a:r>
            <a:r>
              <a:rPr baseline="30000" lang="en" sz="2000">
                <a:latin typeface="Comic Sans MS"/>
                <a:ea typeface="Comic Sans MS"/>
                <a:cs typeface="Comic Sans MS"/>
                <a:sym typeface="Comic Sans MS"/>
              </a:rPr>
              <a:t>2</a:t>
            </a:r>
            <a:r>
              <a:rPr lang="en" sz="2000">
                <a:latin typeface="Comic Sans MS"/>
                <a:ea typeface="Comic Sans MS"/>
                <a:cs typeface="Comic Sans MS"/>
                <a:sym typeface="Comic Sans MS"/>
              </a:rPr>
              <a:t>)</a:t>
            </a:r>
            <a:endParaRPr sz="1400"/>
          </a:p>
          <a:p>
            <a:pPr indent="-260350" lvl="1" marL="742950" rtl="0" algn="l">
              <a:lnSpc>
                <a:spcPct val="150000"/>
              </a:lnSpc>
              <a:spcBef>
                <a:spcPts val="400"/>
              </a:spcBef>
              <a:spcAft>
                <a:spcPts val="0"/>
              </a:spcAft>
              <a:buClr>
                <a:schemeClr val="dk1"/>
              </a:buClr>
              <a:buSzPts val="1600"/>
              <a:buFont typeface="Comic Sans MS"/>
              <a:buChar char="–"/>
            </a:pPr>
            <a:r>
              <a:rPr lang="en" sz="1600">
                <a:latin typeface="Comic Sans MS"/>
                <a:ea typeface="Comic Sans MS"/>
                <a:cs typeface="Comic Sans MS"/>
                <a:sym typeface="Comic Sans MS"/>
              </a:rPr>
              <a:t>100n + 5 ≤ 100n + n = 101n ≤ 101n</a:t>
            </a:r>
            <a:r>
              <a:rPr baseline="30000" lang="en" sz="1600">
                <a:latin typeface="Comic Sans MS"/>
                <a:ea typeface="Comic Sans MS"/>
                <a:cs typeface="Comic Sans MS"/>
                <a:sym typeface="Comic Sans MS"/>
              </a:rPr>
              <a:t>2</a:t>
            </a:r>
            <a:endParaRPr sz="1600">
              <a:latin typeface="Comic Sans MS"/>
              <a:ea typeface="Comic Sans MS"/>
              <a:cs typeface="Comic Sans MS"/>
              <a:sym typeface="Comic Sans MS"/>
            </a:endParaRPr>
          </a:p>
          <a:p>
            <a:pPr indent="-285750" lvl="1" marL="742950" rtl="0" algn="l">
              <a:lnSpc>
                <a:spcPct val="150000"/>
              </a:lnSpc>
              <a:spcBef>
                <a:spcPts val="400"/>
              </a:spcBef>
              <a:spcAft>
                <a:spcPts val="0"/>
              </a:spcAft>
              <a:buClr>
                <a:schemeClr val="dk1"/>
              </a:buClr>
              <a:buSzPts val="2000"/>
              <a:buFont typeface="Arial"/>
              <a:buNone/>
            </a:pPr>
            <a:r>
              <a:rPr lang="en" sz="1600"/>
              <a:t>				for all </a:t>
            </a:r>
            <a:r>
              <a:rPr lang="en" sz="1600">
                <a:latin typeface="Comic Sans MS"/>
                <a:ea typeface="Comic Sans MS"/>
                <a:cs typeface="Comic Sans MS"/>
                <a:sym typeface="Comic Sans MS"/>
              </a:rPr>
              <a:t>n ≥ 5</a:t>
            </a:r>
            <a:endParaRPr sz="1000"/>
          </a:p>
          <a:p>
            <a:pPr indent="-285750" lvl="1" marL="742950" rtl="0" algn="l">
              <a:lnSpc>
                <a:spcPct val="150000"/>
              </a:lnSpc>
              <a:spcBef>
                <a:spcPts val="400"/>
              </a:spcBef>
              <a:spcAft>
                <a:spcPts val="0"/>
              </a:spcAft>
              <a:buClr>
                <a:schemeClr val="dk1"/>
              </a:buClr>
              <a:buSzPts val="2000"/>
              <a:buFont typeface="Arial"/>
              <a:buNone/>
            </a:pPr>
            <a:r>
              <a:rPr lang="en" sz="1600"/>
              <a:t>		</a:t>
            </a:r>
            <a:r>
              <a:rPr lang="en" sz="1600">
                <a:solidFill>
                  <a:srgbClr val="DD0111"/>
                </a:solidFill>
                <a:latin typeface="Comic Sans MS"/>
                <a:ea typeface="Comic Sans MS"/>
                <a:cs typeface="Comic Sans MS"/>
                <a:sym typeface="Comic Sans MS"/>
              </a:rPr>
              <a:t>n</a:t>
            </a:r>
            <a:r>
              <a:rPr baseline="-25000" lang="en" sz="1600">
                <a:solidFill>
                  <a:srgbClr val="DD0111"/>
                </a:solidFill>
                <a:latin typeface="Comic Sans MS"/>
                <a:ea typeface="Comic Sans MS"/>
                <a:cs typeface="Comic Sans MS"/>
                <a:sym typeface="Comic Sans MS"/>
              </a:rPr>
              <a:t>0</a:t>
            </a:r>
            <a:r>
              <a:rPr lang="en" sz="1600">
                <a:solidFill>
                  <a:srgbClr val="DD0111"/>
                </a:solidFill>
                <a:latin typeface="Comic Sans MS"/>
                <a:ea typeface="Comic Sans MS"/>
                <a:cs typeface="Comic Sans MS"/>
                <a:sym typeface="Comic Sans MS"/>
              </a:rPr>
              <a:t> = 5 and c = 101</a:t>
            </a:r>
            <a:r>
              <a:rPr lang="en" sz="1600">
                <a:solidFill>
                  <a:srgbClr val="DD0111"/>
                </a:solidFill>
              </a:rPr>
              <a:t> </a:t>
            </a:r>
            <a:r>
              <a:rPr lang="en" sz="1600"/>
              <a:t>is a solution</a:t>
            </a:r>
            <a:endParaRPr sz="1000"/>
          </a:p>
          <a:p>
            <a:pPr indent="-260350" lvl="1" marL="742950" rtl="0" algn="l">
              <a:lnSpc>
                <a:spcPct val="150000"/>
              </a:lnSpc>
              <a:spcBef>
                <a:spcPts val="400"/>
              </a:spcBef>
              <a:spcAft>
                <a:spcPts val="0"/>
              </a:spcAft>
              <a:buClr>
                <a:schemeClr val="dk1"/>
              </a:buClr>
              <a:buSzPts val="1600"/>
              <a:buFont typeface="Comic Sans MS"/>
              <a:buChar char="–"/>
            </a:pPr>
            <a:r>
              <a:rPr lang="en" sz="1600">
                <a:latin typeface="Comic Sans MS"/>
                <a:ea typeface="Comic Sans MS"/>
                <a:cs typeface="Comic Sans MS"/>
                <a:sym typeface="Comic Sans MS"/>
              </a:rPr>
              <a:t>100n + 5 ≤ 100n + 5n = 105n ≤ 105n</a:t>
            </a:r>
            <a:r>
              <a:rPr baseline="30000" lang="en" sz="1600">
                <a:latin typeface="Comic Sans MS"/>
                <a:ea typeface="Comic Sans MS"/>
                <a:cs typeface="Comic Sans MS"/>
                <a:sym typeface="Comic Sans MS"/>
              </a:rPr>
              <a:t>2</a:t>
            </a:r>
            <a:br>
              <a:rPr baseline="30000" lang="en" sz="1600"/>
            </a:br>
            <a:r>
              <a:rPr baseline="30000" lang="en" sz="1600"/>
              <a:t>			</a:t>
            </a:r>
            <a:r>
              <a:rPr lang="en" sz="1600"/>
              <a:t>for all </a:t>
            </a:r>
            <a:r>
              <a:rPr lang="en" sz="1600">
                <a:latin typeface="Comic Sans MS"/>
                <a:ea typeface="Comic Sans MS"/>
                <a:cs typeface="Comic Sans MS"/>
                <a:sym typeface="Comic Sans MS"/>
              </a:rPr>
              <a:t>n ≥ 1</a:t>
            </a:r>
            <a:endParaRPr sz="1000"/>
          </a:p>
          <a:p>
            <a:pPr indent="-285750" lvl="1" marL="742950" rtl="0" algn="l">
              <a:lnSpc>
                <a:spcPct val="150000"/>
              </a:lnSpc>
              <a:spcBef>
                <a:spcPts val="400"/>
              </a:spcBef>
              <a:spcAft>
                <a:spcPts val="0"/>
              </a:spcAft>
              <a:buClr>
                <a:schemeClr val="dk1"/>
              </a:buClr>
              <a:buSzPts val="2000"/>
              <a:buFont typeface="Arial"/>
              <a:buNone/>
            </a:pPr>
            <a:r>
              <a:rPr lang="en" sz="1600"/>
              <a:t>		 </a:t>
            </a:r>
            <a:r>
              <a:rPr lang="en" sz="1600">
                <a:solidFill>
                  <a:srgbClr val="DD0111"/>
                </a:solidFill>
                <a:latin typeface="Comic Sans MS"/>
                <a:ea typeface="Comic Sans MS"/>
                <a:cs typeface="Comic Sans MS"/>
                <a:sym typeface="Comic Sans MS"/>
              </a:rPr>
              <a:t>n</a:t>
            </a:r>
            <a:r>
              <a:rPr baseline="-25000" lang="en" sz="1600">
                <a:solidFill>
                  <a:srgbClr val="DD0111"/>
                </a:solidFill>
                <a:latin typeface="Comic Sans MS"/>
                <a:ea typeface="Comic Sans MS"/>
                <a:cs typeface="Comic Sans MS"/>
                <a:sym typeface="Comic Sans MS"/>
              </a:rPr>
              <a:t>0</a:t>
            </a:r>
            <a:r>
              <a:rPr lang="en" sz="1600">
                <a:solidFill>
                  <a:srgbClr val="DD0111"/>
                </a:solidFill>
                <a:latin typeface="Comic Sans MS"/>
                <a:ea typeface="Comic Sans MS"/>
                <a:cs typeface="Comic Sans MS"/>
                <a:sym typeface="Comic Sans MS"/>
              </a:rPr>
              <a:t> = 1 and c = 105</a:t>
            </a:r>
            <a:r>
              <a:rPr lang="en" sz="1600">
                <a:solidFill>
                  <a:srgbClr val="DD0111"/>
                </a:solidFill>
              </a:rPr>
              <a:t> </a:t>
            </a:r>
            <a:r>
              <a:rPr lang="en" sz="1600"/>
              <a:t>is also a solution</a:t>
            </a:r>
            <a:endParaRPr sz="1000"/>
          </a:p>
          <a:p>
            <a:pPr indent="-285750" lvl="1" marL="742950" rtl="0" algn="l">
              <a:lnSpc>
                <a:spcPct val="150000"/>
              </a:lnSpc>
              <a:spcBef>
                <a:spcPts val="360"/>
              </a:spcBef>
              <a:spcAft>
                <a:spcPts val="0"/>
              </a:spcAft>
              <a:buClr>
                <a:schemeClr val="dk1"/>
              </a:buClr>
              <a:buSzPts val="1800"/>
              <a:buFont typeface="Arial"/>
              <a:buNone/>
            </a:pPr>
            <a:r>
              <a:rPr lang="en"/>
              <a:t>Must find</a:t>
            </a:r>
            <a:r>
              <a:rPr lang="en">
                <a:solidFill>
                  <a:srgbClr val="DD0111"/>
                </a:solidFill>
              </a:rPr>
              <a:t> </a:t>
            </a:r>
            <a:r>
              <a:rPr b="1" lang="en">
                <a:solidFill>
                  <a:srgbClr val="DD0111"/>
                </a:solidFill>
              </a:rPr>
              <a:t>SOME</a:t>
            </a:r>
            <a:r>
              <a:rPr lang="en">
                <a:solidFill>
                  <a:srgbClr val="DD0111"/>
                </a:solidFill>
              </a:rPr>
              <a:t> </a:t>
            </a:r>
            <a:r>
              <a:rPr lang="en"/>
              <a:t>constants c and n</a:t>
            </a:r>
            <a:r>
              <a:rPr baseline="-25000" lang="en"/>
              <a:t>0</a:t>
            </a:r>
            <a:r>
              <a:rPr lang="en"/>
              <a:t> that satisfy the asymptotic notation relation</a:t>
            </a:r>
            <a:endParaRPr sz="1000"/>
          </a:p>
        </p:txBody>
      </p:sp>
      <p:sp>
        <p:nvSpPr>
          <p:cNvPr id="584" name="Google Shape;584;p5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p58"/>
          <p:cNvSpPr txBox="1"/>
          <p:nvPr>
            <p:ph type="title"/>
          </p:nvPr>
        </p:nvSpPr>
        <p:spPr>
          <a:xfrm>
            <a:off x="1122998" y="75009"/>
            <a:ext cx="6403800" cy="8925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Big-O</a:t>
            </a:r>
            <a:endParaRPr/>
          </a:p>
        </p:txBody>
      </p:sp>
      <p:sp>
        <p:nvSpPr>
          <p:cNvPr id="590" name="Google Shape;590;p58"/>
          <p:cNvSpPr txBox="1"/>
          <p:nvPr>
            <p:ph idx="1" type="body"/>
          </p:nvPr>
        </p:nvSpPr>
        <p:spPr>
          <a:xfrm>
            <a:off x="1155183" y="1260156"/>
            <a:ext cx="6833700" cy="26232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rmAutofit/>
          </a:bodyPr>
          <a:lstStyle/>
          <a:p>
            <a:pPr indent="0" lvl="0" marL="254000" rtl="0" algn="l">
              <a:lnSpc>
                <a:spcPct val="115000"/>
              </a:lnSpc>
              <a:spcBef>
                <a:spcPts val="0"/>
              </a:spcBef>
              <a:spcAft>
                <a:spcPts val="0"/>
              </a:spcAft>
              <a:buSzPts val="1400"/>
              <a:buNone/>
            </a:pPr>
            <a:r>
              <a:rPr lang="en"/>
              <a:t> </a:t>
            </a:r>
            <a:endParaRPr/>
          </a:p>
        </p:txBody>
      </p:sp>
      <p:sp>
        <p:nvSpPr>
          <p:cNvPr id="591" name="Google Shape;591;p5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Good Algorithms</a:t>
            </a:r>
            <a:r>
              <a:rPr b="1" lang="en"/>
              <a:t>?</a:t>
            </a:r>
            <a:endParaRPr/>
          </a:p>
        </p:txBody>
      </p:sp>
      <p:sp>
        <p:nvSpPr>
          <p:cNvPr id="118" name="Google Shape;118;p6"/>
          <p:cNvSpPr txBox="1"/>
          <p:nvPr>
            <p:ph idx="1" type="body"/>
          </p:nvPr>
        </p:nvSpPr>
        <p:spPr>
          <a:xfrm>
            <a:off x="350838" y="910829"/>
            <a:ext cx="80748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434343"/>
              </a:buClr>
              <a:buSzPts val="2400"/>
              <a:buFont typeface="Arial"/>
              <a:buChar char="●"/>
            </a:pPr>
            <a:r>
              <a:rPr lang="en" sz="2100">
                <a:solidFill>
                  <a:srgbClr val="434343"/>
                </a:solidFill>
              </a:rPr>
              <a:t>Run in less time</a:t>
            </a:r>
            <a:endParaRPr sz="2100">
              <a:solidFill>
                <a:srgbClr val="434343"/>
              </a:solidFill>
            </a:endParaRPr>
          </a:p>
          <a:p>
            <a:pPr indent="-114300" lvl="0" marL="254000" rtl="0" algn="l">
              <a:lnSpc>
                <a:spcPct val="115000"/>
              </a:lnSpc>
              <a:spcBef>
                <a:spcPts val="400"/>
              </a:spcBef>
              <a:spcAft>
                <a:spcPts val="0"/>
              </a:spcAft>
              <a:buClr>
                <a:schemeClr val="accent2"/>
              </a:buClr>
              <a:buSzPts val="2100"/>
              <a:buFont typeface="Arial"/>
              <a:buNone/>
            </a:pPr>
            <a:r>
              <a:t/>
            </a:r>
            <a:endParaRPr sz="2100">
              <a:solidFill>
                <a:srgbClr val="434343"/>
              </a:solidFill>
            </a:endParaRPr>
          </a:p>
          <a:p>
            <a:pPr indent="-254000" lvl="0" marL="254000" rtl="0" algn="l">
              <a:lnSpc>
                <a:spcPct val="115000"/>
              </a:lnSpc>
              <a:spcBef>
                <a:spcPts val="400"/>
              </a:spcBef>
              <a:spcAft>
                <a:spcPts val="0"/>
              </a:spcAft>
              <a:buClr>
                <a:srgbClr val="434343"/>
              </a:buClr>
              <a:buSzPts val="2400"/>
              <a:buFont typeface="Arial"/>
              <a:buChar char="●"/>
            </a:pPr>
            <a:r>
              <a:rPr lang="en" sz="2100">
                <a:solidFill>
                  <a:srgbClr val="434343"/>
                </a:solidFill>
              </a:rPr>
              <a:t>Consume less memory</a:t>
            </a:r>
            <a:endParaRPr sz="2100">
              <a:solidFill>
                <a:srgbClr val="434343"/>
              </a:solidFill>
            </a:endParaRPr>
          </a:p>
          <a:p>
            <a:pPr indent="-114300" lvl="0" marL="254000" rtl="0" algn="l">
              <a:lnSpc>
                <a:spcPct val="115000"/>
              </a:lnSpc>
              <a:spcBef>
                <a:spcPts val="400"/>
              </a:spcBef>
              <a:spcAft>
                <a:spcPts val="0"/>
              </a:spcAft>
              <a:buClr>
                <a:schemeClr val="accent2"/>
              </a:buClr>
              <a:buSzPts val="2100"/>
              <a:buFont typeface="Arial"/>
              <a:buNone/>
            </a:pPr>
            <a:r>
              <a:t/>
            </a:r>
            <a:endParaRPr sz="2100">
              <a:solidFill>
                <a:srgbClr val="434343"/>
              </a:solidFill>
            </a:endParaRPr>
          </a:p>
          <a:p>
            <a:pPr indent="0" lvl="0" marL="0" rtl="0" algn="l">
              <a:lnSpc>
                <a:spcPct val="115000"/>
              </a:lnSpc>
              <a:spcBef>
                <a:spcPts val="400"/>
              </a:spcBef>
              <a:spcAft>
                <a:spcPts val="0"/>
              </a:spcAft>
              <a:buClr>
                <a:schemeClr val="accent2"/>
              </a:buClr>
              <a:buSzPts val="2100"/>
              <a:buFont typeface="Arial"/>
              <a:buNone/>
            </a:pPr>
            <a:r>
              <a:rPr lang="en" sz="2100">
                <a:solidFill>
                  <a:srgbClr val="434343"/>
                </a:solidFill>
              </a:rPr>
              <a:t>    But computational resources (time complexity) usually important</a:t>
            </a:r>
            <a:endParaRPr sz="2100">
              <a:solidFill>
                <a:srgbClr val="434343"/>
              </a:solidFill>
            </a:endParaRPr>
          </a:p>
        </p:txBody>
      </p:sp>
      <p:sp>
        <p:nvSpPr>
          <p:cNvPr id="119" name="Google Shape;119;p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a:t>
            </a:r>
            <a:endParaRPr/>
          </a:p>
        </p:txBody>
      </p:sp>
      <p:sp>
        <p:nvSpPr>
          <p:cNvPr id="597" name="Google Shape;597;p59"/>
          <p:cNvSpPr txBox="1"/>
          <p:nvPr>
            <p:ph idx="1" type="body"/>
          </p:nvPr>
        </p:nvSpPr>
        <p:spPr>
          <a:xfrm>
            <a:off x="350838" y="683121"/>
            <a:ext cx="4038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DD0111"/>
              </a:buClr>
              <a:buSzPts val="2400"/>
              <a:buFont typeface="Corsiva"/>
              <a:buChar char="•"/>
            </a:pPr>
            <a:r>
              <a:rPr lang="en" sz="2400">
                <a:solidFill>
                  <a:srgbClr val="DD0111"/>
                </a:solidFill>
                <a:latin typeface="Corsiva"/>
                <a:ea typeface="Corsiva"/>
                <a:cs typeface="Corsiva"/>
                <a:sym typeface="Corsiva"/>
              </a:rPr>
              <a:t>Ω - notation</a:t>
            </a:r>
            <a:endParaRPr>
              <a:solidFill>
                <a:srgbClr val="DD0111"/>
              </a:solidFill>
            </a:endParaRPr>
          </a:p>
        </p:txBody>
      </p:sp>
      <p:pic>
        <p:nvPicPr>
          <p:cNvPr id="598" name="Google Shape;598;p59"/>
          <p:cNvPicPr preferRelativeResize="0"/>
          <p:nvPr/>
        </p:nvPicPr>
        <p:blipFill rotWithShape="1">
          <a:blip r:embed="rId3">
            <a:alphaModFix/>
          </a:blip>
          <a:srcRect b="0" l="0" r="0" t="0"/>
          <a:stretch/>
        </p:blipFill>
        <p:spPr>
          <a:xfrm>
            <a:off x="306402" y="1215624"/>
            <a:ext cx="6556034" cy="3927875"/>
          </a:xfrm>
          <a:prstGeom prst="rect">
            <a:avLst/>
          </a:prstGeom>
          <a:noFill/>
          <a:ln>
            <a:noFill/>
          </a:ln>
        </p:spPr>
      </p:pic>
      <p:sp>
        <p:nvSpPr>
          <p:cNvPr id="599" name="Google Shape;599;p59"/>
          <p:cNvSpPr/>
          <p:nvPr/>
        </p:nvSpPr>
        <p:spPr>
          <a:xfrm>
            <a:off x="5026263" y="2339441"/>
            <a:ext cx="3900600" cy="128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2"/>
              </a:buClr>
              <a:buSzPts val="2000"/>
              <a:buFont typeface="Comic Sans MS"/>
              <a:buNone/>
            </a:pPr>
            <a:r>
              <a:rPr b="0" i="0" lang="en" sz="2000" u="none" cap="none" strike="noStrike">
                <a:solidFill>
                  <a:schemeClr val="accent2"/>
                </a:solidFill>
                <a:latin typeface="Comic Sans MS"/>
                <a:ea typeface="Comic Sans MS"/>
                <a:cs typeface="Comic Sans MS"/>
                <a:sym typeface="Comic Sans MS"/>
              </a:rPr>
              <a:t>    </a:t>
            </a:r>
            <a:r>
              <a:rPr b="0" i="0" lang="en" sz="2000" u="none" cap="none" strike="noStrike">
                <a:solidFill>
                  <a:srgbClr val="DD0111"/>
                </a:solidFill>
                <a:latin typeface="Comic Sans MS"/>
                <a:ea typeface="Comic Sans MS"/>
                <a:cs typeface="Comic Sans MS"/>
                <a:sym typeface="Comic Sans MS"/>
              </a:rPr>
              <a:t>Ω(g(n))</a:t>
            </a:r>
            <a:r>
              <a:rPr b="0" i="0" lang="en" sz="2000" u="none" cap="none" strike="noStrike">
                <a:solidFill>
                  <a:srgbClr val="DD0111"/>
                </a:solidFill>
                <a:latin typeface="Arial"/>
                <a:ea typeface="Arial"/>
                <a:cs typeface="Arial"/>
                <a:sym typeface="Arial"/>
              </a:rPr>
              <a:t> is the set of functions with larger or same order of growth as </a:t>
            </a:r>
            <a:r>
              <a:rPr b="0" i="0" lang="en" sz="2000" u="none" cap="none" strike="noStrike">
                <a:solidFill>
                  <a:srgbClr val="DD0111"/>
                </a:solidFill>
                <a:latin typeface="Comic Sans MS"/>
                <a:ea typeface="Comic Sans MS"/>
                <a:cs typeface="Comic Sans MS"/>
                <a:sym typeface="Comic Sans MS"/>
              </a:rPr>
              <a:t>g(n)</a:t>
            </a:r>
            <a:endParaRPr b="0" i="0" sz="1400" u="none" cap="none" strike="noStrike">
              <a:solidFill>
                <a:srgbClr val="000000"/>
              </a:solidFill>
              <a:latin typeface="Arial"/>
              <a:ea typeface="Arial"/>
              <a:cs typeface="Arial"/>
              <a:sym typeface="Arial"/>
            </a:endParaRPr>
          </a:p>
        </p:txBody>
      </p:sp>
      <p:sp>
        <p:nvSpPr>
          <p:cNvPr id="600" name="Google Shape;600;p59"/>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0"/>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606" name="Google Shape;606;p60"/>
          <p:cNvSpPr txBox="1"/>
          <p:nvPr>
            <p:ph idx="1" type="body"/>
          </p:nvPr>
        </p:nvSpPr>
        <p:spPr>
          <a:xfrm>
            <a:off x="350850" y="683127"/>
            <a:ext cx="8229600" cy="4344600"/>
          </a:xfrm>
          <a:prstGeom prst="rect">
            <a:avLst/>
          </a:prstGeom>
          <a:noFill/>
          <a:ln>
            <a:noFill/>
          </a:ln>
        </p:spPr>
        <p:txBody>
          <a:bodyPr anchorCtr="0" anchor="t" bIns="45700" lIns="91425" spcFirstLastPara="1" rIns="91425" wrap="square" tIns="45700">
            <a:noAutofit/>
          </a:bodyPr>
          <a:lstStyle/>
          <a:p>
            <a:pPr indent="-311150" lvl="1" marL="742950" rtl="0" algn="l">
              <a:lnSpc>
                <a:spcPct val="150000"/>
              </a:lnSpc>
              <a:spcBef>
                <a:spcPts val="0"/>
              </a:spcBef>
              <a:spcAft>
                <a:spcPts val="0"/>
              </a:spcAft>
              <a:buClr>
                <a:srgbClr val="3333FF"/>
              </a:buClr>
              <a:buSzPts val="2800"/>
              <a:buFont typeface="Corsiva"/>
              <a:buChar char="–"/>
            </a:pPr>
            <a:r>
              <a:rPr lang="en" sz="1800">
                <a:solidFill>
                  <a:srgbClr val="3333FF"/>
                </a:solidFill>
                <a:latin typeface="Corsiva"/>
                <a:ea typeface="Corsiva"/>
                <a:cs typeface="Corsiva"/>
                <a:sym typeface="Corsiva"/>
              </a:rPr>
              <a:t> </a:t>
            </a:r>
            <a:r>
              <a:rPr lang="en" sz="1800">
                <a:solidFill>
                  <a:srgbClr val="3333FF"/>
                </a:solidFill>
                <a:latin typeface="Comic Sans MS"/>
                <a:ea typeface="Comic Sans MS"/>
                <a:cs typeface="Comic Sans MS"/>
                <a:sym typeface="Comic Sans MS"/>
              </a:rPr>
              <a:t>5n</a:t>
            </a:r>
            <a:r>
              <a:rPr baseline="30000" lang="en" sz="1800">
                <a:solidFill>
                  <a:srgbClr val="3333FF"/>
                </a:solidFill>
                <a:latin typeface="Comic Sans MS"/>
                <a:ea typeface="Comic Sans MS"/>
                <a:cs typeface="Comic Sans MS"/>
                <a:sym typeface="Comic Sans MS"/>
              </a:rPr>
              <a:t>2</a:t>
            </a:r>
            <a:r>
              <a:rPr lang="en" sz="1800">
                <a:solidFill>
                  <a:srgbClr val="3333FF"/>
                </a:solidFill>
                <a:latin typeface="Comic Sans MS"/>
                <a:ea typeface="Comic Sans MS"/>
                <a:cs typeface="Comic Sans MS"/>
                <a:sym typeface="Comic Sans MS"/>
              </a:rPr>
              <a:t> = Ω(n)</a:t>
            </a:r>
            <a:endParaRPr sz="1800">
              <a:solidFill>
                <a:srgbClr val="3333FF"/>
              </a:solidFill>
            </a:endParaRPr>
          </a:p>
          <a:p>
            <a:pPr indent="-285750" lvl="1" marL="742950" rtl="0" algn="l">
              <a:lnSpc>
                <a:spcPct val="150000"/>
              </a:lnSpc>
              <a:spcBef>
                <a:spcPts val="480"/>
              </a:spcBef>
              <a:spcAft>
                <a:spcPts val="0"/>
              </a:spcAft>
              <a:buClr>
                <a:schemeClr val="dk1"/>
              </a:buClr>
              <a:buSzPts val="2400"/>
              <a:buFont typeface="Comic Sans MS"/>
              <a:buNone/>
            </a:pPr>
            <a:r>
              <a:rPr lang="en" sz="1800">
                <a:solidFill>
                  <a:srgbClr val="3333FF"/>
                </a:solidFill>
                <a:latin typeface="Comic Sans MS"/>
                <a:ea typeface="Comic Sans MS"/>
                <a:cs typeface="Comic Sans MS"/>
                <a:sym typeface="Comic Sans MS"/>
              </a:rPr>
              <a:t>	</a:t>
            </a:r>
            <a:endParaRPr sz="1800">
              <a:solidFill>
                <a:srgbClr val="3333FF"/>
              </a:solidFill>
            </a:endParaRPr>
          </a:p>
          <a:p>
            <a:pPr indent="-311150" lvl="1" marL="742950" rtl="0" algn="l">
              <a:lnSpc>
                <a:spcPct val="150000"/>
              </a:lnSpc>
              <a:spcBef>
                <a:spcPts val="480"/>
              </a:spcBef>
              <a:spcAft>
                <a:spcPts val="0"/>
              </a:spcAft>
              <a:buClr>
                <a:srgbClr val="3333FF"/>
              </a:buClr>
              <a:buSzPts val="2800"/>
              <a:buFont typeface="Comic Sans MS"/>
              <a:buChar char="–"/>
            </a:pPr>
            <a:r>
              <a:rPr lang="en" sz="1800">
                <a:solidFill>
                  <a:srgbClr val="3333FF"/>
                </a:solidFill>
                <a:latin typeface="Comic Sans MS"/>
                <a:ea typeface="Comic Sans MS"/>
                <a:cs typeface="Comic Sans MS"/>
                <a:sym typeface="Comic Sans MS"/>
              </a:rPr>
              <a:t>100n + 5 ≠ Ω(n</a:t>
            </a:r>
            <a:r>
              <a:rPr baseline="30000" lang="en" sz="1800">
                <a:solidFill>
                  <a:srgbClr val="3333FF"/>
                </a:solidFill>
                <a:latin typeface="Comic Sans MS"/>
                <a:ea typeface="Comic Sans MS"/>
                <a:cs typeface="Comic Sans MS"/>
                <a:sym typeface="Comic Sans MS"/>
              </a:rPr>
              <a:t>2</a:t>
            </a:r>
            <a:r>
              <a:rPr lang="en" sz="1800">
                <a:solidFill>
                  <a:srgbClr val="3333FF"/>
                </a:solidFill>
                <a:latin typeface="Comic Sans MS"/>
                <a:ea typeface="Comic Sans MS"/>
                <a:cs typeface="Comic Sans MS"/>
                <a:sym typeface="Comic Sans MS"/>
              </a:rPr>
              <a:t>)</a:t>
            </a:r>
            <a:endParaRPr sz="1800">
              <a:solidFill>
                <a:srgbClr val="3333FF"/>
              </a:solidFill>
            </a:endParaRPr>
          </a:p>
          <a:p>
            <a:pPr indent="-285750" lvl="1" marL="742950" rtl="0" algn="l">
              <a:lnSpc>
                <a:spcPct val="150000"/>
              </a:lnSpc>
              <a:spcBef>
                <a:spcPts val="480"/>
              </a:spcBef>
              <a:spcAft>
                <a:spcPts val="0"/>
              </a:spcAft>
              <a:buClr>
                <a:schemeClr val="dk1"/>
              </a:buClr>
              <a:buSzPts val="2400"/>
              <a:buFont typeface="Arial"/>
              <a:buNone/>
            </a:pPr>
            <a:r>
              <a:t/>
            </a:r>
            <a:endParaRPr sz="1800">
              <a:solidFill>
                <a:srgbClr val="3333FF"/>
              </a:solidFill>
              <a:latin typeface="Comic Sans MS"/>
              <a:ea typeface="Comic Sans MS"/>
              <a:cs typeface="Comic Sans MS"/>
              <a:sym typeface="Comic Sans MS"/>
            </a:endParaRPr>
          </a:p>
          <a:p>
            <a:pPr indent="-133350" lvl="1" marL="742950" rtl="0" algn="l">
              <a:lnSpc>
                <a:spcPct val="150000"/>
              </a:lnSpc>
              <a:spcBef>
                <a:spcPts val="480"/>
              </a:spcBef>
              <a:spcAft>
                <a:spcPts val="0"/>
              </a:spcAft>
              <a:buClr>
                <a:schemeClr val="dk1"/>
              </a:buClr>
              <a:buSzPts val="2400"/>
              <a:buFont typeface="Arial"/>
              <a:buNone/>
            </a:pPr>
            <a:r>
              <a:t/>
            </a:r>
            <a:endParaRPr sz="1800">
              <a:solidFill>
                <a:srgbClr val="3333FF"/>
              </a:solidFill>
              <a:latin typeface="Comic Sans MS"/>
              <a:ea typeface="Comic Sans MS"/>
              <a:cs typeface="Comic Sans MS"/>
              <a:sym typeface="Comic Sans MS"/>
            </a:endParaRPr>
          </a:p>
          <a:p>
            <a:pPr indent="0" lvl="1" marL="0" rtl="0" algn="l">
              <a:lnSpc>
                <a:spcPct val="150000"/>
              </a:lnSpc>
              <a:spcBef>
                <a:spcPts val="480"/>
              </a:spcBef>
              <a:spcAft>
                <a:spcPts val="0"/>
              </a:spcAft>
              <a:buClr>
                <a:schemeClr val="dk1"/>
              </a:buClr>
              <a:buSzPts val="2400"/>
              <a:buFont typeface="Arial"/>
              <a:buNone/>
            </a:pPr>
            <a:r>
              <a:t/>
            </a:r>
            <a:endParaRPr sz="1300">
              <a:solidFill>
                <a:srgbClr val="3333FF"/>
              </a:solidFill>
              <a:latin typeface="Comic Sans MS"/>
              <a:ea typeface="Comic Sans MS"/>
              <a:cs typeface="Comic Sans MS"/>
              <a:sym typeface="Comic Sans MS"/>
            </a:endParaRPr>
          </a:p>
          <a:p>
            <a:pPr indent="0" lvl="1" marL="0" rtl="0" algn="l">
              <a:lnSpc>
                <a:spcPct val="150000"/>
              </a:lnSpc>
              <a:spcBef>
                <a:spcPts val="480"/>
              </a:spcBef>
              <a:spcAft>
                <a:spcPts val="0"/>
              </a:spcAft>
              <a:buClr>
                <a:schemeClr val="dk1"/>
              </a:buClr>
              <a:buSzPts val="2400"/>
              <a:buFont typeface="Arial"/>
              <a:buNone/>
            </a:pPr>
            <a:r>
              <a:t/>
            </a:r>
            <a:endParaRPr sz="1300">
              <a:solidFill>
                <a:srgbClr val="3333FF"/>
              </a:solidFill>
              <a:latin typeface="Comic Sans MS"/>
              <a:ea typeface="Comic Sans MS"/>
              <a:cs typeface="Comic Sans MS"/>
              <a:sym typeface="Comic Sans MS"/>
            </a:endParaRPr>
          </a:p>
          <a:p>
            <a:pPr indent="-311150" lvl="1" marL="742950" rtl="0" algn="l">
              <a:lnSpc>
                <a:spcPct val="150000"/>
              </a:lnSpc>
              <a:spcBef>
                <a:spcPts val="480"/>
              </a:spcBef>
              <a:spcAft>
                <a:spcPts val="0"/>
              </a:spcAft>
              <a:buClr>
                <a:srgbClr val="3333FF"/>
              </a:buClr>
              <a:buSzPts val="2800"/>
              <a:buFont typeface="Comic Sans MS"/>
              <a:buChar char="–"/>
            </a:pPr>
            <a:r>
              <a:rPr lang="en" sz="1800">
                <a:solidFill>
                  <a:srgbClr val="3333FF"/>
                </a:solidFill>
                <a:latin typeface="Comic Sans MS"/>
                <a:ea typeface="Comic Sans MS"/>
                <a:cs typeface="Comic Sans MS"/>
                <a:sym typeface="Comic Sans MS"/>
              </a:rPr>
              <a:t>2n = Ω(n), n</a:t>
            </a:r>
            <a:r>
              <a:rPr baseline="30000" lang="en" sz="1800">
                <a:solidFill>
                  <a:srgbClr val="3333FF"/>
                </a:solidFill>
                <a:latin typeface="Comic Sans MS"/>
                <a:ea typeface="Comic Sans MS"/>
                <a:cs typeface="Comic Sans MS"/>
                <a:sym typeface="Comic Sans MS"/>
              </a:rPr>
              <a:t>3</a:t>
            </a:r>
            <a:r>
              <a:rPr lang="en" sz="1800">
                <a:solidFill>
                  <a:srgbClr val="3333FF"/>
                </a:solidFill>
                <a:latin typeface="Comic Sans MS"/>
                <a:ea typeface="Comic Sans MS"/>
                <a:cs typeface="Comic Sans MS"/>
                <a:sym typeface="Comic Sans MS"/>
              </a:rPr>
              <a:t> = Ω(n</a:t>
            </a:r>
            <a:r>
              <a:rPr baseline="30000" lang="en" sz="1800">
                <a:solidFill>
                  <a:srgbClr val="3333FF"/>
                </a:solidFill>
                <a:latin typeface="Comic Sans MS"/>
                <a:ea typeface="Comic Sans MS"/>
                <a:cs typeface="Comic Sans MS"/>
                <a:sym typeface="Comic Sans MS"/>
              </a:rPr>
              <a:t>2</a:t>
            </a:r>
            <a:r>
              <a:rPr lang="en" sz="1800">
                <a:solidFill>
                  <a:srgbClr val="3333FF"/>
                </a:solidFill>
                <a:latin typeface="Comic Sans MS"/>
                <a:ea typeface="Comic Sans MS"/>
                <a:cs typeface="Comic Sans MS"/>
                <a:sym typeface="Comic Sans MS"/>
              </a:rPr>
              <a:t>), n = Ω(logn)</a:t>
            </a:r>
            <a:endParaRPr sz="1800">
              <a:solidFill>
                <a:srgbClr val="3333FF"/>
              </a:solidFill>
              <a:latin typeface="Comic Sans MS"/>
              <a:ea typeface="Comic Sans MS"/>
              <a:cs typeface="Comic Sans MS"/>
              <a:sym typeface="Comic Sans MS"/>
            </a:endParaRPr>
          </a:p>
        </p:txBody>
      </p:sp>
      <p:sp>
        <p:nvSpPr>
          <p:cNvPr id="607" name="Google Shape;607;p60"/>
          <p:cNvSpPr/>
          <p:nvPr/>
        </p:nvSpPr>
        <p:spPr>
          <a:xfrm>
            <a:off x="970863" y="1313847"/>
            <a:ext cx="4176600" cy="3429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2400"/>
              <a:buFont typeface="Corsiva"/>
              <a:buNone/>
            </a:pPr>
            <a:r>
              <a:rPr b="0" i="0" lang="en" sz="2500" u="none" cap="none" strike="noStrike">
                <a:solidFill>
                  <a:srgbClr val="434343"/>
                </a:solidFill>
                <a:latin typeface="Corsiva"/>
                <a:ea typeface="Corsiva"/>
                <a:cs typeface="Corsiva"/>
                <a:sym typeface="Corsiva"/>
              </a:rPr>
              <a:t>∃ c, n</a:t>
            </a:r>
            <a:r>
              <a:rPr b="0" baseline="-25000" i="0" lang="en" sz="2500" u="none" cap="none" strike="noStrike">
                <a:solidFill>
                  <a:srgbClr val="434343"/>
                </a:solidFill>
                <a:latin typeface="Corsiva"/>
                <a:ea typeface="Corsiva"/>
                <a:cs typeface="Corsiva"/>
                <a:sym typeface="Corsiva"/>
              </a:rPr>
              <a:t>0</a:t>
            </a:r>
            <a:r>
              <a:rPr b="0" i="0" lang="en" sz="2500" u="none" cap="none" strike="noStrike">
                <a:solidFill>
                  <a:srgbClr val="434343"/>
                </a:solidFill>
                <a:latin typeface="Corsiva"/>
                <a:ea typeface="Corsiva"/>
                <a:cs typeface="Corsiva"/>
                <a:sym typeface="Corsiva"/>
              </a:rPr>
              <a:t> </a:t>
            </a:r>
            <a:r>
              <a:rPr b="0" i="0" lang="en" sz="2500" u="none" cap="none" strike="noStrike">
                <a:solidFill>
                  <a:srgbClr val="434343"/>
                </a:solidFill>
                <a:latin typeface="Arial"/>
                <a:ea typeface="Arial"/>
                <a:cs typeface="Arial"/>
                <a:sym typeface="Arial"/>
              </a:rPr>
              <a:t>such that:</a:t>
            </a:r>
            <a:r>
              <a:rPr b="0" i="0" lang="en" sz="2500" u="none" cap="none" strike="noStrike">
                <a:solidFill>
                  <a:srgbClr val="434343"/>
                </a:solidFill>
                <a:latin typeface="Corsiva"/>
                <a:ea typeface="Corsiva"/>
                <a:cs typeface="Corsiva"/>
                <a:sym typeface="Corsiva"/>
              </a:rPr>
              <a:t> 0 ≤ cn ≤ 5n</a:t>
            </a:r>
            <a:r>
              <a:rPr b="0" baseline="30000" i="0" lang="en" sz="2500" u="none" cap="none" strike="noStrike">
                <a:solidFill>
                  <a:srgbClr val="434343"/>
                </a:solidFill>
                <a:latin typeface="Corsiva"/>
                <a:ea typeface="Corsiva"/>
                <a:cs typeface="Corsiva"/>
                <a:sym typeface="Corsiva"/>
              </a:rPr>
              <a:t>2 </a:t>
            </a:r>
            <a:endParaRPr b="0" i="0" sz="1500" u="none" cap="none" strike="noStrike">
              <a:solidFill>
                <a:srgbClr val="434343"/>
              </a:solidFill>
              <a:latin typeface="Arial"/>
              <a:ea typeface="Arial"/>
              <a:cs typeface="Arial"/>
              <a:sym typeface="Arial"/>
            </a:endParaRPr>
          </a:p>
        </p:txBody>
      </p:sp>
      <p:sp>
        <p:nvSpPr>
          <p:cNvPr id="608" name="Google Shape;608;p60"/>
          <p:cNvSpPr/>
          <p:nvPr/>
        </p:nvSpPr>
        <p:spPr>
          <a:xfrm>
            <a:off x="4782988" y="1362394"/>
            <a:ext cx="17700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500" u="none" cap="none" strike="noStrike">
                <a:solidFill>
                  <a:srgbClr val="434343"/>
                </a:solidFill>
                <a:latin typeface="Comic Sans MS"/>
                <a:ea typeface="Comic Sans MS"/>
                <a:cs typeface="Comic Sans MS"/>
                <a:sym typeface="Comic Sans MS"/>
              </a:rPr>
              <a:t>⇒ cn ≤ 5n</a:t>
            </a:r>
            <a:r>
              <a:rPr b="0" baseline="30000" i="0" lang="en" sz="2500" u="none" cap="none" strike="noStrike">
                <a:solidFill>
                  <a:srgbClr val="434343"/>
                </a:solidFill>
                <a:latin typeface="Comic Sans MS"/>
                <a:ea typeface="Comic Sans MS"/>
                <a:cs typeface="Comic Sans MS"/>
                <a:sym typeface="Comic Sans MS"/>
              </a:rPr>
              <a:t>2 </a:t>
            </a:r>
            <a:endParaRPr b="0" i="0" sz="1500" u="none" cap="none" strike="noStrike">
              <a:solidFill>
                <a:srgbClr val="434343"/>
              </a:solidFill>
              <a:latin typeface="Arial"/>
              <a:ea typeface="Arial"/>
              <a:cs typeface="Arial"/>
              <a:sym typeface="Arial"/>
            </a:endParaRPr>
          </a:p>
        </p:txBody>
      </p:sp>
      <p:sp>
        <p:nvSpPr>
          <p:cNvPr id="609" name="Google Shape;609;p60"/>
          <p:cNvSpPr/>
          <p:nvPr/>
        </p:nvSpPr>
        <p:spPr>
          <a:xfrm>
            <a:off x="6370488" y="1362394"/>
            <a:ext cx="2773500" cy="3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500" u="none" cap="none" strike="noStrike">
                <a:solidFill>
                  <a:srgbClr val="434343"/>
                </a:solidFill>
                <a:latin typeface="Comic Sans MS"/>
                <a:ea typeface="Comic Sans MS"/>
                <a:cs typeface="Comic Sans MS"/>
                <a:sym typeface="Comic Sans MS"/>
              </a:rPr>
              <a:t>⇒ c = 5 and n</a:t>
            </a:r>
            <a:r>
              <a:rPr b="0" baseline="-25000" i="0" lang="en" sz="2500" u="none" cap="none" strike="noStrike">
                <a:solidFill>
                  <a:srgbClr val="434343"/>
                </a:solidFill>
                <a:latin typeface="Comic Sans MS"/>
                <a:ea typeface="Comic Sans MS"/>
                <a:cs typeface="Comic Sans MS"/>
                <a:sym typeface="Comic Sans MS"/>
              </a:rPr>
              <a:t>0</a:t>
            </a:r>
            <a:r>
              <a:rPr b="0" i="0" lang="en" sz="2500" u="none" cap="none" strike="noStrike">
                <a:solidFill>
                  <a:srgbClr val="434343"/>
                </a:solidFill>
                <a:latin typeface="Comic Sans MS"/>
                <a:ea typeface="Comic Sans MS"/>
                <a:cs typeface="Comic Sans MS"/>
                <a:sym typeface="Comic Sans MS"/>
              </a:rPr>
              <a:t> = 1</a:t>
            </a:r>
            <a:r>
              <a:rPr b="0" baseline="30000" i="0" lang="en" sz="2500" u="none" cap="none" strike="noStrike">
                <a:solidFill>
                  <a:srgbClr val="434343"/>
                </a:solidFill>
                <a:latin typeface="Comic Sans MS"/>
                <a:ea typeface="Comic Sans MS"/>
                <a:cs typeface="Comic Sans MS"/>
                <a:sym typeface="Comic Sans MS"/>
              </a:rPr>
              <a:t> </a:t>
            </a:r>
            <a:endParaRPr b="0" i="0" sz="1500" u="none" cap="none" strike="noStrike">
              <a:solidFill>
                <a:srgbClr val="434343"/>
              </a:solidFill>
              <a:latin typeface="Arial"/>
              <a:ea typeface="Arial"/>
              <a:cs typeface="Arial"/>
              <a:sym typeface="Arial"/>
            </a:endParaRPr>
          </a:p>
        </p:txBody>
      </p:sp>
      <p:sp>
        <p:nvSpPr>
          <p:cNvPr id="610" name="Google Shape;610;p60"/>
          <p:cNvSpPr/>
          <p:nvPr/>
        </p:nvSpPr>
        <p:spPr>
          <a:xfrm>
            <a:off x="1325563" y="2300288"/>
            <a:ext cx="51801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 c,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such that: 0 ≤ cn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100n + 5</a:t>
            </a:r>
            <a:endParaRPr b="0" baseline="30000" i="0" sz="2400" u="none" cap="none" strike="noStrike">
              <a:solidFill>
                <a:srgbClr val="434343"/>
              </a:solidFill>
              <a:latin typeface="Comic Sans MS"/>
              <a:ea typeface="Comic Sans MS"/>
              <a:cs typeface="Comic Sans MS"/>
              <a:sym typeface="Comic Sans MS"/>
            </a:endParaRPr>
          </a:p>
        </p:txBody>
      </p:sp>
      <p:sp>
        <p:nvSpPr>
          <p:cNvPr id="611" name="Google Shape;611;p60"/>
          <p:cNvSpPr/>
          <p:nvPr/>
        </p:nvSpPr>
        <p:spPr>
          <a:xfrm>
            <a:off x="1325563" y="2684860"/>
            <a:ext cx="5324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100n + 5 ≤ 100n + 5n (∀ n ≥ 1) = 105n</a:t>
            </a:r>
            <a:endParaRPr b="0" baseline="30000" i="0" sz="2400" u="none" cap="none" strike="noStrike">
              <a:solidFill>
                <a:srgbClr val="434343"/>
              </a:solidFill>
              <a:latin typeface="Comic Sans MS"/>
              <a:ea typeface="Comic Sans MS"/>
              <a:cs typeface="Comic Sans MS"/>
              <a:sym typeface="Comic Sans MS"/>
            </a:endParaRPr>
          </a:p>
        </p:txBody>
      </p:sp>
      <p:sp>
        <p:nvSpPr>
          <p:cNvPr id="612" name="Google Shape;612;p60"/>
          <p:cNvSpPr/>
          <p:nvPr/>
        </p:nvSpPr>
        <p:spPr>
          <a:xfrm>
            <a:off x="1325563" y="3083719"/>
            <a:ext cx="16416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cn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105n</a:t>
            </a:r>
            <a:endParaRPr b="0" baseline="30000" i="0" sz="2400" u="none" cap="none" strike="noStrike">
              <a:solidFill>
                <a:srgbClr val="434343"/>
              </a:solidFill>
              <a:latin typeface="Comic Sans MS"/>
              <a:ea typeface="Comic Sans MS"/>
              <a:cs typeface="Comic Sans MS"/>
              <a:sym typeface="Comic Sans MS"/>
            </a:endParaRPr>
          </a:p>
        </p:txBody>
      </p:sp>
      <p:sp>
        <p:nvSpPr>
          <p:cNvPr id="613" name="Google Shape;613;p60"/>
          <p:cNvSpPr/>
          <p:nvPr/>
        </p:nvSpPr>
        <p:spPr>
          <a:xfrm>
            <a:off x="2835275" y="3100388"/>
            <a:ext cx="26925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 n(cn – 105) ≤ 0</a:t>
            </a:r>
            <a:r>
              <a:rPr b="0" baseline="30000" i="0" lang="en" sz="2400" u="none" cap="none" strike="noStrike">
                <a:solidFill>
                  <a:srgbClr val="434343"/>
                </a:solidFill>
                <a:latin typeface="Comic Sans MS"/>
                <a:ea typeface="Comic Sans MS"/>
                <a:cs typeface="Comic Sans MS"/>
                <a:sym typeface="Comic Sans MS"/>
              </a:rPr>
              <a:t> </a:t>
            </a:r>
            <a:endParaRPr b="0" i="0" sz="1400" u="none" cap="none" strike="noStrike">
              <a:solidFill>
                <a:srgbClr val="434343"/>
              </a:solidFill>
              <a:latin typeface="Arial"/>
              <a:ea typeface="Arial"/>
              <a:cs typeface="Arial"/>
              <a:sym typeface="Arial"/>
            </a:endParaRPr>
          </a:p>
        </p:txBody>
      </p:sp>
      <p:sp>
        <p:nvSpPr>
          <p:cNvPr id="614" name="Google Shape;614;p60"/>
          <p:cNvSpPr txBox="1"/>
          <p:nvPr/>
        </p:nvSpPr>
        <p:spPr>
          <a:xfrm>
            <a:off x="1377950" y="3498056"/>
            <a:ext cx="4886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Since n is positive ⇒ cn – 105 ≤ 0</a:t>
            </a:r>
            <a:endParaRPr b="0" i="0" sz="1400" u="none" cap="none" strike="noStrike">
              <a:solidFill>
                <a:srgbClr val="434343"/>
              </a:solidFill>
              <a:latin typeface="Arial"/>
              <a:ea typeface="Arial"/>
              <a:cs typeface="Arial"/>
              <a:sym typeface="Arial"/>
            </a:endParaRPr>
          </a:p>
        </p:txBody>
      </p:sp>
      <p:sp>
        <p:nvSpPr>
          <p:cNvPr id="615" name="Google Shape;615;p60"/>
          <p:cNvSpPr/>
          <p:nvPr/>
        </p:nvSpPr>
        <p:spPr>
          <a:xfrm>
            <a:off x="6175375" y="3492104"/>
            <a:ext cx="19035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 n ≤ 105/c</a:t>
            </a:r>
            <a:endParaRPr b="0" baseline="30000" i="0" sz="2400" u="none" cap="none" strike="noStrike">
              <a:solidFill>
                <a:srgbClr val="434343"/>
              </a:solidFill>
              <a:latin typeface="Comic Sans MS"/>
              <a:ea typeface="Comic Sans MS"/>
              <a:cs typeface="Comic Sans MS"/>
              <a:sym typeface="Comic Sans MS"/>
            </a:endParaRPr>
          </a:p>
        </p:txBody>
      </p:sp>
      <p:sp>
        <p:nvSpPr>
          <p:cNvPr id="616" name="Google Shape;616;p60"/>
          <p:cNvSpPr/>
          <p:nvPr/>
        </p:nvSpPr>
        <p:spPr>
          <a:xfrm>
            <a:off x="1347788" y="3854054"/>
            <a:ext cx="72501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rsiva"/>
              <a:buNone/>
            </a:pPr>
            <a:r>
              <a:rPr b="0" i="0" lang="en" sz="2400" u="none" cap="none" strike="noStrike">
                <a:solidFill>
                  <a:srgbClr val="434343"/>
                </a:solidFill>
                <a:latin typeface="Corsiva"/>
                <a:ea typeface="Corsiva"/>
                <a:cs typeface="Corsiva"/>
                <a:sym typeface="Corsiva"/>
              </a:rPr>
              <a:t>⇒ </a:t>
            </a:r>
            <a:r>
              <a:rPr b="0" i="0" lang="en" sz="2400" u="none" cap="none" strike="noStrike">
                <a:solidFill>
                  <a:srgbClr val="434343"/>
                </a:solidFill>
                <a:latin typeface="Arial"/>
                <a:ea typeface="Arial"/>
                <a:cs typeface="Arial"/>
                <a:sym typeface="Arial"/>
              </a:rPr>
              <a:t>contradiction: </a:t>
            </a:r>
            <a:r>
              <a:rPr b="0" i="0" lang="en" sz="2400" u="none" cap="none" strike="noStrike">
                <a:solidFill>
                  <a:srgbClr val="434343"/>
                </a:solidFill>
                <a:latin typeface="Corsiva"/>
                <a:ea typeface="Corsiva"/>
                <a:cs typeface="Corsiva"/>
                <a:sym typeface="Corsiva"/>
              </a:rPr>
              <a:t>n</a:t>
            </a:r>
            <a:r>
              <a:rPr b="0" i="0" lang="en" sz="2400" u="none" cap="none" strike="noStrike">
                <a:solidFill>
                  <a:srgbClr val="434343"/>
                </a:solidFill>
                <a:latin typeface="Arial"/>
                <a:ea typeface="Arial"/>
                <a:cs typeface="Arial"/>
                <a:sym typeface="Arial"/>
              </a:rPr>
              <a:t> cannot be smaller than a constant</a:t>
            </a:r>
            <a:endParaRPr b="0" baseline="30000" i="0" sz="2400" u="none" cap="none" strike="noStrike">
              <a:solidFill>
                <a:srgbClr val="434343"/>
              </a:solidFill>
              <a:latin typeface="Arial"/>
              <a:ea typeface="Arial"/>
              <a:cs typeface="Arial"/>
              <a:sym typeface="Arial"/>
            </a:endParaRPr>
          </a:p>
        </p:txBody>
      </p:sp>
      <p:sp>
        <p:nvSpPr>
          <p:cNvPr id="617" name="Google Shape;617;p6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1"/>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(cont.)</a:t>
            </a:r>
            <a:endParaRPr/>
          </a:p>
        </p:txBody>
      </p:sp>
      <p:sp>
        <p:nvSpPr>
          <p:cNvPr id="623" name="Google Shape;623;p61"/>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FF"/>
              </a:buClr>
              <a:buSzPts val="3300"/>
              <a:buFont typeface="Corsiva"/>
              <a:buChar char="•"/>
            </a:pPr>
            <a:r>
              <a:rPr lang="en" sz="2300">
                <a:solidFill>
                  <a:srgbClr val="3333FF"/>
                </a:solidFill>
                <a:latin typeface="Corsiva"/>
                <a:ea typeface="Corsiva"/>
                <a:cs typeface="Corsiva"/>
                <a:sym typeface="Corsiva"/>
              </a:rPr>
              <a:t>Θ-notation</a:t>
            </a:r>
            <a:endParaRPr sz="2300">
              <a:solidFill>
                <a:srgbClr val="3333FF"/>
              </a:solidFill>
            </a:endParaRPr>
          </a:p>
        </p:txBody>
      </p:sp>
      <p:pic>
        <p:nvPicPr>
          <p:cNvPr id="624" name="Google Shape;624;p61"/>
          <p:cNvPicPr preferRelativeResize="0"/>
          <p:nvPr/>
        </p:nvPicPr>
        <p:blipFill rotWithShape="1">
          <a:blip r:embed="rId3">
            <a:alphaModFix/>
          </a:blip>
          <a:srcRect b="0" l="0" r="0" t="0"/>
          <a:stretch/>
        </p:blipFill>
        <p:spPr>
          <a:xfrm>
            <a:off x="285750" y="1931201"/>
            <a:ext cx="4709807" cy="3212300"/>
          </a:xfrm>
          <a:prstGeom prst="rect">
            <a:avLst/>
          </a:prstGeom>
          <a:noFill/>
          <a:ln>
            <a:noFill/>
          </a:ln>
        </p:spPr>
      </p:pic>
      <p:pic>
        <p:nvPicPr>
          <p:cNvPr id="625" name="Google Shape;625;p61"/>
          <p:cNvPicPr preferRelativeResize="0"/>
          <p:nvPr/>
        </p:nvPicPr>
        <p:blipFill rotWithShape="1">
          <a:blip r:embed="rId4">
            <a:alphaModFix/>
          </a:blip>
          <a:srcRect b="0" l="0" r="0" t="0"/>
          <a:stretch/>
        </p:blipFill>
        <p:spPr>
          <a:xfrm>
            <a:off x="285750" y="1190900"/>
            <a:ext cx="8355326" cy="891550"/>
          </a:xfrm>
          <a:prstGeom prst="rect">
            <a:avLst/>
          </a:prstGeom>
          <a:noFill/>
          <a:ln>
            <a:noFill/>
          </a:ln>
        </p:spPr>
      </p:pic>
      <p:sp>
        <p:nvSpPr>
          <p:cNvPr id="626" name="Google Shape;626;p61"/>
          <p:cNvSpPr/>
          <p:nvPr/>
        </p:nvSpPr>
        <p:spPr>
          <a:xfrm>
            <a:off x="4825550" y="2214691"/>
            <a:ext cx="4089300" cy="123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2"/>
              </a:buClr>
              <a:buSzPts val="2000"/>
              <a:buFont typeface="Comic Sans MS"/>
              <a:buNone/>
            </a:pPr>
            <a:r>
              <a:rPr b="0" i="0" lang="en" sz="2000" u="none" cap="none" strike="noStrike">
                <a:solidFill>
                  <a:schemeClr val="accent2"/>
                </a:solidFill>
                <a:latin typeface="Comic Sans MS"/>
                <a:ea typeface="Comic Sans MS"/>
                <a:cs typeface="Comic Sans MS"/>
                <a:sym typeface="Comic Sans MS"/>
              </a:rPr>
              <a:t>    </a:t>
            </a:r>
            <a:r>
              <a:rPr b="0" i="0" lang="en" sz="2000" u="none" cap="none" strike="noStrike">
                <a:solidFill>
                  <a:srgbClr val="DD0111"/>
                </a:solidFill>
                <a:latin typeface="Comic Sans MS"/>
                <a:ea typeface="Comic Sans MS"/>
                <a:cs typeface="Comic Sans MS"/>
                <a:sym typeface="Comic Sans MS"/>
              </a:rPr>
              <a:t>Θ(g(n))</a:t>
            </a:r>
            <a:r>
              <a:rPr b="0" i="0" lang="en" sz="2000" u="none" cap="none" strike="noStrike">
                <a:solidFill>
                  <a:srgbClr val="DD0111"/>
                </a:solidFill>
                <a:latin typeface="Arial"/>
                <a:ea typeface="Arial"/>
                <a:cs typeface="Arial"/>
                <a:sym typeface="Arial"/>
              </a:rPr>
              <a:t> is the set of functions with the same order of growth as </a:t>
            </a:r>
            <a:r>
              <a:rPr b="0" i="0" lang="en" sz="2000" u="none" cap="none" strike="noStrike">
                <a:solidFill>
                  <a:srgbClr val="DD0111"/>
                </a:solidFill>
                <a:latin typeface="Comic Sans MS"/>
                <a:ea typeface="Comic Sans MS"/>
                <a:cs typeface="Comic Sans MS"/>
                <a:sym typeface="Comic Sans MS"/>
              </a:rPr>
              <a:t>g(n)</a:t>
            </a:r>
            <a:endParaRPr b="0" i="0" sz="2400" u="none" cap="none" strike="noStrike">
              <a:solidFill>
                <a:srgbClr val="DD0111"/>
              </a:solidFill>
              <a:latin typeface="Comic Sans MS"/>
              <a:ea typeface="Comic Sans MS"/>
              <a:cs typeface="Comic Sans MS"/>
              <a:sym typeface="Comic Sans MS"/>
            </a:endParaRPr>
          </a:p>
          <a:p>
            <a:pPr indent="-190500" lvl="0" marL="342900" marR="0" rtl="0" algn="l">
              <a:lnSpc>
                <a:spcPct val="150000"/>
              </a:lnSpc>
              <a:spcBef>
                <a:spcPts val="480"/>
              </a:spcBef>
              <a:spcAft>
                <a:spcPts val="0"/>
              </a:spcAft>
              <a:buClr>
                <a:schemeClr val="accent2"/>
              </a:buClr>
              <a:buSzPts val="2400"/>
              <a:buFont typeface="Arial"/>
              <a:buNone/>
            </a:pPr>
            <a:r>
              <a:t/>
            </a:r>
            <a:endParaRPr b="0" i="0" sz="2400" u="none" cap="none" strike="noStrike">
              <a:solidFill>
                <a:srgbClr val="DD0111"/>
              </a:solidFill>
              <a:latin typeface="Arial"/>
              <a:ea typeface="Arial"/>
              <a:cs typeface="Arial"/>
              <a:sym typeface="Arial"/>
            </a:endParaRPr>
          </a:p>
        </p:txBody>
      </p:sp>
      <p:sp>
        <p:nvSpPr>
          <p:cNvPr id="627" name="Google Shape;627;p6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2"/>
          <p:cNvSpPr txBox="1"/>
          <p:nvPr>
            <p:ph idx="1" type="body"/>
          </p:nvPr>
        </p:nvSpPr>
        <p:spPr>
          <a:xfrm>
            <a:off x="307975" y="714375"/>
            <a:ext cx="8415300" cy="4420800"/>
          </a:xfrm>
          <a:prstGeom prst="rect">
            <a:avLst/>
          </a:prstGeom>
          <a:noFill/>
          <a:ln>
            <a:noFill/>
          </a:ln>
        </p:spPr>
        <p:txBody>
          <a:bodyPr anchorCtr="0" anchor="t" bIns="45700" lIns="91425" spcFirstLastPara="1" rIns="91425" wrap="square" tIns="45700">
            <a:noAutofit/>
          </a:bodyPr>
          <a:lstStyle/>
          <a:p>
            <a:pPr indent="-330200" lvl="1" marL="742950" rtl="0" algn="l">
              <a:lnSpc>
                <a:spcPct val="180000"/>
              </a:lnSpc>
              <a:spcBef>
                <a:spcPts val="0"/>
              </a:spcBef>
              <a:spcAft>
                <a:spcPts val="0"/>
              </a:spcAft>
              <a:buClr>
                <a:srgbClr val="3333FF"/>
              </a:buClr>
              <a:buSzPts val="3100"/>
              <a:buFont typeface="Comic Sans MS"/>
              <a:buChar char="–"/>
            </a:pPr>
            <a:r>
              <a:rPr lang="en" sz="2100">
                <a:solidFill>
                  <a:srgbClr val="3333FF"/>
                </a:solidFill>
                <a:latin typeface="Comic Sans MS"/>
                <a:ea typeface="Comic Sans MS"/>
                <a:cs typeface="Comic Sans MS"/>
                <a:sym typeface="Comic Sans MS"/>
              </a:rPr>
              <a:t>n</a:t>
            </a:r>
            <a:r>
              <a:rPr baseline="30000" lang="en" sz="2100">
                <a:solidFill>
                  <a:srgbClr val="3333FF"/>
                </a:solidFill>
                <a:latin typeface="Comic Sans MS"/>
                <a:ea typeface="Comic Sans MS"/>
                <a:cs typeface="Comic Sans MS"/>
                <a:sym typeface="Comic Sans MS"/>
              </a:rPr>
              <a:t>2</a:t>
            </a:r>
            <a:r>
              <a:rPr lang="en" sz="2100">
                <a:solidFill>
                  <a:srgbClr val="3333FF"/>
                </a:solidFill>
                <a:latin typeface="Comic Sans MS"/>
                <a:ea typeface="Comic Sans MS"/>
                <a:cs typeface="Comic Sans MS"/>
                <a:sym typeface="Comic Sans MS"/>
              </a:rPr>
              <a:t>/2 –n/2 = Θ(n</a:t>
            </a:r>
            <a:r>
              <a:rPr baseline="30000" lang="en" sz="2100">
                <a:solidFill>
                  <a:srgbClr val="3333FF"/>
                </a:solidFill>
                <a:latin typeface="Comic Sans MS"/>
                <a:ea typeface="Comic Sans MS"/>
                <a:cs typeface="Comic Sans MS"/>
                <a:sym typeface="Comic Sans MS"/>
              </a:rPr>
              <a:t>2</a:t>
            </a:r>
            <a:r>
              <a:rPr lang="en" sz="2100">
                <a:solidFill>
                  <a:srgbClr val="3333FF"/>
                </a:solidFill>
                <a:latin typeface="Comic Sans MS"/>
                <a:ea typeface="Comic Sans MS"/>
                <a:cs typeface="Comic Sans MS"/>
                <a:sym typeface="Comic Sans MS"/>
              </a:rPr>
              <a:t>)</a:t>
            </a:r>
            <a:endParaRPr sz="2100">
              <a:solidFill>
                <a:srgbClr val="3333FF"/>
              </a:solidFill>
            </a:endParaRPr>
          </a:p>
          <a:p>
            <a:pPr indent="-190500" lvl="2" marL="1143000" rtl="0" algn="l">
              <a:lnSpc>
                <a:spcPct val="180000"/>
              </a:lnSpc>
              <a:spcBef>
                <a:spcPts val="480"/>
              </a:spcBef>
              <a:spcAft>
                <a:spcPts val="0"/>
              </a:spcAft>
              <a:buClr>
                <a:srgbClr val="434343"/>
              </a:buClr>
              <a:buSzPts val="1800"/>
              <a:buFont typeface="Arial"/>
              <a:buChar char="•"/>
            </a:pPr>
            <a:r>
              <a:rPr lang="en" sz="1800">
                <a:solidFill>
                  <a:srgbClr val="434343"/>
                </a:solidFill>
              </a:rPr>
              <a:t>½ n</a:t>
            </a:r>
            <a:r>
              <a:rPr baseline="30000" lang="en" sz="1800">
                <a:solidFill>
                  <a:srgbClr val="434343"/>
                </a:solidFill>
              </a:rPr>
              <a:t>2</a:t>
            </a:r>
            <a:r>
              <a:rPr lang="en" sz="1800">
                <a:solidFill>
                  <a:srgbClr val="434343"/>
                </a:solidFill>
              </a:rPr>
              <a:t> - ½ n ≤ ½ n</a:t>
            </a:r>
            <a:r>
              <a:rPr baseline="30000" lang="en" sz="1800">
                <a:solidFill>
                  <a:srgbClr val="434343"/>
                </a:solidFill>
              </a:rPr>
              <a:t>2</a:t>
            </a:r>
            <a:r>
              <a:rPr lang="en" sz="1800">
                <a:solidFill>
                  <a:srgbClr val="434343"/>
                </a:solidFill>
              </a:rPr>
              <a:t> ∀n ≥ 0    ⇒   c</a:t>
            </a:r>
            <a:r>
              <a:rPr baseline="-25000" lang="en" sz="1800">
                <a:solidFill>
                  <a:srgbClr val="434343"/>
                </a:solidFill>
              </a:rPr>
              <a:t>2</a:t>
            </a:r>
            <a:r>
              <a:rPr lang="en" sz="1800">
                <a:solidFill>
                  <a:srgbClr val="434343"/>
                </a:solidFill>
              </a:rPr>
              <a:t>= ½</a:t>
            </a:r>
            <a:endParaRPr sz="800">
              <a:solidFill>
                <a:srgbClr val="434343"/>
              </a:solidFill>
            </a:endParaRPr>
          </a:p>
          <a:p>
            <a:pPr indent="-190500" lvl="2" marL="1143000" rtl="0" algn="l">
              <a:lnSpc>
                <a:spcPct val="180000"/>
              </a:lnSpc>
              <a:spcBef>
                <a:spcPts val="480"/>
              </a:spcBef>
              <a:spcAft>
                <a:spcPts val="0"/>
              </a:spcAft>
              <a:buClr>
                <a:srgbClr val="434343"/>
              </a:buClr>
              <a:buSzPts val="1800"/>
              <a:buFont typeface="Arial"/>
              <a:buChar char="•"/>
            </a:pPr>
            <a:r>
              <a:rPr lang="en" sz="1800">
                <a:solidFill>
                  <a:srgbClr val="434343"/>
                </a:solidFill>
              </a:rPr>
              <a:t>½ n</a:t>
            </a:r>
            <a:r>
              <a:rPr baseline="30000" lang="en" sz="1800">
                <a:solidFill>
                  <a:srgbClr val="434343"/>
                </a:solidFill>
              </a:rPr>
              <a:t>2</a:t>
            </a:r>
            <a:r>
              <a:rPr lang="en" sz="1800">
                <a:solidFill>
                  <a:srgbClr val="434343"/>
                </a:solidFill>
              </a:rPr>
              <a:t> - ½ n ≥ ½ n</a:t>
            </a:r>
            <a:r>
              <a:rPr baseline="30000" lang="en" sz="1800">
                <a:solidFill>
                  <a:srgbClr val="434343"/>
                </a:solidFill>
              </a:rPr>
              <a:t>2</a:t>
            </a:r>
            <a:r>
              <a:rPr lang="en" sz="1800">
                <a:solidFill>
                  <a:srgbClr val="434343"/>
                </a:solidFill>
              </a:rPr>
              <a:t> - ½ n * ½ n ( ∀n ≥ 2 ) = ¼ n</a:t>
            </a:r>
            <a:r>
              <a:rPr baseline="30000" lang="en" sz="1800">
                <a:solidFill>
                  <a:srgbClr val="434343"/>
                </a:solidFill>
              </a:rPr>
              <a:t>2</a:t>
            </a:r>
            <a:r>
              <a:rPr lang="en" sz="1800">
                <a:solidFill>
                  <a:srgbClr val="434343"/>
                </a:solidFill>
              </a:rPr>
              <a:t> </a:t>
            </a:r>
            <a:endParaRPr sz="1800">
              <a:solidFill>
                <a:srgbClr val="434343"/>
              </a:solidFill>
            </a:endParaRPr>
          </a:p>
          <a:p>
            <a:pPr indent="-190500" lvl="2" marL="1143000" rtl="0" algn="l">
              <a:lnSpc>
                <a:spcPct val="180000"/>
              </a:lnSpc>
              <a:spcBef>
                <a:spcPts val="480"/>
              </a:spcBef>
              <a:spcAft>
                <a:spcPts val="0"/>
              </a:spcAft>
              <a:buClr>
                <a:srgbClr val="434343"/>
              </a:buClr>
              <a:buSzPts val="1800"/>
              <a:buFont typeface="Arial"/>
              <a:buChar char="•"/>
            </a:pPr>
            <a:r>
              <a:rPr lang="en" sz="1800">
                <a:solidFill>
                  <a:srgbClr val="434343"/>
                </a:solidFill>
              </a:rPr>
              <a:t>⇒   c</a:t>
            </a:r>
            <a:r>
              <a:rPr baseline="-25000" lang="en" sz="1800">
                <a:solidFill>
                  <a:srgbClr val="434343"/>
                </a:solidFill>
              </a:rPr>
              <a:t>1</a:t>
            </a:r>
            <a:r>
              <a:rPr lang="en" sz="1800">
                <a:solidFill>
                  <a:srgbClr val="434343"/>
                </a:solidFill>
              </a:rPr>
              <a:t>= ¼ </a:t>
            </a:r>
            <a:endParaRPr sz="1800">
              <a:solidFill>
                <a:srgbClr val="434343"/>
              </a:solidFill>
            </a:endParaRPr>
          </a:p>
          <a:p>
            <a:pPr indent="-285750" lvl="1" marL="742950" rtl="0" algn="l">
              <a:lnSpc>
                <a:spcPct val="180000"/>
              </a:lnSpc>
              <a:spcBef>
                <a:spcPts val="480"/>
              </a:spcBef>
              <a:spcAft>
                <a:spcPts val="0"/>
              </a:spcAft>
              <a:buClr>
                <a:schemeClr val="dk1"/>
              </a:buClr>
              <a:buSzPts val="2400"/>
              <a:buFont typeface="Comic Sans MS"/>
              <a:buChar char="–"/>
            </a:pPr>
            <a:r>
              <a:rPr lang="en" sz="2100">
                <a:solidFill>
                  <a:srgbClr val="3333FF"/>
                </a:solidFill>
                <a:latin typeface="Comic Sans MS"/>
                <a:ea typeface="Comic Sans MS"/>
                <a:cs typeface="Comic Sans MS"/>
                <a:sym typeface="Comic Sans MS"/>
              </a:rPr>
              <a:t>n ≠ Θ(n</a:t>
            </a:r>
            <a:r>
              <a:rPr baseline="30000" lang="en" sz="2100">
                <a:solidFill>
                  <a:srgbClr val="3333FF"/>
                </a:solidFill>
                <a:latin typeface="Comic Sans MS"/>
                <a:ea typeface="Comic Sans MS"/>
                <a:cs typeface="Comic Sans MS"/>
                <a:sym typeface="Comic Sans MS"/>
              </a:rPr>
              <a:t>2</a:t>
            </a:r>
            <a:r>
              <a:rPr lang="en" sz="2100">
                <a:solidFill>
                  <a:srgbClr val="3333FF"/>
                </a:solidFill>
                <a:latin typeface="Comic Sans MS"/>
                <a:ea typeface="Comic Sans MS"/>
                <a:cs typeface="Comic Sans MS"/>
                <a:sym typeface="Comic Sans MS"/>
              </a:rPr>
              <a:t>)</a:t>
            </a:r>
            <a:r>
              <a:rPr lang="en" sz="1300">
                <a:latin typeface="Comic Sans MS"/>
                <a:ea typeface="Comic Sans MS"/>
                <a:cs typeface="Comic Sans MS"/>
                <a:sym typeface="Comic Sans MS"/>
              </a:rPr>
              <a:t>: </a:t>
            </a:r>
            <a:endParaRPr sz="1300">
              <a:latin typeface="Comic Sans MS"/>
              <a:ea typeface="Comic Sans MS"/>
              <a:cs typeface="Comic Sans MS"/>
              <a:sym typeface="Comic Sans MS"/>
            </a:endParaRPr>
          </a:p>
          <a:p>
            <a:pPr indent="0" lvl="0" marL="558800" rtl="0" algn="l">
              <a:lnSpc>
                <a:spcPct val="180000"/>
              </a:lnSpc>
              <a:spcBef>
                <a:spcPts val="480"/>
              </a:spcBef>
              <a:spcAft>
                <a:spcPts val="0"/>
              </a:spcAft>
              <a:buSzPts val="1400"/>
              <a:buNone/>
            </a:pPr>
            <a:r>
              <a:rPr lang="en" sz="1600">
                <a:solidFill>
                  <a:srgbClr val="434343"/>
                </a:solidFill>
                <a:latin typeface="Comic Sans MS"/>
                <a:ea typeface="Comic Sans MS"/>
                <a:cs typeface="Comic Sans MS"/>
                <a:sym typeface="Comic Sans MS"/>
              </a:rPr>
              <a:t>c</a:t>
            </a:r>
            <a:r>
              <a:rPr baseline="-25000" lang="en" sz="1600">
                <a:solidFill>
                  <a:srgbClr val="434343"/>
                </a:solidFill>
                <a:latin typeface="Comic Sans MS"/>
                <a:ea typeface="Comic Sans MS"/>
                <a:cs typeface="Comic Sans MS"/>
                <a:sym typeface="Comic Sans MS"/>
              </a:rPr>
              <a:t>1</a:t>
            </a:r>
            <a:r>
              <a:rPr lang="en" sz="1600">
                <a:solidFill>
                  <a:srgbClr val="434343"/>
                </a:solidFill>
                <a:latin typeface="Comic Sans MS"/>
                <a:ea typeface="Comic Sans MS"/>
                <a:cs typeface="Comic Sans MS"/>
                <a:sym typeface="Comic Sans MS"/>
              </a:rPr>
              <a:t> n</a:t>
            </a:r>
            <a:r>
              <a:rPr baseline="30000" lang="en" sz="1600">
                <a:solidFill>
                  <a:srgbClr val="434343"/>
                </a:solidFill>
                <a:latin typeface="Comic Sans MS"/>
                <a:ea typeface="Comic Sans MS"/>
                <a:cs typeface="Comic Sans MS"/>
                <a:sym typeface="Comic Sans MS"/>
              </a:rPr>
              <a:t>2</a:t>
            </a:r>
            <a:r>
              <a:rPr lang="en" sz="1600">
                <a:solidFill>
                  <a:srgbClr val="434343"/>
                </a:solidFill>
                <a:latin typeface="Comic Sans MS"/>
                <a:ea typeface="Comic Sans MS"/>
                <a:cs typeface="Comic Sans MS"/>
                <a:sym typeface="Comic Sans MS"/>
              </a:rPr>
              <a:t> ≤ n ≤ c</a:t>
            </a:r>
            <a:r>
              <a:rPr baseline="-25000" lang="en" sz="1600">
                <a:solidFill>
                  <a:srgbClr val="434343"/>
                </a:solidFill>
                <a:latin typeface="Comic Sans MS"/>
                <a:ea typeface="Comic Sans MS"/>
                <a:cs typeface="Comic Sans MS"/>
                <a:sym typeface="Comic Sans MS"/>
              </a:rPr>
              <a:t>2</a:t>
            </a:r>
            <a:r>
              <a:rPr lang="en" sz="1600">
                <a:solidFill>
                  <a:srgbClr val="434343"/>
                </a:solidFill>
                <a:latin typeface="Comic Sans MS"/>
                <a:ea typeface="Comic Sans MS"/>
                <a:cs typeface="Comic Sans MS"/>
                <a:sym typeface="Comic Sans MS"/>
              </a:rPr>
              <a:t> n</a:t>
            </a:r>
            <a:r>
              <a:rPr baseline="30000" lang="en" sz="1600">
                <a:solidFill>
                  <a:srgbClr val="434343"/>
                </a:solidFill>
                <a:latin typeface="Comic Sans MS"/>
                <a:ea typeface="Comic Sans MS"/>
                <a:cs typeface="Comic Sans MS"/>
                <a:sym typeface="Comic Sans MS"/>
              </a:rPr>
              <a:t>2</a:t>
            </a:r>
            <a:r>
              <a:rPr baseline="30000" lang="en">
                <a:solidFill>
                  <a:srgbClr val="434343"/>
                </a:solidFill>
              </a:rPr>
              <a:t> </a:t>
            </a:r>
            <a:endParaRPr sz="1600">
              <a:solidFill>
                <a:srgbClr val="434343"/>
              </a:solidFill>
            </a:endParaRPr>
          </a:p>
          <a:p>
            <a:pPr indent="-285750" lvl="1" marL="742950" rtl="0" algn="l">
              <a:lnSpc>
                <a:spcPct val="180000"/>
              </a:lnSpc>
              <a:spcBef>
                <a:spcPts val="480"/>
              </a:spcBef>
              <a:spcAft>
                <a:spcPts val="0"/>
              </a:spcAft>
              <a:buClr>
                <a:schemeClr val="dk1"/>
              </a:buClr>
              <a:buSzPts val="2000"/>
              <a:buFont typeface="Arial"/>
              <a:buNone/>
            </a:pPr>
            <a:r>
              <a:rPr lang="en" sz="1800">
                <a:solidFill>
                  <a:srgbClr val="434343"/>
                </a:solidFill>
              </a:rPr>
              <a:t>	⇒ only holds for: </a:t>
            </a:r>
            <a:r>
              <a:rPr lang="en" sz="1800">
                <a:solidFill>
                  <a:srgbClr val="434343"/>
                </a:solidFill>
                <a:latin typeface="Comic Sans MS"/>
                <a:ea typeface="Comic Sans MS"/>
                <a:cs typeface="Comic Sans MS"/>
                <a:sym typeface="Comic Sans MS"/>
              </a:rPr>
              <a:t>n ≤ 1/</a:t>
            </a:r>
            <a:r>
              <a:rPr lang="en" sz="1200">
                <a:solidFill>
                  <a:srgbClr val="434343"/>
                </a:solidFill>
                <a:latin typeface="Comic Sans MS"/>
                <a:ea typeface="Comic Sans MS"/>
                <a:cs typeface="Comic Sans MS"/>
                <a:sym typeface="Comic Sans MS"/>
              </a:rPr>
              <a:t>c</a:t>
            </a:r>
            <a:r>
              <a:rPr baseline="-25000" lang="en" sz="1200">
                <a:solidFill>
                  <a:srgbClr val="434343"/>
                </a:solidFill>
                <a:latin typeface="Comic Sans MS"/>
                <a:ea typeface="Comic Sans MS"/>
                <a:cs typeface="Comic Sans MS"/>
                <a:sym typeface="Comic Sans MS"/>
              </a:rPr>
              <a:t>1</a:t>
            </a:r>
            <a:endParaRPr sz="1200">
              <a:solidFill>
                <a:srgbClr val="434343"/>
              </a:solidFill>
              <a:latin typeface="Comic Sans MS"/>
              <a:ea typeface="Comic Sans MS"/>
              <a:cs typeface="Comic Sans MS"/>
              <a:sym typeface="Comic Sans MS"/>
            </a:endParaRPr>
          </a:p>
        </p:txBody>
      </p:sp>
      <p:sp>
        <p:nvSpPr>
          <p:cNvPr id="633" name="Google Shape;633;p62"/>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634" name="Google Shape;634;p6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640" name="Google Shape;640;p63"/>
          <p:cNvSpPr txBox="1"/>
          <p:nvPr>
            <p:ph idx="1" type="body"/>
          </p:nvPr>
        </p:nvSpPr>
        <p:spPr>
          <a:xfrm>
            <a:off x="596175" y="883650"/>
            <a:ext cx="7719900" cy="3792600"/>
          </a:xfrm>
          <a:prstGeom prst="rect">
            <a:avLst/>
          </a:prstGeom>
          <a:noFill/>
          <a:ln>
            <a:noFill/>
          </a:ln>
        </p:spPr>
        <p:txBody>
          <a:bodyPr anchorCtr="0" anchor="t" bIns="34275" lIns="68575" spcFirstLastPara="1" rIns="68575" wrap="square" tIns="34275">
            <a:noAutofit/>
          </a:bodyPr>
          <a:lstStyle/>
          <a:p>
            <a:pPr indent="-254000" lvl="0" marL="254000" rtl="0" algn="l">
              <a:lnSpc>
                <a:spcPct val="95000"/>
              </a:lnSpc>
              <a:spcBef>
                <a:spcPts val="0"/>
              </a:spcBef>
              <a:spcAft>
                <a:spcPts val="0"/>
              </a:spcAft>
              <a:buClr>
                <a:schemeClr val="accent2"/>
              </a:buClr>
              <a:buSzPts val="2743"/>
              <a:buFont typeface="Arial"/>
              <a:buChar char="●"/>
            </a:pPr>
            <a:r>
              <a:rPr lang="en" sz="2465"/>
              <a:t>Prove that:</a:t>
            </a:r>
            <a:endParaRPr sz="2465"/>
          </a:p>
          <a:p>
            <a:pPr indent="-114300" lvl="0" marL="254000" rtl="0" algn="l">
              <a:lnSpc>
                <a:spcPct val="95000"/>
              </a:lnSpc>
              <a:spcBef>
                <a:spcPts val="400"/>
              </a:spcBef>
              <a:spcAft>
                <a:spcPts val="0"/>
              </a:spcAft>
              <a:buClr>
                <a:schemeClr val="accent2"/>
              </a:buClr>
              <a:buSzPts val="1942"/>
              <a:buFont typeface="Arial"/>
              <a:buNone/>
            </a:pPr>
            <a:r>
              <a:t/>
            </a:r>
            <a:endParaRPr sz="2465"/>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Let </a:t>
            </a:r>
            <a:r>
              <a:rPr i="1" lang="en" sz="2465">
                <a:solidFill>
                  <a:srgbClr val="3333FF"/>
                </a:solidFill>
              </a:rPr>
              <a:t>c</a:t>
            </a:r>
            <a:r>
              <a:rPr baseline="-25000" i="1" lang="en" sz="2465">
                <a:solidFill>
                  <a:srgbClr val="3333FF"/>
                </a:solidFill>
              </a:rPr>
              <a:t>1</a:t>
            </a:r>
            <a:r>
              <a:rPr lang="en" sz="2465">
                <a:solidFill>
                  <a:srgbClr val="3333FF"/>
                </a:solidFill>
              </a:rPr>
              <a:t> = 21 and </a:t>
            </a:r>
            <a:r>
              <a:rPr i="1" lang="en" sz="2465">
                <a:solidFill>
                  <a:srgbClr val="3333FF"/>
                </a:solidFill>
              </a:rPr>
              <a:t>n</a:t>
            </a:r>
            <a:r>
              <a:rPr baseline="-25000" i="1" lang="en" sz="2465">
                <a:solidFill>
                  <a:srgbClr val="3333FF"/>
                </a:solidFill>
              </a:rPr>
              <a:t>0</a:t>
            </a:r>
            <a:r>
              <a:rPr lang="en" sz="2465">
                <a:solidFill>
                  <a:srgbClr val="3333FF"/>
                </a:solidFill>
              </a:rPr>
              <a:t> = 10</a:t>
            </a:r>
            <a:endParaRPr sz="2465">
              <a:solidFill>
                <a:srgbClr val="3333FF"/>
              </a:solidFill>
            </a:endParaRPr>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21</a:t>
            </a:r>
            <a:r>
              <a:rPr i="1" lang="en" sz="2465">
                <a:solidFill>
                  <a:srgbClr val="3333FF"/>
                </a:solidFill>
              </a:rPr>
              <a:t>n</a:t>
            </a:r>
            <a:r>
              <a:rPr baseline="30000" lang="en" sz="2465">
                <a:solidFill>
                  <a:srgbClr val="3333FF"/>
                </a:solidFill>
              </a:rPr>
              <a:t>3</a:t>
            </a:r>
            <a:r>
              <a:rPr lang="en" sz="2465">
                <a:solidFill>
                  <a:srgbClr val="3333FF"/>
                </a:solidFill>
              </a:rPr>
              <a:t> &gt; 20</a:t>
            </a:r>
            <a:r>
              <a:rPr i="1" lang="en" sz="2465">
                <a:solidFill>
                  <a:srgbClr val="3333FF"/>
                </a:solidFill>
              </a:rPr>
              <a:t>n</a:t>
            </a:r>
            <a:r>
              <a:rPr baseline="30000" lang="en" sz="2465">
                <a:solidFill>
                  <a:srgbClr val="3333FF"/>
                </a:solidFill>
              </a:rPr>
              <a:t>3</a:t>
            </a:r>
            <a:r>
              <a:rPr lang="en" sz="2465">
                <a:solidFill>
                  <a:srgbClr val="3333FF"/>
                </a:solidFill>
              </a:rPr>
              <a:t> + 7</a:t>
            </a:r>
            <a:r>
              <a:rPr i="1" lang="en" sz="2465">
                <a:solidFill>
                  <a:srgbClr val="3333FF"/>
                </a:solidFill>
              </a:rPr>
              <a:t>n</a:t>
            </a:r>
            <a:r>
              <a:rPr lang="en" sz="2465">
                <a:solidFill>
                  <a:srgbClr val="3333FF"/>
                </a:solidFill>
              </a:rPr>
              <a:t> + 1000  for all </a:t>
            </a:r>
            <a:r>
              <a:rPr i="1" lang="en" sz="2465">
                <a:solidFill>
                  <a:srgbClr val="3333FF"/>
                </a:solidFill>
              </a:rPr>
              <a:t>n</a:t>
            </a:r>
            <a:r>
              <a:rPr lang="en" sz="2465">
                <a:solidFill>
                  <a:srgbClr val="3333FF"/>
                </a:solidFill>
              </a:rPr>
              <a:t> &gt; 10</a:t>
            </a:r>
            <a:endParaRPr sz="2465">
              <a:solidFill>
                <a:srgbClr val="3333FF"/>
              </a:solidFill>
            </a:endParaRPr>
          </a:p>
          <a:p>
            <a:pPr indent="-254000" lvl="0" marL="254000" rtl="0" algn="l">
              <a:lnSpc>
                <a:spcPct val="95000"/>
              </a:lnSpc>
              <a:spcBef>
                <a:spcPts val="400"/>
              </a:spcBef>
              <a:spcAft>
                <a:spcPts val="0"/>
              </a:spcAft>
              <a:buClr>
                <a:schemeClr val="accent2"/>
              </a:buClr>
              <a:buSzPts val="1942"/>
              <a:buFont typeface="Noto Sans Symbols"/>
              <a:buNone/>
            </a:pPr>
            <a:r>
              <a:rPr lang="en" sz="2465">
                <a:solidFill>
                  <a:srgbClr val="3333FF"/>
                </a:solidFill>
              </a:rPr>
              <a:t>	 </a:t>
            </a:r>
            <a:r>
              <a:rPr i="1" lang="en" sz="2465">
                <a:solidFill>
                  <a:srgbClr val="3333FF"/>
                </a:solidFill>
              </a:rPr>
              <a:t>n</a:t>
            </a:r>
            <a:r>
              <a:rPr baseline="30000" lang="en" sz="2465">
                <a:solidFill>
                  <a:srgbClr val="3333FF"/>
                </a:solidFill>
              </a:rPr>
              <a:t>3</a:t>
            </a:r>
            <a:r>
              <a:rPr lang="en" sz="2465">
                <a:solidFill>
                  <a:srgbClr val="3333FF"/>
                </a:solidFill>
              </a:rPr>
              <a:t> &gt; 7</a:t>
            </a:r>
            <a:r>
              <a:rPr i="1" lang="en" sz="2465">
                <a:solidFill>
                  <a:srgbClr val="3333FF"/>
                </a:solidFill>
              </a:rPr>
              <a:t>n</a:t>
            </a:r>
            <a:r>
              <a:rPr lang="en" sz="2465">
                <a:solidFill>
                  <a:srgbClr val="3333FF"/>
                </a:solidFill>
              </a:rPr>
              <a:t> + 1000  for all </a:t>
            </a:r>
            <a:r>
              <a:rPr i="1" lang="en" sz="2465">
                <a:solidFill>
                  <a:srgbClr val="3333FF"/>
                </a:solidFill>
              </a:rPr>
              <a:t>n</a:t>
            </a:r>
            <a:r>
              <a:rPr lang="en" sz="2465">
                <a:solidFill>
                  <a:srgbClr val="3333FF"/>
                </a:solidFill>
              </a:rPr>
              <a:t> &gt; 10</a:t>
            </a:r>
            <a:endParaRPr sz="2465">
              <a:solidFill>
                <a:srgbClr val="3333FF"/>
              </a:solidFill>
            </a:endParaRPr>
          </a:p>
          <a:p>
            <a:pPr indent="-254000" lvl="0" marL="254000" rtl="0" algn="l">
              <a:lnSpc>
                <a:spcPct val="95000"/>
              </a:lnSpc>
              <a:spcBef>
                <a:spcPts val="400"/>
              </a:spcBef>
              <a:spcAft>
                <a:spcPts val="0"/>
              </a:spcAft>
              <a:buClr>
                <a:schemeClr val="accent2"/>
              </a:buClr>
              <a:buSzPts val="1942"/>
              <a:buFont typeface="Noto Sans Symbols"/>
              <a:buNone/>
            </a:pPr>
            <a:r>
              <a:rPr lang="en" sz="2465">
                <a:solidFill>
                  <a:srgbClr val="3333FF"/>
                </a:solidFill>
              </a:rPr>
              <a:t>	TRUE, but we also need…</a:t>
            </a:r>
            <a:endParaRPr sz="2465">
              <a:solidFill>
                <a:srgbClr val="3333FF"/>
              </a:solidFill>
            </a:endParaRPr>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Let </a:t>
            </a:r>
            <a:r>
              <a:rPr i="1" lang="en" sz="2465">
                <a:solidFill>
                  <a:srgbClr val="3333FF"/>
                </a:solidFill>
              </a:rPr>
              <a:t>c</a:t>
            </a:r>
            <a:r>
              <a:rPr baseline="-25000" i="1" lang="en" sz="2465">
                <a:solidFill>
                  <a:srgbClr val="3333FF"/>
                </a:solidFill>
              </a:rPr>
              <a:t>2</a:t>
            </a:r>
            <a:r>
              <a:rPr lang="en" sz="2465">
                <a:solidFill>
                  <a:srgbClr val="3333FF"/>
                </a:solidFill>
              </a:rPr>
              <a:t> = 20 and </a:t>
            </a:r>
            <a:r>
              <a:rPr i="1" lang="en" sz="2465">
                <a:solidFill>
                  <a:srgbClr val="3333FF"/>
                </a:solidFill>
              </a:rPr>
              <a:t>n</a:t>
            </a:r>
            <a:r>
              <a:rPr baseline="-25000" i="1" lang="en" sz="2465">
                <a:solidFill>
                  <a:srgbClr val="3333FF"/>
                </a:solidFill>
              </a:rPr>
              <a:t>0</a:t>
            </a:r>
            <a:r>
              <a:rPr lang="en" sz="2465">
                <a:solidFill>
                  <a:srgbClr val="3333FF"/>
                </a:solidFill>
              </a:rPr>
              <a:t> = 1</a:t>
            </a:r>
            <a:endParaRPr sz="2465">
              <a:solidFill>
                <a:srgbClr val="3333FF"/>
              </a:solidFill>
            </a:endParaRPr>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20</a:t>
            </a:r>
            <a:r>
              <a:rPr i="1" lang="en" sz="2465">
                <a:solidFill>
                  <a:srgbClr val="3333FF"/>
                </a:solidFill>
              </a:rPr>
              <a:t>n</a:t>
            </a:r>
            <a:r>
              <a:rPr baseline="30000" lang="en" sz="2465">
                <a:solidFill>
                  <a:srgbClr val="3333FF"/>
                </a:solidFill>
              </a:rPr>
              <a:t>3</a:t>
            </a:r>
            <a:r>
              <a:rPr lang="en" sz="2465">
                <a:solidFill>
                  <a:srgbClr val="3333FF"/>
                </a:solidFill>
              </a:rPr>
              <a:t> &lt; 20</a:t>
            </a:r>
            <a:r>
              <a:rPr i="1" lang="en" sz="2465">
                <a:solidFill>
                  <a:srgbClr val="3333FF"/>
                </a:solidFill>
              </a:rPr>
              <a:t>n</a:t>
            </a:r>
            <a:r>
              <a:rPr baseline="30000" lang="en" sz="2465">
                <a:solidFill>
                  <a:srgbClr val="3333FF"/>
                </a:solidFill>
              </a:rPr>
              <a:t>3</a:t>
            </a:r>
            <a:r>
              <a:rPr lang="en" sz="2465">
                <a:solidFill>
                  <a:srgbClr val="3333FF"/>
                </a:solidFill>
              </a:rPr>
              <a:t> + 7</a:t>
            </a:r>
            <a:r>
              <a:rPr i="1" lang="en" sz="2465">
                <a:solidFill>
                  <a:srgbClr val="3333FF"/>
                </a:solidFill>
              </a:rPr>
              <a:t>n</a:t>
            </a:r>
            <a:r>
              <a:rPr lang="en" sz="2465">
                <a:solidFill>
                  <a:srgbClr val="3333FF"/>
                </a:solidFill>
              </a:rPr>
              <a:t> + 1000  for all </a:t>
            </a:r>
            <a:r>
              <a:rPr i="1" lang="en" sz="2465">
                <a:solidFill>
                  <a:srgbClr val="3333FF"/>
                </a:solidFill>
              </a:rPr>
              <a:t>n</a:t>
            </a:r>
            <a:r>
              <a:rPr lang="en" sz="2465">
                <a:solidFill>
                  <a:srgbClr val="3333FF"/>
                </a:solidFill>
              </a:rPr>
              <a:t> ≥ 1</a:t>
            </a:r>
            <a:endParaRPr sz="2465">
              <a:solidFill>
                <a:srgbClr val="3333FF"/>
              </a:solidFill>
            </a:endParaRPr>
          </a:p>
          <a:p>
            <a:pPr indent="-254000" lvl="0" marL="254000" rtl="0" algn="l">
              <a:lnSpc>
                <a:spcPct val="95000"/>
              </a:lnSpc>
              <a:spcBef>
                <a:spcPts val="400"/>
              </a:spcBef>
              <a:spcAft>
                <a:spcPts val="0"/>
              </a:spcAft>
              <a:buClr>
                <a:schemeClr val="accent2"/>
              </a:buClr>
              <a:buSzPts val="1942"/>
              <a:buFont typeface="Noto Sans Symbols"/>
              <a:buNone/>
            </a:pPr>
            <a:r>
              <a:rPr lang="en" sz="2465">
                <a:solidFill>
                  <a:srgbClr val="3333FF"/>
                </a:solidFill>
              </a:rPr>
              <a:t>	TRUE</a:t>
            </a:r>
            <a:endParaRPr sz="2465">
              <a:solidFill>
                <a:srgbClr val="3333FF"/>
              </a:solidFill>
            </a:endParaRPr>
          </a:p>
        </p:txBody>
      </p:sp>
      <p:sp>
        <p:nvSpPr>
          <p:cNvPr id="641" name="Google Shape;641;p63"/>
          <p:cNvSpPr txBox="1"/>
          <p:nvPr/>
        </p:nvSpPr>
        <p:spPr>
          <a:xfrm>
            <a:off x="1796725" y="1226325"/>
            <a:ext cx="7098600" cy="9633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642" name="Google Shape;642;p6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4"/>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lang="en"/>
              <a:t>Subset relations between order-of-growth sets.</a:t>
            </a:r>
            <a:endParaRPr/>
          </a:p>
        </p:txBody>
      </p:sp>
      <p:sp>
        <p:nvSpPr>
          <p:cNvPr id="648" name="Google Shape;648;p64"/>
          <p:cNvSpPr/>
          <p:nvPr/>
        </p:nvSpPr>
        <p:spPr>
          <a:xfrm>
            <a:off x="1451500" y="1392225"/>
            <a:ext cx="5671500" cy="3634800"/>
          </a:xfrm>
          <a:prstGeom prst="rect">
            <a:avLst/>
          </a:prstGeom>
          <a:solidFill>
            <a:srgbClr val="FFFFFF"/>
          </a:solidFill>
          <a:ln cap="flat" cmpd="sng" w="381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0" sz="2400" u="sng" cap="none" strike="noStrike">
              <a:solidFill>
                <a:srgbClr val="3333FF"/>
              </a:solidFill>
              <a:latin typeface="Times New Roman"/>
              <a:ea typeface="Times New Roman"/>
              <a:cs typeface="Times New Roman"/>
              <a:sym typeface="Times New Roman"/>
            </a:endParaRPr>
          </a:p>
        </p:txBody>
      </p:sp>
      <p:sp>
        <p:nvSpPr>
          <p:cNvPr id="649" name="Google Shape;649;p64"/>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Relations Between Different Sets</a:t>
            </a:r>
            <a:endParaRPr/>
          </a:p>
        </p:txBody>
      </p:sp>
      <p:sp>
        <p:nvSpPr>
          <p:cNvPr id="650" name="Google Shape;650;p64"/>
          <p:cNvSpPr/>
          <p:nvPr/>
        </p:nvSpPr>
        <p:spPr>
          <a:xfrm>
            <a:off x="1785116" y="2626475"/>
            <a:ext cx="3069300" cy="2000700"/>
          </a:xfrm>
          <a:prstGeom prst="ellipse">
            <a:avLst/>
          </a:prstGeom>
          <a:solidFill>
            <a:srgbClr val="FF99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64"/>
          <p:cNvSpPr/>
          <p:nvPr/>
        </p:nvSpPr>
        <p:spPr>
          <a:xfrm>
            <a:off x="3519921" y="2626475"/>
            <a:ext cx="3069300" cy="2000700"/>
          </a:xfrm>
          <a:prstGeom prst="ellipse">
            <a:avLst/>
          </a:prstGeom>
          <a:solidFill>
            <a:srgbClr val="00FF00">
              <a:alpha val="48627"/>
            </a:srgbClr>
          </a:solidFill>
          <a:ln cap="flat" cmpd="sng" w="38100">
            <a:solidFill>
              <a:srgbClr val="3333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sng" cap="none" strike="noStrike">
              <a:solidFill>
                <a:srgbClr val="3333FF"/>
              </a:solidFill>
              <a:latin typeface="Arial"/>
              <a:ea typeface="Arial"/>
              <a:cs typeface="Arial"/>
              <a:sym typeface="Arial"/>
            </a:endParaRPr>
          </a:p>
        </p:txBody>
      </p:sp>
      <p:sp>
        <p:nvSpPr>
          <p:cNvPr id="652" name="Google Shape;652;p64"/>
          <p:cNvSpPr txBox="1"/>
          <p:nvPr/>
        </p:nvSpPr>
        <p:spPr>
          <a:xfrm>
            <a:off x="3636102" y="1900925"/>
            <a:ext cx="13023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 sz="3200" u="none" cap="none" strike="noStrike">
                <a:solidFill>
                  <a:srgbClr val="0000FF"/>
                </a:solidFill>
                <a:latin typeface="Times New Roman"/>
                <a:ea typeface="Times New Roman"/>
                <a:cs typeface="Times New Roman"/>
                <a:sym typeface="Times New Roman"/>
              </a:rPr>
              <a:t>R</a:t>
            </a:r>
            <a:r>
              <a:rPr b="0" i="0" lang="en" sz="3200" u="none" cap="none" strike="noStrike">
                <a:solidFill>
                  <a:srgbClr val="0000FF"/>
                </a:solidFill>
                <a:latin typeface="Times New Roman"/>
                <a:ea typeface="Times New Roman"/>
                <a:cs typeface="Times New Roman"/>
                <a:sym typeface="Times New Roman"/>
              </a:rPr>
              <a:t>→</a:t>
            </a:r>
            <a:r>
              <a:rPr b="1" i="0" lang="en" sz="3200" u="none" cap="none" strike="noStrike">
                <a:solidFill>
                  <a:srgbClr val="0000FF"/>
                </a:solidFill>
                <a:latin typeface="Times New Roman"/>
                <a:ea typeface="Times New Roman"/>
                <a:cs typeface="Times New Roman"/>
                <a:sym typeface="Times New Roman"/>
              </a:rPr>
              <a:t>R</a:t>
            </a:r>
            <a:endParaRPr b="1" i="0" sz="3200" u="none" cap="none" strike="noStrike">
              <a:solidFill>
                <a:srgbClr val="0000FF"/>
              </a:solidFill>
              <a:latin typeface="Times New Roman"/>
              <a:ea typeface="Times New Roman"/>
              <a:cs typeface="Times New Roman"/>
              <a:sym typeface="Times New Roman"/>
            </a:endParaRPr>
          </a:p>
        </p:txBody>
      </p:sp>
      <p:sp>
        <p:nvSpPr>
          <p:cNvPr id="653" name="Google Shape;653;p64"/>
          <p:cNvSpPr/>
          <p:nvPr/>
        </p:nvSpPr>
        <p:spPr>
          <a:xfrm>
            <a:off x="1785116" y="2626475"/>
            <a:ext cx="3069300" cy="2000700"/>
          </a:xfrm>
          <a:prstGeom prst="ellipse">
            <a:avLst/>
          </a:prstGeom>
          <a:noFill/>
          <a:ln cap="flat" cmpd="sng" w="38100">
            <a:solidFill>
              <a:srgbClr val="3333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sng" cap="none" strike="noStrike">
              <a:solidFill>
                <a:srgbClr val="3333FF"/>
              </a:solidFill>
              <a:latin typeface="Arial"/>
              <a:ea typeface="Arial"/>
              <a:cs typeface="Arial"/>
              <a:sym typeface="Arial"/>
            </a:endParaRPr>
          </a:p>
        </p:txBody>
      </p:sp>
      <p:sp>
        <p:nvSpPr>
          <p:cNvPr id="654" name="Google Shape;654;p64"/>
          <p:cNvSpPr txBox="1"/>
          <p:nvPr/>
        </p:nvSpPr>
        <p:spPr>
          <a:xfrm>
            <a:off x="5004175" y="1948575"/>
            <a:ext cx="12600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0" i="0" lang="en" sz="3200" u="none" cap="none" strike="noStrike">
                <a:solidFill>
                  <a:srgbClr val="0000FF"/>
                </a:solidFill>
                <a:latin typeface="Times New Roman"/>
                <a:ea typeface="Times New Roman"/>
                <a:cs typeface="Times New Roman"/>
                <a:sym typeface="Times New Roman"/>
              </a:rPr>
              <a:t>Ω( </a:t>
            </a:r>
            <a:r>
              <a:rPr b="0" i="1" lang="en" sz="3200" u="none" cap="none" strike="noStrike">
                <a:solidFill>
                  <a:srgbClr val="0000FF"/>
                </a:solidFill>
                <a:latin typeface="Times New Roman"/>
                <a:ea typeface="Times New Roman"/>
                <a:cs typeface="Times New Roman"/>
                <a:sym typeface="Times New Roman"/>
              </a:rPr>
              <a:t>f </a:t>
            </a:r>
            <a:r>
              <a:rPr b="0" i="0" lang="en" sz="3200" u="none" cap="none" strike="noStrike">
                <a:solidFill>
                  <a:srgbClr val="0000FF"/>
                </a:solidFill>
                <a:latin typeface="Times New Roman"/>
                <a:ea typeface="Times New Roman"/>
                <a:cs typeface="Times New Roman"/>
                <a:sym typeface="Times New Roman"/>
              </a:rPr>
              <a:t>)</a:t>
            </a:r>
            <a:endParaRPr b="0" i="0" sz="3200" u="none" cap="none" strike="noStrike">
              <a:solidFill>
                <a:srgbClr val="0000FF"/>
              </a:solidFill>
              <a:latin typeface="Times New Roman"/>
              <a:ea typeface="Times New Roman"/>
              <a:cs typeface="Times New Roman"/>
              <a:sym typeface="Times New Roman"/>
            </a:endParaRPr>
          </a:p>
        </p:txBody>
      </p:sp>
      <p:sp>
        <p:nvSpPr>
          <p:cNvPr id="655" name="Google Shape;655;p64"/>
          <p:cNvSpPr txBox="1"/>
          <p:nvPr/>
        </p:nvSpPr>
        <p:spPr>
          <a:xfrm>
            <a:off x="2104996" y="1948575"/>
            <a:ext cx="13686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0" i="0" lang="en" sz="3200" u="none" cap="none" strike="noStrike">
                <a:solidFill>
                  <a:srgbClr val="0000FF"/>
                </a:solidFill>
                <a:latin typeface="Times New Roman"/>
                <a:ea typeface="Times New Roman"/>
                <a:cs typeface="Times New Roman"/>
                <a:sym typeface="Times New Roman"/>
              </a:rPr>
              <a:t>O( </a:t>
            </a:r>
            <a:r>
              <a:rPr b="0" i="1" lang="en" sz="3200" u="none" cap="none" strike="noStrike">
                <a:solidFill>
                  <a:srgbClr val="0000FF"/>
                </a:solidFill>
                <a:latin typeface="Times New Roman"/>
                <a:ea typeface="Times New Roman"/>
                <a:cs typeface="Times New Roman"/>
                <a:sym typeface="Times New Roman"/>
              </a:rPr>
              <a:t>f </a:t>
            </a:r>
            <a:r>
              <a:rPr b="0" i="0" lang="en" sz="3200" u="none" cap="none" strike="noStrike">
                <a:solidFill>
                  <a:srgbClr val="0000FF"/>
                </a:solidFill>
                <a:latin typeface="Times New Roman"/>
                <a:ea typeface="Times New Roman"/>
                <a:cs typeface="Times New Roman"/>
                <a:sym typeface="Times New Roman"/>
              </a:rPr>
              <a:t>)</a:t>
            </a:r>
            <a:endParaRPr b="0" i="0" sz="3200" u="none" cap="none" strike="noStrike">
              <a:solidFill>
                <a:srgbClr val="0000FF"/>
              </a:solidFill>
              <a:latin typeface="Times New Roman"/>
              <a:ea typeface="Times New Roman"/>
              <a:cs typeface="Times New Roman"/>
              <a:sym typeface="Times New Roman"/>
            </a:endParaRPr>
          </a:p>
        </p:txBody>
      </p:sp>
      <p:sp>
        <p:nvSpPr>
          <p:cNvPr id="656" name="Google Shape;656;p64"/>
          <p:cNvSpPr txBox="1"/>
          <p:nvPr/>
        </p:nvSpPr>
        <p:spPr>
          <a:xfrm>
            <a:off x="3724248" y="3283275"/>
            <a:ext cx="11301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0" i="0" lang="en" sz="3200" u="none" cap="none" strike="noStrike">
                <a:solidFill>
                  <a:srgbClr val="0000FF"/>
                </a:solidFill>
                <a:latin typeface="Times New Roman"/>
                <a:ea typeface="Times New Roman"/>
                <a:cs typeface="Times New Roman"/>
                <a:sym typeface="Times New Roman"/>
              </a:rPr>
              <a:t>Θ( </a:t>
            </a:r>
            <a:r>
              <a:rPr b="0" i="1" lang="en" sz="3200" u="none" cap="none" strike="noStrike">
                <a:solidFill>
                  <a:srgbClr val="0000FF"/>
                </a:solidFill>
                <a:latin typeface="Times New Roman"/>
                <a:ea typeface="Times New Roman"/>
                <a:cs typeface="Times New Roman"/>
                <a:sym typeface="Times New Roman"/>
              </a:rPr>
              <a:t>f </a:t>
            </a:r>
            <a:r>
              <a:rPr b="0" i="0" lang="en" sz="3200" u="none" cap="none" strike="noStrike">
                <a:solidFill>
                  <a:srgbClr val="0000FF"/>
                </a:solidFill>
                <a:latin typeface="Times New Roman"/>
                <a:ea typeface="Times New Roman"/>
                <a:cs typeface="Times New Roman"/>
                <a:sym typeface="Times New Roman"/>
              </a:rPr>
              <a:t>)</a:t>
            </a:r>
            <a:endParaRPr b="0" i="0" sz="3200" u="none" cap="none" strike="noStrike">
              <a:solidFill>
                <a:srgbClr val="0000FF"/>
              </a:solidFill>
              <a:latin typeface="Times New Roman"/>
              <a:ea typeface="Times New Roman"/>
              <a:cs typeface="Times New Roman"/>
              <a:sym typeface="Times New Roman"/>
            </a:endParaRPr>
          </a:p>
        </p:txBody>
      </p:sp>
      <p:sp>
        <p:nvSpPr>
          <p:cNvPr id="657" name="Google Shape;657;p64"/>
          <p:cNvSpPr txBox="1"/>
          <p:nvPr/>
        </p:nvSpPr>
        <p:spPr>
          <a:xfrm>
            <a:off x="3832051" y="2866525"/>
            <a:ext cx="8022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rgbClr val="0000FF"/>
                </a:solidFill>
                <a:latin typeface="Times New Roman"/>
                <a:ea typeface="Times New Roman"/>
                <a:cs typeface="Times New Roman"/>
                <a:sym typeface="Times New Roman"/>
              </a:rPr>
              <a:t>• </a:t>
            </a:r>
            <a:r>
              <a:rPr b="0" i="1" lang="en" sz="2400" u="none" cap="none" strike="noStrike">
                <a:solidFill>
                  <a:srgbClr val="0000FF"/>
                </a:solidFill>
                <a:latin typeface="Times New Roman"/>
                <a:ea typeface="Times New Roman"/>
                <a:cs typeface="Times New Roman"/>
                <a:sym typeface="Times New Roman"/>
              </a:rPr>
              <a:t>f</a:t>
            </a:r>
            <a:endParaRPr b="0" i="0" sz="2400" u="none" cap="none" strike="noStrike">
              <a:solidFill>
                <a:srgbClr val="0000FF"/>
              </a:solidFill>
              <a:latin typeface="Times New Roman"/>
              <a:ea typeface="Times New Roman"/>
              <a:cs typeface="Times New Roman"/>
              <a:sym typeface="Times New Roman"/>
            </a:endParaRPr>
          </a:p>
        </p:txBody>
      </p:sp>
      <p:sp>
        <p:nvSpPr>
          <p:cNvPr id="658" name="Google Shape;658;p6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5"/>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Logarithms and properties</a:t>
            </a:r>
            <a:endParaRPr/>
          </a:p>
        </p:txBody>
      </p:sp>
      <p:sp>
        <p:nvSpPr>
          <p:cNvPr id="664" name="Google Shape;664;p65"/>
          <p:cNvSpPr txBox="1"/>
          <p:nvPr>
            <p:ph idx="1" type="body"/>
          </p:nvPr>
        </p:nvSpPr>
        <p:spPr>
          <a:xfrm>
            <a:off x="350838" y="910829"/>
            <a:ext cx="83202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2"/>
              </a:buClr>
              <a:buSzPts val="2400"/>
              <a:buFont typeface="Arial"/>
              <a:buChar char="•"/>
            </a:pPr>
            <a:r>
              <a:rPr lang="en" sz="2400"/>
              <a:t>In algorithm analysis we often use the notation </a:t>
            </a:r>
            <a:r>
              <a:rPr lang="en" sz="2400">
                <a:solidFill>
                  <a:srgbClr val="CC0000"/>
                </a:solidFill>
              </a:rPr>
              <a:t>“</a:t>
            </a:r>
            <a:r>
              <a:rPr lang="en" sz="2400">
                <a:solidFill>
                  <a:srgbClr val="CC0000"/>
                </a:solidFill>
                <a:latin typeface="Comic Sans MS"/>
                <a:ea typeface="Comic Sans MS"/>
                <a:cs typeface="Comic Sans MS"/>
                <a:sym typeface="Comic Sans MS"/>
              </a:rPr>
              <a:t>log n</a:t>
            </a:r>
            <a:r>
              <a:rPr lang="en" sz="2400">
                <a:solidFill>
                  <a:srgbClr val="CC0000"/>
                </a:solidFill>
              </a:rPr>
              <a:t>”</a:t>
            </a:r>
            <a:r>
              <a:rPr lang="en" sz="2400"/>
              <a:t> without specifying the base</a:t>
            </a:r>
            <a:endParaRPr sz="2400"/>
          </a:p>
          <a:p>
            <a:pPr indent="0" lvl="0" marL="0" rtl="0" algn="l">
              <a:lnSpc>
                <a:spcPct val="150000"/>
              </a:lnSpc>
              <a:spcBef>
                <a:spcPts val="0"/>
              </a:spcBef>
              <a:spcAft>
                <a:spcPts val="0"/>
              </a:spcAft>
              <a:buSzPts val="1800"/>
              <a:buNone/>
            </a:pPr>
            <a:r>
              <a:t/>
            </a:r>
            <a:endParaRPr sz="2400"/>
          </a:p>
          <a:p>
            <a:pPr indent="0" lvl="0" marL="0" rtl="0" algn="l">
              <a:lnSpc>
                <a:spcPct val="150000"/>
              </a:lnSpc>
              <a:spcBef>
                <a:spcPts val="0"/>
              </a:spcBef>
              <a:spcAft>
                <a:spcPts val="0"/>
              </a:spcAft>
              <a:buSzPts val="1800"/>
              <a:buNone/>
            </a:pPr>
            <a:r>
              <a:t/>
            </a:r>
            <a:endParaRPr sz="2400"/>
          </a:p>
        </p:txBody>
      </p:sp>
      <p:pic>
        <p:nvPicPr>
          <p:cNvPr id="665" name="Google Shape;665;p65"/>
          <p:cNvPicPr preferRelativeResize="0"/>
          <p:nvPr/>
        </p:nvPicPr>
        <p:blipFill rotWithShape="1">
          <a:blip r:embed="rId3">
            <a:alphaModFix/>
          </a:blip>
          <a:srcRect b="0" l="0" r="0" t="0"/>
          <a:stretch/>
        </p:blipFill>
        <p:spPr>
          <a:xfrm>
            <a:off x="2747825" y="2111950"/>
            <a:ext cx="1371599" cy="809626"/>
          </a:xfrm>
          <a:prstGeom prst="rect">
            <a:avLst/>
          </a:prstGeom>
          <a:noFill/>
          <a:ln>
            <a:noFill/>
          </a:ln>
        </p:spPr>
      </p:pic>
      <p:pic>
        <p:nvPicPr>
          <p:cNvPr id="666" name="Google Shape;666;p65"/>
          <p:cNvPicPr preferRelativeResize="0"/>
          <p:nvPr/>
        </p:nvPicPr>
        <p:blipFill rotWithShape="1">
          <a:blip r:embed="rId4">
            <a:alphaModFix/>
          </a:blip>
          <a:srcRect b="0" l="0" r="0" t="0"/>
          <a:stretch/>
        </p:blipFill>
        <p:spPr>
          <a:xfrm>
            <a:off x="5519600" y="2102425"/>
            <a:ext cx="837012" cy="358379"/>
          </a:xfrm>
          <a:prstGeom prst="rect">
            <a:avLst/>
          </a:prstGeom>
          <a:noFill/>
          <a:ln>
            <a:noFill/>
          </a:ln>
        </p:spPr>
      </p:pic>
      <p:sp>
        <p:nvSpPr>
          <p:cNvPr id="667" name="Google Shape;667;p65"/>
          <p:cNvSpPr txBox="1"/>
          <p:nvPr/>
        </p:nvSpPr>
        <p:spPr>
          <a:xfrm>
            <a:off x="690425" y="2176244"/>
            <a:ext cx="1835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Binary logarithm</a:t>
            </a:r>
            <a:endParaRPr b="0" i="0" sz="1400" u="none" cap="none" strike="noStrike">
              <a:solidFill>
                <a:srgbClr val="000000"/>
              </a:solidFill>
              <a:latin typeface="Arial"/>
              <a:ea typeface="Arial"/>
              <a:cs typeface="Arial"/>
              <a:sym typeface="Arial"/>
            </a:endParaRPr>
          </a:p>
        </p:txBody>
      </p:sp>
      <p:sp>
        <p:nvSpPr>
          <p:cNvPr id="668" name="Google Shape;668;p65"/>
          <p:cNvSpPr txBox="1"/>
          <p:nvPr/>
        </p:nvSpPr>
        <p:spPr>
          <a:xfrm>
            <a:off x="690425" y="2577485"/>
            <a:ext cx="19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Natural logarithm</a:t>
            </a:r>
            <a:endParaRPr b="0" i="0" sz="1400" u="none" cap="none" strike="noStrike">
              <a:solidFill>
                <a:srgbClr val="000000"/>
              </a:solidFill>
              <a:latin typeface="Arial"/>
              <a:ea typeface="Arial"/>
              <a:cs typeface="Arial"/>
              <a:sym typeface="Arial"/>
            </a:endParaRPr>
          </a:p>
        </p:txBody>
      </p:sp>
      <p:pic>
        <p:nvPicPr>
          <p:cNvPr id="669" name="Google Shape;669;p65"/>
          <p:cNvPicPr preferRelativeResize="0"/>
          <p:nvPr/>
        </p:nvPicPr>
        <p:blipFill rotWithShape="1">
          <a:blip r:embed="rId5">
            <a:alphaModFix/>
          </a:blip>
          <a:srcRect b="0" l="0" r="0" t="0"/>
          <a:stretch/>
        </p:blipFill>
        <p:spPr>
          <a:xfrm>
            <a:off x="2806563" y="2991822"/>
            <a:ext cx="1524002" cy="702468"/>
          </a:xfrm>
          <a:prstGeom prst="rect">
            <a:avLst/>
          </a:prstGeom>
          <a:noFill/>
          <a:ln>
            <a:noFill/>
          </a:ln>
        </p:spPr>
      </p:pic>
      <p:pic>
        <p:nvPicPr>
          <p:cNvPr id="670" name="Google Shape;670;p65"/>
          <p:cNvPicPr preferRelativeResize="0"/>
          <p:nvPr/>
        </p:nvPicPr>
        <p:blipFill rotWithShape="1">
          <a:blip r:embed="rId6">
            <a:alphaModFix/>
          </a:blip>
          <a:srcRect b="0" l="0" r="0" t="0"/>
          <a:stretch/>
        </p:blipFill>
        <p:spPr>
          <a:xfrm>
            <a:off x="6710225" y="2120285"/>
            <a:ext cx="711995" cy="325041"/>
          </a:xfrm>
          <a:prstGeom prst="rect">
            <a:avLst/>
          </a:prstGeom>
          <a:noFill/>
          <a:ln>
            <a:noFill/>
          </a:ln>
        </p:spPr>
      </p:pic>
      <p:pic>
        <p:nvPicPr>
          <p:cNvPr id="671" name="Google Shape;671;p65"/>
          <p:cNvPicPr preferRelativeResize="0"/>
          <p:nvPr/>
        </p:nvPicPr>
        <p:blipFill rotWithShape="1">
          <a:blip r:embed="rId7">
            <a:alphaModFix/>
          </a:blip>
          <a:srcRect b="0" l="0" r="0" t="0"/>
          <a:stretch/>
        </p:blipFill>
        <p:spPr>
          <a:xfrm>
            <a:off x="5548175" y="2544147"/>
            <a:ext cx="833437" cy="317897"/>
          </a:xfrm>
          <a:prstGeom prst="rect">
            <a:avLst/>
          </a:prstGeom>
          <a:noFill/>
          <a:ln>
            <a:noFill/>
          </a:ln>
        </p:spPr>
      </p:pic>
      <p:pic>
        <p:nvPicPr>
          <p:cNvPr id="672" name="Google Shape;672;p65"/>
          <p:cNvPicPr preferRelativeResize="0"/>
          <p:nvPr/>
        </p:nvPicPr>
        <p:blipFill rotWithShape="1">
          <a:blip r:embed="rId8">
            <a:alphaModFix/>
          </a:blip>
          <a:srcRect b="0" l="0" r="0" t="0"/>
          <a:stretch/>
        </p:blipFill>
        <p:spPr>
          <a:xfrm>
            <a:off x="6710225" y="2544147"/>
            <a:ext cx="1231106" cy="317898"/>
          </a:xfrm>
          <a:prstGeom prst="rect">
            <a:avLst/>
          </a:prstGeom>
          <a:noFill/>
          <a:ln>
            <a:noFill/>
          </a:ln>
        </p:spPr>
      </p:pic>
      <p:pic>
        <p:nvPicPr>
          <p:cNvPr id="673" name="Google Shape;673;p65"/>
          <p:cNvPicPr preferRelativeResize="0"/>
          <p:nvPr/>
        </p:nvPicPr>
        <p:blipFill rotWithShape="1">
          <a:blip r:embed="rId9">
            <a:alphaModFix/>
          </a:blip>
          <a:srcRect b="0" l="0" r="0" t="0"/>
          <a:stretch/>
        </p:blipFill>
        <p:spPr>
          <a:xfrm>
            <a:off x="5548175" y="2907288"/>
            <a:ext cx="733426" cy="620316"/>
          </a:xfrm>
          <a:prstGeom prst="rect">
            <a:avLst/>
          </a:prstGeom>
          <a:noFill/>
          <a:ln>
            <a:noFill/>
          </a:ln>
        </p:spPr>
      </p:pic>
      <p:pic>
        <p:nvPicPr>
          <p:cNvPr id="674" name="Google Shape;674;p65"/>
          <p:cNvPicPr preferRelativeResize="0"/>
          <p:nvPr/>
        </p:nvPicPr>
        <p:blipFill rotWithShape="1">
          <a:blip r:embed="rId10">
            <a:alphaModFix/>
          </a:blip>
          <a:srcRect b="0" l="0" r="0" t="0"/>
          <a:stretch/>
        </p:blipFill>
        <p:spPr>
          <a:xfrm>
            <a:off x="6710225" y="3066831"/>
            <a:ext cx="1165625" cy="300038"/>
          </a:xfrm>
          <a:prstGeom prst="rect">
            <a:avLst/>
          </a:prstGeom>
          <a:noFill/>
          <a:ln>
            <a:noFill/>
          </a:ln>
        </p:spPr>
      </p:pic>
      <p:pic>
        <p:nvPicPr>
          <p:cNvPr id="675" name="Google Shape;675;p65"/>
          <p:cNvPicPr preferRelativeResize="0"/>
          <p:nvPr/>
        </p:nvPicPr>
        <p:blipFill rotWithShape="1">
          <a:blip r:embed="rId11">
            <a:alphaModFix/>
          </a:blip>
          <a:srcRect b="0" l="0" r="0" t="0"/>
          <a:stretch/>
        </p:blipFill>
        <p:spPr>
          <a:xfrm>
            <a:off x="5664063" y="4070529"/>
            <a:ext cx="771527" cy="339327"/>
          </a:xfrm>
          <a:prstGeom prst="rect">
            <a:avLst/>
          </a:prstGeom>
          <a:noFill/>
          <a:ln>
            <a:noFill/>
          </a:ln>
        </p:spPr>
      </p:pic>
      <p:pic>
        <p:nvPicPr>
          <p:cNvPr id="676" name="Google Shape;676;p65"/>
          <p:cNvPicPr preferRelativeResize="0"/>
          <p:nvPr/>
        </p:nvPicPr>
        <p:blipFill rotWithShape="1">
          <a:blip r:embed="rId12">
            <a:alphaModFix/>
          </a:blip>
          <a:srcRect b="0" l="0" r="0" t="0"/>
          <a:stretch/>
        </p:blipFill>
        <p:spPr>
          <a:xfrm>
            <a:off x="6838813" y="3569275"/>
            <a:ext cx="507208" cy="300037"/>
          </a:xfrm>
          <a:prstGeom prst="rect">
            <a:avLst/>
          </a:prstGeom>
          <a:noFill/>
          <a:ln>
            <a:noFill/>
          </a:ln>
        </p:spPr>
      </p:pic>
      <p:pic>
        <p:nvPicPr>
          <p:cNvPr id="677" name="Google Shape;677;p65"/>
          <p:cNvPicPr preferRelativeResize="0"/>
          <p:nvPr/>
        </p:nvPicPr>
        <p:blipFill rotWithShape="1">
          <a:blip r:embed="rId13">
            <a:alphaModFix/>
          </a:blip>
          <a:srcRect b="0" l="0" r="0" t="0"/>
          <a:stretch/>
        </p:blipFill>
        <p:spPr>
          <a:xfrm>
            <a:off x="5770425" y="3588325"/>
            <a:ext cx="715569" cy="301229"/>
          </a:xfrm>
          <a:prstGeom prst="rect">
            <a:avLst/>
          </a:prstGeom>
          <a:noFill/>
          <a:ln>
            <a:noFill/>
          </a:ln>
        </p:spPr>
      </p:pic>
      <p:pic>
        <p:nvPicPr>
          <p:cNvPr id="678" name="Google Shape;678;p65"/>
          <p:cNvPicPr preferRelativeResize="0"/>
          <p:nvPr/>
        </p:nvPicPr>
        <p:blipFill rotWithShape="1">
          <a:blip r:embed="rId14">
            <a:alphaModFix/>
          </a:blip>
          <a:srcRect b="0" l="0" r="0" t="0"/>
          <a:stretch/>
        </p:blipFill>
        <p:spPr>
          <a:xfrm>
            <a:off x="6807063" y="3996710"/>
            <a:ext cx="639365" cy="640557"/>
          </a:xfrm>
          <a:prstGeom prst="rect">
            <a:avLst/>
          </a:prstGeom>
          <a:noFill/>
          <a:ln>
            <a:noFill/>
          </a:ln>
        </p:spPr>
      </p:pic>
      <p:sp>
        <p:nvSpPr>
          <p:cNvPr id="679" name="Google Shape;679;p65"/>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6"/>
          <p:cNvSpPr txBox="1"/>
          <p:nvPr>
            <p:ph type="title"/>
          </p:nvPr>
        </p:nvSpPr>
        <p:spPr>
          <a:xfrm>
            <a:off x="341313" y="2768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Simplifying Assumptions</a:t>
            </a:r>
            <a:endParaRPr/>
          </a:p>
        </p:txBody>
      </p:sp>
      <p:sp>
        <p:nvSpPr>
          <p:cNvPr id="686" name="Google Shape;686;p66"/>
          <p:cNvSpPr txBox="1"/>
          <p:nvPr>
            <p:ph idx="1" type="body"/>
          </p:nvPr>
        </p:nvSpPr>
        <p:spPr>
          <a:xfrm>
            <a:off x="341325" y="1354901"/>
            <a:ext cx="8229600" cy="340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1800"/>
              <a:buFont typeface="Arial"/>
              <a:buNone/>
            </a:pPr>
            <a:r>
              <a:rPr lang="en" sz="2100">
                <a:solidFill>
                  <a:srgbClr val="3333FF"/>
                </a:solidFill>
              </a:rPr>
              <a:t>1.</a:t>
            </a:r>
            <a:r>
              <a:rPr lang="en" sz="2100">
                <a:solidFill>
                  <a:srgbClr val="434343"/>
                </a:solidFill>
              </a:rPr>
              <a:t> If f(n) = O(g(n)) and g(n) = O(h(n)), then f(n) = O(h(n))</a:t>
            </a:r>
            <a:endParaRPr sz="2100">
              <a:solidFill>
                <a:srgbClr val="434343"/>
              </a:solidFill>
            </a:endParaRPr>
          </a:p>
          <a:p>
            <a:pPr indent="0" lvl="0" marL="0" rtl="0" algn="l">
              <a:lnSpc>
                <a:spcPct val="100000"/>
              </a:lnSpc>
              <a:spcBef>
                <a:spcPts val="0"/>
              </a:spcBef>
              <a:spcAft>
                <a:spcPts val="0"/>
              </a:spcAft>
              <a:buClr>
                <a:schemeClr val="accent2"/>
              </a:buClr>
              <a:buSzPts val="1800"/>
              <a:buFont typeface="Arial"/>
              <a:buNone/>
            </a:pPr>
            <a:r>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3333FF"/>
                </a:solidFill>
              </a:rPr>
              <a:t>2.</a:t>
            </a:r>
            <a:r>
              <a:rPr lang="en" sz="2100">
                <a:solidFill>
                  <a:srgbClr val="434343"/>
                </a:solidFill>
              </a:rPr>
              <a:t> If f(n) = O(kg(n)) for any k &gt; 0, then f(n) = O(g(n))</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3333FF"/>
                </a:solidFill>
              </a:rPr>
              <a:t>3. </a:t>
            </a:r>
            <a:r>
              <a:rPr lang="en" sz="2100">
                <a:solidFill>
                  <a:srgbClr val="434343"/>
                </a:solidFill>
              </a:rPr>
              <a:t>If f</a:t>
            </a:r>
            <a:r>
              <a:rPr baseline="-25000" lang="en" sz="2100">
                <a:solidFill>
                  <a:srgbClr val="434343"/>
                </a:solidFill>
              </a:rPr>
              <a:t>1</a:t>
            </a:r>
            <a:r>
              <a:rPr lang="en" sz="2100">
                <a:solidFill>
                  <a:srgbClr val="434343"/>
                </a:solidFill>
              </a:rPr>
              <a:t>(n) = O(g</a:t>
            </a:r>
            <a:r>
              <a:rPr baseline="-25000" lang="en" sz="2100">
                <a:solidFill>
                  <a:srgbClr val="434343"/>
                </a:solidFill>
              </a:rPr>
              <a:t>1</a:t>
            </a:r>
            <a:r>
              <a:rPr lang="en" sz="2100">
                <a:solidFill>
                  <a:srgbClr val="434343"/>
                </a:solidFill>
              </a:rPr>
              <a:t>(n)) and f</a:t>
            </a:r>
            <a:r>
              <a:rPr baseline="-25000" lang="en" sz="2100">
                <a:solidFill>
                  <a:srgbClr val="434343"/>
                </a:solidFill>
              </a:rPr>
              <a:t>2</a:t>
            </a:r>
            <a:r>
              <a:rPr lang="en" sz="2100">
                <a:solidFill>
                  <a:srgbClr val="434343"/>
                </a:solidFill>
              </a:rPr>
              <a:t>(n) = O(g</a:t>
            </a:r>
            <a:r>
              <a:rPr baseline="-25000" lang="en" sz="2100">
                <a:solidFill>
                  <a:srgbClr val="434343"/>
                </a:solidFill>
              </a:rPr>
              <a:t>2</a:t>
            </a:r>
            <a:r>
              <a:rPr lang="en" sz="2100">
                <a:solidFill>
                  <a:srgbClr val="434343"/>
                </a:solidFill>
              </a:rPr>
              <a:t>(n)),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434343"/>
                </a:solidFill>
              </a:rPr>
              <a:t>		then f</a:t>
            </a:r>
            <a:r>
              <a:rPr baseline="-25000" lang="en" sz="2100">
                <a:solidFill>
                  <a:srgbClr val="434343"/>
                </a:solidFill>
              </a:rPr>
              <a:t>1</a:t>
            </a:r>
            <a:r>
              <a:rPr lang="en" sz="2100">
                <a:solidFill>
                  <a:srgbClr val="434343"/>
                </a:solidFill>
              </a:rPr>
              <a:t>(n) + f</a:t>
            </a:r>
            <a:r>
              <a:rPr baseline="-25000" lang="en" sz="2100">
                <a:solidFill>
                  <a:srgbClr val="434343"/>
                </a:solidFill>
              </a:rPr>
              <a:t>2</a:t>
            </a:r>
            <a:r>
              <a:rPr lang="en" sz="2100">
                <a:solidFill>
                  <a:srgbClr val="434343"/>
                </a:solidFill>
              </a:rPr>
              <a:t>(n) = O(max (g</a:t>
            </a:r>
            <a:r>
              <a:rPr baseline="-25000" lang="en" sz="2100">
                <a:solidFill>
                  <a:srgbClr val="434343"/>
                </a:solidFill>
              </a:rPr>
              <a:t>1</a:t>
            </a:r>
            <a:r>
              <a:rPr lang="en" sz="2100">
                <a:solidFill>
                  <a:srgbClr val="434343"/>
                </a:solidFill>
              </a:rPr>
              <a:t>(n), g</a:t>
            </a:r>
            <a:r>
              <a:rPr baseline="-25000" lang="en" sz="2100">
                <a:solidFill>
                  <a:srgbClr val="434343"/>
                </a:solidFill>
              </a:rPr>
              <a:t>2</a:t>
            </a:r>
            <a:r>
              <a:rPr lang="en" sz="2100">
                <a:solidFill>
                  <a:srgbClr val="434343"/>
                </a:solidFill>
              </a:rPr>
              <a:t>(n)))</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3333FF"/>
                </a:solidFill>
              </a:rPr>
              <a:t>4.</a:t>
            </a:r>
            <a:r>
              <a:rPr lang="en" sz="2100">
                <a:solidFill>
                  <a:srgbClr val="434343"/>
                </a:solidFill>
              </a:rPr>
              <a:t> If f</a:t>
            </a:r>
            <a:r>
              <a:rPr baseline="-25000" lang="en" sz="2100">
                <a:solidFill>
                  <a:srgbClr val="434343"/>
                </a:solidFill>
              </a:rPr>
              <a:t>1</a:t>
            </a:r>
            <a:r>
              <a:rPr lang="en" sz="2100">
                <a:solidFill>
                  <a:srgbClr val="434343"/>
                </a:solidFill>
              </a:rPr>
              <a:t>(n) = O(g</a:t>
            </a:r>
            <a:r>
              <a:rPr baseline="-25000" lang="en" sz="2100">
                <a:solidFill>
                  <a:srgbClr val="434343"/>
                </a:solidFill>
              </a:rPr>
              <a:t>1</a:t>
            </a:r>
            <a:r>
              <a:rPr lang="en" sz="2100">
                <a:solidFill>
                  <a:srgbClr val="434343"/>
                </a:solidFill>
              </a:rPr>
              <a:t>(n)) and f</a:t>
            </a:r>
            <a:r>
              <a:rPr baseline="-25000" lang="en" sz="2100">
                <a:solidFill>
                  <a:srgbClr val="434343"/>
                </a:solidFill>
              </a:rPr>
              <a:t>2</a:t>
            </a:r>
            <a:r>
              <a:rPr lang="en" sz="2100">
                <a:solidFill>
                  <a:srgbClr val="434343"/>
                </a:solidFill>
              </a:rPr>
              <a:t>(n) = O(g</a:t>
            </a:r>
            <a:r>
              <a:rPr baseline="-25000" lang="en" sz="2100">
                <a:solidFill>
                  <a:srgbClr val="434343"/>
                </a:solidFill>
              </a:rPr>
              <a:t>2</a:t>
            </a:r>
            <a:r>
              <a:rPr lang="en" sz="2100">
                <a:solidFill>
                  <a:srgbClr val="434343"/>
                </a:solidFill>
              </a:rPr>
              <a:t>(n)),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434343"/>
                </a:solidFill>
              </a:rPr>
              <a:t>		then f</a:t>
            </a:r>
            <a:r>
              <a:rPr baseline="-25000" lang="en" sz="2100">
                <a:solidFill>
                  <a:srgbClr val="434343"/>
                </a:solidFill>
              </a:rPr>
              <a:t>1</a:t>
            </a:r>
            <a:r>
              <a:rPr lang="en" sz="2100">
                <a:solidFill>
                  <a:srgbClr val="434343"/>
                </a:solidFill>
              </a:rPr>
              <a:t>(n) * f</a:t>
            </a:r>
            <a:r>
              <a:rPr baseline="-25000" lang="en" sz="2100">
                <a:solidFill>
                  <a:srgbClr val="434343"/>
                </a:solidFill>
              </a:rPr>
              <a:t>2</a:t>
            </a:r>
            <a:r>
              <a:rPr lang="en" sz="2100">
                <a:solidFill>
                  <a:srgbClr val="434343"/>
                </a:solidFill>
              </a:rPr>
              <a:t>(n) = O(g</a:t>
            </a:r>
            <a:r>
              <a:rPr baseline="-25000" lang="en" sz="2100">
                <a:solidFill>
                  <a:srgbClr val="434343"/>
                </a:solidFill>
              </a:rPr>
              <a:t>1</a:t>
            </a:r>
            <a:r>
              <a:rPr lang="en" sz="2100">
                <a:solidFill>
                  <a:srgbClr val="434343"/>
                </a:solidFill>
              </a:rPr>
              <a:t>(n) * g</a:t>
            </a:r>
            <a:r>
              <a:rPr baseline="-25000" lang="en" sz="2100">
                <a:solidFill>
                  <a:srgbClr val="434343"/>
                </a:solidFill>
              </a:rPr>
              <a:t>2</a:t>
            </a:r>
            <a:r>
              <a:rPr lang="en" sz="2100">
                <a:solidFill>
                  <a:srgbClr val="434343"/>
                </a:solidFill>
              </a:rPr>
              <a:t>(n))</a:t>
            </a:r>
            <a:endParaRPr sz="2100">
              <a:solidFill>
                <a:srgbClr val="434343"/>
              </a:solidFill>
            </a:endParaRPr>
          </a:p>
        </p:txBody>
      </p:sp>
      <p:sp>
        <p:nvSpPr>
          <p:cNvPr id="687" name="Google Shape;687;p6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7"/>
          <p:cNvSpPr txBox="1"/>
          <p:nvPr>
            <p:ph type="title"/>
          </p:nvPr>
        </p:nvSpPr>
        <p:spPr>
          <a:xfrm>
            <a:off x="1379560" y="156132"/>
            <a:ext cx="6172200" cy="5100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Some Simplified Rules</a:t>
            </a:r>
            <a:endParaRPr/>
          </a:p>
        </p:txBody>
      </p:sp>
      <p:sp>
        <p:nvSpPr>
          <p:cNvPr id="693" name="Google Shape;693;p67"/>
          <p:cNvSpPr txBox="1"/>
          <p:nvPr>
            <p:ph idx="1" type="body"/>
          </p:nvPr>
        </p:nvSpPr>
        <p:spPr>
          <a:xfrm>
            <a:off x="350838" y="820954"/>
            <a:ext cx="8229600" cy="4130400"/>
          </a:xfrm>
          <a:prstGeom prst="rect">
            <a:avLst/>
          </a:prstGeom>
          <a:noFill/>
          <a:ln>
            <a:noFill/>
          </a:ln>
        </p:spPr>
        <p:txBody>
          <a:bodyPr anchorCtr="0" anchor="t" bIns="34275" lIns="68575" spcFirstLastPara="1" rIns="68575" wrap="square" tIns="34275">
            <a:noAutofit/>
          </a:bodyPr>
          <a:lstStyle/>
          <a:p>
            <a:pPr indent="-254000" lvl="0" marL="254000" rtl="0" algn="l">
              <a:lnSpc>
                <a:spcPct val="105000"/>
              </a:lnSpc>
              <a:spcBef>
                <a:spcPts val="0"/>
              </a:spcBef>
              <a:spcAft>
                <a:spcPts val="0"/>
              </a:spcAft>
              <a:buClr>
                <a:srgbClr val="434343"/>
              </a:buClr>
              <a:buSzPts val="2200"/>
              <a:buFont typeface="Arial"/>
              <a:buChar char="●"/>
            </a:pPr>
            <a:r>
              <a:rPr lang="en" sz="1900">
                <a:solidFill>
                  <a:srgbClr val="434343"/>
                </a:solidFill>
              </a:rPr>
              <a:t>O(1) = c , where c is a constant</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O(n) = c*n = cn , where c is constant and n is variable </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c</a:t>
            </a:r>
            <a:r>
              <a:rPr baseline="-25000" lang="en" sz="1900">
                <a:solidFill>
                  <a:srgbClr val="434343"/>
                </a:solidFill>
              </a:rPr>
              <a:t>1</a:t>
            </a:r>
            <a:r>
              <a:rPr lang="en" sz="1900">
                <a:solidFill>
                  <a:srgbClr val="434343"/>
                </a:solidFill>
              </a:rPr>
              <a:t>*O(1) = c</a:t>
            </a:r>
            <a:r>
              <a:rPr baseline="-25000" lang="en" sz="1900">
                <a:solidFill>
                  <a:srgbClr val="434343"/>
                </a:solidFill>
              </a:rPr>
              <a:t>1</a:t>
            </a:r>
            <a:r>
              <a:rPr lang="en" sz="1900">
                <a:solidFill>
                  <a:srgbClr val="434343"/>
                </a:solidFill>
              </a:rPr>
              <a:t>*c = c</a:t>
            </a:r>
            <a:r>
              <a:rPr baseline="-25000" lang="en" sz="1900">
                <a:solidFill>
                  <a:srgbClr val="434343"/>
                </a:solidFill>
              </a:rPr>
              <a:t>2</a:t>
            </a:r>
            <a:r>
              <a:rPr lang="en" sz="1900">
                <a:solidFill>
                  <a:srgbClr val="434343"/>
                </a:solidFill>
              </a:rPr>
              <a:t>  = O(1) , where c,c</a:t>
            </a:r>
            <a:r>
              <a:rPr baseline="-25000" lang="en" sz="1900">
                <a:solidFill>
                  <a:srgbClr val="434343"/>
                </a:solidFill>
              </a:rPr>
              <a:t>1</a:t>
            </a:r>
            <a:r>
              <a:rPr lang="en" sz="1900">
                <a:solidFill>
                  <a:srgbClr val="434343"/>
                </a:solidFill>
              </a:rPr>
              <a:t>,c</a:t>
            </a:r>
            <a:r>
              <a:rPr baseline="-25000" lang="en" sz="1900">
                <a:solidFill>
                  <a:srgbClr val="434343"/>
                </a:solidFill>
              </a:rPr>
              <a:t>2</a:t>
            </a:r>
            <a:r>
              <a:rPr lang="en" sz="1900">
                <a:solidFill>
                  <a:srgbClr val="434343"/>
                </a:solidFill>
              </a:rPr>
              <a:t> are constants</a:t>
            </a:r>
            <a:r>
              <a:rPr baseline="-25000" lang="en" sz="1900">
                <a:solidFill>
                  <a:srgbClr val="434343"/>
                </a:solidFill>
              </a:rPr>
              <a:t>    </a:t>
            </a:r>
            <a:r>
              <a:rPr lang="en" sz="1900">
                <a:solidFill>
                  <a:srgbClr val="434343"/>
                </a:solidFill>
              </a:rPr>
              <a:t> </a:t>
            </a:r>
            <a:endParaRPr sz="1900">
              <a:solidFill>
                <a:srgbClr val="434343"/>
              </a:solidFill>
            </a:endParaRPr>
          </a:p>
          <a:p>
            <a:pPr indent="-222250" lvl="1" marL="558800" rtl="0" algn="l">
              <a:lnSpc>
                <a:spcPct val="105000"/>
              </a:lnSpc>
              <a:spcBef>
                <a:spcPts val="400"/>
              </a:spcBef>
              <a:spcAft>
                <a:spcPts val="0"/>
              </a:spcAft>
              <a:buClr>
                <a:srgbClr val="434343"/>
              </a:buClr>
              <a:buSzPts val="1900"/>
              <a:buFont typeface="Arial"/>
              <a:buChar char="○"/>
            </a:pPr>
            <a:r>
              <a:rPr lang="en" sz="1500">
                <a:solidFill>
                  <a:srgbClr val="434343"/>
                </a:solidFill>
              </a:rPr>
              <a:t>O(1) + O(1) + O(1) = 3*O(1) = O(1)</a:t>
            </a:r>
            <a:endParaRPr sz="1500">
              <a:solidFill>
                <a:srgbClr val="434343"/>
              </a:solidFill>
            </a:endParaRPr>
          </a:p>
          <a:p>
            <a:pPr indent="-222250" lvl="1" marL="558800" rtl="0" algn="l">
              <a:lnSpc>
                <a:spcPct val="105000"/>
              </a:lnSpc>
              <a:spcBef>
                <a:spcPts val="400"/>
              </a:spcBef>
              <a:spcAft>
                <a:spcPts val="0"/>
              </a:spcAft>
              <a:buClr>
                <a:srgbClr val="434343"/>
              </a:buClr>
              <a:buSzPts val="1900"/>
              <a:buFont typeface="Arial"/>
              <a:buChar char="○"/>
            </a:pPr>
            <a:r>
              <a:rPr lang="en" sz="1500">
                <a:solidFill>
                  <a:srgbClr val="434343"/>
                </a:solidFill>
              </a:rPr>
              <a:t>5*O(1) = O(1)</a:t>
            </a:r>
            <a:endParaRPr sz="15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n*O(1) = n*c = cn = O(n) , where c is constant and n is variable </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O(m) + O(n) ≠ O(m+n)</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O(m) * O(n) = c</a:t>
            </a:r>
            <a:r>
              <a:rPr baseline="-25000" lang="en" sz="1900">
                <a:solidFill>
                  <a:srgbClr val="434343"/>
                </a:solidFill>
              </a:rPr>
              <a:t>1</a:t>
            </a:r>
            <a:r>
              <a:rPr lang="en" sz="1900">
                <a:solidFill>
                  <a:srgbClr val="434343"/>
                </a:solidFill>
              </a:rPr>
              <a:t>mc</a:t>
            </a:r>
            <a:r>
              <a:rPr baseline="-25000" lang="en" sz="1900">
                <a:solidFill>
                  <a:srgbClr val="434343"/>
                </a:solidFill>
              </a:rPr>
              <a:t>2</a:t>
            </a:r>
            <a:r>
              <a:rPr lang="en" sz="1900">
                <a:solidFill>
                  <a:srgbClr val="434343"/>
                </a:solidFill>
              </a:rPr>
              <a:t>n = (c</a:t>
            </a:r>
            <a:r>
              <a:rPr baseline="-25000" lang="en" sz="1900">
                <a:solidFill>
                  <a:srgbClr val="434343"/>
                </a:solidFill>
              </a:rPr>
              <a:t>1</a:t>
            </a:r>
            <a:r>
              <a:rPr lang="en" sz="1900">
                <a:solidFill>
                  <a:srgbClr val="434343"/>
                </a:solidFill>
              </a:rPr>
              <a:t>*c</a:t>
            </a:r>
            <a:r>
              <a:rPr baseline="-25000" lang="en" sz="1900">
                <a:solidFill>
                  <a:srgbClr val="434343"/>
                </a:solidFill>
              </a:rPr>
              <a:t>2</a:t>
            </a:r>
            <a:r>
              <a:rPr lang="en" sz="1900">
                <a:solidFill>
                  <a:srgbClr val="434343"/>
                </a:solidFill>
              </a:rPr>
              <a:t>)(mn) = (c</a:t>
            </a:r>
            <a:r>
              <a:rPr baseline="-25000" lang="en" sz="1900">
                <a:solidFill>
                  <a:srgbClr val="434343"/>
                </a:solidFill>
              </a:rPr>
              <a:t>2</a:t>
            </a:r>
            <a:r>
              <a:rPr lang="en" sz="1900">
                <a:solidFill>
                  <a:srgbClr val="434343"/>
                </a:solidFill>
              </a:rPr>
              <a:t>)(mn) = O(mn) </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O(m)*O(n)*O(p)*O(q) = O(m(n(p(q)))) = O(mnpq)</a:t>
            </a:r>
            <a:endParaRPr sz="1900">
              <a:solidFill>
                <a:srgbClr val="434343"/>
              </a:solidFill>
            </a:endParaRPr>
          </a:p>
          <a:p>
            <a:pPr indent="-222250" lvl="1" marL="558800" rtl="0" algn="l">
              <a:lnSpc>
                <a:spcPct val="105000"/>
              </a:lnSpc>
              <a:spcBef>
                <a:spcPts val="400"/>
              </a:spcBef>
              <a:spcAft>
                <a:spcPts val="0"/>
              </a:spcAft>
              <a:buClr>
                <a:srgbClr val="434343"/>
              </a:buClr>
              <a:buSzPts val="1900"/>
              <a:buFont typeface="Arial"/>
              <a:buChar char="○"/>
            </a:pPr>
            <a:r>
              <a:rPr lang="en" sz="1500">
                <a:solidFill>
                  <a:srgbClr val="434343"/>
                </a:solidFill>
              </a:rPr>
              <a:t>Example nested for loops</a:t>
            </a:r>
            <a:endParaRPr sz="15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 O(an</a:t>
            </a:r>
            <a:r>
              <a:rPr baseline="30000" lang="en" sz="1900">
                <a:solidFill>
                  <a:srgbClr val="434343"/>
                </a:solidFill>
              </a:rPr>
              <a:t>2</a:t>
            </a:r>
            <a:r>
              <a:rPr lang="en" sz="1900">
                <a:solidFill>
                  <a:srgbClr val="434343"/>
                </a:solidFill>
              </a:rPr>
              <a:t> + bn + c) = O(n</a:t>
            </a:r>
            <a:r>
              <a:rPr baseline="30000" lang="en" sz="1900">
                <a:solidFill>
                  <a:srgbClr val="434343"/>
                </a:solidFill>
              </a:rPr>
              <a:t>2</a:t>
            </a:r>
            <a:r>
              <a:rPr lang="en" sz="1900">
                <a:solidFill>
                  <a:srgbClr val="434343"/>
                </a:solidFill>
              </a:rPr>
              <a:t>) where a, b , c are constants </a:t>
            </a:r>
            <a:endParaRPr sz="1900">
              <a:solidFill>
                <a:srgbClr val="434343"/>
              </a:solidFill>
            </a:endParaRPr>
          </a:p>
        </p:txBody>
      </p:sp>
      <p:sp>
        <p:nvSpPr>
          <p:cNvPr id="694" name="Google Shape;694;p6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8"/>
          <p:cNvSpPr txBox="1"/>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 sz="1100" u="none" cap="none" strike="noStrike">
                <a:solidFill>
                  <a:schemeClr val="dk1"/>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700" name="Google Shape;700;p6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
              <a:t>Common Summations</a:t>
            </a:r>
            <a:endParaRPr/>
          </a:p>
        </p:txBody>
      </p:sp>
      <p:sp>
        <p:nvSpPr>
          <p:cNvPr id="701" name="Google Shape;701;p68"/>
          <p:cNvSpPr txBox="1"/>
          <p:nvPr>
            <p:ph idx="1" type="body"/>
          </p:nvPr>
        </p:nvSpPr>
        <p:spPr>
          <a:xfrm>
            <a:off x="350838" y="683121"/>
            <a:ext cx="4038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Arithmetic series: </a:t>
            </a:r>
            <a:endParaRPr/>
          </a:p>
          <a:p>
            <a:pPr indent="-342900" lvl="0" marL="342900" rtl="0" algn="l">
              <a:lnSpc>
                <a:spcPct val="200000"/>
              </a:lnSpc>
              <a:spcBef>
                <a:spcPts val="48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Geometric series:</a:t>
            </a:r>
            <a:endParaRPr/>
          </a:p>
          <a:p>
            <a:pPr indent="-285750" lvl="1" marL="742950" rtl="0" algn="l">
              <a:lnSpc>
                <a:spcPct val="200000"/>
              </a:lnSpc>
              <a:spcBef>
                <a:spcPts val="400"/>
              </a:spcBef>
              <a:spcAft>
                <a:spcPts val="0"/>
              </a:spcAft>
              <a:buClr>
                <a:schemeClr val="dk1"/>
              </a:buClr>
              <a:buSzPts val="2000"/>
              <a:buFont typeface="Arial"/>
              <a:buChar char="–"/>
            </a:pPr>
            <a:r>
              <a:rPr b="0" i="0" lang="en" sz="2000" u="none">
                <a:solidFill>
                  <a:schemeClr val="dk1"/>
                </a:solidFill>
                <a:latin typeface="Arial"/>
                <a:ea typeface="Arial"/>
                <a:cs typeface="Arial"/>
                <a:sym typeface="Arial"/>
              </a:rPr>
              <a:t>Special case: |</a:t>
            </a:r>
            <a:r>
              <a:rPr b="0" i="0" lang="en" sz="2000" u="none">
                <a:solidFill>
                  <a:schemeClr val="dk1"/>
                </a:solidFill>
                <a:latin typeface="Corsiva"/>
                <a:ea typeface="Corsiva"/>
                <a:cs typeface="Corsiva"/>
                <a:sym typeface="Corsiva"/>
              </a:rPr>
              <a:t>x| &lt; 1:</a:t>
            </a:r>
            <a:endParaRPr/>
          </a:p>
          <a:p>
            <a:pPr indent="-342900" lvl="0" marL="342900" rtl="0" algn="l">
              <a:lnSpc>
                <a:spcPct val="200000"/>
              </a:lnSpc>
              <a:spcBef>
                <a:spcPts val="48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Harmonic series:</a:t>
            </a:r>
            <a:endParaRPr/>
          </a:p>
          <a:p>
            <a:pPr indent="-342900" lvl="0" marL="342900" rtl="0" algn="l">
              <a:lnSpc>
                <a:spcPct val="200000"/>
              </a:lnSpc>
              <a:spcBef>
                <a:spcPts val="48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Other important formulas:</a:t>
            </a:r>
            <a:endParaRPr/>
          </a:p>
        </p:txBody>
      </p:sp>
      <p:pic>
        <p:nvPicPr>
          <p:cNvPr id="702" name="Google Shape;702;p68"/>
          <p:cNvPicPr preferRelativeResize="0"/>
          <p:nvPr>
            <p:ph idx="1" type="body"/>
          </p:nvPr>
        </p:nvPicPr>
        <p:blipFill rotWithShape="1">
          <a:blip r:embed="rId3">
            <a:alphaModFix/>
          </a:blip>
          <a:srcRect b="0" l="0" r="0" t="0"/>
          <a:stretch/>
        </p:blipFill>
        <p:spPr>
          <a:xfrm>
            <a:off x="6083775" y="752300"/>
            <a:ext cx="543000" cy="443100"/>
          </a:xfrm>
          <a:prstGeom prst="rect">
            <a:avLst/>
          </a:prstGeom>
          <a:noFill/>
          <a:ln>
            <a:noFill/>
          </a:ln>
        </p:spPr>
      </p:pic>
      <p:pic>
        <p:nvPicPr>
          <p:cNvPr id="703" name="Google Shape;703;p68"/>
          <p:cNvPicPr preferRelativeResize="0"/>
          <p:nvPr/>
        </p:nvPicPr>
        <p:blipFill rotWithShape="1">
          <a:blip r:embed="rId4">
            <a:alphaModFix/>
          </a:blip>
          <a:srcRect b="0" l="0" r="0" t="0"/>
          <a:stretch/>
        </p:blipFill>
        <p:spPr>
          <a:xfrm>
            <a:off x="4516437" y="760425"/>
            <a:ext cx="1484708" cy="485775"/>
          </a:xfrm>
          <a:prstGeom prst="rect">
            <a:avLst/>
          </a:prstGeom>
          <a:noFill/>
          <a:ln>
            <a:noFill/>
          </a:ln>
        </p:spPr>
      </p:pic>
      <p:pic>
        <p:nvPicPr>
          <p:cNvPr id="704" name="Google Shape;704;p68"/>
          <p:cNvPicPr preferRelativeResize="0"/>
          <p:nvPr/>
        </p:nvPicPr>
        <p:blipFill rotWithShape="1">
          <a:blip r:embed="rId5">
            <a:alphaModFix/>
          </a:blip>
          <a:srcRect b="0" l="0" r="0" t="0"/>
          <a:stretch/>
        </p:blipFill>
        <p:spPr>
          <a:xfrm>
            <a:off x="6683762" y="1425756"/>
            <a:ext cx="1013220" cy="471489"/>
          </a:xfrm>
          <a:prstGeom prst="rect">
            <a:avLst/>
          </a:prstGeom>
          <a:noFill/>
          <a:ln>
            <a:noFill/>
          </a:ln>
        </p:spPr>
      </p:pic>
      <p:pic>
        <p:nvPicPr>
          <p:cNvPr id="705" name="Google Shape;705;p68"/>
          <p:cNvPicPr preferRelativeResize="0"/>
          <p:nvPr/>
        </p:nvPicPr>
        <p:blipFill rotWithShape="1">
          <a:blip r:embed="rId6">
            <a:alphaModFix/>
          </a:blip>
          <a:srcRect b="0" l="0" r="0" t="0"/>
          <a:stretch/>
        </p:blipFill>
        <p:spPr>
          <a:xfrm>
            <a:off x="4572012" y="1524221"/>
            <a:ext cx="1956198" cy="485775"/>
          </a:xfrm>
          <a:prstGeom prst="rect">
            <a:avLst/>
          </a:prstGeom>
          <a:noFill/>
          <a:ln>
            <a:noFill/>
          </a:ln>
        </p:spPr>
      </p:pic>
      <p:pic>
        <p:nvPicPr>
          <p:cNvPr id="706" name="Google Shape;706;p68"/>
          <p:cNvPicPr preferRelativeResize="0"/>
          <p:nvPr/>
        </p:nvPicPr>
        <p:blipFill rotWithShape="1">
          <a:blip r:embed="rId7">
            <a:alphaModFix/>
          </a:blip>
          <a:srcRect b="0" l="0" r="0" t="0"/>
          <a:stretch/>
        </p:blipFill>
        <p:spPr>
          <a:xfrm>
            <a:off x="5387975" y="2205038"/>
            <a:ext cx="385763" cy="442912"/>
          </a:xfrm>
          <a:prstGeom prst="rect">
            <a:avLst/>
          </a:prstGeom>
          <a:noFill/>
          <a:ln>
            <a:noFill/>
          </a:ln>
        </p:spPr>
      </p:pic>
      <p:pic>
        <p:nvPicPr>
          <p:cNvPr id="707" name="Google Shape;707;p68"/>
          <p:cNvPicPr preferRelativeResize="0"/>
          <p:nvPr/>
        </p:nvPicPr>
        <p:blipFill rotWithShape="1">
          <a:blip r:embed="rId8">
            <a:alphaModFix/>
          </a:blip>
          <a:srcRect b="0" l="0" r="0" t="0"/>
          <a:stretch/>
        </p:blipFill>
        <p:spPr>
          <a:xfrm>
            <a:off x="4545012" y="2189559"/>
            <a:ext cx="557212" cy="485776"/>
          </a:xfrm>
          <a:prstGeom prst="rect">
            <a:avLst/>
          </a:prstGeom>
          <a:noFill/>
          <a:ln>
            <a:noFill/>
          </a:ln>
        </p:spPr>
      </p:pic>
      <p:pic>
        <p:nvPicPr>
          <p:cNvPr id="708" name="Google Shape;708;p68"/>
          <p:cNvPicPr preferRelativeResize="0"/>
          <p:nvPr/>
        </p:nvPicPr>
        <p:blipFill rotWithShape="1">
          <a:blip r:embed="rId9">
            <a:alphaModFix/>
          </a:blip>
          <a:srcRect b="0" l="0" r="0" t="0"/>
          <a:stretch/>
        </p:blipFill>
        <p:spPr>
          <a:xfrm>
            <a:off x="6489700" y="3066465"/>
            <a:ext cx="428626" cy="200025"/>
          </a:xfrm>
          <a:prstGeom prst="rect">
            <a:avLst/>
          </a:prstGeom>
          <a:noFill/>
          <a:ln>
            <a:noFill/>
          </a:ln>
        </p:spPr>
      </p:pic>
      <p:pic>
        <p:nvPicPr>
          <p:cNvPr id="709" name="Google Shape;709;p68"/>
          <p:cNvPicPr preferRelativeResize="0"/>
          <p:nvPr/>
        </p:nvPicPr>
        <p:blipFill rotWithShape="1">
          <a:blip r:embed="rId10">
            <a:alphaModFix/>
          </a:blip>
          <a:srcRect b="0" l="0" r="0" t="0"/>
          <a:stretch/>
        </p:blipFill>
        <p:spPr>
          <a:xfrm>
            <a:off x="4545012" y="2953356"/>
            <a:ext cx="1427561" cy="485775"/>
          </a:xfrm>
          <a:prstGeom prst="rect">
            <a:avLst/>
          </a:prstGeom>
          <a:noFill/>
          <a:ln>
            <a:noFill/>
          </a:ln>
        </p:spPr>
      </p:pic>
      <p:pic>
        <p:nvPicPr>
          <p:cNvPr id="710" name="Google Shape;710;p68"/>
          <p:cNvPicPr preferRelativeResize="0"/>
          <p:nvPr/>
        </p:nvPicPr>
        <p:blipFill rotWithShape="1">
          <a:blip r:embed="rId11">
            <a:alphaModFix/>
          </a:blip>
          <a:srcRect b="0" l="0" r="0" t="0"/>
          <a:stretch/>
        </p:blipFill>
        <p:spPr>
          <a:xfrm>
            <a:off x="4545012" y="3717144"/>
            <a:ext cx="500064" cy="485775"/>
          </a:xfrm>
          <a:prstGeom prst="rect">
            <a:avLst/>
          </a:prstGeom>
          <a:noFill/>
          <a:ln>
            <a:noFill/>
          </a:ln>
        </p:spPr>
      </p:pic>
      <p:pic>
        <p:nvPicPr>
          <p:cNvPr id="711" name="Google Shape;711;p68"/>
          <p:cNvPicPr preferRelativeResize="0"/>
          <p:nvPr/>
        </p:nvPicPr>
        <p:blipFill rotWithShape="1">
          <a:blip r:embed="rId12">
            <a:alphaModFix/>
          </a:blip>
          <a:srcRect b="0" l="0" r="0" t="0"/>
          <a:stretch/>
        </p:blipFill>
        <p:spPr>
          <a:xfrm>
            <a:off x="5202237" y="3846922"/>
            <a:ext cx="542927" cy="228600"/>
          </a:xfrm>
          <a:prstGeom prst="rect">
            <a:avLst/>
          </a:prstGeom>
          <a:noFill/>
          <a:ln>
            <a:noFill/>
          </a:ln>
        </p:spPr>
      </p:pic>
      <p:pic>
        <p:nvPicPr>
          <p:cNvPr id="712" name="Google Shape;712;p68"/>
          <p:cNvPicPr preferRelativeResize="0"/>
          <p:nvPr/>
        </p:nvPicPr>
        <p:blipFill rotWithShape="1">
          <a:blip r:embed="rId13">
            <a:alphaModFix/>
          </a:blip>
          <a:srcRect b="0" l="0" r="0" t="0"/>
          <a:stretch/>
        </p:blipFill>
        <p:spPr>
          <a:xfrm>
            <a:off x="6489712" y="4312438"/>
            <a:ext cx="685801" cy="471488"/>
          </a:xfrm>
          <a:prstGeom prst="rect">
            <a:avLst/>
          </a:prstGeom>
          <a:noFill/>
          <a:ln>
            <a:noFill/>
          </a:ln>
        </p:spPr>
      </p:pic>
      <p:pic>
        <p:nvPicPr>
          <p:cNvPr id="713" name="Google Shape;713;p68"/>
          <p:cNvPicPr preferRelativeResize="0"/>
          <p:nvPr/>
        </p:nvPicPr>
        <p:blipFill rotWithShape="1">
          <a:blip r:embed="rId14">
            <a:alphaModFix/>
          </a:blip>
          <a:srcRect b="0" l="0" r="0" t="0"/>
          <a:stretch/>
        </p:blipFill>
        <p:spPr>
          <a:xfrm>
            <a:off x="4545012" y="4312456"/>
            <a:ext cx="1827606"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7"/>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Analyzing Algorithms</a:t>
            </a:r>
            <a:endParaRPr/>
          </a:p>
        </p:txBody>
      </p:sp>
      <p:sp>
        <p:nvSpPr>
          <p:cNvPr id="126" name="Google Shape;126;p7"/>
          <p:cNvSpPr txBox="1"/>
          <p:nvPr>
            <p:ph idx="1" type="body"/>
          </p:nvPr>
        </p:nvSpPr>
        <p:spPr>
          <a:xfrm>
            <a:off x="457199" y="756047"/>
            <a:ext cx="7898400" cy="4215000"/>
          </a:xfrm>
          <a:prstGeom prst="rect">
            <a:avLst/>
          </a:prstGeom>
          <a:noFill/>
          <a:ln>
            <a:noFill/>
          </a:ln>
        </p:spPr>
        <p:txBody>
          <a:bodyPr anchorCtr="0" anchor="t" bIns="34275" lIns="68575" spcFirstLastPara="1" rIns="68575" wrap="square" tIns="34275">
            <a:noAutofit/>
          </a:bodyPr>
          <a:lstStyle/>
          <a:p>
            <a:pPr indent="-406400" lvl="0" marL="406400" rtl="0" algn="l">
              <a:lnSpc>
                <a:spcPct val="150000"/>
              </a:lnSpc>
              <a:spcBef>
                <a:spcPts val="0"/>
              </a:spcBef>
              <a:spcAft>
                <a:spcPts val="0"/>
              </a:spcAft>
              <a:buClr>
                <a:schemeClr val="accent2"/>
              </a:buClr>
              <a:buSzPts val="1700"/>
              <a:buFont typeface="Arial"/>
              <a:buChar char="●"/>
            </a:pPr>
            <a:r>
              <a:rPr lang="en" sz="1700">
                <a:solidFill>
                  <a:srgbClr val="434343"/>
                </a:solidFill>
              </a:rPr>
              <a:t>Predict the amount of resources required:</a:t>
            </a:r>
            <a:r>
              <a:rPr lang="en" sz="1700"/>
              <a:t> </a:t>
            </a:r>
            <a:endParaRPr sz="2000"/>
          </a:p>
          <a:p>
            <a:pPr indent="-355600" lvl="1" marL="685800" rtl="0" algn="l">
              <a:lnSpc>
                <a:spcPct val="150000"/>
              </a:lnSpc>
              <a:spcBef>
                <a:spcPts val="300"/>
              </a:spcBef>
              <a:spcAft>
                <a:spcPts val="0"/>
              </a:spcAft>
              <a:buClr>
                <a:schemeClr val="dk1"/>
              </a:buClr>
              <a:buSzPts val="1600"/>
              <a:buFont typeface="Arial"/>
              <a:buChar char="•"/>
            </a:pPr>
            <a:r>
              <a:rPr lang="en" sz="1600"/>
              <a:t> </a:t>
            </a:r>
            <a:r>
              <a:rPr lang="en" sz="1600">
                <a:solidFill>
                  <a:srgbClr val="DD0111"/>
                </a:solidFill>
              </a:rPr>
              <a:t>memory</a:t>
            </a:r>
            <a:r>
              <a:rPr lang="en" sz="1600"/>
              <a:t>: </a:t>
            </a:r>
            <a:r>
              <a:rPr lang="en" sz="1600">
                <a:solidFill>
                  <a:srgbClr val="434343"/>
                </a:solidFill>
              </a:rPr>
              <a:t>how much space is needed? </a:t>
            </a:r>
            <a:endParaRPr sz="1600">
              <a:solidFill>
                <a:srgbClr val="434343"/>
              </a:solidFill>
            </a:endParaRPr>
          </a:p>
          <a:p>
            <a:pPr indent="-355600" lvl="1" marL="685800" rtl="0" algn="l">
              <a:lnSpc>
                <a:spcPct val="150000"/>
              </a:lnSpc>
              <a:spcBef>
                <a:spcPts val="300"/>
              </a:spcBef>
              <a:spcAft>
                <a:spcPts val="0"/>
              </a:spcAft>
              <a:buClr>
                <a:schemeClr val="dk1"/>
              </a:buClr>
              <a:buSzPts val="1600"/>
              <a:buFont typeface="Arial"/>
              <a:buChar char="•"/>
            </a:pPr>
            <a:r>
              <a:rPr lang="en" sz="1600"/>
              <a:t> </a:t>
            </a:r>
            <a:r>
              <a:rPr lang="en" sz="1600">
                <a:solidFill>
                  <a:srgbClr val="DD0111"/>
                </a:solidFill>
              </a:rPr>
              <a:t>computational time</a:t>
            </a:r>
            <a:r>
              <a:rPr lang="en" sz="1600"/>
              <a:t>: </a:t>
            </a:r>
            <a:r>
              <a:rPr lang="en" sz="1600">
                <a:solidFill>
                  <a:srgbClr val="434343"/>
                </a:solidFill>
              </a:rPr>
              <a:t>how fast the algorithm runs?</a:t>
            </a:r>
            <a:endParaRPr sz="1600">
              <a:solidFill>
                <a:srgbClr val="434343"/>
              </a:solidFill>
            </a:endParaRPr>
          </a:p>
          <a:p>
            <a:pPr indent="-406400" lvl="0" marL="406400" rtl="0" algn="l">
              <a:lnSpc>
                <a:spcPct val="150000"/>
              </a:lnSpc>
              <a:spcBef>
                <a:spcPts val="300"/>
              </a:spcBef>
              <a:spcAft>
                <a:spcPts val="0"/>
              </a:spcAft>
              <a:buClr>
                <a:srgbClr val="434343"/>
              </a:buClr>
              <a:buSzPts val="1700"/>
              <a:buFont typeface="Arial"/>
              <a:buChar char="●"/>
            </a:pPr>
            <a:r>
              <a:rPr lang="en" sz="1700">
                <a:solidFill>
                  <a:srgbClr val="434343"/>
                </a:solidFill>
              </a:rPr>
              <a:t>FACT: running time grows with the size of the input </a:t>
            </a:r>
            <a:endParaRPr sz="2000">
              <a:solidFill>
                <a:srgbClr val="434343"/>
              </a:solidFill>
            </a:endParaRPr>
          </a:p>
          <a:p>
            <a:pPr indent="-406400" lvl="0" marL="406400" rtl="0" algn="l">
              <a:lnSpc>
                <a:spcPct val="150000"/>
              </a:lnSpc>
              <a:spcBef>
                <a:spcPts val="300"/>
              </a:spcBef>
              <a:spcAft>
                <a:spcPts val="0"/>
              </a:spcAft>
              <a:buClr>
                <a:srgbClr val="434343"/>
              </a:buClr>
              <a:buSzPts val="1700"/>
              <a:buFont typeface="Arial"/>
              <a:buChar char="●"/>
            </a:pPr>
            <a:r>
              <a:rPr lang="en" sz="1700">
                <a:solidFill>
                  <a:srgbClr val="434343"/>
                </a:solidFill>
              </a:rPr>
              <a:t>Input size (number of elements in the input)</a:t>
            </a:r>
            <a:endParaRPr sz="1700">
              <a:solidFill>
                <a:srgbClr val="434343"/>
              </a:solidFill>
              <a:latin typeface="Corsiva"/>
              <a:ea typeface="Corsiva"/>
              <a:cs typeface="Corsiva"/>
              <a:sym typeface="Corsiva"/>
            </a:endParaRPr>
          </a:p>
          <a:p>
            <a:pPr indent="-355600" lvl="1" marL="685800" rtl="0" algn="l">
              <a:lnSpc>
                <a:spcPct val="150000"/>
              </a:lnSpc>
              <a:spcBef>
                <a:spcPts val="300"/>
              </a:spcBef>
              <a:spcAft>
                <a:spcPts val="0"/>
              </a:spcAft>
              <a:buClr>
                <a:srgbClr val="434343"/>
              </a:buClr>
              <a:buSzPts val="1600"/>
              <a:buFont typeface="Arial"/>
              <a:buChar char="○"/>
            </a:pPr>
            <a:r>
              <a:rPr lang="en" sz="1600">
                <a:solidFill>
                  <a:srgbClr val="434343"/>
                </a:solidFill>
              </a:rPr>
              <a:t>Size of an array, polynomial degree, # of elements in a matrix, # of bits in the binary representation of the input, vertices and edges in a graph</a:t>
            </a:r>
            <a:endParaRPr sz="1600">
              <a:solidFill>
                <a:srgbClr val="434343"/>
              </a:solidFill>
            </a:endParaRPr>
          </a:p>
          <a:p>
            <a:pPr indent="-406400" lvl="0" marL="406400" rtl="0" algn="l">
              <a:lnSpc>
                <a:spcPct val="150000"/>
              </a:lnSpc>
              <a:spcBef>
                <a:spcPts val="400"/>
              </a:spcBef>
              <a:spcAft>
                <a:spcPts val="0"/>
              </a:spcAft>
              <a:buClr>
                <a:srgbClr val="DD0111"/>
              </a:buClr>
              <a:buSzPts val="1800"/>
              <a:buFont typeface="Corsiva"/>
              <a:buNone/>
            </a:pPr>
            <a:r>
              <a:rPr lang="en" sz="2000">
                <a:solidFill>
                  <a:srgbClr val="DD0111"/>
                </a:solidFill>
                <a:latin typeface="Corsiva"/>
                <a:ea typeface="Corsiva"/>
                <a:cs typeface="Corsiva"/>
                <a:sym typeface="Corsiva"/>
              </a:rPr>
              <a:t>Def: </a:t>
            </a:r>
            <a:r>
              <a:rPr i="1" lang="en" sz="2000">
                <a:latin typeface="Corsiva"/>
                <a:ea typeface="Corsiva"/>
                <a:cs typeface="Corsiva"/>
                <a:sym typeface="Corsiva"/>
              </a:rPr>
              <a:t>R</a:t>
            </a:r>
            <a:r>
              <a:rPr i="1" lang="en" sz="2000">
                <a:solidFill>
                  <a:srgbClr val="434343"/>
                </a:solidFill>
                <a:latin typeface="Corsiva"/>
                <a:ea typeface="Corsiva"/>
                <a:cs typeface="Corsiva"/>
                <a:sym typeface="Corsiva"/>
              </a:rPr>
              <a:t>unning time = the number of primitive operations (steps) executed before termination</a:t>
            </a:r>
            <a:endParaRPr sz="2000">
              <a:solidFill>
                <a:srgbClr val="434343"/>
              </a:solidFill>
            </a:endParaRPr>
          </a:p>
          <a:p>
            <a:pPr indent="-355600" lvl="1" marL="685800" rtl="0" algn="l">
              <a:lnSpc>
                <a:spcPct val="150000"/>
              </a:lnSpc>
              <a:spcBef>
                <a:spcPts val="300"/>
              </a:spcBef>
              <a:spcAft>
                <a:spcPts val="0"/>
              </a:spcAft>
              <a:buClr>
                <a:srgbClr val="434343"/>
              </a:buClr>
              <a:buSzPts val="1600"/>
              <a:buFont typeface="Arial"/>
              <a:buChar char="○"/>
            </a:pPr>
            <a:r>
              <a:rPr lang="en" sz="1600">
                <a:solidFill>
                  <a:srgbClr val="434343"/>
                </a:solidFill>
              </a:rPr>
              <a:t>Arithmetic operations (+, -, *), data movement, control, decision making (</a:t>
            </a:r>
            <a:r>
              <a:rPr i="1" lang="en" sz="1600">
                <a:solidFill>
                  <a:srgbClr val="434343"/>
                </a:solidFill>
              </a:rPr>
              <a:t>if, while</a:t>
            </a:r>
            <a:r>
              <a:rPr lang="en" sz="1600">
                <a:solidFill>
                  <a:srgbClr val="434343"/>
                </a:solidFill>
              </a:rPr>
              <a:t>), comparison</a:t>
            </a:r>
            <a:endParaRPr sz="1600">
              <a:solidFill>
                <a:srgbClr val="434343"/>
              </a:solidFill>
              <a:latin typeface="Corsiva"/>
              <a:ea typeface="Corsiva"/>
              <a:cs typeface="Corsiva"/>
              <a:sym typeface="Corsiva"/>
            </a:endParaRPr>
          </a:p>
        </p:txBody>
      </p:sp>
      <p:sp>
        <p:nvSpPr>
          <p:cNvPr id="127" name="Google Shape;127;p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9"/>
          <p:cNvSpPr txBox="1"/>
          <p:nvPr>
            <p:ph idx="1" type="body"/>
          </p:nvPr>
        </p:nvSpPr>
        <p:spPr>
          <a:xfrm>
            <a:off x="350838" y="829866"/>
            <a:ext cx="8229600" cy="4206300"/>
          </a:xfrm>
          <a:prstGeom prst="rect">
            <a:avLst/>
          </a:prstGeom>
          <a:noFill/>
          <a:ln>
            <a:noFill/>
          </a:ln>
        </p:spPr>
        <p:txBody>
          <a:bodyPr anchorCtr="0" anchor="t" bIns="45700" lIns="91425" spcFirstLastPara="1" rIns="91425" wrap="square" tIns="45700">
            <a:noAutofit/>
          </a:bodyPr>
          <a:lstStyle/>
          <a:p>
            <a:pPr indent="-317500" lvl="0" marL="342900" rtl="0" algn="l">
              <a:lnSpc>
                <a:spcPct val="110000"/>
              </a:lnSpc>
              <a:spcBef>
                <a:spcPts val="0"/>
              </a:spcBef>
              <a:spcAft>
                <a:spcPts val="0"/>
              </a:spcAft>
              <a:buClr>
                <a:schemeClr val="accent2"/>
              </a:buClr>
              <a:buSzPts val="2000"/>
              <a:buFont typeface="Arial"/>
              <a:buChar char="•"/>
            </a:pPr>
            <a:r>
              <a:rPr lang="en" sz="2000"/>
              <a:t>For each of the following pairs of functions, either f(n) is O(g(n)), f(n) is Ω(g(n)), or f(n) = Θ(g(n)). Determine which relationship is correct.</a:t>
            </a:r>
            <a:endParaRPr sz="2000"/>
          </a:p>
          <a:p>
            <a:pPr indent="0" lvl="0" marL="254000" rtl="0" algn="l">
              <a:lnSpc>
                <a:spcPct val="110000"/>
              </a:lnSpc>
              <a:spcBef>
                <a:spcPts val="0"/>
              </a:spcBef>
              <a:spcAft>
                <a:spcPts val="0"/>
              </a:spcAft>
              <a:buSzPts val="1400"/>
              <a:buNone/>
            </a:pPr>
            <a:r>
              <a:t/>
            </a:r>
            <a:endParaRPr sz="20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log n</a:t>
            </a:r>
            <a:r>
              <a:rPr baseline="30000" lang="en" sz="2200">
                <a:latin typeface="Comic Sans MS"/>
                <a:ea typeface="Comic Sans MS"/>
                <a:cs typeface="Comic Sans MS"/>
                <a:sym typeface="Comic Sans MS"/>
              </a:rPr>
              <a:t>2</a:t>
            </a:r>
            <a:r>
              <a:rPr lang="en" sz="2200">
                <a:latin typeface="Comic Sans MS"/>
                <a:ea typeface="Comic Sans MS"/>
                <a:cs typeface="Comic Sans MS"/>
                <a:sym typeface="Comic Sans MS"/>
              </a:rPr>
              <a:t>; g(n) = log n + 5</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n; g(n) = log n</a:t>
            </a:r>
            <a:r>
              <a:rPr baseline="30000" lang="en" sz="2200">
                <a:latin typeface="Comic Sans MS"/>
                <a:ea typeface="Comic Sans MS"/>
                <a:cs typeface="Comic Sans MS"/>
                <a:sym typeface="Comic Sans MS"/>
              </a:rPr>
              <a:t>2</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log log n; g(n) = log n</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n; g(n) = log</a:t>
            </a:r>
            <a:r>
              <a:rPr baseline="30000" lang="en" sz="2200">
                <a:latin typeface="Comic Sans MS"/>
                <a:ea typeface="Comic Sans MS"/>
                <a:cs typeface="Comic Sans MS"/>
                <a:sym typeface="Comic Sans MS"/>
              </a:rPr>
              <a:t>2</a:t>
            </a:r>
            <a:r>
              <a:rPr lang="en" sz="2200">
                <a:latin typeface="Comic Sans MS"/>
                <a:ea typeface="Comic Sans MS"/>
                <a:cs typeface="Comic Sans MS"/>
                <a:sym typeface="Comic Sans MS"/>
              </a:rPr>
              <a:t> n</a:t>
            </a:r>
            <a:endParaRPr sz="2200"/>
          </a:p>
        </p:txBody>
      </p:sp>
      <p:sp>
        <p:nvSpPr>
          <p:cNvPr id="719" name="Google Shape;719;p6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a:t>
            </a:r>
            <a:endParaRPr/>
          </a:p>
        </p:txBody>
      </p:sp>
      <p:sp>
        <p:nvSpPr>
          <p:cNvPr id="720" name="Google Shape;720;p69"/>
          <p:cNvSpPr txBox="1"/>
          <p:nvPr/>
        </p:nvSpPr>
        <p:spPr>
          <a:xfrm>
            <a:off x="4945750" y="2083300"/>
            <a:ext cx="327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Θ (g(n))</a:t>
            </a:r>
            <a:endParaRPr b="0" i="0" sz="1400" u="none" cap="none" strike="noStrike">
              <a:solidFill>
                <a:srgbClr val="000000"/>
              </a:solidFill>
              <a:latin typeface="Arial"/>
              <a:ea typeface="Arial"/>
              <a:cs typeface="Arial"/>
              <a:sym typeface="Arial"/>
            </a:endParaRPr>
          </a:p>
        </p:txBody>
      </p:sp>
      <p:sp>
        <p:nvSpPr>
          <p:cNvPr id="721" name="Google Shape;721;p69"/>
          <p:cNvSpPr txBox="1"/>
          <p:nvPr/>
        </p:nvSpPr>
        <p:spPr>
          <a:xfrm>
            <a:off x="4945750" y="2677808"/>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22" name="Google Shape;722;p69"/>
          <p:cNvSpPr txBox="1"/>
          <p:nvPr/>
        </p:nvSpPr>
        <p:spPr>
          <a:xfrm>
            <a:off x="4938250" y="3272307"/>
            <a:ext cx="3164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O(g(n))</a:t>
            </a:r>
            <a:endParaRPr b="0" i="0" sz="1400" u="none" cap="none" strike="noStrike">
              <a:solidFill>
                <a:srgbClr val="000000"/>
              </a:solidFill>
              <a:latin typeface="Arial"/>
              <a:ea typeface="Arial"/>
              <a:cs typeface="Arial"/>
              <a:sym typeface="Arial"/>
            </a:endParaRPr>
          </a:p>
        </p:txBody>
      </p:sp>
      <p:sp>
        <p:nvSpPr>
          <p:cNvPr id="723" name="Google Shape;723;p69"/>
          <p:cNvSpPr txBox="1"/>
          <p:nvPr/>
        </p:nvSpPr>
        <p:spPr>
          <a:xfrm>
            <a:off x="4945750" y="3842105"/>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24" name="Google Shape;724;p6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0"/>
          <p:cNvSpPr txBox="1"/>
          <p:nvPr>
            <p:ph idx="1" type="body"/>
          </p:nvPr>
        </p:nvSpPr>
        <p:spPr>
          <a:xfrm>
            <a:off x="350838" y="829866"/>
            <a:ext cx="8229600" cy="4206300"/>
          </a:xfrm>
          <a:prstGeom prst="rect">
            <a:avLst/>
          </a:prstGeom>
          <a:noFill/>
          <a:ln>
            <a:noFill/>
          </a:ln>
        </p:spPr>
        <p:txBody>
          <a:bodyPr anchorCtr="0" anchor="t" bIns="45700" lIns="91425" spcFirstLastPara="1" rIns="91425" wrap="square" tIns="45700">
            <a:noAutofit/>
          </a:bodyPr>
          <a:lstStyle/>
          <a:p>
            <a:pPr indent="-317500" lvl="0" marL="342900" rtl="0" algn="l">
              <a:lnSpc>
                <a:spcPct val="110000"/>
              </a:lnSpc>
              <a:spcBef>
                <a:spcPts val="0"/>
              </a:spcBef>
              <a:spcAft>
                <a:spcPts val="0"/>
              </a:spcAft>
              <a:buClr>
                <a:schemeClr val="accent2"/>
              </a:buClr>
              <a:buSzPts val="2000"/>
              <a:buFont typeface="Arial"/>
              <a:buChar char="•"/>
            </a:pPr>
            <a:r>
              <a:rPr lang="en" sz="2000"/>
              <a:t>For each of the following pairs of functions, either f(n) is O(g(n)), f(n) is Ω(g(n)), or f(n) = Θ(g(n)). Determine which relationship is correct.</a:t>
            </a:r>
            <a:endParaRPr sz="2000"/>
          </a:p>
          <a:p>
            <a:pPr indent="0" lvl="0" marL="254000" rtl="0" algn="l">
              <a:lnSpc>
                <a:spcPct val="110000"/>
              </a:lnSpc>
              <a:spcBef>
                <a:spcPts val="0"/>
              </a:spcBef>
              <a:spcAft>
                <a:spcPts val="0"/>
              </a:spcAft>
              <a:buSzPts val="1400"/>
              <a:buNone/>
            </a:pPr>
            <a:r>
              <a:t/>
            </a:r>
            <a:endParaRPr sz="20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n log n + n; g(n) = log n</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10; g(n) = log 10</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2</a:t>
            </a:r>
            <a:r>
              <a:rPr baseline="30000" lang="en" sz="2200">
                <a:latin typeface="Comic Sans MS"/>
                <a:ea typeface="Comic Sans MS"/>
                <a:cs typeface="Comic Sans MS"/>
                <a:sym typeface="Comic Sans MS"/>
              </a:rPr>
              <a:t>n</a:t>
            </a:r>
            <a:r>
              <a:rPr lang="en" sz="2200">
                <a:latin typeface="Comic Sans MS"/>
                <a:ea typeface="Comic Sans MS"/>
                <a:cs typeface="Comic Sans MS"/>
                <a:sym typeface="Comic Sans MS"/>
              </a:rPr>
              <a:t>; g(n) = 10n</a:t>
            </a:r>
            <a:r>
              <a:rPr baseline="30000" lang="en" sz="2200">
                <a:latin typeface="Comic Sans MS"/>
                <a:ea typeface="Comic Sans MS"/>
                <a:cs typeface="Comic Sans MS"/>
                <a:sym typeface="Comic Sans MS"/>
              </a:rPr>
              <a:t>2</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2</a:t>
            </a:r>
            <a:r>
              <a:rPr baseline="30000" lang="en" sz="2200">
                <a:latin typeface="Comic Sans MS"/>
                <a:ea typeface="Comic Sans MS"/>
                <a:cs typeface="Comic Sans MS"/>
                <a:sym typeface="Comic Sans MS"/>
              </a:rPr>
              <a:t>n</a:t>
            </a:r>
            <a:r>
              <a:rPr lang="en" sz="2200">
                <a:latin typeface="Comic Sans MS"/>
                <a:ea typeface="Comic Sans MS"/>
                <a:cs typeface="Comic Sans MS"/>
                <a:sym typeface="Comic Sans MS"/>
              </a:rPr>
              <a:t>; g(n) = 3</a:t>
            </a:r>
            <a:r>
              <a:rPr baseline="30000" lang="en" sz="2200">
                <a:latin typeface="Comic Sans MS"/>
                <a:ea typeface="Comic Sans MS"/>
                <a:cs typeface="Comic Sans MS"/>
                <a:sym typeface="Comic Sans MS"/>
              </a:rPr>
              <a:t>n</a:t>
            </a:r>
            <a:endParaRPr sz="2200"/>
          </a:p>
        </p:txBody>
      </p:sp>
      <p:sp>
        <p:nvSpPr>
          <p:cNvPr id="730" name="Google Shape;730;p70"/>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a:t>
            </a:r>
            <a:endParaRPr/>
          </a:p>
        </p:txBody>
      </p:sp>
      <p:sp>
        <p:nvSpPr>
          <p:cNvPr id="731" name="Google Shape;731;p70"/>
          <p:cNvSpPr txBox="1"/>
          <p:nvPr/>
        </p:nvSpPr>
        <p:spPr>
          <a:xfrm>
            <a:off x="5005650" y="2025029"/>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32" name="Google Shape;732;p70"/>
          <p:cNvSpPr txBox="1"/>
          <p:nvPr/>
        </p:nvSpPr>
        <p:spPr>
          <a:xfrm>
            <a:off x="5011500" y="2630703"/>
            <a:ext cx="3137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Θ(g(n))</a:t>
            </a:r>
            <a:endParaRPr b="0" i="0" sz="1400" u="none" cap="none" strike="noStrike">
              <a:solidFill>
                <a:srgbClr val="000000"/>
              </a:solidFill>
              <a:latin typeface="Arial"/>
              <a:ea typeface="Arial"/>
              <a:cs typeface="Arial"/>
              <a:sym typeface="Arial"/>
            </a:endParaRPr>
          </a:p>
        </p:txBody>
      </p:sp>
      <p:sp>
        <p:nvSpPr>
          <p:cNvPr id="733" name="Google Shape;733;p70"/>
          <p:cNvSpPr txBox="1"/>
          <p:nvPr/>
        </p:nvSpPr>
        <p:spPr>
          <a:xfrm>
            <a:off x="5005650" y="3176452"/>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34" name="Google Shape;734;p70"/>
          <p:cNvSpPr txBox="1"/>
          <p:nvPr/>
        </p:nvSpPr>
        <p:spPr>
          <a:xfrm>
            <a:off x="4998150" y="3792125"/>
            <a:ext cx="3164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O(g(n))</a:t>
            </a:r>
            <a:endParaRPr b="0" i="0" sz="1400" u="none" cap="none" strike="noStrike">
              <a:solidFill>
                <a:srgbClr val="000000"/>
              </a:solidFill>
              <a:latin typeface="Arial"/>
              <a:ea typeface="Arial"/>
              <a:cs typeface="Arial"/>
              <a:sym typeface="Arial"/>
            </a:endParaRPr>
          </a:p>
        </p:txBody>
      </p:sp>
      <p:sp>
        <p:nvSpPr>
          <p:cNvPr id="735" name="Google Shape;735;p7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1"/>
          <p:cNvSpPr txBox="1"/>
          <p:nvPr>
            <p:ph type="title"/>
          </p:nvPr>
        </p:nvSpPr>
        <p:spPr>
          <a:xfrm>
            <a:off x="304038" y="2160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 Examples</a:t>
            </a:r>
            <a:endParaRPr/>
          </a:p>
        </p:txBody>
      </p:sp>
      <p:sp>
        <p:nvSpPr>
          <p:cNvPr id="741" name="Google Shape;741;p71"/>
          <p:cNvSpPr/>
          <p:nvPr/>
        </p:nvSpPr>
        <p:spPr>
          <a:xfrm>
            <a:off x="777924" y="1383901"/>
            <a:ext cx="4789500" cy="3064500"/>
          </a:xfrm>
          <a:prstGeom prst="rect">
            <a:avLst/>
          </a:prstGeom>
          <a:noFill/>
          <a:ln>
            <a:noFill/>
          </a:ln>
        </p:spPr>
        <p:txBody>
          <a:bodyPr anchorCtr="0" anchor="t" bIns="45700" lIns="91425" spcFirstLastPara="1" rIns="91425" wrap="square" tIns="45700">
            <a:noAutofit/>
          </a:bodyPr>
          <a:lstStyle/>
          <a:p>
            <a:pPr indent="-257175" lvl="0" marL="257175" marR="0" rtl="0" algn="l">
              <a:lnSpc>
                <a:spcPct val="120000"/>
              </a:lnSpc>
              <a:spcBef>
                <a:spcPts val="0"/>
              </a:spcBef>
              <a:spcAft>
                <a:spcPts val="0"/>
              </a:spcAft>
              <a:buClr>
                <a:schemeClr val="accent2"/>
              </a:buClr>
              <a:buSzPts val="2100"/>
              <a:buFont typeface="Arial"/>
              <a:buChar char="•"/>
            </a:pPr>
            <a:r>
              <a:rPr b="0" i="0" lang="en" sz="2100" u="none" cap="none" strike="noStrike">
                <a:solidFill>
                  <a:schemeClr val="accent2"/>
                </a:solidFill>
                <a:latin typeface="Arial"/>
                <a:ea typeface="Arial"/>
                <a:cs typeface="Arial"/>
                <a:sym typeface="Arial"/>
              </a:rPr>
              <a:t>O notation</a:t>
            </a:r>
            <a:endParaRPr b="0" i="0" sz="2100" u="none" cap="none" strike="noStrike">
              <a:solidFill>
                <a:schemeClr val="accent2"/>
              </a:solidFill>
              <a:latin typeface="Arial"/>
              <a:ea typeface="Arial"/>
              <a:cs typeface="Arial"/>
              <a:sym typeface="Arial"/>
            </a:endParaRPr>
          </a:p>
          <a:p>
            <a:pPr indent="0" lvl="0" marL="457200" marR="0" rtl="0" algn="l">
              <a:lnSpc>
                <a:spcPct val="120000"/>
              </a:lnSpc>
              <a:spcBef>
                <a:spcPts val="0"/>
              </a:spcBef>
              <a:spcAft>
                <a:spcPts val="0"/>
              </a:spcAft>
              <a:buClr>
                <a:srgbClr val="000000"/>
              </a:buClr>
              <a:buSzPts val="2100"/>
              <a:buFont typeface="Arial"/>
              <a:buNone/>
            </a:pPr>
            <a:r>
              <a:t/>
            </a:r>
            <a:endParaRPr b="0" i="0" sz="2100" u="none" cap="none" strike="noStrike">
              <a:solidFill>
                <a:schemeClr val="accent2"/>
              </a:solidFill>
              <a:latin typeface="Arial"/>
              <a:ea typeface="Arial"/>
              <a:cs typeface="Arial"/>
              <a:sym typeface="Arial"/>
            </a:endParaRPr>
          </a:p>
          <a:p>
            <a:pPr indent="-271461" lvl="1" marL="557212" marR="0" rtl="0" algn="l">
              <a:lnSpc>
                <a:spcPct val="120000"/>
              </a:lnSpc>
              <a:spcBef>
                <a:spcPts val="360"/>
              </a:spcBef>
              <a:spcAft>
                <a:spcPts val="0"/>
              </a:spcAft>
              <a:buClr>
                <a:schemeClr val="dk1"/>
              </a:buClr>
              <a:buSzPts val="2700"/>
              <a:buFont typeface="Comic Sans MS"/>
              <a:buChar char="–"/>
            </a:pPr>
            <a:r>
              <a:rPr b="0" i="0" lang="en" sz="2700" u="none" cap="none" strike="noStrike">
                <a:solidFill>
                  <a:schemeClr val="dk1"/>
                </a:solidFill>
                <a:latin typeface="Comic Sans MS"/>
                <a:ea typeface="Comic Sans MS"/>
                <a:cs typeface="Comic Sans MS"/>
                <a:sym typeface="Comic Sans MS"/>
              </a:rPr>
              <a:t>2n</a:t>
            </a:r>
            <a:r>
              <a:rPr b="0" baseline="30000" i="0" lang="en" sz="2700" u="none" cap="none" strike="noStrike">
                <a:solidFill>
                  <a:schemeClr val="dk1"/>
                </a:solidFill>
                <a:latin typeface="Comic Sans MS"/>
                <a:ea typeface="Comic Sans MS"/>
                <a:cs typeface="Comic Sans MS"/>
                <a:sym typeface="Comic Sans MS"/>
              </a:rPr>
              <a:t>2</a:t>
            </a:r>
            <a:r>
              <a:rPr b="0" i="0" lang="en" sz="2700" u="none" cap="none" strike="noStrike">
                <a:solidFill>
                  <a:schemeClr val="dk1"/>
                </a:solidFill>
                <a:latin typeface="Comic Sans MS"/>
                <a:ea typeface="Comic Sans MS"/>
                <a:cs typeface="Comic Sans MS"/>
                <a:sym typeface="Comic Sans MS"/>
              </a:rPr>
              <a:t> vs. n</a:t>
            </a:r>
            <a:r>
              <a:rPr b="0" baseline="30000" i="0" lang="en" sz="2700" u="none" cap="none" strike="noStrike">
                <a:solidFill>
                  <a:schemeClr val="dk1"/>
                </a:solidFill>
                <a:latin typeface="Comic Sans MS"/>
                <a:ea typeface="Comic Sans MS"/>
                <a:cs typeface="Comic Sans MS"/>
                <a:sym typeface="Comic Sans MS"/>
              </a:rPr>
              <a:t>3</a:t>
            </a:r>
            <a:endParaRPr b="0" i="0" sz="2700" u="none" cap="none" strike="noStrike">
              <a:solidFill>
                <a:schemeClr val="dk1"/>
              </a:solidFill>
              <a:latin typeface="Comic Sans MS"/>
              <a:ea typeface="Comic Sans MS"/>
              <a:cs typeface="Comic Sans MS"/>
              <a:sym typeface="Comic Sans MS"/>
            </a:endParaRPr>
          </a:p>
          <a:p>
            <a:pPr indent="-271461" lvl="1" marL="557212" marR="0" rtl="0" algn="l">
              <a:lnSpc>
                <a:spcPct val="120000"/>
              </a:lnSpc>
              <a:spcBef>
                <a:spcPts val="360"/>
              </a:spcBef>
              <a:spcAft>
                <a:spcPts val="0"/>
              </a:spcAft>
              <a:buClr>
                <a:schemeClr val="dk1"/>
              </a:buClr>
              <a:buSzPts val="2700"/>
              <a:buFont typeface="Comic Sans MS"/>
              <a:buChar char="–"/>
            </a:pPr>
            <a:r>
              <a:rPr b="0" i="0" lang="en" sz="2700" u="none" cap="none" strike="noStrike">
                <a:solidFill>
                  <a:schemeClr val="dk1"/>
                </a:solidFill>
                <a:latin typeface="Comic Sans MS"/>
                <a:ea typeface="Comic Sans MS"/>
                <a:cs typeface="Comic Sans MS"/>
                <a:sym typeface="Comic Sans MS"/>
              </a:rPr>
              <a:t>n</a:t>
            </a:r>
            <a:r>
              <a:rPr b="0" baseline="30000" i="0" lang="en" sz="2700" u="none" cap="none" strike="noStrike">
                <a:solidFill>
                  <a:schemeClr val="dk1"/>
                </a:solidFill>
                <a:latin typeface="Comic Sans MS"/>
                <a:ea typeface="Comic Sans MS"/>
                <a:cs typeface="Comic Sans MS"/>
                <a:sym typeface="Comic Sans MS"/>
              </a:rPr>
              <a:t>2</a:t>
            </a:r>
            <a:r>
              <a:rPr b="0" i="0" lang="en" sz="2700" u="none" cap="none" strike="noStrike">
                <a:solidFill>
                  <a:schemeClr val="dk1"/>
                </a:solidFill>
                <a:latin typeface="Comic Sans MS"/>
                <a:ea typeface="Comic Sans MS"/>
                <a:cs typeface="Comic Sans MS"/>
                <a:sym typeface="Comic Sans MS"/>
              </a:rPr>
              <a:t> vs. n</a:t>
            </a:r>
            <a:r>
              <a:rPr b="0" baseline="30000" i="0" lang="en" sz="2700" u="none" cap="none" strike="noStrike">
                <a:solidFill>
                  <a:schemeClr val="dk1"/>
                </a:solidFill>
                <a:latin typeface="Comic Sans MS"/>
                <a:ea typeface="Comic Sans MS"/>
                <a:cs typeface="Comic Sans MS"/>
                <a:sym typeface="Comic Sans MS"/>
              </a:rPr>
              <a:t>2</a:t>
            </a:r>
            <a:endParaRPr b="0" i="0" sz="2700" u="none" cap="none" strike="noStrike">
              <a:solidFill>
                <a:schemeClr val="dk1"/>
              </a:solidFill>
              <a:latin typeface="Comic Sans MS"/>
              <a:ea typeface="Comic Sans MS"/>
              <a:cs typeface="Comic Sans MS"/>
              <a:sym typeface="Comic Sans MS"/>
            </a:endParaRPr>
          </a:p>
          <a:p>
            <a:pPr indent="-271461" lvl="1" marL="557212" marR="0" rtl="0" algn="l">
              <a:lnSpc>
                <a:spcPct val="120000"/>
              </a:lnSpc>
              <a:spcBef>
                <a:spcPts val="360"/>
              </a:spcBef>
              <a:spcAft>
                <a:spcPts val="0"/>
              </a:spcAft>
              <a:buClr>
                <a:schemeClr val="dk1"/>
              </a:buClr>
              <a:buSzPts val="2700"/>
              <a:buFont typeface="Comic Sans MS"/>
              <a:buChar char="–"/>
            </a:pPr>
            <a:r>
              <a:rPr b="0" i="0" lang="en" sz="2700" u="none" cap="none" strike="noStrike">
                <a:solidFill>
                  <a:schemeClr val="dk1"/>
                </a:solidFill>
                <a:latin typeface="Comic Sans MS"/>
                <a:ea typeface="Comic Sans MS"/>
                <a:cs typeface="Comic Sans MS"/>
                <a:sym typeface="Comic Sans MS"/>
              </a:rPr>
              <a:t>n</a:t>
            </a:r>
            <a:r>
              <a:rPr b="0" baseline="30000" i="0" lang="en" sz="2700" u="none" cap="none" strike="noStrike">
                <a:solidFill>
                  <a:schemeClr val="dk1"/>
                </a:solidFill>
                <a:latin typeface="Comic Sans MS"/>
                <a:ea typeface="Comic Sans MS"/>
                <a:cs typeface="Comic Sans MS"/>
                <a:sym typeface="Comic Sans MS"/>
              </a:rPr>
              <a:t>3</a:t>
            </a:r>
            <a:r>
              <a:rPr b="0" i="0" lang="en" sz="2700" u="none" cap="none" strike="noStrike">
                <a:solidFill>
                  <a:schemeClr val="dk1"/>
                </a:solidFill>
                <a:latin typeface="Comic Sans MS"/>
                <a:ea typeface="Comic Sans MS"/>
                <a:cs typeface="Comic Sans MS"/>
                <a:sym typeface="Comic Sans MS"/>
              </a:rPr>
              <a:t> vs. nlogn</a:t>
            </a:r>
            <a:endParaRPr b="0" i="0" sz="2300" u="none" cap="none" strike="noStrike">
              <a:solidFill>
                <a:srgbClr val="000000"/>
              </a:solidFill>
              <a:latin typeface="Arial"/>
              <a:ea typeface="Arial"/>
              <a:cs typeface="Arial"/>
              <a:sym typeface="Arial"/>
            </a:endParaRPr>
          </a:p>
        </p:txBody>
      </p:sp>
      <p:sp>
        <p:nvSpPr>
          <p:cNvPr id="742" name="Google Shape;742;p71"/>
          <p:cNvSpPr/>
          <p:nvPr/>
        </p:nvSpPr>
        <p:spPr>
          <a:xfrm>
            <a:off x="3826328" y="2161608"/>
            <a:ext cx="2434800" cy="53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2n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 = O(n</a:t>
            </a:r>
            <a:r>
              <a:rPr b="0" baseline="30000" i="0" lang="en" sz="2600" u="none" cap="none" strike="noStrike">
                <a:solidFill>
                  <a:srgbClr val="FF0000"/>
                </a:solidFill>
                <a:latin typeface="Comic Sans MS"/>
                <a:ea typeface="Comic Sans MS"/>
                <a:cs typeface="Comic Sans MS"/>
                <a:sym typeface="Comic Sans MS"/>
              </a:rPr>
              <a:t>3</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43" name="Google Shape;743;p71"/>
          <p:cNvSpPr/>
          <p:nvPr/>
        </p:nvSpPr>
        <p:spPr>
          <a:xfrm>
            <a:off x="3952628" y="2695894"/>
            <a:ext cx="2182200" cy="53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 = O(n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44" name="Google Shape;744;p71"/>
          <p:cNvSpPr/>
          <p:nvPr/>
        </p:nvSpPr>
        <p:spPr>
          <a:xfrm>
            <a:off x="3952628" y="3333207"/>
            <a:ext cx="2576100" cy="53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n</a:t>
            </a:r>
            <a:r>
              <a:rPr b="0" baseline="30000" i="0" lang="en" sz="2600" u="none" cap="none" strike="noStrike">
                <a:solidFill>
                  <a:srgbClr val="FF0000"/>
                </a:solidFill>
                <a:latin typeface="Comic Sans MS"/>
                <a:ea typeface="Comic Sans MS"/>
                <a:cs typeface="Comic Sans MS"/>
                <a:sym typeface="Comic Sans MS"/>
              </a:rPr>
              <a:t>3</a:t>
            </a:r>
            <a:r>
              <a:rPr b="0" i="0" lang="en" sz="2600" u="none" cap="none" strike="noStrike">
                <a:solidFill>
                  <a:srgbClr val="FF0000"/>
                </a:solidFill>
                <a:latin typeface="Comic Sans MS"/>
                <a:ea typeface="Comic Sans MS"/>
                <a:cs typeface="Comic Sans MS"/>
                <a:sym typeface="Comic Sans MS"/>
              </a:rPr>
              <a:t> ≠ O(nlogn)</a:t>
            </a:r>
            <a:endParaRPr b="0" i="0" sz="2200" u="none" cap="none" strike="noStrike">
              <a:solidFill>
                <a:srgbClr val="FF0000"/>
              </a:solidFill>
              <a:latin typeface="Arial"/>
              <a:ea typeface="Arial"/>
              <a:cs typeface="Arial"/>
              <a:sym typeface="Arial"/>
            </a:endParaRPr>
          </a:p>
        </p:txBody>
      </p:sp>
      <p:sp>
        <p:nvSpPr>
          <p:cNvPr id="745" name="Google Shape;745;p7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2"/>
          <p:cNvSpPr txBox="1"/>
          <p:nvPr>
            <p:ph type="title"/>
          </p:nvPr>
        </p:nvSpPr>
        <p:spPr>
          <a:xfrm>
            <a:off x="304038" y="2160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 Examples</a:t>
            </a:r>
            <a:endParaRPr/>
          </a:p>
        </p:txBody>
      </p:sp>
      <p:sp>
        <p:nvSpPr>
          <p:cNvPr id="751" name="Google Shape;751;p72"/>
          <p:cNvSpPr txBox="1"/>
          <p:nvPr>
            <p:ph idx="1" type="body"/>
          </p:nvPr>
        </p:nvSpPr>
        <p:spPr>
          <a:xfrm>
            <a:off x="1265238" y="1316331"/>
            <a:ext cx="6307200" cy="28551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3100"/>
              <a:buFont typeface="Arial"/>
              <a:buChar char="•"/>
            </a:pPr>
            <a:r>
              <a:rPr lang="en" sz="2100"/>
              <a:t>Θ notation</a:t>
            </a:r>
            <a:endParaRPr sz="2100"/>
          </a:p>
          <a:p>
            <a:pPr indent="-349250" lvl="1" marL="742950" rtl="0" algn="l">
              <a:lnSpc>
                <a:spcPct val="120000"/>
              </a:lnSpc>
              <a:spcBef>
                <a:spcPts val="480"/>
              </a:spcBef>
              <a:spcAft>
                <a:spcPts val="0"/>
              </a:spcAft>
              <a:buSzPts val="3400"/>
              <a:buFont typeface="Comic Sans MS"/>
              <a:buChar char="–"/>
            </a:pPr>
            <a:r>
              <a:rPr lang="en" sz="2400">
                <a:solidFill>
                  <a:schemeClr val="dk1"/>
                </a:solidFill>
                <a:latin typeface="Comic Sans MS"/>
                <a:ea typeface="Comic Sans MS"/>
                <a:cs typeface="Comic Sans MS"/>
                <a:sym typeface="Comic Sans MS"/>
              </a:rPr>
              <a:t>n</a:t>
            </a:r>
            <a:r>
              <a:rPr baseline="30000" lang="en" sz="2400">
                <a:solidFill>
                  <a:schemeClr val="dk1"/>
                </a:solidFill>
                <a:latin typeface="Comic Sans MS"/>
                <a:ea typeface="Comic Sans MS"/>
                <a:cs typeface="Comic Sans MS"/>
                <a:sym typeface="Comic Sans MS"/>
              </a:rPr>
              <a:t>2</a:t>
            </a:r>
            <a:r>
              <a:rPr lang="en" sz="2400">
                <a:solidFill>
                  <a:schemeClr val="dk1"/>
                </a:solidFill>
                <a:latin typeface="Comic Sans MS"/>
                <a:ea typeface="Comic Sans MS"/>
                <a:cs typeface="Comic Sans MS"/>
                <a:sym typeface="Comic Sans MS"/>
              </a:rPr>
              <a:t>/2 – n/2</a:t>
            </a:r>
            <a:endParaRPr sz="2400">
              <a:solidFill>
                <a:schemeClr val="dk1"/>
              </a:solidFill>
            </a:endParaRPr>
          </a:p>
          <a:p>
            <a:pPr indent="-349250" lvl="1" marL="742950" rtl="0" algn="l">
              <a:lnSpc>
                <a:spcPct val="120000"/>
              </a:lnSpc>
              <a:spcBef>
                <a:spcPts val="480"/>
              </a:spcBef>
              <a:spcAft>
                <a:spcPts val="0"/>
              </a:spcAft>
              <a:buSzPts val="3400"/>
              <a:buFont typeface="Comic Sans MS"/>
              <a:buChar char="–"/>
            </a:pPr>
            <a:r>
              <a:rPr lang="en" sz="2400">
                <a:solidFill>
                  <a:schemeClr val="dk1"/>
                </a:solidFill>
                <a:latin typeface="Comic Sans MS"/>
                <a:ea typeface="Comic Sans MS"/>
                <a:cs typeface="Comic Sans MS"/>
                <a:sym typeface="Comic Sans MS"/>
              </a:rPr>
              <a:t>(6n</a:t>
            </a:r>
            <a:r>
              <a:rPr baseline="30000" lang="en" sz="2400">
                <a:solidFill>
                  <a:schemeClr val="dk1"/>
                </a:solidFill>
                <a:latin typeface="Comic Sans MS"/>
                <a:ea typeface="Comic Sans MS"/>
                <a:cs typeface="Comic Sans MS"/>
                <a:sym typeface="Comic Sans MS"/>
              </a:rPr>
              <a:t>3 </a:t>
            </a:r>
            <a:r>
              <a:rPr lang="en" sz="2400">
                <a:solidFill>
                  <a:schemeClr val="dk1"/>
                </a:solidFill>
                <a:latin typeface="Comic Sans MS"/>
                <a:ea typeface="Comic Sans MS"/>
                <a:cs typeface="Comic Sans MS"/>
                <a:sym typeface="Comic Sans MS"/>
              </a:rPr>
              <a:t>+ 1)lgn/(n + 1) </a:t>
            </a:r>
            <a:endParaRPr sz="2400">
              <a:solidFill>
                <a:schemeClr val="dk1"/>
              </a:solidFill>
            </a:endParaRPr>
          </a:p>
          <a:p>
            <a:pPr indent="-349250" lvl="1" marL="742950" rtl="0" algn="l">
              <a:lnSpc>
                <a:spcPct val="120000"/>
              </a:lnSpc>
              <a:spcBef>
                <a:spcPts val="480"/>
              </a:spcBef>
              <a:spcAft>
                <a:spcPts val="0"/>
              </a:spcAft>
              <a:buSzPts val="3400"/>
              <a:buFont typeface="Comic Sans MS"/>
              <a:buChar char="–"/>
            </a:pPr>
            <a:r>
              <a:rPr lang="en" sz="2400">
                <a:solidFill>
                  <a:schemeClr val="dk1"/>
                </a:solidFill>
                <a:latin typeface="Comic Sans MS"/>
                <a:ea typeface="Comic Sans MS"/>
                <a:cs typeface="Comic Sans MS"/>
                <a:sym typeface="Comic Sans MS"/>
              </a:rPr>
              <a:t>n vs. n</a:t>
            </a:r>
            <a:r>
              <a:rPr baseline="30000" lang="en" sz="2400">
                <a:solidFill>
                  <a:schemeClr val="dk1"/>
                </a:solidFill>
                <a:latin typeface="Comic Sans MS"/>
                <a:ea typeface="Comic Sans MS"/>
                <a:cs typeface="Comic Sans MS"/>
                <a:sym typeface="Comic Sans MS"/>
              </a:rPr>
              <a:t>2</a:t>
            </a:r>
            <a:endParaRPr sz="2400">
              <a:solidFill>
                <a:schemeClr val="dk1"/>
              </a:solidFill>
              <a:latin typeface="Comic Sans MS"/>
              <a:ea typeface="Comic Sans MS"/>
              <a:cs typeface="Comic Sans MS"/>
              <a:sym typeface="Comic Sans MS"/>
            </a:endParaRPr>
          </a:p>
        </p:txBody>
      </p:sp>
      <p:sp>
        <p:nvSpPr>
          <p:cNvPr id="752" name="Google Shape;752;p72"/>
          <p:cNvSpPr txBox="1"/>
          <p:nvPr/>
        </p:nvSpPr>
        <p:spPr>
          <a:xfrm>
            <a:off x="5206039" y="1914450"/>
            <a:ext cx="199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 Θ(n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53" name="Google Shape;753;p72"/>
          <p:cNvSpPr txBox="1"/>
          <p:nvPr/>
        </p:nvSpPr>
        <p:spPr>
          <a:xfrm>
            <a:off x="5271450" y="3432025"/>
            <a:ext cx="2301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n ≠ Θ(n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54" name="Google Shape;754;p72"/>
          <p:cNvSpPr txBox="1"/>
          <p:nvPr/>
        </p:nvSpPr>
        <p:spPr>
          <a:xfrm>
            <a:off x="5271457" y="2733388"/>
            <a:ext cx="1932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 Θ(n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lgn)</a:t>
            </a:r>
            <a:endParaRPr b="0" i="0" sz="2200" u="none" cap="none" strike="noStrike">
              <a:solidFill>
                <a:srgbClr val="FF0000"/>
              </a:solidFill>
              <a:latin typeface="Arial"/>
              <a:ea typeface="Arial"/>
              <a:cs typeface="Arial"/>
              <a:sym typeface="Arial"/>
            </a:endParaRPr>
          </a:p>
        </p:txBody>
      </p:sp>
      <p:sp>
        <p:nvSpPr>
          <p:cNvPr id="755" name="Google Shape;755;p7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3"/>
          <p:cNvSpPr txBox="1"/>
          <p:nvPr>
            <p:ph type="title"/>
          </p:nvPr>
        </p:nvSpPr>
        <p:spPr>
          <a:xfrm>
            <a:off x="304038" y="2160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 Examples</a:t>
            </a:r>
            <a:endParaRPr/>
          </a:p>
        </p:txBody>
      </p:sp>
      <p:sp>
        <p:nvSpPr>
          <p:cNvPr id="761" name="Google Shape;761;p73"/>
          <p:cNvSpPr txBox="1"/>
          <p:nvPr>
            <p:ph idx="1" type="body"/>
          </p:nvPr>
        </p:nvSpPr>
        <p:spPr>
          <a:xfrm>
            <a:off x="1265238" y="1326356"/>
            <a:ext cx="6307200" cy="28551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3100"/>
              <a:buFont typeface="Arial"/>
              <a:buChar char="•"/>
            </a:pPr>
            <a:r>
              <a:rPr lang="en" sz="2100"/>
              <a:t>Ω notation</a:t>
            </a:r>
            <a:endParaRPr sz="2100"/>
          </a:p>
          <a:p>
            <a:pPr indent="-361950" lvl="1" marL="742950" rtl="0" algn="l">
              <a:lnSpc>
                <a:spcPct val="120000"/>
              </a:lnSpc>
              <a:spcBef>
                <a:spcPts val="480"/>
              </a:spcBef>
              <a:spcAft>
                <a:spcPts val="0"/>
              </a:spcAft>
              <a:buSzPts val="3600"/>
              <a:buFont typeface="Comic Sans MS"/>
              <a:buChar char="–"/>
            </a:pPr>
            <a:r>
              <a:rPr lang="en" sz="2600">
                <a:solidFill>
                  <a:schemeClr val="dk1"/>
                </a:solidFill>
                <a:latin typeface="Comic Sans MS"/>
                <a:ea typeface="Comic Sans MS"/>
                <a:cs typeface="Comic Sans MS"/>
                <a:sym typeface="Comic Sans MS"/>
              </a:rPr>
              <a:t>n</a:t>
            </a:r>
            <a:r>
              <a:rPr baseline="30000" lang="en" sz="2600">
                <a:solidFill>
                  <a:schemeClr val="dk1"/>
                </a:solidFill>
                <a:latin typeface="Comic Sans MS"/>
                <a:ea typeface="Comic Sans MS"/>
                <a:cs typeface="Comic Sans MS"/>
                <a:sym typeface="Comic Sans MS"/>
              </a:rPr>
              <a:t>3</a:t>
            </a:r>
            <a:r>
              <a:rPr lang="en" sz="2600">
                <a:solidFill>
                  <a:schemeClr val="dk1"/>
                </a:solidFill>
                <a:latin typeface="Comic Sans MS"/>
                <a:ea typeface="Comic Sans MS"/>
                <a:cs typeface="Comic Sans MS"/>
                <a:sym typeface="Comic Sans MS"/>
              </a:rPr>
              <a:t> vs. n</a:t>
            </a:r>
            <a:r>
              <a:rPr baseline="30000" lang="en" sz="2600">
                <a:solidFill>
                  <a:schemeClr val="dk1"/>
                </a:solidFill>
                <a:latin typeface="Comic Sans MS"/>
                <a:ea typeface="Comic Sans MS"/>
                <a:cs typeface="Comic Sans MS"/>
                <a:sym typeface="Comic Sans MS"/>
              </a:rPr>
              <a:t>2</a:t>
            </a:r>
            <a:endParaRPr sz="2600">
              <a:solidFill>
                <a:schemeClr val="dk1"/>
              </a:solidFill>
              <a:latin typeface="Comic Sans MS"/>
              <a:ea typeface="Comic Sans MS"/>
              <a:cs typeface="Comic Sans MS"/>
              <a:sym typeface="Comic Sans MS"/>
            </a:endParaRPr>
          </a:p>
          <a:p>
            <a:pPr indent="-361950" lvl="1" marL="742950" rtl="0" algn="l">
              <a:lnSpc>
                <a:spcPct val="120000"/>
              </a:lnSpc>
              <a:spcBef>
                <a:spcPts val="480"/>
              </a:spcBef>
              <a:spcAft>
                <a:spcPts val="0"/>
              </a:spcAft>
              <a:buSzPts val="3600"/>
              <a:buFont typeface="Comic Sans MS"/>
              <a:buChar char="–"/>
            </a:pPr>
            <a:r>
              <a:rPr lang="en" sz="2600">
                <a:solidFill>
                  <a:schemeClr val="dk1"/>
                </a:solidFill>
                <a:latin typeface="Comic Sans MS"/>
                <a:ea typeface="Comic Sans MS"/>
                <a:cs typeface="Comic Sans MS"/>
                <a:sym typeface="Comic Sans MS"/>
              </a:rPr>
              <a:t>n vs. logn</a:t>
            </a:r>
            <a:endParaRPr sz="2600">
              <a:solidFill>
                <a:schemeClr val="dk1"/>
              </a:solidFill>
            </a:endParaRPr>
          </a:p>
          <a:p>
            <a:pPr indent="-361950" lvl="1" marL="742950" rtl="0" algn="l">
              <a:lnSpc>
                <a:spcPct val="120000"/>
              </a:lnSpc>
              <a:spcBef>
                <a:spcPts val="480"/>
              </a:spcBef>
              <a:spcAft>
                <a:spcPts val="0"/>
              </a:spcAft>
              <a:buSzPts val="3600"/>
              <a:buFont typeface="Comic Sans MS"/>
              <a:buChar char="–"/>
            </a:pPr>
            <a:r>
              <a:rPr lang="en" sz="2600">
                <a:solidFill>
                  <a:schemeClr val="dk1"/>
                </a:solidFill>
                <a:latin typeface="Comic Sans MS"/>
                <a:ea typeface="Comic Sans MS"/>
                <a:cs typeface="Comic Sans MS"/>
                <a:sym typeface="Comic Sans MS"/>
              </a:rPr>
              <a:t>n vs. n</a:t>
            </a:r>
            <a:r>
              <a:rPr baseline="30000" lang="en" sz="2600">
                <a:solidFill>
                  <a:schemeClr val="dk1"/>
                </a:solidFill>
                <a:latin typeface="Comic Sans MS"/>
                <a:ea typeface="Comic Sans MS"/>
                <a:cs typeface="Comic Sans MS"/>
                <a:sym typeface="Comic Sans MS"/>
              </a:rPr>
              <a:t>2</a:t>
            </a:r>
            <a:endParaRPr sz="2600">
              <a:solidFill>
                <a:schemeClr val="dk1"/>
              </a:solidFill>
              <a:latin typeface="Comic Sans MS"/>
              <a:ea typeface="Comic Sans MS"/>
              <a:cs typeface="Comic Sans MS"/>
              <a:sym typeface="Comic Sans MS"/>
            </a:endParaRPr>
          </a:p>
        </p:txBody>
      </p:sp>
      <p:sp>
        <p:nvSpPr>
          <p:cNvPr id="762" name="Google Shape;762;p73"/>
          <p:cNvSpPr/>
          <p:nvPr/>
        </p:nvSpPr>
        <p:spPr>
          <a:xfrm>
            <a:off x="4256775" y="2086875"/>
            <a:ext cx="23958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800" u="none" cap="none" strike="noStrike">
                <a:solidFill>
                  <a:srgbClr val="DD0111"/>
                </a:solidFill>
                <a:latin typeface="Comic Sans MS"/>
                <a:ea typeface="Comic Sans MS"/>
                <a:cs typeface="Comic Sans MS"/>
                <a:sym typeface="Comic Sans MS"/>
              </a:rPr>
              <a:t>n</a:t>
            </a:r>
            <a:r>
              <a:rPr b="0" baseline="30000" i="0" lang="en" sz="2800" u="none" cap="none" strike="noStrike">
                <a:solidFill>
                  <a:srgbClr val="DD0111"/>
                </a:solidFill>
                <a:latin typeface="Comic Sans MS"/>
                <a:ea typeface="Comic Sans MS"/>
                <a:cs typeface="Comic Sans MS"/>
                <a:sym typeface="Comic Sans MS"/>
              </a:rPr>
              <a:t>3</a:t>
            </a:r>
            <a:r>
              <a:rPr b="0" i="0" lang="en" sz="2800" u="none" cap="none" strike="noStrike">
                <a:solidFill>
                  <a:srgbClr val="DD0111"/>
                </a:solidFill>
                <a:latin typeface="Comic Sans MS"/>
                <a:ea typeface="Comic Sans MS"/>
                <a:cs typeface="Comic Sans MS"/>
                <a:sym typeface="Comic Sans MS"/>
              </a:rPr>
              <a:t> = Ω(n</a:t>
            </a:r>
            <a:r>
              <a:rPr b="0" baseline="30000" i="0" lang="en" sz="2800" u="none" cap="none" strike="noStrike">
                <a:solidFill>
                  <a:srgbClr val="DD0111"/>
                </a:solidFill>
                <a:latin typeface="Comic Sans MS"/>
                <a:ea typeface="Comic Sans MS"/>
                <a:cs typeface="Comic Sans MS"/>
                <a:sym typeface="Comic Sans MS"/>
              </a:rPr>
              <a:t>2</a:t>
            </a:r>
            <a:r>
              <a:rPr b="0" i="0" lang="en" sz="2800" u="none" cap="none" strike="noStrike">
                <a:solidFill>
                  <a:srgbClr val="DD0111"/>
                </a:solidFill>
                <a:latin typeface="Comic Sans MS"/>
                <a:ea typeface="Comic Sans MS"/>
                <a:cs typeface="Comic Sans MS"/>
                <a:sym typeface="Comic Sans MS"/>
              </a:rPr>
              <a:t>)</a:t>
            </a:r>
            <a:endParaRPr b="0" i="0" sz="2400" u="none" cap="none" strike="noStrike">
              <a:solidFill>
                <a:srgbClr val="DD0111"/>
              </a:solidFill>
              <a:latin typeface="Arial"/>
              <a:ea typeface="Arial"/>
              <a:cs typeface="Arial"/>
              <a:sym typeface="Arial"/>
            </a:endParaRPr>
          </a:p>
        </p:txBody>
      </p:sp>
      <p:sp>
        <p:nvSpPr>
          <p:cNvPr id="763" name="Google Shape;763;p73"/>
          <p:cNvSpPr/>
          <p:nvPr/>
        </p:nvSpPr>
        <p:spPr>
          <a:xfrm>
            <a:off x="4256775" y="2705645"/>
            <a:ext cx="3275100" cy="65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800" u="none" cap="none" strike="noStrike">
                <a:solidFill>
                  <a:srgbClr val="DD0111"/>
                </a:solidFill>
                <a:latin typeface="Comic Sans MS"/>
                <a:ea typeface="Comic Sans MS"/>
                <a:cs typeface="Comic Sans MS"/>
                <a:sym typeface="Comic Sans MS"/>
              </a:rPr>
              <a:t>n = Ω(logn)</a:t>
            </a:r>
            <a:endParaRPr b="0" i="0" sz="2400" u="none" cap="none" strike="noStrike">
              <a:solidFill>
                <a:srgbClr val="DD0111"/>
              </a:solidFill>
              <a:latin typeface="Arial"/>
              <a:ea typeface="Arial"/>
              <a:cs typeface="Arial"/>
              <a:sym typeface="Arial"/>
            </a:endParaRPr>
          </a:p>
        </p:txBody>
      </p:sp>
      <p:sp>
        <p:nvSpPr>
          <p:cNvPr id="764" name="Google Shape;764;p73"/>
          <p:cNvSpPr/>
          <p:nvPr/>
        </p:nvSpPr>
        <p:spPr>
          <a:xfrm>
            <a:off x="4256775" y="3467525"/>
            <a:ext cx="27765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800" u="none" cap="none" strike="noStrike">
                <a:solidFill>
                  <a:srgbClr val="DD0111"/>
                </a:solidFill>
                <a:latin typeface="Comic Sans MS"/>
                <a:ea typeface="Comic Sans MS"/>
                <a:cs typeface="Comic Sans MS"/>
                <a:sym typeface="Comic Sans MS"/>
              </a:rPr>
              <a:t>n ≠ Ω(n</a:t>
            </a:r>
            <a:r>
              <a:rPr b="0" baseline="30000" i="0" lang="en" sz="2800" u="none" cap="none" strike="noStrike">
                <a:solidFill>
                  <a:srgbClr val="DD0111"/>
                </a:solidFill>
                <a:latin typeface="Comic Sans MS"/>
                <a:ea typeface="Comic Sans MS"/>
                <a:cs typeface="Comic Sans MS"/>
                <a:sym typeface="Comic Sans MS"/>
              </a:rPr>
              <a:t>2</a:t>
            </a:r>
            <a:r>
              <a:rPr b="0" i="0" lang="en" sz="2800" u="none" cap="none" strike="noStrike">
                <a:solidFill>
                  <a:srgbClr val="DD0111"/>
                </a:solidFill>
                <a:latin typeface="Comic Sans MS"/>
                <a:ea typeface="Comic Sans MS"/>
                <a:cs typeface="Comic Sans MS"/>
                <a:sym typeface="Comic Sans MS"/>
              </a:rPr>
              <a:t>)</a:t>
            </a:r>
            <a:endParaRPr b="0" i="0" sz="2400" u="none" cap="none" strike="noStrike">
              <a:solidFill>
                <a:srgbClr val="DD0111"/>
              </a:solidFill>
              <a:latin typeface="Arial"/>
              <a:ea typeface="Arial"/>
              <a:cs typeface="Arial"/>
              <a:sym typeface="Arial"/>
            </a:endParaRPr>
          </a:p>
        </p:txBody>
      </p:sp>
      <p:sp>
        <p:nvSpPr>
          <p:cNvPr id="765" name="Google Shape;765;p7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4"/>
          <p:cNvSpPr txBox="1"/>
          <p:nvPr>
            <p:ph type="title"/>
          </p:nvPr>
        </p:nvSpPr>
        <p:spPr>
          <a:xfrm>
            <a:off x="1485900" y="317183"/>
            <a:ext cx="6172200" cy="4887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Summary</a:t>
            </a:r>
            <a:endParaRPr/>
          </a:p>
        </p:txBody>
      </p:sp>
      <p:sp>
        <p:nvSpPr>
          <p:cNvPr id="771" name="Google Shape;771;p74"/>
          <p:cNvSpPr txBox="1"/>
          <p:nvPr>
            <p:ph idx="1" type="body"/>
          </p:nvPr>
        </p:nvSpPr>
        <p:spPr>
          <a:xfrm>
            <a:off x="420053" y="1045845"/>
            <a:ext cx="8358300" cy="3548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434343"/>
              </a:buClr>
              <a:buSzPts val="2300"/>
              <a:buFont typeface="Arial"/>
              <a:buChar char="●"/>
            </a:pPr>
            <a:r>
              <a:rPr lang="en" sz="2000">
                <a:solidFill>
                  <a:srgbClr val="434343"/>
                </a:solidFill>
              </a:rPr>
              <a:t>Time complexity is a measure of algorithm efficiency</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Efficient algorithm plays the major role in determining the running time.</a:t>
            </a:r>
            <a:endParaRPr sz="2000">
              <a:solidFill>
                <a:srgbClr val="434343"/>
              </a:solidFill>
            </a:endParaRPr>
          </a:p>
          <a:p>
            <a:pPr indent="0" lvl="0" marL="0" rtl="0" algn="l">
              <a:lnSpc>
                <a:spcPct val="115000"/>
              </a:lnSpc>
              <a:spcBef>
                <a:spcPts val="400"/>
              </a:spcBef>
              <a:spcAft>
                <a:spcPts val="0"/>
              </a:spcAft>
              <a:buClr>
                <a:srgbClr val="FF0000"/>
              </a:buClr>
              <a:buSzPts val="2100"/>
              <a:buFont typeface="Arial"/>
              <a:buNone/>
            </a:pPr>
            <a:r>
              <a:rPr lang="en" sz="2000">
                <a:solidFill>
                  <a:srgbClr val="DD0111"/>
                </a:solidFill>
              </a:rPr>
              <a:t>Q:  Is it possible to determine running time based on algorithm’s time complexity alone?</a:t>
            </a:r>
            <a:endParaRPr sz="2000">
              <a:solidFill>
                <a:srgbClr val="DD0111"/>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Minor tweaks in the code can cut down the running time by a factor too.</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Other items like CPU speed, memory speed, device I/O speed can help as well.</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For certain problems, it is possible to allocate additional space &amp; improve time complexity.</a:t>
            </a:r>
            <a:endParaRPr sz="2000">
              <a:solidFill>
                <a:srgbClr val="434343"/>
              </a:solidFill>
            </a:endParaRPr>
          </a:p>
        </p:txBody>
      </p:sp>
      <p:sp>
        <p:nvSpPr>
          <p:cNvPr id="772" name="Google Shape;772;p7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8"/>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Analysis: Example</a:t>
            </a:r>
            <a:endParaRPr/>
          </a:p>
        </p:txBody>
      </p:sp>
      <p:sp>
        <p:nvSpPr>
          <p:cNvPr id="134" name="Google Shape;134;p8"/>
          <p:cNvSpPr txBox="1"/>
          <p:nvPr>
            <p:ph idx="1" type="body"/>
          </p:nvPr>
        </p:nvSpPr>
        <p:spPr>
          <a:xfrm>
            <a:off x="517848" y="809625"/>
            <a:ext cx="8169000" cy="4110000"/>
          </a:xfrm>
          <a:prstGeom prst="rect">
            <a:avLst/>
          </a:prstGeom>
          <a:noFill/>
          <a:ln>
            <a:noFill/>
          </a:ln>
        </p:spPr>
        <p:txBody>
          <a:bodyPr anchorCtr="0" anchor="t" bIns="34275" lIns="68575" spcFirstLastPara="1" rIns="68575" wrap="square" tIns="34275">
            <a:normAutofit lnSpcReduction="10000"/>
          </a:bodyPr>
          <a:lstStyle/>
          <a:p>
            <a:pPr indent="-254000" lvl="0" marL="254000" rtl="0" algn="l">
              <a:lnSpc>
                <a:spcPct val="115000"/>
              </a:lnSpc>
              <a:spcBef>
                <a:spcPts val="0"/>
              </a:spcBef>
              <a:spcAft>
                <a:spcPts val="0"/>
              </a:spcAft>
              <a:buClr>
                <a:srgbClr val="DD0111"/>
              </a:buClr>
              <a:buSzPts val="2100"/>
              <a:buFont typeface="Corsiva"/>
              <a:buChar char="●"/>
            </a:pPr>
            <a:r>
              <a:rPr lang="en" sz="2100">
                <a:solidFill>
                  <a:srgbClr val="DD0111"/>
                </a:solidFill>
                <a:latin typeface="Corsiva"/>
                <a:ea typeface="Corsiva"/>
                <a:cs typeface="Corsiva"/>
                <a:sym typeface="Corsiva"/>
              </a:rPr>
              <a:t>Alg.:</a:t>
            </a:r>
            <a:r>
              <a:rPr lang="en" sz="2100"/>
              <a:t> </a:t>
            </a:r>
            <a:r>
              <a:rPr lang="en" sz="2100">
                <a:solidFill>
                  <a:srgbClr val="434343"/>
                </a:solidFill>
                <a:latin typeface="Arial"/>
                <a:ea typeface="Arial"/>
                <a:cs typeface="Arial"/>
                <a:sym typeface="Arial"/>
              </a:rPr>
              <a:t>MIN (a[1], …, a[n])</a:t>
            </a:r>
            <a:endParaRPr sz="21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m ← a[1];			</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for i ← 2 to n			</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if a[i] &lt; m 			</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then m ← a[i];</a:t>
            </a:r>
            <a:r>
              <a:rPr lang="en" sz="1500">
                <a:solidFill>
                  <a:srgbClr val="434343"/>
                </a:solidFill>
                <a:latin typeface="Corsiva"/>
                <a:ea typeface="Corsiva"/>
                <a:cs typeface="Corsiva"/>
                <a:sym typeface="Corsiva"/>
              </a:rPr>
              <a:t>		</a:t>
            </a:r>
            <a:endParaRPr>
              <a:solidFill>
                <a:srgbClr val="434343"/>
              </a:solidFill>
            </a:endParaRPr>
          </a:p>
          <a:p>
            <a:pPr indent="-254000" lvl="0" marL="254000" rtl="0" algn="l">
              <a:lnSpc>
                <a:spcPct val="115000"/>
              </a:lnSpc>
              <a:spcBef>
                <a:spcPts val="400"/>
              </a:spcBef>
              <a:spcAft>
                <a:spcPts val="0"/>
              </a:spcAft>
              <a:buClr>
                <a:srgbClr val="434343"/>
              </a:buClr>
              <a:buSzPts val="1800"/>
              <a:buFont typeface="Arial"/>
              <a:buChar char="●"/>
            </a:pPr>
            <a:r>
              <a:rPr b="1" lang="en" sz="1800">
                <a:solidFill>
                  <a:srgbClr val="434343"/>
                </a:solidFill>
              </a:rPr>
              <a:t>Running time</a:t>
            </a:r>
            <a:r>
              <a:rPr lang="en" sz="1800">
                <a:solidFill>
                  <a:srgbClr val="434343"/>
                </a:solidFill>
              </a:rPr>
              <a:t>: </a:t>
            </a:r>
            <a:endParaRPr>
              <a:solidFill>
                <a:srgbClr val="434343"/>
              </a:solidFill>
            </a:endParaRPr>
          </a:p>
          <a:p>
            <a:pPr indent="-234950" lvl="1" marL="558800" rtl="0" algn="l">
              <a:lnSpc>
                <a:spcPct val="115000"/>
              </a:lnSpc>
              <a:spcBef>
                <a:spcPts val="400"/>
              </a:spcBef>
              <a:spcAft>
                <a:spcPts val="0"/>
              </a:spcAft>
              <a:buClr>
                <a:srgbClr val="434343"/>
              </a:buClr>
              <a:buSzPts val="2100"/>
              <a:buFont typeface="Arial"/>
              <a:buChar char="○"/>
            </a:pPr>
            <a:r>
              <a:rPr lang="en" sz="1700">
                <a:solidFill>
                  <a:srgbClr val="434343"/>
                </a:solidFill>
              </a:rPr>
              <a:t>the number of primitive operations (steps) executed before termination</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Corsiva"/>
              <a:buNone/>
            </a:pPr>
            <a:r>
              <a:rPr lang="en" sz="1800">
                <a:solidFill>
                  <a:srgbClr val="434343"/>
                </a:solidFill>
                <a:latin typeface="Corsiva"/>
                <a:ea typeface="Corsiva"/>
                <a:cs typeface="Corsiva"/>
                <a:sym typeface="Corsiva"/>
              </a:rPr>
              <a:t>T(n)  =1</a:t>
            </a:r>
            <a:r>
              <a:rPr lang="en" sz="1800">
                <a:solidFill>
                  <a:srgbClr val="434343"/>
                </a:solidFill>
              </a:rPr>
              <a:t> [first step] + </a:t>
            </a:r>
            <a:r>
              <a:rPr lang="en" sz="1800">
                <a:solidFill>
                  <a:srgbClr val="434343"/>
                </a:solidFill>
                <a:latin typeface="Corsiva"/>
                <a:ea typeface="Corsiva"/>
                <a:cs typeface="Corsiva"/>
                <a:sym typeface="Corsiva"/>
              </a:rPr>
              <a:t>(n) </a:t>
            </a:r>
            <a:r>
              <a:rPr lang="en" sz="1800">
                <a:solidFill>
                  <a:srgbClr val="434343"/>
                </a:solidFill>
              </a:rPr>
              <a:t>[for loop] + </a:t>
            </a:r>
            <a:r>
              <a:rPr lang="en" sz="1800">
                <a:solidFill>
                  <a:srgbClr val="434343"/>
                </a:solidFill>
                <a:latin typeface="Corsiva"/>
                <a:ea typeface="Corsiva"/>
                <a:cs typeface="Corsiva"/>
                <a:sym typeface="Corsiva"/>
              </a:rPr>
              <a:t>(n-1)</a:t>
            </a:r>
            <a:r>
              <a:rPr lang="en" sz="1800">
                <a:solidFill>
                  <a:srgbClr val="434343"/>
                </a:solidFill>
              </a:rPr>
              <a:t> [if condition] + </a:t>
            </a:r>
            <a:r>
              <a:rPr lang="en" sz="1800">
                <a:solidFill>
                  <a:srgbClr val="434343"/>
                </a:solidFill>
                <a:latin typeface="Corsiva"/>
                <a:ea typeface="Corsiva"/>
                <a:cs typeface="Corsiva"/>
                <a:sym typeface="Corsiva"/>
              </a:rPr>
              <a:t>(n-1)</a:t>
            </a:r>
            <a:r>
              <a:rPr lang="en" sz="1800">
                <a:solidFill>
                  <a:srgbClr val="434343"/>
                </a:solidFill>
              </a:rPr>
              <a:t> [the assignment in then] = </a:t>
            </a:r>
            <a:r>
              <a:rPr lang="en" sz="1800">
                <a:solidFill>
                  <a:srgbClr val="434343"/>
                </a:solidFill>
                <a:latin typeface="Corsiva"/>
                <a:ea typeface="Corsiva"/>
                <a:cs typeface="Corsiva"/>
                <a:sym typeface="Corsiva"/>
              </a:rPr>
              <a:t>3n - 1</a:t>
            </a:r>
            <a:endParaRPr sz="1700">
              <a:solidFill>
                <a:srgbClr val="434343"/>
              </a:solidFill>
            </a:endParaRPr>
          </a:p>
          <a:p>
            <a:pPr indent="-254000" lvl="0" marL="254000" rtl="0" algn="l">
              <a:lnSpc>
                <a:spcPct val="115000"/>
              </a:lnSpc>
              <a:spcBef>
                <a:spcPts val="400"/>
              </a:spcBef>
              <a:spcAft>
                <a:spcPts val="0"/>
              </a:spcAft>
              <a:buClr>
                <a:srgbClr val="434343"/>
              </a:buClr>
              <a:buSzPts val="2100"/>
              <a:buFont typeface="Arial"/>
              <a:buChar char="●"/>
            </a:pPr>
            <a:r>
              <a:rPr lang="en" sz="2100">
                <a:solidFill>
                  <a:srgbClr val="434343"/>
                </a:solidFill>
              </a:rPr>
              <a:t>Order (rate) of growth: </a:t>
            </a:r>
            <a:endParaRPr sz="2100">
              <a:solidFill>
                <a:srgbClr val="434343"/>
              </a:solidFill>
            </a:endParaRPr>
          </a:p>
          <a:p>
            <a:pPr indent="-228600" lvl="1" marL="558800" rtl="0" algn="l">
              <a:lnSpc>
                <a:spcPct val="115000"/>
              </a:lnSpc>
              <a:spcBef>
                <a:spcPts val="300"/>
              </a:spcBef>
              <a:spcAft>
                <a:spcPts val="0"/>
              </a:spcAft>
              <a:buClr>
                <a:srgbClr val="434343"/>
              </a:buClr>
              <a:buSzPts val="1800"/>
              <a:buFont typeface="Arial"/>
              <a:buChar char="○"/>
            </a:pPr>
            <a:r>
              <a:rPr lang="en" sz="1800">
                <a:solidFill>
                  <a:srgbClr val="434343"/>
                </a:solidFill>
              </a:rPr>
              <a:t>The leading term of the formula</a:t>
            </a:r>
            <a:endParaRPr sz="1700">
              <a:solidFill>
                <a:srgbClr val="434343"/>
              </a:solidFill>
            </a:endParaRPr>
          </a:p>
          <a:p>
            <a:pPr indent="-228600" lvl="1" marL="558800" rtl="0" algn="l">
              <a:lnSpc>
                <a:spcPct val="115000"/>
              </a:lnSpc>
              <a:spcBef>
                <a:spcPts val="300"/>
              </a:spcBef>
              <a:spcAft>
                <a:spcPts val="0"/>
              </a:spcAft>
              <a:buClr>
                <a:srgbClr val="434343"/>
              </a:buClr>
              <a:buSzPts val="1800"/>
              <a:buFont typeface="Arial"/>
              <a:buChar char="○"/>
            </a:pPr>
            <a:r>
              <a:rPr lang="en" sz="1800">
                <a:solidFill>
                  <a:srgbClr val="434343"/>
                </a:solidFill>
              </a:rPr>
              <a:t>Expresses the asymptotic behavior of the algorithm</a:t>
            </a:r>
            <a:endParaRPr sz="1700">
              <a:solidFill>
                <a:srgbClr val="434343"/>
              </a:solidFill>
            </a:endParaRPr>
          </a:p>
        </p:txBody>
      </p:sp>
      <p:sp>
        <p:nvSpPr>
          <p:cNvPr id="135" name="Google Shape;135;p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9"/>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Typical Running Time Functions</a:t>
            </a:r>
            <a:endParaRPr/>
          </a:p>
        </p:txBody>
      </p:sp>
      <p:sp>
        <p:nvSpPr>
          <p:cNvPr id="141" name="Google Shape;141;p9"/>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3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1 (constant running time): </a:t>
            </a:r>
            <a:endParaRPr>
              <a:solidFill>
                <a:srgbClr val="434343"/>
              </a:solidFil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Instructions are executed once or a few times</a:t>
            </a:r>
            <a:endParaRPr>
              <a:solidFill>
                <a:srgbClr val="434343"/>
              </a:solidFill>
            </a:endParaRPr>
          </a:p>
          <a:p>
            <a:pPr indent="-254000" lvl="0" marL="254000" rtl="0" algn="l">
              <a:lnSpc>
                <a:spcPct val="13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logN (logarithmic)</a:t>
            </a:r>
            <a:endParaRPr>
              <a:solidFill>
                <a:srgbClr val="434343"/>
              </a:solidFil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A big problem is solved by cutting the original problem in smaller sizes, by a constant fraction at each step</a:t>
            </a:r>
            <a:endParaRPr>
              <a:solidFill>
                <a:srgbClr val="434343"/>
              </a:solidFill>
            </a:endParaRPr>
          </a:p>
          <a:p>
            <a:pPr indent="-254000" lvl="0" marL="254000" rtl="0" algn="l">
              <a:lnSpc>
                <a:spcPct val="13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 (linear)</a:t>
            </a:r>
            <a:endParaRPr>
              <a:solidFill>
                <a:srgbClr val="434343"/>
              </a:solidFil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A small amount of processing is done on each input element</a:t>
            </a:r>
            <a:endParaRPr>
              <a:solidFill>
                <a:srgbClr val="434343"/>
              </a:solidFill>
            </a:endParaRPr>
          </a:p>
          <a:p>
            <a:pPr indent="-254000" lvl="0" marL="254000" rtl="0" algn="l">
              <a:lnSpc>
                <a:spcPct val="13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 logN</a:t>
            </a:r>
            <a:endParaRPr sz="1800">
              <a:solidFill>
                <a:srgbClr val="434343"/>
              </a:solidFill>
              <a:latin typeface="Arial"/>
              <a:ea typeface="Arial"/>
              <a:cs typeface="Arial"/>
              <a:sym typeface="Aria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A problem is solved by dividing it into smaller problems, solving them independently and combining the solution</a:t>
            </a:r>
            <a:endParaRPr>
              <a:solidFill>
                <a:srgbClr val="434343"/>
              </a:solidFill>
            </a:endParaRPr>
          </a:p>
        </p:txBody>
      </p:sp>
      <p:sp>
        <p:nvSpPr>
          <p:cNvPr id="142" name="Google Shape;142;p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