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embeddedFontLst>
    <p:embeddedFont>
      <p:font typeface="Proxima Nova"/>
      <p:regular r:id="rId40"/>
      <p:bold r:id="rId41"/>
      <p:italic r:id="rId42"/>
      <p:boldItalic r:id="rId43"/>
    </p:embeddedFont>
    <p:embeddedFont>
      <p:font typeface="Proxima Nova Semibold"/>
      <p:regular r:id="rId44"/>
      <p:bold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roximaNova-regular.fntdata"/><Relationship Id="rId20" Type="http://schemas.openxmlformats.org/officeDocument/2006/relationships/slide" Target="slides/slide14.xml"/><Relationship Id="rId42" Type="http://schemas.openxmlformats.org/officeDocument/2006/relationships/font" Target="fonts/ProximaNova-italic.fntdata"/><Relationship Id="rId41" Type="http://schemas.openxmlformats.org/officeDocument/2006/relationships/font" Target="fonts/ProximaNova-bold.fntdata"/><Relationship Id="rId22" Type="http://schemas.openxmlformats.org/officeDocument/2006/relationships/slide" Target="slides/slide16.xml"/><Relationship Id="rId44" Type="http://schemas.openxmlformats.org/officeDocument/2006/relationships/font" Target="fonts/ProximaNovaSemibold-regular.fntdata"/><Relationship Id="rId21" Type="http://schemas.openxmlformats.org/officeDocument/2006/relationships/slide" Target="slides/slide15.xml"/><Relationship Id="rId43" Type="http://schemas.openxmlformats.org/officeDocument/2006/relationships/font" Target="fonts/ProximaNova-boldItalic.fntdata"/><Relationship Id="rId24" Type="http://schemas.openxmlformats.org/officeDocument/2006/relationships/slide" Target="slides/slide18.xml"/><Relationship Id="rId46" Type="http://schemas.openxmlformats.org/officeDocument/2006/relationships/font" Target="fonts/ProximaNovaSemibold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Semibold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446e264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2e446e264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7355980a4e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7355980a4e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55980a4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7355980a4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7355980a4e_0_6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7355980a4e_0_6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355980a4e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355980a4e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355980a4e_0_4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g27355980a4e_0_4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7355980a4e_0_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27355980a4e_0_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7355980a4e_0_4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7355980a4e_0_4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7355980a4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27355980a4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7355980a4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7355980a4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7355980a4e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27355980a4e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355980a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7355980a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7355980a4e_0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7355980a4e_0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7355980a4e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g27355980a4e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7355980a4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7355980a4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578a4e4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1578a4e4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578a4e4d1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1578a4e4d1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7355980a4e_0_3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27355980a4e_0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7355980a4e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27355980a4e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578a4e4d1_2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g31578a4e4d1_2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1578a4e4d1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g31578a4e4d1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1578a4e4d1_2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g31578a4e4d1_2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355980a4e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g27355980a4e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1578a4e4d1_2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31578a4e4d1_2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1578a4e4d1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31578a4e4d1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355980a4e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0" name="Google Shape;360;g27355980a4e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7355980a4e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g27355980a4e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55980a4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7355980a4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355980a4e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27355980a4e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355980a4e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7355980a4e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7355980a4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7355980a4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7355980a4e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7355980a4e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355980a4e_0_3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27355980a4e_0_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oogle Shape;55;p14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2" name="Google Shape;102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6" name="Google Shape;106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" type="body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3" name="Google Shape;113;p2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3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623890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" type="body"/>
          </p:nvPr>
        </p:nvSpPr>
        <p:spPr>
          <a:xfrm>
            <a:off x="623890" y="3442099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0" type="dt"/>
          </p:nvPr>
        </p:nvSpPr>
        <p:spPr>
          <a:xfrm>
            <a:off x="6286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19" name="Google Shape;119;p28"/>
          <p:cNvSpPr txBox="1"/>
          <p:nvPr>
            <p:ph idx="11" type="ftr"/>
          </p:nvPr>
        </p:nvSpPr>
        <p:spPr>
          <a:xfrm>
            <a:off x="3028953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6457951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b="0" i="0" sz="3000" u="none" cap="none" strike="noStrike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Relationship Id="rId4" Type="http://schemas.openxmlformats.org/officeDocument/2006/relationships/image" Target="../media/image3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6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rive.google.com/file/d/1Oqm4gTyCxanSVN8cSpWfSivqOReKO4vt/view?usp=drive_link" TargetMode="External"/><Relationship Id="rId4" Type="http://schemas.openxmlformats.org/officeDocument/2006/relationships/hyperlink" Target="https://drive.google.com/file/d/1Oqm4gTyCxanSVN8cSpWfSivqOReKO4vt/view?usp=drive_link" TargetMode="External"/><Relationship Id="rId5" Type="http://schemas.openxmlformats.org/officeDocument/2006/relationships/hyperlink" Target="https://drive.google.com/file/d/1Oqm4gTyCxanSVN8cSpWfSivqOReKO4vt/view?usp=drive_link" TargetMode="External"/><Relationship Id="rId6" Type="http://schemas.openxmlformats.org/officeDocument/2006/relationships/hyperlink" Target="https://drive.google.com/file/d/1nx9h6mdgIhCaTAi0OUNChvpCDpeXLWZN/view?usp=drive_link" TargetMode="External"/><Relationship Id="rId7" Type="http://schemas.openxmlformats.org/officeDocument/2006/relationships/hyperlink" Target="https://www.geeksforgeeks.org/advanced-master-theorem-for-divide-and-conquer-recurrence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9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/>
              <a:t>Algorithms</a:t>
            </a:r>
            <a:endParaRPr/>
          </a:p>
        </p:txBody>
      </p:sp>
      <p:sp>
        <p:nvSpPr>
          <p:cNvPr id="126" name="Google Shape;126;p29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5B0F00"/>
                </a:solidFill>
              </a:rPr>
              <a:t>Lecture 4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>
                <a:solidFill>
                  <a:srgbClr val="0000FF"/>
                </a:solidFill>
              </a:rPr>
              <a:t>Recursive Time Complexity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27" name="Google Shape;127;p29"/>
          <p:cNvSpPr txBox="1"/>
          <p:nvPr/>
        </p:nvSpPr>
        <p:spPr>
          <a:xfrm>
            <a:off x="1978800" y="3899325"/>
            <a:ext cx="5186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Prantik Paul [PNP]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Lecturer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Department of Computer Science and Engineering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A61C00"/>
                </a:solidFill>
                <a:latin typeface="Proxima Nova"/>
                <a:ea typeface="Proxima Nova"/>
                <a:cs typeface="Proxima Nova"/>
                <a:sym typeface="Proxima Nova"/>
              </a:rPr>
              <a:t>BRAC University </a:t>
            </a:r>
            <a:endParaRPr b="1" sz="1700">
              <a:solidFill>
                <a:srgbClr val="A61C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Recursion Tree Method</a:t>
            </a:r>
            <a:endParaRPr/>
          </a:p>
        </p:txBody>
      </p:sp>
      <p:pic>
        <p:nvPicPr>
          <p:cNvPr id="193" name="Google Shape;193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1025" y="1042450"/>
            <a:ext cx="6202343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 (Algorithm)</a:t>
            </a:r>
            <a:endParaRPr/>
          </a:p>
        </p:txBody>
      </p:sp>
      <p:pic>
        <p:nvPicPr>
          <p:cNvPr id="200" name="Google Shape;20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300" y="1180125"/>
            <a:ext cx="7439407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9"/>
          <p:cNvSpPr/>
          <p:nvPr/>
        </p:nvSpPr>
        <p:spPr>
          <a:xfrm>
            <a:off x="721100" y="3859125"/>
            <a:ext cx="7760100" cy="1068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Partitioning (Algorithm)</a:t>
            </a:r>
            <a:endParaRPr/>
          </a:p>
        </p:txBody>
      </p:sp>
      <p:pic>
        <p:nvPicPr>
          <p:cNvPr id="208" name="Google Shape;2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675" y="1120200"/>
            <a:ext cx="808863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</a:t>
            </a:r>
            <a:r>
              <a:rPr lang="en"/>
              <a:t>Sort: Running Time</a:t>
            </a:r>
            <a:endParaRPr/>
          </a:p>
        </p:txBody>
      </p:sp>
      <p:pic>
        <p:nvPicPr>
          <p:cNvPr id="215" name="Google Shape;21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00" y="1240025"/>
            <a:ext cx="8610600" cy="311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41"/>
          <p:cNvSpPr/>
          <p:nvPr/>
        </p:nvSpPr>
        <p:spPr>
          <a:xfrm>
            <a:off x="3177975" y="3559500"/>
            <a:ext cx="1338300" cy="6492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7" name="Google Shape;217;p41"/>
          <p:cNvSpPr/>
          <p:nvPr/>
        </p:nvSpPr>
        <p:spPr>
          <a:xfrm>
            <a:off x="444025" y="1844250"/>
            <a:ext cx="7597800" cy="4668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8" name="Google Shape;218;p41"/>
          <p:cNvSpPr/>
          <p:nvPr/>
        </p:nvSpPr>
        <p:spPr>
          <a:xfrm>
            <a:off x="773100" y="2338350"/>
            <a:ext cx="7597800" cy="1221300"/>
          </a:xfrm>
          <a:prstGeom prst="rect">
            <a:avLst/>
          </a:prstGeom>
          <a:solidFill>
            <a:srgbClr val="E9E9F3"/>
          </a:solidFill>
          <a:ln cap="flat" cmpd="sng" w="9525">
            <a:solidFill>
              <a:srgbClr val="E9E9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25" name="Google Shape;22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5050" y="1170950"/>
            <a:ext cx="4428676" cy="95172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32" name="Google Shape;23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714" y="1164900"/>
            <a:ext cx="4570576" cy="168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39" name="Google Shape;239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7084" y="1180928"/>
            <a:ext cx="4409851" cy="231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46" name="Google Shape;24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2934" y="1081078"/>
            <a:ext cx="4858150" cy="3887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53" name="Google Shape;25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926" y="1160975"/>
            <a:ext cx="4878124" cy="385347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Recursion Tree Worst Case</a:t>
            </a:r>
            <a:endParaRPr/>
          </a:p>
        </p:txBody>
      </p:sp>
      <p:pic>
        <p:nvPicPr>
          <p:cNvPr id="260" name="Google Shape;260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8963" y="1133975"/>
            <a:ext cx="4326075" cy="400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Solving Recurrences- Methods</a:t>
            </a:r>
            <a:endParaRPr/>
          </a:p>
        </p:txBody>
      </p:sp>
      <p:sp>
        <p:nvSpPr>
          <p:cNvPr id="134" name="Google Shape;13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Iteration Method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Recursion Tree Method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Master Theorem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35" name="Google Shape;13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Quick Sort: Running Time (Best Case)</a:t>
            </a:r>
            <a:endParaRPr/>
          </a:p>
        </p:txBody>
      </p:sp>
      <p:sp>
        <p:nvSpPr>
          <p:cNvPr id="267" name="Google Shape;26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8" name="Google Shape;26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63" y="1790700"/>
            <a:ext cx="799147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8"/>
          <p:cNvSpPr/>
          <p:nvPr/>
        </p:nvSpPr>
        <p:spPr>
          <a:xfrm>
            <a:off x="5714775" y="2740525"/>
            <a:ext cx="1597800" cy="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48"/>
          <p:cNvSpPr/>
          <p:nvPr/>
        </p:nvSpPr>
        <p:spPr>
          <a:xfrm>
            <a:off x="2401550" y="2783050"/>
            <a:ext cx="3373200" cy="509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7499"/>
              <a:buNone/>
            </a:pPr>
            <a:r>
              <a:rPr lang="en"/>
              <a:t>Quick Sort: Running Time </a:t>
            </a:r>
            <a:r>
              <a:rPr lang="en" sz="2666"/>
              <a:t>(Almost Worst Case)</a:t>
            </a:r>
            <a:endParaRPr sz="2666"/>
          </a:p>
        </p:txBody>
      </p:sp>
      <p:sp>
        <p:nvSpPr>
          <p:cNvPr id="276" name="Google Shape;27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7" name="Google Shape;277;p49"/>
          <p:cNvPicPr preferRelativeResize="0"/>
          <p:nvPr/>
        </p:nvPicPr>
        <p:blipFill rotWithShape="1">
          <a:blip r:embed="rId3">
            <a:alphaModFix/>
          </a:blip>
          <a:srcRect b="0" l="2629" r="0" t="0"/>
          <a:stretch/>
        </p:blipFill>
        <p:spPr>
          <a:xfrm>
            <a:off x="631200" y="1322525"/>
            <a:ext cx="8100402" cy="334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9"/>
          <p:cNvSpPr/>
          <p:nvPr/>
        </p:nvSpPr>
        <p:spPr>
          <a:xfrm>
            <a:off x="2211800" y="2062350"/>
            <a:ext cx="44619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49"/>
          <p:cNvSpPr/>
          <p:nvPr/>
        </p:nvSpPr>
        <p:spPr>
          <a:xfrm>
            <a:off x="1735000" y="2520750"/>
            <a:ext cx="30708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49"/>
          <p:cNvSpPr/>
          <p:nvPr/>
        </p:nvSpPr>
        <p:spPr>
          <a:xfrm>
            <a:off x="631200" y="3236050"/>
            <a:ext cx="8019900" cy="138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49"/>
          <p:cNvSpPr/>
          <p:nvPr/>
        </p:nvSpPr>
        <p:spPr>
          <a:xfrm>
            <a:off x="4666200" y="2520750"/>
            <a:ext cx="4166100" cy="45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49"/>
          <p:cNvSpPr txBox="1"/>
          <p:nvPr/>
        </p:nvSpPr>
        <p:spPr>
          <a:xfrm>
            <a:off x="6408775" y="1443925"/>
            <a:ext cx="1594800" cy="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 to book</a:t>
            </a:r>
            <a:endParaRPr sz="17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88" name="Google Shape;28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9" name="Google Shape;28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9925"/>
            <a:ext cx="5695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126850"/>
            <a:ext cx="5324475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296" name="Google Shape;296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7" name="Google Shape;29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70125"/>
            <a:ext cx="5695950" cy="189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3218000"/>
            <a:ext cx="5020857" cy="177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04" name="Google Shape;30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5" name="Google Shape;305;p52"/>
          <p:cNvPicPr preferRelativeResize="0"/>
          <p:nvPr/>
        </p:nvPicPr>
        <p:blipFill rotWithShape="1">
          <a:blip r:embed="rId3">
            <a:alphaModFix/>
          </a:blip>
          <a:srcRect b="55763" l="0" r="0" t="0"/>
          <a:stretch/>
        </p:blipFill>
        <p:spPr>
          <a:xfrm>
            <a:off x="387125" y="1210375"/>
            <a:ext cx="6591025" cy="166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52"/>
          <p:cNvPicPr preferRelativeResize="0"/>
          <p:nvPr/>
        </p:nvPicPr>
        <p:blipFill rotWithShape="1">
          <a:blip r:embed="rId3">
            <a:alphaModFix/>
          </a:blip>
          <a:srcRect b="0" l="0" r="0" t="71261"/>
          <a:stretch/>
        </p:blipFill>
        <p:spPr>
          <a:xfrm>
            <a:off x="311700" y="2873825"/>
            <a:ext cx="6626800" cy="108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12" name="Google Shape;3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3" name="Google Shape;31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5342790" cy="403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53"/>
          <p:cNvPicPr preferRelativeResize="0"/>
          <p:nvPr/>
        </p:nvPicPr>
        <p:blipFill rotWithShape="1">
          <a:blip r:embed="rId4">
            <a:alphaModFix/>
          </a:blip>
          <a:srcRect b="0" l="0" r="0" t="71261"/>
          <a:stretch/>
        </p:blipFill>
        <p:spPr>
          <a:xfrm>
            <a:off x="4805600" y="1017725"/>
            <a:ext cx="3867825" cy="63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20" name="Google Shape;320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1" name="Google Shape;32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78350"/>
            <a:ext cx="7873100" cy="256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27" name="Google Shape;32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8" name="Google Shape;32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29375"/>
            <a:ext cx="6610250" cy="26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34" name="Google Shape;33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5" name="Google Shape;33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76275"/>
            <a:ext cx="5922950" cy="27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41" name="Google Shape;341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2" name="Google Shape;34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96050"/>
            <a:ext cx="6116550" cy="32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 (Algorithm)</a:t>
            </a:r>
            <a:endParaRPr/>
          </a:p>
        </p:txBody>
      </p:sp>
      <p:pic>
        <p:nvPicPr>
          <p:cNvPr id="141" name="Google Shape;1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710525"/>
            <a:ext cx="7639749" cy="255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48" name="Google Shape;348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49" name="Google Shape;34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58213"/>
            <a:ext cx="8320050" cy="2227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sp>
        <p:nvSpPr>
          <p:cNvPr id="355" name="Google Shape;35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56" name="Google Shape;35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33400"/>
            <a:ext cx="5848350" cy="8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59"/>
          <p:cNvSpPr txBox="1"/>
          <p:nvPr/>
        </p:nvSpPr>
        <p:spPr>
          <a:xfrm>
            <a:off x="311700" y="2348550"/>
            <a:ext cx="4734300" cy="86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Not solvable by </a:t>
            </a:r>
            <a:r>
              <a:rPr lang="en" sz="22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general</a:t>
            </a:r>
            <a:r>
              <a:rPr lang="en" sz="22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theorem, but solvable by advanced version</a:t>
            </a:r>
            <a:endParaRPr sz="22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Master Theorem</a:t>
            </a:r>
            <a:endParaRPr/>
          </a:p>
        </p:txBody>
      </p:sp>
      <p:pic>
        <p:nvPicPr>
          <p:cNvPr id="363" name="Google Shape;363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258475"/>
            <a:ext cx="8839203" cy="3444137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Resources</a:t>
            </a:r>
            <a:endParaRPr/>
          </a:p>
        </p:txBody>
      </p:sp>
      <p:sp>
        <p:nvSpPr>
          <p:cNvPr id="370" name="Google Shape;370;p61"/>
          <p:cNvSpPr txBox="1"/>
          <p:nvPr/>
        </p:nvSpPr>
        <p:spPr>
          <a:xfrm>
            <a:off x="493775" y="1378450"/>
            <a:ext cx="79314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roxima Nova"/>
              <a:buChar char="●"/>
            </a:pPr>
            <a:r>
              <a:rPr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3"/>
              </a:rPr>
              <a:t>CLRS </a:t>
            </a:r>
            <a:r>
              <a:rPr lang="en" sz="2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</a:t>
            </a:r>
            <a:r>
              <a:rPr i="0" lang="en" sz="2200" u="sng" cap="none" strike="noStrike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ook</a:t>
            </a:r>
            <a:r>
              <a:rPr i="0" lang="en" sz="22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: 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○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Chapter 2.3.2 - Merge Sort Analysis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○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Chapter 4.4 - Recursion Tree Method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○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Chapter 4.5 - Master Method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○"/>
            </a:pPr>
            <a:r>
              <a:rPr lang="en" sz="2200">
                <a:latin typeface="Proxima Nova"/>
                <a:ea typeface="Proxima Nova"/>
                <a:cs typeface="Proxima Nova"/>
                <a:sym typeface="Proxima Nova"/>
              </a:rPr>
              <a:t>Chapter 7.4 - Quicksort Analysis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</a:pPr>
            <a:r>
              <a:rPr lang="en" sz="2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6"/>
              </a:rPr>
              <a:t>Recursive Time Complexity Notes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Proxima Nova"/>
              <a:buChar char="●"/>
            </a:pPr>
            <a:r>
              <a:rPr lang="en" sz="22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7"/>
              </a:rPr>
              <a:t>Master Theorem Explanation</a:t>
            </a:r>
            <a:endParaRPr sz="2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1" name="Google Shape;371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(Algorithm)</a:t>
            </a:r>
            <a:endParaRPr/>
          </a:p>
        </p:txBody>
      </p:sp>
      <p:pic>
        <p:nvPicPr>
          <p:cNvPr id="148" name="Google Shape;1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075" y="1160150"/>
            <a:ext cx="741017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55" name="Google Shape;15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750" y="1518775"/>
            <a:ext cx="7141000" cy="2592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62" name="Google Shape;16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300" y="1147225"/>
            <a:ext cx="5761556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Iterative Approach</a:t>
            </a:r>
            <a:endParaRPr/>
          </a:p>
        </p:txBody>
      </p:sp>
      <p:sp>
        <p:nvSpPr>
          <p:cNvPr id="169" name="Google Shape;169;p35"/>
          <p:cNvSpPr txBox="1"/>
          <p:nvPr/>
        </p:nvSpPr>
        <p:spPr>
          <a:xfrm>
            <a:off x="476675" y="1182400"/>
            <a:ext cx="3130800" cy="661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→ T(n) = T(n-1) + 1</a:t>
            </a:r>
            <a:endParaRPr sz="31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0" name="Google Shape;170;p35"/>
          <p:cNvSpPr txBox="1"/>
          <p:nvPr/>
        </p:nvSpPr>
        <p:spPr>
          <a:xfrm>
            <a:off x="476675" y="2008875"/>
            <a:ext cx="5917200" cy="6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</a:t>
            </a:r>
            <a:r>
              <a:rPr lang="en" sz="31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= (T(n-2) + 1) + 1</a:t>
            </a:r>
            <a:endParaRPr sz="31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1" name="Google Shape;171;p35"/>
          <p:cNvSpPr txBox="1"/>
          <p:nvPr/>
        </p:nvSpPr>
        <p:spPr>
          <a:xfrm>
            <a:off x="476675" y="2910325"/>
            <a:ext cx="5917200" cy="661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      = ((T(n-3) + 1) +1) + 1</a:t>
            </a:r>
            <a:endParaRPr sz="31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Merge Sort: Running Time</a:t>
            </a:r>
            <a:endParaRPr/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96750"/>
            <a:ext cx="4988931" cy="3691474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36"/>
          <p:cNvSpPr txBox="1"/>
          <p:nvPr/>
        </p:nvSpPr>
        <p:spPr>
          <a:xfrm>
            <a:off x="4925750" y="1196750"/>
            <a:ext cx="1594800" cy="44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accent5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Refer to notes</a:t>
            </a:r>
            <a:endParaRPr sz="1700">
              <a:solidFill>
                <a:schemeClr val="accent5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0000"/>
              <a:buNone/>
            </a:pPr>
            <a:r>
              <a:rPr lang="en"/>
              <a:t>Iteration Method</a:t>
            </a:r>
            <a:endParaRPr/>
          </a:p>
        </p:txBody>
      </p:sp>
      <p:sp>
        <p:nvSpPr>
          <p:cNvPr id="186" name="Google Shape;18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200">
                <a:solidFill>
                  <a:srgbClr val="434343"/>
                </a:solidFill>
              </a:rPr>
              <a:t>Try: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T(n) = 4T(n/2) + bn</a:t>
            </a:r>
            <a:endParaRPr sz="2200">
              <a:solidFill>
                <a:srgbClr val="434343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200"/>
              <a:buAutoNum type="arabicPeriod"/>
            </a:pPr>
            <a:r>
              <a:rPr lang="en" sz="2200">
                <a:solidFill>
                  <a:srgbClr val="434343"/>
                </a:solidFill>
              </a:rPr>
              <a:t>T(n) = 3T(n/2) + bn</a:t>
            </a:r>
            <a:endParaRPr sz="2200">
              <a:solidFill>
                <a:srgbClr val="434343"/>
              </a:solidFill>
            </a:endParaRPr>
          </a:p>
        </p:txBody>
      </p:sp>
      <p:sp>
        <p:nvSpPr>
          <p:cNvPr id="187" name="Google Shape;18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