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53b7aed149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53b7aed149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53b7aed149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53b7aed149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5351395e1e_2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5351395e1e_2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2aa43702e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2aa43702e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53b7aed149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53b7aed149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53b7aed14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53b7aed14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52604988b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52604988b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52604988b4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52604988b4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534469afa4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534469afa4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533c82659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533c82659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52604988b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52604988b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351395e1e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5351395e1e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53b7aed149_1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53b7aed149_1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53b7aed14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53b7aed14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drive.google.com/file/d/1bNB0VWxQPOJ1SFmA9nFwHt_TRhm3JvVu/view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Java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Comments are used to make the code more readable and easily understandable.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lang="en" sz="1700">
                <a:solidFill>
                  <a:srgbClr val="000000"/>
                </a:solidFill>
              </a:rPr>
              <a:t>The commented portions of code are ignored by the java compiler.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Single line comments:</a:t>
            </a:r>
            <a:r>
              <a:rPr lang="en" sz="1700">
                <a:solidFill>
                  <a:srgbClr val="000000"/>
                </a:solidFill>
              </a:rPr>
              <a:t> Two forward slashes (//) are used at the beginning of the line. </a:t>
            </a:r>
            <a:endParaRPr sz="1700">
              <a:solidFill>
                <a:srgbClr val="000000"/>
              </a:solidFill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Char char="●"/>
            </a:pPr>
            <a:r>
              <a:rPr b="1" lang="en" sz="1700">
                <a:solidFill>
                  <a:srgbClr val="000000"/>
                </a:solidFill>
              </a:rPr>
              <a:t>Multi-line comments: </a:t>
            </a:r>
            <a:r>
              <a:rPr lang="en" sz="1700">
                <a:solidFill>
                  <a:srgbClr val="000000"/>
                </a:solidFill>
              </a:rPr>
              <a:t>It starts with /* and ends with */</a:t>
            </a:r>
            <a:endParaRPr sz="1700">
              <a:solidFill>
                <a:srgbClr val="000000"/>
              </a:solidFill>
            </a:endParaRPr>
          </a:p>
        </p:txBody>
      </p:sp>
      <p:sp>
        <p:nvSpPr>
          <p:cNvPr id="153" name="Google Shape;153;p22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Comments in Java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3"/>
          <p:cNvSpPr txBox="1"/>
          <p:nvPr>
            <p:ph type="title"/>
          </p:nvPr>
        </p:nvSpPr>
        <p:spPr>
          <a:xfrm>
            <a:off x="311700" y="445025"/>
            <a:ext cx="636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Comments in Java</a:t>
            </a:r>
            <a:r>
              <a:rPr b="1" lang="en"/>
              <a:t> (Contd)</a:t>
            </a:r>
            <a:endParaRPr b="1"/>
          </a:p>
        </p:txBody>
      </p:sp>
      <p:sp>
        <p:nvSpPr>
          <p:cNvPr id="159" name="Google Shape;159;p23"/>
          <p:cNvSpPr txBox="1"/>
          <p:nvPr/>
        </p:nvSpPr>
        <p:spPr>
          <a:xfrm>
            <a:off x="1336200" y="1250750"/>
            <a:ext cx="6471600" cy="24657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Comments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  </a:t>
            </a:r>
            <a:endParaRPr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public static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args)  {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// This is an example of single-line comment</a:t>
            </a:r>
            <a:endParaRPr sz="13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"Comments in Java"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AutoNum type="arabicPeriod"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/* This is an example of</a:t>
            </a:r>
            <a:endParaRPr sz="13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AutoNum type="arabicPeriod"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lang="en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multi-line comments */</a:t>
            </a:r>
            <a:endParaRPr sz="13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"Program ends!"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AutoNum type="arabicPeriod"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  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AutoNum type="arabicPeriod"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0" name="Google Shape;160;p23"/>
          <p:cNvSpPr txBox="1"/>
          <p:nvPr/>
        </p:nvSpPr>
        <p:spPr>
          <a:xfrm>
            <a:off x="1336200" y="3716450"/>
            <a:ext cx="6471600" cy="1185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run </a:t>
            </a:r>
            <a:r>
              <a:rPr lang="en" sz="13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Comments</a:t>
            </a:r>
            <a:endParaRPr sz="13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Comments in Java</a:t>
            </a:r>
            <a:endParaRPr sz="13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6AA84F"/>
                </a:solidFill>
                <a:latin typeface="Courier New"/>
                <a:ea typeface="Courier New"/>
                <a:cs typeface="Courier New"/>
                <a:sym typeface="Courier New"/>
              </a:rPr>
              <a:t>Program ends!</a:t>
            </a:r>
            <a:endParaRPr sz="1300">
              <a:solidFill>
                <a:srgbClr val="6AA84F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4"/>
          <p:cNvSpPr txBox="1"/>
          <p:nvPr>
            <p:ph type="title"/>
          </p:nvPr>
        </p:nvSpPr>
        <p:spPr>
          <a:xfrm>
            <a:off x="311700" y="445025"/>
            <a:ext cx="3372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 Keywords</a:t>
            </a:r>
            <a:endParaRPr b="1"/>
          </a:p>
        </p:txBody>
      </p:sp>
      <p:sp>
        <p:nvSpPr>
          <p:cNvPr id="166" name="Google Shape;166;p24"/>
          <p:cNvSpPr txBox="1"/>
          <p:nvPr/>
        </p:nvSpPr>
        <p:spPr>
          <a:xfrm>
            <a:off x="2228850" y="3124225"/>
            <a:ext cx="4686300" cy="1499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2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22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FirstProgram {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22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static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void main (</a:t>
            </a:r>
            <a:r>
              <a:rPr lang="en" sz="1220">
                <a:solidFill>
                  <a:srgbClr val="0B5394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[] args){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0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220">
                <a:solidFill>
                  <a:srgbClr val="A61C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“Hello World“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D9D9D9"/>
              </a:highlight>
            </a:endParaRPr>
          </a:p>
        </p:txBody>
      </p:sp>
      <p:sp>
        <p:nvSpPr>
          <p:cNvPr id="167" name="Google Shape;167;p24"/>
          <p:cNvSpPr txBox="1"/>
          <p:nvPr/>
        </p:nvSpPr>
        <p:spPr>
          <a:xfrm>
            <a:off x="311700" y="1095125"/>
            <a:ext cx="82473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/>
              <a:t>Java K</a:t>
            </a:r>
            <a:r>
              <a:rPr lang="en" sz="1600"/>
              <a:t>eywords are few reserved words that have predefined meanings and can not be used as variable names. </a:t>
            </a:r>
            <a:r>
              <a:rPr lang="en" sz="1600">
                <a:solidFill>
                  <a:schemeClr val="dk1"/>
                </a:solidFill>
              </a:rPr>
              <a:t>Let’s get to know some of them.</a:t>
            </a:r>
            <a:endParaRPr sz="1600"/>
          </a:p>
        </p:txBody>
      </p:sp>
      <p:sp>
        <p:nvSpPr>
          <p:cNvPr id="168" name="Google Shape;168;p24"/>
          <p:cNvSpPr txBox="1"/>
          <p:nvPr/>
        </p:nvSpPr>
        <p:spPr>
          <a:xfrm>
            <a:off x="311700" y="1710725"/>
            <a:ext cx="45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4"/>
          <p:cNvSpPr txBox="1"/>
          <p:nvPr/>
        </p:nvSpPr>
        <p:spPr>
          <a:xfrm>
            <a:off x="229500" y="1710725"/>
            <a:ext cx="86850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b="1" lang="en" sz="1600"/>
              <a:t>p</a:t>
            </a:r>
            <a:r>
              <a:rPr b="1" lang="en" sz="1600"/>
              <a:t>ublic </a:t>
            </a:r>
            <a:r>
              <a:rPr lang="en" sz="1600"/>
              <a:t>: An access modifier keyword. </a:t>
            </a:r>
            <a:r>
              <a:rPr lang="en" sz="1600">
                <a:highlight>
                  <a:schemeClr val="lt1"/>
                </a:highlight>
              </a:rPr>
              <a:t>It means the class/method is accessible from any other classes.</a:t>
            </a:r>
            <a:r>
              <a:rPr lang="en" sz="1600"/>
              <a:t> Private and Protected are other types of access modifiers.</a:t>
            </a:r>
            <a:endParaRPr sz="1600"/>
          </a:p>
        </p:txBody>
      </p:sp>
      <p:sp>
        <p:nvSpPr>
          <p:cNvPr id="170" name="Google Shape;170;p24"/>
          <p:cNvSpPr txBox="1"/>
          <p:nvPr/>
        </p:nvSpPr>
        <p:spPr>
          <a:xfrm>
            <a:off x="264300" y="2317925"/>
            <a:ext cx="83421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AutoNum type="arabicPeriod" startAt="2"/>
            </a:pPr>
            <a:r>
              <a:rPr b="1" lang="en" sz="1600">
                <a:solidFill>
                  <a:schemeClr val="dk1"/>
                </a:solidFill>
              </a:rPr>
              <a:t>class </a:t>
            </a:r>
            <a:r>
              <a:rPr lang="en" sz="1600">
                <a:solidFill>
                  <a:schemeClr val="dk1"/>
                </a:solidFill>
              </a:rPr>
              <a:t>: keyword is used to specify the classname. In our example, </a:t>
            </a:r>
            <a:r>
              <a:rPr lang="en" sz="1600">
                <a:solidFill>
                  <a:srgbClr val="0000FF"/>
                </a:solidFill>
                <a:highlight>
                  <a:srgbClr val="D9D9D9"/>
                </a:highlight>
              </a:rPr>
              <a:t>class </a:t>
            </a:r>
            <a:r>
              <a:rPr lang="en" sz="1600">
                <a:solidFill>
                  <a:schemeClr val="dk1"/>
                </a:solidFill>
                <a:highlight>
                  <a:srgbClr val="D9D9D9"/>
                </a:highlight>
              </a:rPr>
              <a:t>FirstProgram</a:t>
            </a:r>
            <a:r>
              <a:rPr lang="en" sz="1600">
                <a:solidFill>
                  <a:schemeClr val="dk1"/>
                </a:solidFill>
              </a:rPr>
              <a:t> means that FirstProgram is the classname.</a:t>
            </a:r>
            <a:endParaRPr b="1"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5"/>
          <p:cNvSpPr txBox="1"/>
          <p:nvPr>
            <p:ph type="title"/>
          </p:nvPr>
        </p:nvSpPr>
        <p:spPr>
          <a:xfrm>
            <a:off x="311700" y="445025"/>
            <a:ext cx="4260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 Keywords (Contd)</a:t>
            </a:r>
            <a:endParaRPr b="1"/>
          </a:p>
        </p:txBody>
      </p:sp>
      <p:sp>
        <p:nvSpPr>
          <p:cNvPr id="176" name="Google Shape;176;p25"/>
          <p:cNvSpPr txBox="1"/>
          <p:nvPr/>
        </p:nvSpPr>
        <p:spPr>
          <a:xfrm>
            <a:off x="311700" y="1710725"/>
            <a:ext cx="454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25"/>
          <p:cNvSpPr txBox="1"/>
          <p:nvPr/>
        </p:nvSpPr>
        <p:spPr>
          <a:xfrm>
            <a:off x="311700" y="1084050"/>
            <a:ext cx="8514000" cy="145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b="1" lang="en" sz="1600"/>
              <a:t>void</a:t>
            </a:r>
            <a:r>
              <a:rPr lang="en" sz="1600"/>
              <a:t> : This keyword means nothing will be returned from the method. We’ll learn more about these in the later lectures.</a:t>
            </a:r>
            <a:endParaRPr sz="1600"/>
          </a:p>
          <a:p>
            <a:pPr indent="-3302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 startAt="3"/>
            </a:pPr>
            <a:r>
              <a:rPr b="1" lang="en" sz="1600"/>
              <a:t>static</a:t>
            </a:r>
            <a:r>
              <a:rPr lang="en" sz="1600"/>
              <a:t> : It means the method can be invoked without creating an instance of the class. Again, it’ll all make sense when we learn about these in the upcoming lectures.</a:t>
            </a:r>
            <a:endParaRPr sz="1600"/>
          </a:p>
        </p:txBody>
      </p:sp>
      <p:sp>
        <p:nvSpPr>
          <p:cNvPr id="178" name="Google Shape;178;p25"/>
          <p:cNvSpPr txBox="1"/>
          <p:nvPr/>
        </p:nvSpPr>
        <p:spPr>
          <a:xfrm>
            <a:off x="1243350" y="4378500"/>
            <a:ext cx="6657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 keywords list</a:t>
            </a:r>
            <a:r>
              <a:rPr lang="en"/>
              <a:t>: </a:t>
            </a:r>
            <a:r>
              <a:rPr lang="en">
                <a:solidFill>
                  <a:schemeClr val="accent1"/>
                </a:solidFill>
              </a:rPr>
              <a:t>https://www.javatpoint.com/java-keywords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79" name="Google Shape;179;p25"/>
          <p:cNvSpPr txBox="1"/>
          <p:nvPr/>
        </p:nvSpPr>
        <p:spPr>
          <a:xfrm>
            <a:off x="2142850" y="2708625"/>
            <a:ext cx="4686300" cy="1499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FirstProgram {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public </a:t>
            </a:r>
            <a:r>
              <a:rPr lang="en" sz="1220">
                <a:solidFill>
                  <a:srgbClr val="0000FF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static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chemeClr val="dk1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main (</a:t>
            </a:r>
            <a:r>
              <a:rPr lang="en" sz="1220">
                <a:solidFill>
                  <a:srgbClr val="0B5394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[] args){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0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220">
                <a:solidFill>
                  <a:srgbClr val="A61C00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“Hello World“</a:t>
            </a: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20">
              <a:solidFill>
                <a:schemeClr val="dk1"/>
              </a:solidFill>
              <a:highlight>
                <a:srgbClr val="D9D9D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rgbClr val="D9D9D9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rgbClr val="D9D9D9"/>
              </a:highlight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idx="1" type="body"/>
          </p:nvPr>
        </p:nvSpPr>
        <p:spPr>
          <a:xfrm>
            <a:off x="311700" y="1152475"/>
            <a:ext cx="7249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20">
                <a:solidFill>
                  <a:srgbClr val="000000"/>
                </a:solidFill>
              </a:rPr>
              <a:t>In Java, scopes define the visibility and lifetime of variables, methods, and classes. Primarily these scopes are defined using </a:t>
            </a:r>
            <a:r>
              <a:rPr b="1" lang="en" sz="1620">
                <a:solidFill>
                  <a:srgbClr val="000000"/>
                </a:solidFill>
                <a:highlight>
                  <a:srgbClr val="CECAC3"/>
                </a:highlight>
              </a:rPr>
              <a:t>{ }</a:t>
            </a:r>
            <a:r>
              <a:rPr lang="en" sz="1620">
                <a:solidFill>
                  <a:srgbClr val="000000"/>
                </a:solidFill>
                <a:highlight>
                  <a:schemeClr val="lt1"/>
                </a:highlight>
              </a:rPr>
              <a:t> </a:t>
            </a:r>
            <a:r>
              <a:rPr b="1" lang="en" sz="1620">
                <a:solidFill>
                  <a:schemeClr val="dk1"/>
                </a:solidFill>
                <a:highlight>
                  <a:schemeClr val="lt1"/>
                </a:highlight>
              </a:rPr>
              <a:t>(Curly Braces)</a:t>
            </a:r>
            <a:r>
              <a:rPr lang="en" sz="1620">
                <a:solidFill>
                  <a:srgbClr val="000000"/>
                </a:solidFill>
                <a:highlight>
                  <a:schemeClr val="lt1"/>
                </a:highlight>
              </a:rPr>
              <a:t>.</a:t>
            </a:r>
            <a:endParaRPr sz="1620">
              <a:solidFill>
                <a:srgbClr val="000000"/>
              </a:solidFill>
              <a:highlight>
                <a:schemeClr val="lt1"/>
              </a:highlight>
            </a:endParaRPr>
          </a:p>
        </p:txBody>
      </p:sp>
      <p:sp>
        <p:nvSpPr>
          <p:cNvPr id="185" name="Google Shape;185;p26"/>
          <p:cNvSpPr txBox="1"/>
          <p:nvPr>
            <p:ph type="title"/>
          </p:nvPr>
        </p:nvSpPr>
        <p:spPr>
          <a:xfrm>
            <a:off x="311700" y="445025"/>
            <a:ext cx="236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Java Scopes</a:t>
            </a:r>
            <a:endParaRPr b="1"/>
          </a:p>
        </p:txBody>
      </p:sp>
      <p:sp>
        <p:nvSpPr>
          <p:cNvPr id="186" name="Google Shape;186;p26"/>
          <p:cNvSpPr txBox="1"/>
          <p:nvPr/>
        </p:nvSpPr>
        <p:spPr>
          <a:xfrm>
            <a:off x="4060650" y="1907675"/>
            <a:ext cx="4459200" cy="13914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ourier New"/>
              <a:buAutoNum type="arabicPeriod"/>
            </a:pPr>
            <a:r>
              <a:rPr lang="en" sz="112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1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FirstProgram </a:t>
            </a:r>
            <a:r>
              <a:rPr b="1" lang="en" sz="11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20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ourier New"/>
              <a:buAutoNum type="arabicPeriod"/>
            </a:pPr>
            <a:r>
              <a:rPr lang="en" sz="1120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120">
                <a:solidFill>
                  <a:srgbClr val="0000FF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public static</a:t>
            </a:r>
            <a:r>
              <a:rPr lang="en" sz="1120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void main (</a:t>
            </a:r>
            <a:r>
              <a:rPr lang="en" sz="1120">
                <a:solidFill>
                  <a:srgbClr val="0B5394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120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[] args) </a:t>
            </a:r>
            <a:r>
              <a:rPr b="1" lang="en" sz="1120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20">
              <a:solidFill>
                <a:schemeClr val="dk1"/>
              </a:solidFill>
              <a:highlight>
                <a:schemeClr val="accent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067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20"/>
              <a:buFont typeface="Courier New"/>
              <a:buAutoNum type="arabicPeriod"/>
            </a:pPr>
            <a:r>
              <a:rPr lang="en" sz="11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1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1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1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“Hello World“</a:t>
            </a:r>
            <a:r>
              <a:rPr lang="en" sz="11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1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ourier New"/>
              <a:buAutoNum type="arabicPeriod"/>
            </a:pPr>
            <a:r>
              <a:rPr lang="en" sz="1120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b="1" lang="en" sz="1120">
                <a:solidFill>
                  <a:schemeClr val="dk1"/>
                </a:solidFill>
                <a:highlight>
                  <a:schemeClr val="accent4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20">
              <a:solidFill>
                <a:schemeClr val="dk1"/>
              </a:solidFill>
              <a:highlight>
                <a:schemeClr val="accent4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194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40"/>
              <a:buFont typeface="Courier New"/>
              <a:buAutoNum type="arabicPeriod"/>
            </a:pPr>
            <a:r>
              <a:rPr b="1" lang="en" sz="11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300"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26"/>
          <p:cNvSpPr txBox="1"/>
          <p:nvPr/>
        </p:nvSpPr>
        <p:spPr>
          <a:xfrm>
            <a:off x="311700" y="1907675"/>
            <a:ext cx="3643800" cy="1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As shown in the example, after declaring the classname “FirstProgram” in the line 1, </a:t>
            </a:r>
            <a:r>
              <a:rPr b="1" lang="en" sz="1500"/>
              <a:t>“{“ </a:t>
            </a:r>
            <a:r>
              <a:rPr lang="en" sz="1500"/>
              <a:t>was used.</a:t>
            </a:r>
            <a:r>
              <a:rPr b="1" lang="en" sz="1500"/>
              <a:t> </a:t>
            </a:r>
            <a:r>
              <a:rPr lang="en" sz="1500"/>
              <a:t>It meant everything below was within </a:t>
            </a:r>
            <a:r>
              <a:rPr b="1" lang="en" sz="1500"/>
              <a:t>Class Scope </a:t>
            </a:r>
            <a:r>
              <a:rPr lang="en" sz="1500"/>
              <a:t>until the bracket was closed in line 5 using </a:t>
            </a:r>
            <a:r>
              <a:rPr b="1" lang="en" sz="1500">
                <a:solidFill>
                  <a:schemeClr val="dk1"/>
                </a:solidFill>
              </a:rPr>
              <a:t>“}”</a:t>
            </a:r>
            <a:r>
              <a:rPr lang="en" sz="1500"/>
              <a:t>.</a:t>
            </a:r>
            <a:endParaRPr sz="1500"/>
          </a:p>
        </p:txBody>
      </p:sp>
      <p:sp>
        <p:nvSpPr>
          <p:cNvPr id="188" name="Google Shape;188;p26"/>
          <p:cNvSpPr txBox="1"/>
          <p:nvPr/>
        </p:nvSpPr>
        <p:spPr>
          <a:xfrm>
            <a:off x="1336050" y="3903675"/>
            <a:ext cx="6471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Note:</a:t>
            </a:r>
            <a:r>
              <a:rPr lang="en"/>
              <a:t> We’ll learn more about scopes in the Branching and Loop chapters.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7"/>
          <p:cNvSpPr txBox="1"/>
          <p:nvPr>
            <p:ph idx="1" type="body"/>
          </p:nvPr>
        </p:nvSpPr>
        <p:spPr>
          <a:xfrm>
            <a:off x="311700" y="665300"/>
            <a:ext cx="8520600" cy="341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 sz="3200">
                <a:solidFill>
                  <a:schemeClr val="dk1"/>
                </a:solidFill>
              </a:rPr>
              <a:t>THANK YOU!</a:t>
            </a:r>
            <a:endParaRPr b="1" sz="3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Why Java?</a:t>
            </a:r>
            <a:endParaRPr b="1"/>
          </a:p>
        </p:txBody>
      </p:sp>
      <p:sp>
        <p:nvSpPr>
          <p:cNvPr id="60" name="Google Shape;60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Runs on </a:t>
            </a:r>
            <a:r>
              <a:rPr lang="en" sz="1600">
                <a:solidFill>
                  <a:schemeClr val="dk1"/>
                </a:solidFill>
              </a:rPr>
              <a:t>more than </a:t>
            </a:r>
            <a:r>
              <a:rPr b="1" lang="en" sz="1600">
                <a:solidFill>
                  <a:schemeClr val="dk1"/>
                </a:solidFill>
              </a:rPr>
              <a:t>5.5 billion devices</a:t>
            </a:r>
            <a:r>
              <a:rPr lang="en" sz="1600">
                <a:solidFill>
                  <a:schemeClr val="dk1"/>
                </a:solidFill>
              </a:rPr>
              <a:t>. </a:t>
            </a:r>
            <a:r>
              <a:rPr lang="en" sz="1600">
                <a:solidFill>
                  <a:schemeClr val="dk1"/>
                </a:solidFill>
              </a:rPr>
              <a:t>Java is versatile and applicable to Web Development, Mobile Apps (Android), Desktop Applications, IOT Devices and more.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Java's </a:t>
            </a:r>
            <a:r>
              <a:rPr b="1" lang="en" sz="1600">
                <a:solidFill>
                  <a:schemeClr val="dk1"/>
                </a:solidFill>
              </a:rPr>
              <a:t>OOP</a:t>
            </a:r>
            <a:r>
              <a:rPr lang="en" sz="1600">
                <a:solidFill>
                  <a:schemeClr val="dk1"/>
                </a:solidFill>
              </a:rPr>
              <a:t> implementation is widely regarded as robust and effective.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Enterprise and Large-Scale Systems</a:t>
            </a:r>
            <a:r>
              <a:rPr lang="en" sz="1600">
                <a:solidFill>
                  <a:schemeClr val="dk1"/>
                </a:solidFill>
              </a:rPr>
              <a:t>. Java is trusted for its stability, scalability, and security in mission-critical projects.</a:t>
            </a:r>
            <a:endParaRPr sz="1600">
              <a:solidFill>
                <a:schemeClr val="dk1"/>
              </a:solidFill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</a:rPr>
              <a:t>Platform Independency</a:t>
            </a:r>
            <a:r>
              <a:rPr lang="en" sz="1600">
                <a:solidFill>
                  <a:schemeClr val="dk1"/>
                </a:solidFill>
              </a:rPr>
              <a:t> allows Java to compile it’s code once and run in any OS with a JVM (Java Virtual Machine).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idx="1" type="body"/>
          </p:nvPr>
        </p:nvSpPr>
        <p:spPr>
          <a:xfrm>
            <a:off x="311700" y="1152475"/>
            <a:ext cx="8539200" cy="332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770"/>
              <a:buNone/>
            </a:pPr>
            <a:r>
              <a:rPr lang="en" sz="1600">
                <a:solidFill>
                  <a:schemeClr val="dk1"/>
                </a:solidFill>
              </a:rPr>
              <a:t>In order to understand Platform Independency, we must know about </a:t>
            </a:r>
            <a:r>
              <a:rPr b="1" lang="en" sz="1600">
                <a:solidFill>
                  <a:schemeClr val="dk1"/>
                </a:solidFill>
              </a:rPr>
              <a:t>three core components</a:t>
            </a:r>
            <a:r>
              <a:rPr lang="en" sz="1600">
                <a:solidFill>
                  <a:schemeClr val="dk1"/>
                </a:solidFill>
              </a:rPr>
              <a:t> of Java and understand how Java executes its codes.</a:t>
            </a:r>
            <a:endParaRPr sz="1350">
              <a:solidFill>
                <a:schemeClr val="dk1"/>
              </a:solidFill>
            </a:endParaRPr>
          </a:p>
        </p:txBody>
      </p:sp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1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Platform Independency </a:t>
            </a:r>
            <a:r>
              <a:rPr b="1" lang="en" sz="1688"/>
              <a:t>- A key feature of Java</a:t>
            </a:r>
            <a:endParaRPr b="1" sz="1688"/>
          </a:p>
        </p:txBody>
      </p:sp>
      <p:sp>
        <p:nvSpPr>
          <p:cNvPr id="67" name="Google Shape;67;p15"/>
          <p:cNvSpPr txBox="1"/>
          <p:nvPr/>
        </p:nvSpPr>
        <p:spPr>
          <a:xfrm>
            <a:off x="311700" y="1805025"/>
            <a:ext cx="8197500" cy="7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23850" lvl="0" marL="36576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Char char="●"/>
            </a:pPr>
            <a:r>
              <a:rPr b="1" i="1" lang="en" sz="1550"/>
              <a:t>JVM (Java Virtual Machine)</a:t>
            </a:r>
            <a:r>
              <a:rPr lang="en" sz="1760"/>
              <a:t> </a:t>
            </a:r>
            <a:r>
              <a:rPr lang="en" sz="1350"/>
              <a:t>is platform dependent interpreter. This is the component that </a:t>
            </a:r>
            <a:r>
              <a:rPr b="1" lang="en" sz="1350"/>
              <a:t>executes bytecode</a:t>
            </a:r>
            <a:r>
              <a:rPr lang="en" sz="1350"/>
              <a:t>. Mac, Linux, Windows each has different JVMs</a:t>
            </a:r>
            <a:r>
              <a:rPr lang="en" sz="1380"/>
              <a:t>.</a:t>
            </a:r>
            <a:endParaRPr/>
          </a:p>
        </p:txBody>
      </p:sp>
      <p:sp>
        <p:nvSpPr>
          <p:cNvPr id="68" name="Google Shape;68;p15"/>
          <p:cNvSpPr txBox="1"/>
          <p:nvPr/>
        </p:nvSpPr>
        <p:spPr>
          <a:xfrm>
            <a:off x="197800" y="2692100"/>
            <a:ext cx="8197500" cy="66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i="1" lang="en" sz="1550">
                <a:solidFill>
                  <a:schemeClr val="dk1"/>
                </a:solidFill>
              </a:rPr>
              <a:t>JRE (Java Runtime Environment)</a:t>
            </a:r>
            <a:r>
              <a:rPr lang="en" sz="1350">
                <a:solidFill>
                  <a:schemeClr val="dk1"/>
                </a:solidFill>
              </a:rPr>
              <a:t> contains the </a:t>
            </a:r>
            <a:r>
              <a:rPr b="1" lang="en" sz="1350">
                <a:solidFill>
                  <a:schemeClr val="dk1"/>
                </a:solidFill>
              </a:rPr>
              <a:t>environment and libraries</a:t>
            </a:r>
            <a:r>
              <a:rPr lang="en" sz="1350">
                <a:solidFill>
                  <a:schemeClr val="dk1"/>
                </a:solidFill>
              </a:rPr>
              <a:t> that JVM uses to execute Java programs. JRE includes JVM as well. JRE is required to RUN any java program.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9" name="Google Shape;69;p15"/>
          <p:cNvSpPr txBox="1"/>
          <p:nvPr/>
        </p:nvSpPr>
        <p:spPr>
          <a:xfrm>
            <a:off x="197800" y="3537500"/>
            <a:ext cx="8197500" cy="90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i="1" lang="en" sz="1550">
                <a:solidFill>
                  <a:schemeClr val="dk1"/>
                </a:solidFill>
              </a:rPr>
              <a:t>JDK (Java Development Kit)</a:t>
            </a:r>
            <a:r>
              <a:rPr lang="en" sz="1350">
                <a:solidFill>
                  <a:schemeClr val="dk1"/>
                </a:solidFill>
              </a:rPr>
              <a:t> contains various tools for developers like </a:t>
            </a:r>
            <a:r>
              <a:rPr b="1" lang="en" sz="1350">
                <a:solidFill>
                  <a:schemeClr val="dk1"/>
                </a:solidFill>
              </a:rPr>
              <a:t>Java Compiler (javac)</a:t>
            </a:r>
            <a:r>
              <a:rPr lang="en" sz="1350">
                <a:solidFill>
                  <a:schemeClr val="dk1"/>
                </a:solidFill>
              </a:rPr>
              <a:t> , </a:t>
            </a:r>
            <a:r>
              <a:rPr b="1" lang="en" sz="1350">
                <a:solidFill>
                  <a:schemeClr val="dk1"/>
                </a:solidFill>
              </a:rPr>
              <a:t>Java Debugger (jdb) </a:t>
            </a:r>
            <a:r>
              <a:rPr lang="en" sz="1350">
                <a:solidFill>
                  <a:schemeClr val="dk1"/>
                </a:solidFill>
              </a:rPr>
              <a:t>etc. JDK is required for coding and developing Java applications. JRE is included with JDK.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357400"/>
            <a:ext cx="819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Platform Independency (Contd.)</a:t>
            </a:r>
            <a:endParaRPr b="1" sz="1688"/>
          </a:p>
        </p:txBody>
      </p:sp>
      <p:sp>
        <p:nvSpPr>
          <p:cNvPr id="75" name="Google Shape;75;p16"/>
          <p:cNvSpPr/>
          <p:nvPr/>
        </p:nvSpPr>
        <p:spPr>
          <a:xfrm>
            <a:off x="1900719" y="2621750"/>
            <a:ext cx="6189900" cy="1785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JDK</a:t>
            </a:r>
            <a:endParaRPr b="1" sz="2000"/>
          </a:p>
        </p:txBody>
      </p:sp>
      <p:sp>
        <p:nvSpPr>
          <p:cNvPr id="76" name="Google Shape;76;p16"/>
          <p:cNvSpPr/>
          <p:nvPr/>
        </p:nvSpPr>
        <p:spPr>
          <a:xfrm>
            <a:off x="2066791" y="2972427"/>
            <a:ext cx="1083600" cy="61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Compiler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77" name="Google Shape;77;p16"/>
          <p:cNvSpPr/>
          <p:nvPr/>
        </p:nvSpPr>
        <p:spPr>
          <a:xfrm>
            <a:off x="5045091" y="2801359"/>
            <a:ext cx="2811900" cy="1463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/>
              <a:t>JRE</a:t>
            </a:r>
            <a:endParaRPr b="1" sz="2000"/>
          </a:p>
        </p:txBody>
      </p:sp>
      <p:sp>
        <p:nvSpPr>
          <p:cNvPr id="78" name="Google Shape;78;p16"/>
          <p:cNvSpPr/>
          <p:nvPr/>
        </p:nvSpPr>
        <p:spPr>
          <a:xfrm>
            <a:off x="5745905" y="2972427"/>
            <a:ext cx="727800" cy="611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highlight>
                  <a:schemeClr val="lt2"/>
                </a:highlight>
              </a:rPr>
              <a:t>JVM</a:t>
            </a:r>
            <a:endParaRPr b="1" sz="1800">
              <a:highlight>
                <a:schemeClr val="lt2"/>
              </a:highlight>
            </a:endParaRPr>
          </a:p>
        </p:txBody>
      </p:sp>
      <p:sp>
        <p:nvSpPr>
          <p:cNvPr id="79" name="Google Shape;79;p16"/>
          <p:cNvSpPr/>
          <p:nvPr/>
        </p:nvSpPr>
        <p:spPr>
          <a:xfrm>
            <a:off x="6689368" y="3150427"/>
            <a:ext cx="997200" cy="41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chemeClr val="lt2"/>
                </a:highlight>
              </a:rPr>
              <a:t>Libraries</a:t>
            </a:r>
            <a:endParaRPr>
              <a:highlight>
                <a:schemeClr val="lt2"/>
              </a:highlight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3600887" y="2877278"/>
            <a:ext cx="10377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Byte Code</a:t>
            </a:r>
            <a:endParaRPr sz="11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/>
              <a:t>(</a:t>
            </a:r>
            <a:r>
              <a:rPr b="1" lang="en" sz="1100"/>
              <a:t>.class</a:t>
            </a:r>
            <a:r>
              <a:rPr lang="en" sz="1100"/>
              <a:t>) files</a:t>
            </a:r>
            <a:endParaRPr sz="1100"/>
          </a:p>
        </p:txBody>
      </p:sp>
      <p:cxnSp>
        <p:nvCxnSpPr>
          <p:cNvPr id="81" name="Google Shape;81;p16"/>
          <p:cNvCxnSpPr>
            <a:stCxn id="76" idx="3"/>
            <a:endCxn id="80" idx="1"/>
          </p:cNvCxnSpPr>
          <p:nvPr/>
        </p:nvCxnSpPr>
        <p:spPr>
          <a:xfrm flipH="1" rot="10800000">
            <a:off x="3150391" y="3138927"/>
            <a:ext cx="450600" cy="1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6"/>
          <p:cNvCxnSpPr>
            <a:stCxn id="80" idx="3"/>
            <a:endCxn id="78" idx="1"/>
          </p:cNvCxnSpPr>
          <p:nvPr/>
        </p:nvCxnSpPr>
        <p:spPr>
          <a:xfrm>
            <a:off x="4638587" y="3138878"/>
            <a:ext cx="1107300" cy="139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6"/>
          <p:cNvSpPr/>
          <p:nvPr/>
        </p:nvSpPr>
        <p:spPr>
          <a:xfrm>
            <a:off x="544075" y="2877278"/>
            <a:ext cx="997200" cy="801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2"/>
                </a:highlight>
              </a:rPr>
              <a:t>Source Files</a:t>
            </a:r>
            <a:endParaRPr sz="1000">
              <a:solidFill>
                <a:schemeClr val="dk1"/>
              </a:solidFill>
              <a:highlight>
                <a:schemeClr val="lt2"/>
              </a:highlight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highlight>
                  <a:schemeClr val="lt2"/>
                </a:highlight>
              </a:rPr>
              <a:t>(</a:t>
            </a:r>
            <a:r>
              <a:rPr b="1" lang="en" sz="1000">
                <a:solidFill>
                  <a:schemeClr val="dk1"/>
                </a:solidFill>
                <a:highlight>
                  <a:schemeClr val="lt2"/>
                </a:highlight>
              </a:rPr>
              <a:t>.java</a:t>
            </a:r>
            <a:r>
              <a:rPr lang="en" sz="1000">
                <a:solidFill>
                  <a:schemeClr val="dk1"/>
                </a:solidFill>
                <a:highlight>
                  <a:schemeClr val="lt2"/>
                </a:highlight>
              </a:rPr>
              <a:t>) files</a:t>
            </a:r>
            <a:endParaRPr sz="1000">
              <a:highlight>
                <a:schemeClr val="lt2"/>
              </a:highlight>
            </a:endParaRPr>
          </a:p>
        </p:txBody>
      </p:sp>
      <p:cxnSp>
        <p:nvCxnSpPr>
          <p:cNvPr id="84" name="Google Shape;84;p16"/>
          <p:cNvCxnSpPr>
            <a:stCxn id="83" idx="3"/>
            <a:endCxn id="76" idx="1"/>
          </p:cNvCxnSpPr>
          <p:nvPr/>
        </p:nvCxnSpPr>
        <p:spPr>
          <a:xfrm>
            <a:off x="1541275" y="3278078"/>
            <a:ext cx="52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5" name="Google Shape;85;p16"/>
          <p:cNvSpPr/>
          <p:nvPr/>
        </p:nvSpPr>
        <p:spPr>
          <a:xfrm>
            <a:off x="2110020" y="3781530"/>
            <a:ext cx="997200" cy="416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highlight>
                  <a:schemeClr val="lt2"/>
                </a:highlight>
              </a:rPr>
              <a:t>Debugger</a:t>
            </a:r>
            <a:endParaRPr sz="1200">
              <a:highlight>
                <a:schemeClr val="lt2"/>
              </a:highlight>
            </a:endParaRPr>
          </a:p>
        </p:txBody>
      </p:sp>
      <p:sp>
        <p:nvSpPr>
          <p:cNvPr id="86" name="Google Shape;86;p16"/>
          <p:cNvSpPr txBox="1"/>
          <p:nvPr/>
        </p:nvSpPr>
        <p:spPr>
          <a:xfrm>
            <a:off x="276650" y="1114125"/>
            <a:ext cx="81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/>
            </a:pPr>
            <a:r>
              <a:rPr lang="en">
                <a:solidFill>
                  <a:schemeClr val="dk1"/>
                </a:solidFill>
              </a:rPr>
              <a:t>Java code goes through the compiler within the JDK.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276650" y="2126525"/>
            <a:ext cx="8197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 startAt="3"/>
            </a:pPr>
            <a:r>
              <a:rPr lang="en">
                <a:solidFill>
                  <a:schemeClr val="dk1"/>
                </a:solidFill>
              </a:rPr>
              <a:t>This ByteCode (.class file) is executed by the </a:t>
            </a:r>
            <a:r>
              <a:rPr b="1" lang="en">
                <a:solidFill>
                  <a:schemeClr val="dk1"/>
                </a:solidFill>
              </a:rPr>
              <a:t>JVM</a:t>
            </a:r>
            <a:r>
              <a:rPr lang="en">
                <a:solidFill>
                  <a:schemeClr val="dk1"/>
                </a:solidFill>
              </a:rPr>
              <a:t> using various libraries from the </a:t>
            </a:r>
            <a:r>
              <a:rPr b="1" lang="en">
                <a:solidFill>
                  <a:schemeClr val="dk1"/>
                </a:solidFill>
              </a:rPr>
              <a:t>JRE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88" name="Google Shape;88;p16"/>
          <p:cNvSpPr txBox="1"/>
          <p:nvPr/>
        </p:nvSpPr>
        <p:spPr>
          <a:xfrm>
            <a:off x="276650" y="1514325"/>
            <a:ext cx="819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arenR" startAt="2"/>
            </a:pPr>
            <a:r>
              <a:rPr b="1" lang="en">
                <a:solidFill>
                  <a:schemeClr val="dk1"/>
                </a:solidFill>
              </a:rPr>
              <a:t>Compiler</a:t>
            </a:r>
            <a:r>
              <a:rPr lang="en">
                <a:solidFill>
                  <a:schemeClr val="dk1"/>
                </a:solidFill>
              </a:rPr>
              <a:t> converts </a:t>
            </a:r>
            <a:r>
              <a:rPr b="1" lang="en">
                <a:solidFill>
                  <a:schemeClr val="dk1"/>
                </a:solidFill>
              </a:rPr>
              <a:t>Java Code </a:t>
            </a:r>
            <a:r>
              <a:rPr b="1" lang="en">
                <a:solidFill>
                  <a:schemeClr val="dk1"/>
                </a:solidFill>
              </a:rPr>
              <a:t>to Byte Code</a:t>
            </a:r>
            <a:r>
              <a:rPr lang="en">
                <a:solidFill>
                  <a:schemeClr val="dk1"/>
                </a:solidFill>
              </a:rPr>
              <a:t> which is </a:t>
            </a:r>
            <a:r>
              <a:rPr b="1" lang="en">
                <a:solidFill>
                  <a:schemeClr val="dk1"/>
                </a:solidFill>
              </a:rPr>
              <a:t>platform independent</a:t>
            </a:r>
            <a:r>
              <a:rPr lang="en">
                <a:solidFill>
                  <a:schemeClr val="dk1"/>
                </a:solidFill>
              </a:rPr>
              <a:t>. Now this ByteCode can be run in any OS without compiling.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Installing JDK</a:t>
            </a:r>
            <a:r>
              <a:rPr b="1" lang="en"/>
              <a:t> &amp; DrJava</a:t>
            </a:r>
            <a:endParaRPr b="1"/>
          </a:p>
        </p:txBody>
      </p:sp>
      <p:sp>
        <p:nvSpPr>
          <p:cNvPr id="94" name="Google Shape;9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For this course we’ll be using JDK version 8.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Link to JDK version 8: 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We’ll be using DrJava as IDE: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 </a:t>
            </a:r>
            <a:r>
              <a:rPr lang="en" sz="1600">
                <a:solidFill>
                  <a:schemeClr val="dk1"/>
                </a:solidFill>
              </a:rPr>
              <a:t>Link to DrJava: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600" u="sng">
                <a:solidFill>
                  <a:schemeClr val="hlink"/>
                </a:solidFill>
                <a:hlinkClick r:id="rId3"/>
              </a:rPr>
              <a:t>https://drive.google.com/file/d/1bNB0VWxQPOJ1SFmA9nFwHt_TRhm3JvVu/view</a:t>
            </a:r>
            <a:endParaRPr sz="16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write our first program using Java</a:t>
            </a:r>
            <a:endParaRPr sz="122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2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Writing Your First Program</a:t>
            </a:r>
            <a:endParaRPr b="1"/>
          </a:p>
        </p:txBody>
      </p:sp>
      <p:sp>
        <p:nvSpPr>
          <p:cNvPr id="101" name="Google Shape;101;p18"/>
          <p:cNvSpPr txBox="1"/>
          <p:nvPr/>
        </p:nvSpPr>
        <p:spPr>
          <a:xfrm>
            <a:off x="430200" y="1684026"/>
            <a:ext cx="4827900" cy="14991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2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FirstProgram {</a:t>
            </a:r>
            <a:endParaRPr sz="1220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20">
                <a:solidFill>
                  <a:srgbClr val="0000FF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public static</a:t>
            </a:r>
            <a:r>
              <a:rPr lang="en" sz="12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void main (</a:t>
            </a:r>
            <a:r>
              <a:rPr lang="en" sz="1220">
                <a:solidFill>
                  <a:srgbClr val="0B5394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2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[] args){</a:t>
            </a:r>
            <a:endParaRPr sz="1220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702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2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2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220">
                <a:solidFill>
                  <a:srgbClr val="A61C00"/>
                </a:solidFill>
                <a:latin typeface="Courier New"/>
                <a:ea typeface="Courier New"/>
                <a:cs typeface="Courier New"/>
                <a:sym typeface="Courier New"/>
              </a:rPr>
              <a:t>“Hello World“</a:t>
            </a:r>
            <a:r>
              <a:rPr lang="en" sz="122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2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  }</a:t>
            </a:r>
            <a:endParaRPr sz="1220">
              <a:solidFill>
                <a:schemeClr val="dk1"/>
              </a:solidFill>
              <a:highlight>
                <a:schemeClr val="accent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28829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40"/>
              <a:buFont typeface="Courier New"/>
              <a:buAutoNum type="arabicPeriod"/>
            </a:pPr>
            <a:r>
              <a:rPr lang="en" sz="1220">
                <a:solidFill>
                  <a:schemeClr val="dk1"/>
                </a:solidFill>
                <a:highlight>
                  <a:schemeClr val="accent6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highlight>
                <a:schemeClr val="accent6"/>
              </a:highlight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30200" y="3174525"/>
            <a:ext cx="4827900" cy="738900"/>
          </a:xfrm>
          <a:prstGeom prst="rect">
            <a:avLst/>
          </a:prstGeom>
          <a:solidFill>
            <a:srgbClr val="EFEFEF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Welcome to DrJava.  Working directory is /home/Documents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/>
              <a:t>&gt; run </a:t>
            </a:r>
            <a:r>
              <a:rPr lang="en" sz="1200">
                <a:solidFill>
                  <a:srgbClr val="1C4587"/>
                </a:solidFill>
              </a:rPr>
              <a:t>FirstProgram</a:t>
            </a:r>
            <a:endParaRPr sz="1200">
              <a:solidFill>
                <a:srgbClr val="1C4587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38761D"/>
                </a:solidFill>
              </a:rPr>
              <a:t>Hello World!!</a:t>
            </a:r>
            <a:endParaRPr sz="1200">
              <a:solidFill>
                <a:srgbClr val="38761D"/>
              </a:solidFill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5697200" y="1675425"/>
            <a:ext cx="24876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program will print out “Hello World”.</a:t>
            </a:r>
            <a:endParaRPr/>
          </a:p>
        </p:txBody>
      </p:sp>
      <p:sp>
        <p:nvSpPr>
          <p:cNvPr id="104" name="Google Shape;104;p18"/>
          <p:cNvSpPr txBox="1"/>
          <p:nvPr/>
        </p:nvSpPr>
        <p:spPr>
          <a:xfrm>
            <a:off x="5593975" y="2763500"/>
            <a:ext cx="3076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PS:</a:t>
            </a:r>
            <a:r>
              <a:rPr lang="en"/>
              <a:t> For now you have to memorize the highlighted portion.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Don’t worry, all of it will make sense by the end of this course.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Running Java code using DrJava</a:t>
            </a:r>
            <a:endParaRPr b="1"/>
          </a:p>
        </p:txBody>
      </p:sp>
      <p:sp>
        <p:nvSpPr>
          <p:cNvPr id="110" name="Google Shape;110;p19"/>
          <p:cNvSpPr txBox="1"/>
          <p:nvPr/>
        </p:nvSpPr>
        <p:spPr>
          <a:xfrm>
            <a:off x="6073225" y="1316025"/>
            <a:ext cx="28809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After </a:t>
            </a:r>
            <a:r>
              <a:rPr lang="en">
                <a:solidFill>
                  <a:schemeClr val="dk1"/>
                </a:solidFill>
              </a:rPr>
              <a:t>writing our code</a:t>
            </a:r>
            <a:r>
              <a:rPr lang="en"/>
              <a:t> using Dr Java’s editor, we have to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Save the code.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Compile the code.</a:t>
            </a:r>
            <a:endParaRPr/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Run the code.</a:t>
            </a:r>
            <a:endParaRPr/>
          </a:p>
        </p:txBody>
      </p:sp>
      <p:sp>
        <p:nvSpPr>
          <p:cNvPr id="111" name="Google Shape;111;p19"/>
          <p:cNvSpPr txBox="1"/>
          <p:nvPr/>
        </p:nvSpPr>
        <p:spPr>
          <a:xfrm>
            <a:off x="6073225" y="2666600"/>
            <a:ext cx="2880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Keep in mind, </a:t>
            </a:r>
            <a:r>
              <a:rPr lang="en"/>
              <a:t>you file name has to be the same as the </a:t>
            </a:r>
            <a:r>
              <a:rPr b="1" lang="en"/>
              <a:t>Class</a:t>
            </a:r>
            <a:r>
              <a:rPr lang="en"/>
              <a:t> </a:t>
            </a:r>
            <a:r>
              <a:rPr b="1" lang="en"/>
              <a:t>name.</a:t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this example, </a:t>
            </a:r>
            <a:r>
              <a:rPr b="1" lang="en"/>
              <a:t>FirstProgram </a:t>
            </a:r>
            <a:r>
              <a:rPr lang="en"/>
              <a:t>is our class name.</a:t>
            </a:r>
            <a:endParaRPr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5275" y="1170271"/>
            <a:ext cx="5630602" cy="3726354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/>
          <p:nvPr/>
        </p:nvSpPr>
        <p:spPr>
          <a:xfrm>
            <a:off x="4438083" y="1103450"/>
            <a:ext cx="133925" cy="248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2</a:t>
            </a:r>
          </a:p>
        </p:txBody>
      </p:sp>
      <p:sp>
        <p:nvSpPr>
          <p:cNvPr id="114" name="Google Shape;114;p19"/>
          <p:cNvSpPr/>
          <p:nvPr/>
        </p:nvSpPr>
        <p:spPr>
          <a:xfrm>
            <a:off x="5103275" y="1101375"/>
            <a:ext cx="168628" cy="252571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3</a:t>
            </a:r>
          </a:p>
        </p:txBody>
      </p:sp>
      <p:sp>
        <p:nvSpPr>
          <p:cNvPr id="115" name="Google Shape;115;p19"/>
          <p:cNvSpPr/>
          <p:nvPr/>
        </p:nvSpPr>
        <p:spPr>
          <a:xfrm>
            <a:off x="1239174" y="1103450"/>
            <a:ext cx="77125" cy="248425"/>
          </a:xfrm>
          <a:prstGeom prst="rect">
            <a:avLst/>
          </a:prstGeom>
        </p:spPr>
        <p:txBody>
          <a:bodyPr>
            <a:prstTxWarp prst="textPlain"/>
          </a:bodyPr>
          <a:lstStyle/>
          <a:p>
            <a:pPr lvl="0" algn="ctr"/>
            <a:r>
              <a:rPr b="0" i="0">
                <a:ln cap="flat" cmpd="sng" w="9525">
                  <a:solidFill>
                    <a:schemeClr val="dk2"/>
                  </a:solidFill>
                  <a:prstDash val="solid"/>
                  <a:round/>
                  <a:headEnd len="sm" w="sm" type="none"/>
                  <a:tailEnd len="sm" w="sm" type="none"/>
                </a:ln>
                <a:solidFill>
                  <a:srgbClr val="FF0000"/>
                </a:solidFill>
                <a:latin typeface="Arial"/>
              </a:rPr>
              <a:t>1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/>
          <p:nvPr/>
        </p:nvSpPr>
        <p:spPr>
          <a:xfrm>
            <a:off x="2201725" y="3032775"/>
            <a:ext cx="3420300" cy="508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1" name="Google Shape;121;p20"/>
          <p:cNvSpPr/>
          <p:nvPr/>
        </p:nvSpPr>
        <p:spPr>
          <a:xfrm>
            <a:off x="4070550" y="3087675"/>
            <a:ext cx="1305600" cy="39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005E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7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println()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2" name="Google Shape;122;p20"/>
          <p:cNvSpPr/>
          <p:nvPr/>
        </p:nvSpPr>
        <p:spPr>
          <a:xfrm>
            <a:off x="2223025" y="2025650"/>
            <a:ext cx="3377700" cy="508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457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/>
          <p:nvPr/>
        </p:nvSpPr>
        <p:spPr>
          <a:xfrm>
            <a:off x="2440175" y="2083125"/>
            <a:ext cx="1662000" cy="39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4570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accent1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</a:t>
            </a:r>
            <a:endParaRPr/>
          </a:p>
        </p:txBody>
      </p:sp>
      <p:sp>
        <p:nvSpPr>
          <p:cNvPr id="124" name="Google Shape;124;p20"/>
          <p:cNvSpPr/>
          <p:nvPr/>
        </p:nvSpPr>
        <p:spPr>
          <a:xfrm>
            <a:off x="4141863" y="2080550"/>
            <a:ext cx="1145400" cy="39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005E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print()</a:t>
            </a:r>
            <a:endParaRPr/>
          </a:p>
        </p:txBody>
      </p:sp>
      <p:sp>
        <p:nvSpPr>
          <p:cNvPr id="125" name="Google Shape;125;p20"/>
          <p:cNvSpPr txBox="1"/>
          <p:nvPr/>
        </p:nvSpPr>
        <p:spPr>
          <a:xfrm>
            <a:off x="359625" y="1056325"/>
            <a:ext cx="8049600" cy="4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200"/>
              </a:spcAft>
              <a:buNone/>
            </a:pPr>
            <a:r>
              <a:rPr lang="en" sz="1820"/>
              <a:t>To show the output in the console, java uses three different approaches</a:t>
            </a:r>
            <a:r>
              <a:rPr lang="en" sz="1820"/>
              <a:t>.</a:t>
            </a:r>
            <a:endParaRPr sz="1820"/>
          </a:p>
        </p:txBody>
      </p:sp>
      <p:sp>
        <p:nvSpPr>
          <p:cNvPr id="126" name="Google Shape;126;p20"/>
          <p:cNvSpPr/>
          <p:nvPr/>
        </p:nvSpPr>
        <p:spPr>
          <a:xfrm>
            <a:off x="2440175" y="3070675"/>
            <a:ext cx="1571700" cy="39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.out.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7" name="Google Shape;127;p20"/>
          <p:cNvSpPr txBox="1"/>
          <p:nvPr/>
        </p:nvSpPr>
        <p:spPr>
          <a:xfrm>
            <a:off x="311700" y="445025"/>
            <a:ext cx="2825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000000"/>
                </a:solidFill>
              </a:rPr>
              <a:t>Printing in Java</a:t>
            </a:r>
            <a:endParaRPr b="1" sz="2500">
              <a:solidFill>
                <a:srgbClr val="000000"/>
              </a:solidFill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2141900" y="4021000"/>
            <a:ext cx="3420300" cy="508500"/>
          </a:xfrm>
          <a:prstGeom prst="rect">
            <a:avLst/>
          </a:prstGeom>
          <a:solidFill>
            <a:srgbClr val="EEEEEE"/>
          </a:solidFill>
          <a:ln cap="flat" cmpd="sng" w="9525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9" name="Google Shape;129;p20"/>
          <p:cNvSpPr/>
          <p:nvPr/>
        </p:nvSpPr>
        <p:spPr>
          <a:xfrm>
            <a:off x="2440100" y="4092225"/>
            <a:ext cx="1571700" cy="39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98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45700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4285F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.out.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0" name="Google Shape;130;p20"/>
          <p:cNvSpPr/>
          <p:nvPr/>
        </p:nvSpPr>
        <p:spPr>
          <a:xfrm>
            <a:off x="4070550" y="4092225"/>
            <a:ext cx="1145400" cy="398700"/>
          </a:xfrm>
          <a:prstGeom prst="rect">
            <a:avLst/>
          </a:prstGeom>
          <a:solidFill>
            <a:srgbClr val="EEEEEE"/>
          </a:solidFill>
          <a:ln cap="flat" cmpd="sng" w="19050">
            <a:solidFill>
              <a:srgbClr val="005E1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1827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Courier New"/>
                <a:ea typeface="Courier New"/>
                <a:cs typeface="Courier New"/>
                <a:sym typeface="Courier New"/>
              </a:rPr>
              <a:t>printf()</a:t>
            </a:r>
            <a:endParaRPr sz="18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1" name="Google Shape;131;p20"/>
          <p:cNvSpPr/>
          <p:nvPr/>
        </p:nvSpPr>
        <p:spPr>
          <a:xfrm>
            <a:off x="475775" y="2944650"/>
            <a:ext cx="1362900" cy="650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4572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</a:rPr>
              <a:t>refers to the output stream</a:t>
            </a:r>
            <a:endParaRPr b="1" sz="1300">
              <a:solidFill>
                <a:srgbClr val="000000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cxnSp>
        <p:nvCxnSpPr>
          <p:cNvPr id="132" name="Google Shape;132;p20"/>
          <p:cNvCxnSpPr>
            <a:stCxn id="126" idx="1"/>
            <a:endCxn id="131" idx="3"/>
          </p:cNvCxnSpPr>
          <p:nvPr/>
        </p:nvCxnSpPr>
        <p:spPr>
          <a:xfrm flipH="1">
            <a:off x="1838675" y="3270025"/>
            <a:ext cx="601500" cy="600"/>
          </a:xfrm>
          <a:prstGeom prst="bentConnector3">
            <a:avLst>
              <a:gd fmla="val 50000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20"/>
          <p:cNvCxnSpPr>
            <a:stCxn id="123" idx="1"/>
            <a:endCxn id="131" idx="0"/>
          </p:cNvCxnSpPr>
          <p:nvPr/>
        </p:nvCxnSpPr>
        <p:spPr>
          <a:xfrm flipH="1">
            <a:off x="1157375" y="2282475"/>
            <a:ext cx="1282800" cy="6621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4" name="Google Shape;134;p20"/>
          <p:cNvCxnSpPr>
            <a:stCxn id="129" idx="1"/>
            <a:endCxn id="131" idx="2"/>
          </p:cNvCxnSpPr>
          <p:nvPr/>
        </p:nvCxnSpPr>
        <p:spPr>
          <a:xfrm rot="10800000">
            <a:off x="1157300" y="3595275"/>
            <a:ext cx="1282800" cy="696300"/>
          </a:xfrm>
          <a:prstGeom prst="bentConnector2">
            <a:avLst/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5" name="Google Shape;135;p20"/>
          <p:cNvSpPr/>
          <p:nvPr/>
        </p:nvSpPr>
        <p:spPr>
          <a:xfrm>
            <a:off x="6275075" y="1748000"/>
            <a:ext cx="2546100" cy="758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prints any argument passed to it while keeping the cursor on the same line</a:t>
            </a:r>
            <a:endParaRPr sz="1300"/>
          </a:p>
        </p:txBody>
      </p:sp>
      <p:sp>
        <p:nvSpPr>
          <p:cNvPr id="136" name="Google Shape;136;p20"/>
          <p:cNvSpPr/>
          <p:nvPr/>
        </p:nvSpPr>
        <p:spPr>
          <a:xfrm>
            <a:off x="6275075" y="2907675"/>
            <a:ext cx="2546100" cy="758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prints any argument passed to it followed by a line break</a:t>
            </a:r>
            <a:endParaRPr sz="1300"/>
          </a:p>
        </p:txBody>
      </p:sp>
      <p:sp>
        <p:nvSpPr>
          <p:cNvPr id="137" name="Google Shape;137;p20"/>
          <p:cNvSpPr/>
          <p:nvPr/>
        </p:nvSpPr>
        <p:spPr>
          <a:xfrm>
            <a:off x="6275075" y="4021000"/>
            <a:ext cx="2546100" cy="758700"/>
          </a:xfrm>
          <a:prstGeom prst="roundRect">
            <a:avLst>
              <a:gd fmla="val 16667" name="adj"/>
            </a:avLst>
          </a:prstGeom>
          <a:solidFill>
            <a:srgbClr val="CFE2F3"/>
          </a:solidFill>
          <a:ln cap="flat" cmpd="sng" w="9525">
            <a:solidFill>
              <a:srgbClr val="3C7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prints the output in a specified format</a:t>
            </a:r>
            <a:endParaRPr sz="1300"/>
          </a:p>
        </p:txBody>
      </p:sp>
      <p:cxnSp>
        <p:nvCxnSpPr>
          <p:cNvPr id="138" name="Google Shape;138;p20"/>
          <p:cNvCxnSpPr>
            <a:stCxn id="130" idx="3"/>
            <a:endCxn id="137" idx="1"/>
          </p:cNvCxnSpPr>
          <p:nvPr/>
        </p:nvCxnSpPr>
        <p:spPr>
          <a:xfrm>
            <a:off x="5215950" y="4291575"/>
            <a:ext cx="1059000" cy="108900"/>
          </a:xfrm>
          <a:prstGeom prst="bentConnector3">
            <a:avLst>
              <a:gd fmla="val 56355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39" name="Google Shape;139;p20"/>
          <p:cNvCxnSpPr>
            <a:stCxn id="124" idx="3"/>
            <a:endCxn id="135" idx="1"/>
          </p:cNvCxnSpPr>
          <p:nvPr/>
        </p:nvCxnSpPr>
        <p:spPr>
          <a:xfrm flipH="1" rot="10800000">
            <a:off x="5287263" y="2127500"/>
            <a:ext cx="987900" cy="152400"/>
          </a:xfrm>
          <a:prstGeom prst="bentConnector3">
            <a:avLst>
              <a:gd fmla="val 49996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140" name="Google Shape;140;p20"/>
          <p:cNvCxnSpPr>
            <a:stCxn id="121" idx="3"/>
            <a:endCxn id="136" idx="1"/>
          </p:cNvCxnSpPr>
          <p:nvPr/>
        </p:nvCxnSpPr>
        <p:spPr>
          <a:xfrm>
            <a:off x="5376150" y="3287025"/>
            <a:ext cx="898800" cy="600"/>
          </a:xfrm>
          <a:prstGeom prst="bentConnector3">
            <a:avLst>
              <a:gd fmla="val 50007" name="adj1"/>
            </a:avLst>
          </a:prstGeom>
          <a:noFill/>
          <a:ln cap="flat" cmpd="sng" w="19050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311700" y="445025"/>
            <a:ext cx="6363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Printing in Java (Contd)</a:t>
            </a:r>
            <a:endParaRPr b="1"/>
          </a:p>
        </p:txBody>
      </p:sp>
      <p:sp>
        <p:nvSpPr>
          <p:cNvPr id="146" name="Google Shape;146;p21"/>
          <p:cNvSpPr txBox="1"/>
          <p:nvPr/>
        </p:nvSpPr>
        <p:spPr>
          <a:xfrm>
            <a:off x="1520700" y="1241750"/>
            <a:ext cx="6102600" cy="2205600"/>
          </a:xfrm>
          <a:prstGeom prst="rect">
            <a:avLst/>
          </a:prstGeom>
          <a:solidFill>
            <a:srgbClr val="D9D9D9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public class </a:t>
            </a:r>
            <a:r>
              <a:rPr lang="en" sz="13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PrintingExample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{   </a:t>
            </a:r>
            <a:endParaRPr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public static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args)  {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float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3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1.56f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.out.print(</a:t>
            </a:r>
            <a:r>
              <a:rPr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"Number: "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+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300">
                <a:solidFill>
                  <a:srgbClr val="4A86E8"/>
                </a:solidFill>
                <a:latin typeface="Courier New"/>
                <a:ea typeface="Courier New"/>
                <a:cs typeface="Courier New"/>
                <a:sym typeface="Courier New"/>
              </a:rPr>
              <a:t>23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.out.println(</a:t>
            </a:r>
            <a:r>
              <a:rPr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"Hello World"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 sz="1300">
              <a:solidFill>
                <a:srgbClr val="00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900"/>
              <a:buFont typeface="Courier New"/>
              <a:buAutoNum type="arabicPeriod"/>
            </a:pP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300">
                <a:solidFill>
                  <a:srgbClr val="0B5394"/>
                </a:solidFill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.out.print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300">
                <a:solidFill>
                  <a:srgbClr val="CC0000"/>
                </a:solidFill>
                <a:latin typeface="Courier New"/>
                <a:ea typeface="Courier New"/>
                <a:cs typeface="Courier New"/>
                <a:sym typeface="Courier New"/>
              </a:rPr>
              <a:t>"Formatted y = %.4f\n"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1300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 y</a:t>
            </a: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AutoNum type="arabicPeriod"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}   </a:t>
            </a:r>
            <a:endParaRPr sz="13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285750" lvl="0" marL="4572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Courier New"/>
              <a:buAutoNum type="arabicPeriod"/>
            </a:pPr>
            <a:r>
              <a:rPr lang="en" sz="13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7" name="Google Shape;147;p21"/>
          <p:cNvSpPr txBox="1"/>
          <p:nvPr/>
        </p:nvSpPr>
        <p:spPr>
          <a:xfrm>
            <a:off x="1520700" y="3368050"/>
            <a:ext cx="6102600" cy="1185300"/>
          </a:xfrm>
          <a:prstGeom prst="rect">
            <a:avLst/>
          </a:prstGeom>
          <a:solidFill>
            <a:srgbClr val="EEEEEE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Welcome to DrJava. Working directory is C:\Users\Desktop</a:t>
            </a:r>
            <a:endParaRPr sz="1300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&gt; run </a:t>
            </a:r>
            <a:r>
              <a:rPr lang="en" sz="1300">
                <a:solidFill>
                  <a:srgbClr val="1C4587"/>
                </a:solidFill>
                <a:latin typeface="Courier New"/>
                <a:ea typeface="Courier New"/>
                <a:cs typeface="Courier New"/>
                <a:sym typeface="Courier New"/>
              </a:rPr>
              <a:t>PrintingExample</a:t>
            </a:r>
            <a:endParaRPr sz="1300">
              <a:solidFill>
                <a:srgbClr val="1C4587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Number: 23Hello World</a:t>
            </a:r>
            <a:endParaRPr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38761D"/>
                </a:solidFill>
                <a:latin typeface="Courier New"/>
                <a:ea typeface="Courier New"/>
                <a:cs typeface="Courier New"/>
                <a:sym typeface="Courier New"/>
              </a:rPr>
              <a:t>Formatted y = 1.5600</a:t>
            </a:r>
            <a:endParaRPr sz="1300">
              <a:solidFill>
                <a:srgbClr val="38761D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