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8169EC-135E-4CF8-A272-DFA1E4070078}">
  <a:tblStyle styleId="{EF8169EC-135E-4CF8-A272-DFA1E40700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8e52a3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8e52a3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111fe0e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111fe0e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111fe0e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111fe0e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11be626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11be626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0bc9b014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0bc9b014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320ad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320ad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0d3ab3cc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0d3ab3cc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bc9b01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0bc9b01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14a63f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14a63f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14a63f9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14a63f9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111fe0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111fe0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2031d36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12031d36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3000"/>
            <a:ext cx="8520600" cy="17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 Introduction to</a:t>
            </a:r>
            <a:endParaRPr sz="40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 Variables </a:t>
            </a:r>
            <a:r>
              <a:rPr lang="en" sz="4044"/>
              <a:t>and Datatypes</a:t>
            </a:r>
            <a:endParaRPr sz="4044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311700" y="4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Data Types (</a:t>
            </a:r>
            <a:r>
              <a:rPr b="1" lang="en" sz="2520"/>
              <a:t>Contd</a:t>
            </a:r>
            <a:r>
              <a:rPr b="1" lang="en" sz="2520"/>
              <a:t>)</a:t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222350" y="1060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{EF8169EC-135E-4CF8-A272-DFA1E4070078}</a:tableStyleId>
              </a:tblPr>
              <a:tblGrid>
                <a:gridCol w="1045425"/>
                <a:gridCol w="2382500"/>
                <a:gridCol w="3271375"/>
              </a:tblGrid>
              <a:tr h="27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Data Type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Significance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8-bit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-128 to 127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-32,768 to 32,767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value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–2,147,483,648 to 2,147,483,647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532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 integer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–9,223,372,036,854,775,808 to 9,223,372,036,854,775,807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Double-precision floating point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4.9e-324 to 1.8e+308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Single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-precision floating point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1.4e-45 to 3.4e+38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True/ False value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Character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Data Types (Contd)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Primitive Data Types 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196850" y="1842625"/>
            <a:ext cx="6448800" cy="2692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yte value = 20;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</a:t>
            </a:r>
            <a:r>
              <a:rPr lang="en" sz="1800"/>
              <a:t>hort s1 = 1000;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ong var = 2351678;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</a:t>
            </a:r>
            <a:r>
              <a:rPr lang="en" sz="1800"/>
              <a:t>nt a = 10;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</a:t>
            </a:r>
            <a:r>
              <a:rPr lang="en" sz="1800"/>
              <a:t>loat b = 1.56f;                </a:t>
            </a:r>
            <a:r>
              <a:rPr lang="en" sz="1600">
                <a:solidFill>
                  <a:schemeClr val="dk1"/>
                </a:solidFill>
              </a:rPr>
              <a:t>// f specifies float value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</a:t>
            </a:r>
            <a:r>
              <a:rPr lang="en" sz="1800"/>
              <a:t>ouble d1 = 12.6543d;   </a:t>
            </a:r>
            <a:r>
              <a:rPr lang="en" sz="1600"/>
              <a:t>// d specifies double value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r>
              <a:rPr lang="en" sz="1800"/>
              <a:t>har ch = ‘a’;                  </a:t>
            </a:r>
            <a:r>
              <a:rPr lang="en" sz="1600"/>
              <a:t>// Enclosed by </a:t>
            </a:r>
            <a:r>
              <a:rPr b="1" lang="en" sz="1600"/>
              <a:t>single quotation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</a:t>
            </a:r>
            <a:r>
              <a:rPr lang="en" sz="1800"/>
              <a:t>oolean answer = true;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520"/>
              <a:t>Data Types (Contd)</a:t>
            </a:r>
            <a:endParaRPr sz="25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Non-primitive Data Types Example: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String</a:t>
            </a:r>
            <a:r>
              <a:rPr lang="en">
                <a:solidFill>
                  <a:schemeClr val="dk1"/>
                </a:solidFill>
              </a:rPr>
              <a:t>: A sequence of characters surrounded by </a:t>
            </a:r>
            <a:r>
              <a:rPr b="1" lang="en">
                <a:solidFill>
                  <a:schemeClr val="dk1"/>
                </a:solidFill>
              </a:rPr>
              <a:t>double quotes.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String my_string = “Hello World”;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Arrays</a:t>
            </a:r>
            <a:r>
              <a:rPr lang="en">
                <a:solidFill>
                  <a:schemeClr val="dk1"/>
                </a:solidFill>
              </a:rPr>
              <a:t>: Collection of a fixed number of values of similar data type. 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Example: 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</a:t>
            </a: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[ ] arr1 = {24, 9, -11, 5};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2170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/>
              <a:t>THANK YOU!</a:t>
            </a:r>
            <a:endParaRPr b="1" sz="36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Identifiers</a:t>
            </a:r>
            <a:endParaRPr b="1"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15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Name assigned to a particular entity in a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be a </a:t>
            </a:r>
            <a:r>
              <a:rPr lang="en" sz="1600">
                <a:solidFill>
                  <a:schemeClr val="dk1"/>
                </a:solidFill>
              </a:rPr>
              <a:t>variable name, method name, class name, structure name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1" name="Google Shape;61;p14"/>
          <p:cNvSpPr/>
          <p:nvPr/>
        </p:nvSpPr>
        <p:spPr>
          <a:xfrm>
            <a:off x="3780388" y="30767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Identifiers</a:t>
            </a:r>
            <a:endParaRPr sz="1500"/>
          </a:p>
        </p:txBody>
      </p:sp>
      <p:sp>
        <p:nvSpPr>
          <p:cNvPr id="62" name="Google Shape;62;p14"/>
          <p:cNvSpPr/>
          <p:nvPr/>
        </p:nvSpPr>
        <p:spPr>
          <a:xfrm>
            <a:off x="2064138" y="21918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Variables Names</a:t>
            </a:r>
            <a:endParaRPr sz="1500"/>
          </a:p>
        </p:txBody>
      </p:sp>
      <p:sp>
        <p:nvSpPr>
          <p:cNvPr id="63" name="Google Shape;63;p14"/>
          <p:cNvSpPr/>
          <p:nvPr/>
        </p:nvSpPr>
        <p:spPr>
          <a:xfrm>
            <a:off x="5577163" y="388065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Structure Names</a:t>
            </a:r>
            <a:endParaRPr sz="1500"/>
          </a:p>
        </p:txBody>
      </p:sp>
      <p:sp>
        <p:nvSpPr>
          <p:cNvPr id="64" name="Google Shape;64;p14"/>
          <p:cNvSpPr/>
          <p:nvPr/>
        </p:nvSpPr>
        <p:spPr>
          <a:xfrm>
            <a:off x="2064138" y="3869575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Class Names</a:t>
            </a:r>
            <a:endParaRPr sz="1500"/>
          </a:p>
        </p:txBody>
      </p:sp>
      <p:sp>
        <p:nvSpPr>
          <p:cNvPr id="65" name="Google Shape;65;p14"/>
          <p:cNvSpPr/>
          <p:nvPr/>
        </p:nvSpPr>
        <p:spPr>
          <a:xfrm>
            <a:off x="5488663" y="2191800"/>
            <a:ext cx="1502700" cy="503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Methods Names</a:t>
            </a:r>
            <a:endParaRPr sz="1500"/>
          </a:p>
        </p:txBody>
      </p:sp>
      <p:cxnSp>
        <p:nvCxnSpPr>
          <p:cNvPr id="66" name="Google Shape;66;p14"/>
          <p:cNvCxnSpPr>
            <a:stCxn id="61" idx="1"/>
            <a:endCxn id="64" idx="0"/>
          </p:cNvCxnSpPr>
          <p:nvPr/>
        </p:nvCxnSpPr>
        <p:spPr>
          <a:xfrm flipH="1">
            <a:off x="2815588" y="3328550"/>
            <a:ext cx="964800" cy="5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1" idx="1"/>
            <a:endCxn id="62" idx="2"/>
          </p:cNvCxnSpPr>
          <p:nvPr/>
        </p:nvCxnSpPr>
        <p:spPr>
          <a:xfrm rot="10800000">
            <a:off x="2815588" y="2695550"/>
            <a:ext cx="9648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1" idx="3"/>
            <a:endCxn id="65" idx="2"/>
          </p:cNvCxnSpPr>
          <p:nvPr/>
        </p:nvCxnSpPr>
        <p:spPr>
          <a:xfrm flipH="1" rot="10800000">
            <a:off x="5283088" y="2695550"/>
            <a:ext cx="957000" cy="6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1" idx="3"/>
            <a:endCxn id="63" idx="0"/>
          </p:cNvCxnSpPr>
          <p:nvPr/>
        </p:nvCxnSpPr>
        <p:spPr>
          <a:xfrm>
            <a:off x="5283088" y="3328550"/>
            <a:ext cx="104550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Variables</a:t>
            </a:r>
            <a:endParaRPr b="1" sz="252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972300"/>
            <a:ext cx="8520600" cy="4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variable is a container </a:t>
            </a:r>
            <a:r>
              <a:rPr lang="en" sz="1600">
                <a:solidFill>
                  <a:schemeClr val="dk1"/>
                </a:solidFill>
              </a:rPr>
              <a:t>which is </a:t>
            </a:r>
            <a:r>
              <a:rPr lang="en" sz="1600">
                <a:solidFill>
                  <a:schemeClr val="dk1"/>
                </a:solidFill>
              </a:rPr>
              <a:t>used to store data.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kind of identifier.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</a:rPr>
              <a:t>Each variable has a specific data type.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671025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664100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839200" y="3159400"/>
            <a:ext cx="210300" cy="34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07600" y="2697700"/>
            <a:ext cx="3505800" cy="4617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   student_id   =   1234;</a:t>
            </a:r>
            <a:endParaRPr sz="1600"/>
          </a:p>
        </p:txBody>
      </p:sp>
      <p:sp>
        <p:nvSpPr>
          <p:cNvPr id="80" name="Google Shape;80;p15"/>
          <p:cNvSpPr txBox="1"/>
          <p:nvPr/>
        </p:nvSpPr>
        <p:spPr>
          <a:xfrm>
            <a:off x="1355900" y="3502300"/>
            <a:ext cx="99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Datatype</a:t>
            </a:r>
            <a:endParaRPr b="1" sz="1300"/>
          </a:p>
        </p:txBody>
      </p:sp>
      <p:sp>
        <p:nvSpPr>
          <p:cNvPr id="81" name="Google Shape;81;p15"/>
          <p:cNvSpPr txBox="1"/>
          <p:nvPr/>
        </p:nvSpPr>
        <p:spPr>
          <a:xfrm>
            <a:off x="2207651" y="3502300"/>
            <a:ext cx="1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Variable_Name</a:t>
            </a:r>
            <a:endParaRPr b="1"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3623650" y="3502300"/>
            <a:ext cx="732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Value</a:t>
            </a:r>
            <a:endParaRPr b="1" sz="1300"/>
          </a:p>
        </p:txBody>
      </p:sp>
      <p:sp>
        <p:nvSpPr>
          <p:cNvPr id="83" name="Google Shape;83;p15"/>
          <p:cNvSpPr/>
          <p:nvPr/>
        </p:nvSpPr>
        <p:spPr>
          <a:xfrm>
            <a:off x="6323150" y="2697700"/>
            <a:ext cx="1128050" cy="139835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1234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323150" y="1755400"/>
            <a:ext cx="1821300" cy="724500"/>
          </a:xfrm>
          <a:prstGeom prst="wedgeRectCallout">
            <a:avLst>
              <a:gd fmla="val -22726" name="adj1"/>
              <a:gd fmla="val 74141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Container named “student_id” holding a value 1234</a:t>
            </a:r>
            <a:endParaRPr sz="1300"/>
          </a:p>
        </p:txBody>
      </p:sp>
      <p:sp>
        <p:nvSpPr>
          <p:cNvPr id="85" name="Google Shape;85;p15"/>
          <p:cNvSpPr txBox="1"/>
          <p:nvPr/>
        </p:nvSpPr>
        <p:spPr>
          <a:xfrm>
            <a:off x="6397825" y="4092600"/>
            <a:ext cx="11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student_id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Variables Initialization</a:t>
            </a:r>
            <a:endParaRPr b="1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Syntax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&lt;datatype&gt;  &lt;variable_name&gt; = &lt;value&gt; &lt;format_specifiers&gt;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[Format specifiers only for double and float data type]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Example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571950" y="315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{EF8169EC-135E-4CF8-A272-DFA1E4070078}</a:tableStyleId>
              </a:tblPr>
              <a:tblGrid>
                <a:gridCol w="2586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int  number = 25;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char var = ‘H’;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double value = 2.56d;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</a:t>
            </a:r>
            <a:endParaRPr b="1" sz="252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Must begin with letters (A-Z, a-z), dollar sign ($) or underscore ( _ ).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</a:t>
            </a:r>
            <a:r>
              <a:rPr lang="en" sz="1600">
                <a:solidFill>
                  <a:schemeClr val="dk1"/>
                </a:solidFill>
              </a:rPr>
              <a:t>int number = 90;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not start with numbers or special </a:t>
            </a:r>
            <a:r>
              <a:rPr lang="en" sz="1600">
                <a:solidFill>
                  <a:schemeClr val="dk1"/>
                </a:solidFill>
              </a:rPr>
              <a:t>characters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int %name = 88;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Ex: </a:t>
            </a: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nt 1name = 70;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Can have numbers except at the start (0-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9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).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Ex: int num1 = 10;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201825" y="2672713"/>
            <a:ext cx="780000" cy="400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Wrong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700" y="2705735"/>
            <a:ext cx="334150" cy="3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 </a:t>
            </a:r>
            <a:r>
              <a:rPr b="1" lang="en" sz="2520"/>
              <a:t>(Contd)</a:t>
            </a:r>
            <a:endParaRPr b="1" sz="252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232600" cy="3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Case sensitive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Num1 and num1 not same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Can not contain white spaces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use </a:t>
            </a:r>
            <a:r>
              <a:rPr b="1" lang="en" sz="1600">
                <a:solidFill>
                  <a:schemeClr val="dk1"/>
                </a:solidFill>
              </a:rPr>
              <a:t>camel casing</a:t>
            </a:r>
            <a:r>
              <a:rPr lang="en" sz="1600">
                <a:solidFill>
                  <a:schemeClr val="dk1"/>
                </a:solidFill>
              </a:rPr>
              <a:t> (studentName) or </a:t>
            </a:r>
            <a:r>
              <a:rPr b="1" lang="en" sz="1600">
                <a:solidFill>
                  <a:schemeClr val="dk1"/>
                </a:solidFill>
              </a:rPr>
              <a:t>snake casing</a:t>
            </a:r>
            <a:r>
              <a:rPr lang="en" sz="1600">
                <a:solidFill>
                  <a:schemeClr val="dk1"/>
                </a:solidFill>
              </a:rPr>
              <a:t> (student_id) for multiple words in a variable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 number = 20;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given_number = 20;	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</a:rPr>
              <a:t>Ex: int givenNumber = 20;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579" y="3948421"/>
            <a:ext cx="393121" cy="31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3764050" y="3919017"/>
            <a:ext cx="7380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</a:t>
            </a:r>
            <a:endParaRPr sz="1200"/>
          </a:p>
        </p:txBody>
      </p:sp>
      <p:sp>
        <p:nvSpPr>
          <p:cNvPr id="109" name="Google Shape;109;p18"/>
          <p:cNvSpPr txBox="1"/>
          <p:nvPr/>
        </p:nvSpPr>
        <p:spPr>
          <a:xfrm>
            <a:off x="3764050" y="3288200"/>
            <a:ext cx="738000" cy="369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Wrong</a:t>
            </a:r>
            <a:endParaRPr sz="1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477" y="3317600"/>
            <a:ext cx="323310" cy="31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>
            <a:stCxn id="108" idx="1"/>
          </p:cNvCxnSpPr>
          <p:nvPr/>
        </p:nvCxnSpPr>
        <p:spPr>
          <a:xfrm rot="10800000">
            <a:off x="3396250" y="3817767"/>
            <a:ext cx="367800" cy="285900"/>
          </a:xfrm>
          <a:prstGeom prst="bentConnector3">
            <a:avLst>
              <a:gd fmla="val 531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>
            <a:stCxn id="108" idx="1"/>
          </p:cNvCxnSpPr>
          <p:nvPr/>
        </p:nvCxnSpPr>
        <p:spPr>
          <a:xfrm flipH="1">
            <a:off x="3411250" y="4103667"/>
            <a:ext cx="352800" cy="304200"/>
          </a:xfrm>
          <a:prstGeom prst="bentConnector3">
            <a:avLst>
              <a:gd fmla="val 549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/>
              <a:t>Variable Naming Conventions </a:t>
            </a:r>
            <a:r>
              <a:rPr b="1" lang="en" sz="2520"/>
              <a:t>(Contd)</a:t>
            </a:r>
            <a:endParaRPr b="1" sz="252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Should be meaningful.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600"/>
              <a:buChar char="●"/>
            </a:pPr>
            <a:r>
              <a:rPr lang="en" sz="1600">
                <a:solidFill>
                  <a:srgbClr val="273239"/>
                </a:solidFill>
                <a:highlight>
                  <a:schemeClr val="lt1"/>
                </a:highlight>
              </a:rPr>
              <a:t>Single character variable names should be avoided.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Variable names must not be a Java reserved keyword.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1177900" y="227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{EF8169EC-135E-4CF8-A272-DFA1E4070078}</a:tableStyleId>
              </a:tblPr>
              <a:tblGrid>
                <a:gridCol w="762400"/>
                <a:gridCol w="760075"/>
                <a:gridCol w="739075"/>
                <a:gridCol w="1092650"/>
                <a:gridCol w="650775"/>
                <a:gridCol w="627050"/>
                <a:gridCol w="719325"/>
                <a:gridCol w="733525"/>
                <a:gridCol w="70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abstract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assert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boolean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synchronized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byte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catch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char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continue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double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else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enum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extends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finally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float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implements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import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long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native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 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package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private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instanceOf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public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return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short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static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strictfp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super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break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this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throw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throws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transient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try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void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volatile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while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protected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const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goto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true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false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0" marB="0" marR="73025" marL="73025" anchor="ctr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3494575" y="4636700"/>
            <a:ext cx="282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Fig: Reserved keywords in Java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</a:t>
            </a:r>
            <a:endParaRPr b="1"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variables in Java must of a specific data type.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major two types of data in Java: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Primitive Data </a:t>
            </a:r>
            <a:r>
              <a:rPr b="1" lang="en">
                <a:solidFill>
                  <a:schemeClr val="dk1"/>
                </a:solidFill>
              </a:rPr>
              <a:t>Types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Holds a value, specifies the size and type of a variable.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Non-Primitive Data Types: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Holds a reference to an object or location.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16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Types (</a:t>
            </a:r>
            <a:r>
              <a:rPr b="1" lang="en" sz="2520"/>
              <a:t>Contd</a:t>
            </a:r>
            <a:r>
              <a:rPr b="1" lang="en"/>
              <a:t>)</a:t>
            </a:r>
            <a:endParaRPr b="1"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988875"/>
            <a:ext cx="6965048" cy="384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