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0" roundtripDataSignature="AMtx7mgXZzheFfIVAL+2GVFmnUg6L3Wt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037BC83-9F84-48AF-81B8-E5A7E46C5EFF}">
  <a:tblStyle styleId="{3037BC83-9F84-48AF-81B8-E5A7E46C5EF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B9641143-312A-4696-B1B6-66E4CE83BE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f19f8008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f19f8008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f19f80087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f19f80087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3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3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92950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000"/>
              <a:t>Introduction to Operators</a:t>
            </a:r>
            <a:endParaRPr sz="4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Relational Operators</a:t>
            </a:r>
            <a:endParaRPr b="1"/>
          </a:p>
        </p:txBody>
      </p:sp>
      <p:graphicFrame>
        <p:nvGraphicFramePr>
          <p:cNvPr id="120" name="Google Shape;120;p10"/>
          <p:cNvGraphicFramePr/>
          <p:nvPr/>
        </p:nvGraphicFramePr>
        <p:xfrm>
          <a:off x="1519963" y="14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1769775"/>
                <a:gridCol w="2167150"/>
                <a:gridCol w="2167150"/>
              </a:tblGrid>
              <a:tr h="38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61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Comparison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Greater Than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&gt;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Less Than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&lt;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Greater Than or Equals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&gt;=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Less Than or Equals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&lt;=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Equality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==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Not Equals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!=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Relational Operators (Continued)</a:t>
            </a:r>
            <a:endParaRPr b="1"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(&gt;)</a:t>
            </a:r>
            <a:r>
              <a:rPr lang="en" sz="1600">
                <a:solidFill>
                  <a:schemeClr val="dk1"/>
                </a:solidFill>
              </a:rPr>
              <a:t>: Checks if the left operand is greater than the right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(&lt;): </a:t>
            </a:r>
            <a:r>
              <a:rPr lang="en" sz="1600">
                <a:solidFill>
                  <a:schemeClr val="dk1"/>
                </a:solidFill>
              </a:rPr>
              <a:t>Checks if the left operand is less than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(&gt;=): </a:t>
            </a:r>
            <a:r>
              <a:rPr lang="en" sz="1600">
                <a:solidFill>
                  <a:schemeClr val="dk1"/>
                </a:solidFill>
              </a:rPr>
              <a:t>Checks if the left operand is greater than or equals to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27" name="Google Shape;127;p11"/>
          <p:cNvGraphicFramePr/>
          <p:nvPr/>
        </p:nvGraphicFramePr>
        <p:xfrm>
          <a:off x="2058650" y="1817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0389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System.out.println(5&gt;3);   // Output: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Google Shape;128;p11"/>
          <p:cNvGraphicFramePr/>
          <p:nvPr/>
        </p:nvGraphicFramePr>
        <p:xfrm>
          <a:off x="2058650" y="294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149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System.out.println(5&lt;3);   // Output: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9" name="Google Shape;129;p11"/>
          <p:cNvGraphicFramePr/>
          <p:nvPr/>
        </p:nvGraphicFramePr>
        <p:xfrm>
          <a:off x="2058650" y="421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315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System.out.println(7&gt;=10);   // Output: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Relational Operators (Continued)</a:t>
            </a:r>
            <a:endParaRPr b="1"/>
          </a:p>
        </p:txBody>
      </p:sp>
      <p:sp>
        <p:nvSpPr>
          <p:cNvPr id="135" name="Google Shape;135;p12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(&lt;=)</a:t>
            </a:r>
            <a:r>
              <a:rPr lang="en" sz="1600">
                <a:solidFill>
                  <a:schemeClr val="dk1"/>
                </a:solidFill>
              </a:rPr>
              <a:t>: Checks if the left operand is less than or equals to the right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(==): </a:t>
            </a:r>
            <a:r>
              <a:rPr lang="en" sz="1600">
                <a:solidFill>
                  <a:schemeClr val="dk1"/>
                </a:solidFill>
              </a:rPr>
              <a:t>Checks if both the operands are equal.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(!=): </a:t>
            </a:r>
            <a:r>
              <a:rPr lang="en" sz="1600">
                <a:solidFill>
                  <a:schemeClr val="dk1"/>
                </a:solidFill>
              </a:rPr>
              <a:t>Checks if the left operand is not equals to the right operand.</a:t>
            </a:r>
            <a:endParaRPr sz="1600">
              <a:solidFill>
                <a:srgbClr val="273239"/>
              </a:solidFill>
              <a:highlight>
                <a:srgbClr val="FFFFFF"/>
              </a:highlight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aphicFrame>
        <p:nvGraphicFramePr>
          <p:cNvPr id="136" name="Google Shape;136;p12"/>
          <p:cNvGraphicFramePr/>
          <p:nvPr/>
        </p:nvGraphicFramePr>
        <p:xfrm>
          <a:off x="2144100" y="180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1164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System.out.println(2&lt;=3);   // Output: true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7" name="Google Shape;137;p12"/>
          <p:cNvGraphicFramePr/>
          <p:nvPr/>
        </p:nvGraphicFramePr>
        <p:xfrm>
          <a:off x="2144088" y="287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1827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System.out.println(5==3);   // Output: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8" name="Google Shape;138;p12"/>
          <p:cNvGraphicFramePr/>
          <p:nvPr/>
        </p:nvGraphicFramePr>
        <p:xfrm>
          <a:off x="2144100" y="416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2568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System.out.println(7!=10);   // Output: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Logical Operators</a:t>
            </a:r>
            <a:endParaRPr b="1"/>
          </a:p>
        </p:txBody>
      </p:sp>
      <p:graphicFrame>
        <p:nvGraphicFramePr>
          <p:cNvPr id="144" name="Google Shape;144;p13"/>
          <p:cNvGraphicFramePr/>
          <p:nvPr/>
        </p:nvGraphicFramePr>
        <p:xfrm>
          <a:off x="2207300" y="120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AND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&amp;&amp;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||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NOT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!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45" name="Google Shape;145;p13"/>
          <p:cNvGraphicFramePr/>
          <p:nvPr/>
        </p:nvGraphicFramePr>
        <p:xfrm>
          <a:off x="952500" y="30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{B9641143-312A-4696-B1B6-66E4CE83BEA2}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AND Gate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f19f800874_0_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Logical Operators</a:t>
            </a:r>
            <a:endParaRPr b="1"/>
          </a:p>
        </p:txBody>
      </p:sp>
      <p:graphicFrame>
        <p:nvGraphicFramePr>
          <p:cNvPr id="151" name="Google Shape;151;g1f19f800874_0_1"/>
          <p:cNvGraphicFramePr/>
          <p:nvPr/>
        </p:nvGraphicFramePr>
        <p:xfrm>
          <a:off x="2207300" y="120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AND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&amp;&amp;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||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NOT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!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2" name="Google Shape;152;g1f19f800874_0_1"/>
          <p:cNvGraphicFramePr/>
          <p:nvPr/>
        </p:nvGraphicFramePr>
        <p:xfrm>
          <a:off x="952500" y="30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{B9641143-312A-4696-B1B6-66E4CE83BEA2}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OR</a:t>
                      </a:r>
                      <a:r>
                        <a:rPr lang="en"/>
                        <a:t> Gate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f19f800874_0_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Logical Operators</a:t>
            </a:r>
            <a:endParaRPr b="1"/>
          </a:p>
        </p:txBody>
      </p:sp>
      <p:graphicFrame>
        <p:nvGraphicFramePr>
          <p:cNvPr id="158" name="Google Shape;158;g1f19f800874_0_7"/>
          <p:cNvGraphicFramePr/>
          <p:nvPr/>
        </p:nvGraphicFramePr>
        <p:xfrm>
          <a:off x="2207300" y="1206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AND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&amp;&amp;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OR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||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Logical NOT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!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g1f19f800874_0_7"/>
          <p:cNvGraphicFramePr/>
          <p:nvPr/>
        </p:nvGraphicFramePr>
        <p:xfrm>
          <a:off x="952500" y="3046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{B9641143-312A-4696-B1B6-66E4CE83BEA2}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Input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Not Gate Output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Logical Operators (Continued)</a:t>
            </a:r>
            <a:endParaRPr b="1"/>
          </a:p>
        </p:txBody>
      </p:sp>
      <p:sp>
        <p:nvSpPr>
          <p:cNvPr id="165" name="Google Shape;165;p14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(&amp;&amp;)</a:t>
            </a:r>
            <a:r>
              <a:rPr lang="en" sz="1600">
                <a:solidFill>
                  <a:schemeClr val="dk1"/>
                </a:solidFill>
              </a:rPr>
              <a:t>: Denotes true if both the conditions before and after are true, otherwise false.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(||): </a:t>
            </a:r>
            <a:r>
              <a:rPr lang="en" sz="1600">
                <a:solidFill>
                  <a:schemeClr val="dk1"/>
                </a:solidFill>
              </a:rPr>
              <a:t>Denotes true if at least one conditions before and after are true, otherwise false.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(!): </a:t>
            </a:r>
            <a:r>
              <a:rPr lang="en" sz="1600">
                <a:solidFill>
                  <a:schemeClr val="dk1"/>
                </a:solidFill>
              </a:rPr>
              <a:t>Reverses the logical value of the operand on its right.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6" name="Google Shape;166;p14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4"/>
          <p:cNvGraphicFramePr/>
          <p:nvPr/>
        </p:nvGraphicFramePr>
        <p:xfrm>
          <a:off x="1961875" y="3232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713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System.out.println(5&lt;-1 || 10&gt;5);   // Output: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8" name="Google Shape;168;p14"/>
          <p:cNvGraphicFramePr/>
          <p:nvPr/>
        </p:nvGraphicFramePr>
        <p:xfrm>
          <a:off x="1961875" y="4328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3265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System.out.println(!(5&gt;3));   // Output: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9" name="Google Shape;169;p14"/>
          <p:cNvGraphicFramePr/>
          <p:nvPr/>
        </p:nvGraphicFramePr>
        <p:xfrm>
          <a:off x="1961863" y="17900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7690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5, b = 10, c = 20;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System.out.println(a&gt;b &amp;&amp; b&lt;c);   // Output: false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Unary Operators</a:t>
            </a:r>
            <a:endParaRPr b="1"/>
          </a:p>
        </p:txBody>
      </p:sp>
      <p:graphicFrame>
        <p:nvGraphicFramePr>
          <p:cNvPr id="175" name="Google Shape;175;p15"/>
          <p:cNvGraphicFramePr/>
          <p:nvPr/>
        </p:nvGraphicFramePr>
        <p:xfrm>
          <a:off x="1519963" y="1466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1769775"/>
                <a:gridCol w="2167150"/>
                <a:gridCol w="2167150"/>
              </a:tblGrid>
              <a:tr h="38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Type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6175">
                <a:tc rowSpan="4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Prefix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Negation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Not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!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Increment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++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Decrement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Postfix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Increment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++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61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Decrement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81" name="Google Shape;181;p16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Negation (-): </a:t>
            </a:r>
            <a:r>
              <a:rPr lang="en" sz="1600">
                <a:solidFill>
                  <a:schemeClr val="dk1"/>
                </a:solidFill>
              </a:rPr>
              <a:t>Negates an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Not (!): </a:t>
            </a:r>
            <a:r>
              <a:rPr lang="en" sz="1600">
                <a:solidFill>
                  <a:schemeClr val="dk1"/>
                </a:solidFill>
              </a:rPr>
              <a:t>Reverses the logical value of an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2" name="Google Shape;182;p16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3" name="Google Shape;183;p16"/>
          <p:cNvGraphicFramePr/>
          <p:nvPr/>
        </p:nvGraphicFramePr>
        <p:xfrm>
          <a:off x="1782100" y="1905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965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b = -a;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System.out.println(b);   // Output: -5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4" name="Google Shape;184;p16"/>
          <p:cNvGraphicFramePr/>
          <p:nvPr/>
        </p:nvGraphicFramePr>
        <p:xfrm>
          <a:off x="1782100" y="392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138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System.out.println(! false);   // Output: true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Pre-Increment (++): </a:t>
            </a:r>
            <a:r>
              <a:rPr lang="en" sz="1600">
                <a:solidFill>
                  <a:schemeClr val="dk1"/>
                </a:solidFill>
              </a:rPr>
              <a:t>Increments the operand by 1 and then assigned.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Pre-Decrement (--): </a:t>
            </a:r>
            <a:r>
              <a:rPr lang="en" sz="1600">
                <a:solidFill>
                  <a:schemeClr val="dk1"/>
                </a:solidFill>
              </a:rPr>
              <a:t>Decrements the operand by 1 and then assigned.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1" name="Google Shape;191;p17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2" name="Google Shape;192;p17"/>
          <p:cNvGraphicFramePr/>
          <p:nvPr/>
        </p:nvGraphicFramePr>
        <p:xfrm>
          <a:off x="1892725" y="375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y = --a;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System.out.println(a);   // Output: 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 u="none" cap="none" strike="noStrike">
                          <a:solidFill>
                            <a:schemeClr val="dk2"/>
                          </a:solidFill>
                        </a:rPr>
                        <a:t>  </a:t>
                      </a: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System.out.println(y);   // Output: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17"/>
          <p:cNvGraphicFramePr/>
          <p:nvPr/>
        </p:nvGraphicFramePr>
        <p:xfrm>
          <a:off x="1892713" y="1873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420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y = ++a;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System.out.println(a);   // Output: 6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System.out.println(y);   // Output: 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Operators</a:t>
            </a:r>
            <a:endParaRPr b="1"/>
          </a:p>
        </p:txBody>
      </p:sp>
      <p:sp>
        <p:nvSpPr>
          <p:cNvPr id="60" name="Google Shape;60;p2"/>
          <p:cNvSpPr txBox="1"/>
          <p:nvPr>
            <p:ph idx="1" type="body"/>
          </p:nvPr>
        </p:nvSpPr>
        <p:spPr>
          <a:xfrm>
            <a:off x="311700" y="1152475"/>
            <a:ext cx="8520600" cy="12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Operators are </a:t>
            </a:r>
            <a:r>
              <a:rPr lang="en">
                <a:solidFill>
                  <a:schemeClr val="dk1"/>
                </a:solidFill>
              </a:rPr>
              <a:t>symbols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</a:rPr>
              <a:t>used to perform </a:t>
            </a:r>
            <a:r>
              <a:rPr lang="en">
                <a:solidFill>
                  <a:schemeClr val="dk1"/>
                </a:solidFill>
              </a:rPr>
              <a:t>specific operations on one or more operands to produce a result.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Types of operators in Java: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1" name="Google Shape;61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3375" y="2500300"/>
            <a:ext cx="7217249" cy="19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Unary Operators (Continued)</a:t>
            </a:r>
            <a:endParaRPr b="1"/>
          </a:p>
        </p:txBody>
      </p:sp>
      <p:sp>
        <p:nvSpPr>
          <p:cNvPr id="199" name="Google Shape;199;p18"/>
          <p:cNvSpPr txBox="1"/>
          <p:nvPr>
            <p:ph idx="1" type="body"/>
          </p:nvPr>
        </p:nvSpPr>
        <p:spPr>
          <a:xfrm>
            <a:off x="311700" y="1152475"/>
            <a:ext cx="86415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Post-Increment (++): </a:t>
            </a:r>
            <a:r>
              <a:rPr lang="en" sz="1600">
                <a:solidFill>
                  <a:schemeClr val="dk1"/>
                </a:solidFill>
              </a:rPr>
              <a:t>The value is assigned first and then increments the operand by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Post-Decrement (--): </a:t>
            </a:r>
            <a:r>
              <a:rPr lang="en" sz="1600">
                <a:solidFill>
                  <a:schemeClr val="dk1"/>
                </a:solidFill>
              </a:rPr>
              <a:t>The value is assigned first and then decrements the operand by 1.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00" name="Google Shape;200;p18"/>
          <p:cNvSpPr txBox="1"/>
          <p:nvPr/>
        </p:nvSpPr>
        <p:spPr>
          <a:xfrm>
            <a:off x="3932225" y="752275"/>
            <a:ext cx="450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18"/>
          <p:cNvGraphicFramePr/>
          <p:nvPr/>
        </p:nvGraphicFramePr>
        <p:xfrm>
          <a:off x="1654525" y="375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7182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y = a--;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System.out.println(y);   // Output: 5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System.out.println(a);   // Output: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18"/>
          <p:cNvGraphicFramePr/>
          <p:nvPr/>
        </p:nvGraphicFramePr>
        <p:xfrm>
          <a:off x="1654525" y="1806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522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y = a++;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System.out.println(y);   // Output: 5</a:t>
                      </a:r>
                      <a:b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</a:b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System.out.println(a);   // Output: 6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8839201" cy="46580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00" y="952975"/>
            <a:ext cx="8839201" cy="3128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1"/>
          <p:cNvSpPr txBox="1"/>
          <p:nvPr>
            <p:ph idx="1" type="body"/>
          </p:nvPr>
        </p:nvSpPr>
        <p:spPr>
          <a:xfrm>
            <a:off x="311700" y="2050750"/>
            <a:ext cx="8520600" cy="8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3620">
                <a:solidFill>
                  <a:srgbClr val="000000"/>
                </a:solidFill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Arithmetic Operators</a:t>
            </a:r>
            <a:endParaRPr b="1"/>
          </a:p>
        </p:txBody>
      </p:sp>
      <p:graphicFrame>
        <p:nvGraphicFramePr>
          <p:cNvPr id="67" name="Google Shape;67;p3"/>
          <p:cNvGraphicFramePr/>
          <p:nvPr/>
        </p:nvGraphicFramePr>
        <p:xfrm>
          <a:off x="1241750" y="148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1931100"/>
                <a:gridCol w="2364700"/>
                <a:gridCol w="23647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Category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Additive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Addition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+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Subtraction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-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Multiplicative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*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Division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/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Modulus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chemeClr val="dk1"/>
                          </a:solidFill>
                        </a:rPr>
                        <a:t>%</a:t>
                      </a:r>
                      <a:endParaRPr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Arithmetic Operators (Continued)</a:t>
            </a:r>
            <a:endParaRPr b="1"/>
          </a:p>
        </p:txBody>
      </p:sp>
      <p:sp>
        <p:nvSpPr>
          <p:cNvPr id="73" name="Google Shape;73;p4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Addition</a:t>
            </a:r>
            <a:r>
              <a:rPr lang="en" sz="1600">
                <a:solidFill>
                  <a:schemeClr val="dk1"/>
                </a:solidFill>
              </a:rPr>
              <a:t>: Adds two variables/numbers of same datatype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Subtraction: </a:t>
            </a:r>
            <a:r>
              <a:rPr lang="en" sz="1600">
                <a:solidFill>
                  <a:schemeClr val="dk1"/>
                </a:solidFill>
              </a:rPr>
              <a:t>Subtracts the second number from the first one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Multiplication</a:t>
            </a:r>
            <a:r>
              <a:rPr lang="en" sz="1600">
                <a:solidFill>
                  <a:schemeClr val="dk1"/>
                </a:solidFill>
              </a:rPr>
              <a:t>: Multiplies the first operand with the second one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         </a:t>
            </a:r>
            <a:endParaRPr/>
          </a:p>
        </p:txBody>
      </p:sp>
      <p:graphicFrame>
        <p:nvGraphicFramePr>
          <p:cNvPr id="74" name="Google Shape;74;p4"/>
          <p:cNvGraphicFramePr/>
          <p:nvPr/>
        </p:nvGraphicFramePr>
        <p:xfrm>
          <a:off x="2279250" y="1807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63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System.out.println(2+3);  //Output: 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Google Shape;75;p4"/>
          <p:cNvGraphicFramePr/>
          <p:nvPr/>
        </p:nvGraphicFramePr>
        <p:xfrm>
          <a:off x="2279250" y="29309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633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System.out.println(7-3);   //Output: 4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Google Shape;76;p4"/>
          <p:cNvGraphicFramePr/>
          <p:nvPr/>
        </p:nvGraphicFramePr>
        <p:xfrm>
          <a:off x="2279250" y="405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63300"/>
              </a:tblGrid>
              <a:tr h="402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System.out.println(3*3);    //Output: 9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Arithmetic Operators (Continued)</a:t>
            </a:r>
            <a:endParaRPr b="1"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Division: </a:t>
            </a:r>
            <a:r>
              <a:rPr lang="en" sz="1600">
                <a:solidFill>
                  <a:schemeClr val="dk1"/>
                </a:solidFill>
              </a:rPr>
              <a:t>Divides the first operand with the second one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Modulus: </a:t>
            </a:r>
            <a:r>
              <a:rPr lang="en" sz="1600">
                <a:solidFill>
                  <a:schemeClr val="dk1"/>
                </a:solidFill>
              </a:rPr>
              <a:t>Finds the remainder after dividing the first number with the second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           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graphicFrame>
        <p:nvGraphicFramePr>
          <p:cNvPr id="83" name="Google Shape;83;p5"/>
          <p:cNvGraphicFramePr/>
          <p:nvPr/>
        </p:nvGraphicFramePr>
        <p:xfrm>
          <a:off x="2044263" y="1855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106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System.out.println(9/2);    //Output: 4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System.out.println(9.0/2.0);    //Output: 4.5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5"/>
          <p:cNvGraphicFramePr/>
          <p:nvPr/>
        </p:nvGraphicFramePr>
        <p:xfrm>
          <a:off x="2044275" y="3434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4106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System.out.println(5%2);    //Output: 1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System.out.println(7%9);    //Output: 7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 txBox="1"/>
          <p:nvPr>
            <p:ph type="title"/>
          </p:nvPr>
        </p:nvSpPr>
        <p:spPr>
          <a:xfrm>
            <a:off x="311700" y="3893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Assignment Operators</a:t>
            </a:r>
            <a:endParaRPr b="1"/>
          </a:p>
        </p:txBody>
      </p:sp>
      <p:graphicFrame>
        <p:nvGraphicFramePr>
          <p:cNvPr id="90" name="Google Shape;90;p6"/>
          <p:cNvGraphicFramePr/>
          <p:nvPr/>
        </p:nvGraphicFramePr>
        <p:xfrm>
          <a:off x="1757338" y="1106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1632150"/>
                <a:gridCol w="1998575"/>
                <a:gridCol w="1998575"/>
              </a:tblGrid>
              <a:tr h="397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Name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Symbol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b="1" lang="en" sz="1500" u="none" cap="none" strike="noStrike">
                          <a:solidFill>
                            <a:schemeClr val="dk1"/>
                          </a:solidFill>
                        </a:rPr>
                        <a:t>Identicality</a:t>
                      </a:r>
                      <a:endParaRPr b="1" sz="1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681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Assignment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=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= 5;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Addition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 Equals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+=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+= 3;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= a+3;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Subtraction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-=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-= 3;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= a-3;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Multiplication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 Equals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*=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*= 2;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= a*2;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Division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/=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/= 2;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= a/2;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96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Modulus 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Equals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%=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%= 2;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>
                          <a:solidFill>
                            <a:schemeClr val="dk1"/>
                          </a:solidFill>
                        </a:rPr>
                        <a:t>a = a%2;</a:t>
                      </a:r>
                      <a:endParaRPr sz="13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96" name="Google Shape;96;p7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Assigns the value on the right to the variable on the left.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(+=): </a:t>
            </a:r>
            <a:r>
              <a:rPr lang="en" sz="1600">
                <a:solidFill>
                  <a:schemeClr val="dk1"/>
                </a:solidFill>
              </a:rPr>
              <a:t>Adds both the operands on its right and left and assigns the addition to   the operand on its left 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chemeClr val="dk1"/>
                </a:solidFill>
              </a:rPr>
              <a:t>              </a:t>
            </a:r>
            <a:endParaRPr sz="1600"/>
          </a:p>
        </p:txBody>
      </p:sp>
      <p:graphicFrame>
        <p:nvGraphicFramePr>
          <p:cNvPr id="97" name="Google Shape;97;p7"/>
          <p:cNvGraphicFramePr/>
          <p:nvPr/>
        </p:nvGraphicFramePr>
        <p:xfrm>
          <a:off x="2284013" y="175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228797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int number = 10;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float value = 2.5f;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8" name="Google Shape;98;p7"/>
          <p:cNvGraphicFramePr/>
          <p:nvPr/>
        </p:nvGraphicFramePr>
        <p:xfrm>
          <a:off x="2284013" y="3686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8100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5, b = 10;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b += a; b = b+</a:t>
                      </a:r>
                      <a:r>
                        <a:rPr lang="en" sz="1600">
                          <a:solidFill>
                            <a:schemeClr val="dk1"/>
                          </a:solidFill>
                        </a:rPr>
                        <a:t>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System.out.println(b);   // Output: 15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(-=)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Subtracts the right operand from the left operand and assigns the result to the left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(*=): </a:t>
            </a:r>
            <a:r>
              <a:rPr lang="en" sz="1600">
                <a:solidFill>
                  <a:schemeClr val="dk1"/>
                </a:solidFill>
              </a:rPr>
              <a:t>Multiplies both the operands and assigns the result to the left operand.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graphicFrame>
        <p:nvGraphicFramePr>
          <p:cNvPr id="105" name="Google Shape;105;p8"/>
          <p:cNvGraphicFramePr/>
          <p:nvPr/>
        </p:nvGraphicFramePr>
        <p:xfrm>
          <a:off x="2265775" y="1895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6335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int a = 5, b = 10;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b -= 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System.out.println(b);   // Output: 5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6" name="Google Shape;106;p8"/>
          <p:cNvGraphicFramePr/>
          <p:nvPr/>
        </p:nvGraphicFramePr>
        <p:xfrm>
          <a:off x="2221525" y="3619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651825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5, b = 10;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b *= 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System.out.println(b);   // Output: 50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Assignment Operators (Continued)</a:t>
            </a:r>
            <a:endParaRPr b="1"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8520600" cy="38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(/=)</a:t>
            </a:r>
            <a:r>
              <a:rPr lang="en" sz="1600">
                <a:solidFill>
                  <a:schemeClr val="dk1"/>
                </a:solidFill>
              </a:rPr>
              <a:t>: Divides the operand on its left with the operand on its right and assigns the result to the left operand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(%=): </a:t>
            </a:r>
            <a:r>
              <a:rPr lang="en" sz="1600">
                <a:solidFill>
                  <a:srgbClr val="273239"/>
                </a:solidFill>
                <a:highlight>
                  <a:srgbClr val="FFFFFF"/>
                </a:highlight>
              </a:rPr>
              <a:t>Divides the left operand by the right operand and assigns the remainder to the operand on the left.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Example: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/>
          </a:p>
        </p:txBody>
      </p:sp>
      <p:graphicFrame>
        <p:nvGraphicFramePr>
          <p:cNvPr id="113" name="Google Shape;113;p9"/>
          <p:cNvGraphicFramePr/>
          <p:nvPr/>
        </p:nvGraphicFramePr>
        <p:xfrm>
          <a:off x="2587075" y="1893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1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int a = 5, b = 10;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b /= 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System.out.println(b);   // Output: 2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4" name="Google Shape;114;p9"/>
          <p:cNvGraphicFramePr/>
          <p:nvPr/>
        </p:nvGraphicFramePr>
        <p:xfrm>
          <a:off x="2587075" y="378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{3037BC83-9F84-48AF-81B8-E5A7E46C5EFF}</a:tableStyleId>
              </a:tblPr>
              <a:tblGrid>
                <a:gridCol w="3519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int a = 5, b = 10;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b %= a; b = b%a;</a:t>
                      </a:r>
                      <a:endParaRPr sz="1600" u="none" cap="none" strike="noStrike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600" u="none" cap="none" strike="noStrike">
                          <a:solidFill>
                            <a:schemeClr val="dk1"/>
                          </a:solidFill>
                        </a:rPr>
                        <a:t>   System.out.println(b);   // Output: 0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