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ae846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9ae846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9ae846ad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9ae846ad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9ae846ad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9ae846ad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9ae846ad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9ae846ad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9ae846ad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9ae846ad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9ae846ad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9ae846ad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9ae846ad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9ae846ad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49850"/>
            <a:ext cx="85206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(for loop)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04825"/>
            <a:ext cx="1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for</a:t>
            </a:r>
            <a:r>
              <a:rPr b="1" lang="en"/>
              <a:t> loop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570375" y="1395025"/>
            <a:ext cx="7824900" cy="92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035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>
                <a:solidFill>
                  <a:srgbClr val="0000FF"/>
                </a:solidFill>
              </a:rPr>
              <a:t>for</a:t>
            </a:r>
            <a:r>
              <a:rPr lang="en" sz="1700">
                <a:solidFill>
                  <a:schemeClr val="dk1"/>
                </a:solidFill>
              </a:rPr>
              <a:t> ( </a:t>
            </a:r>
            <a:r>
              <a:rPr lang="en" sz="1500">
                <a:solidFill>
                  <a:schemeClr val="accent2"/>
                </a:solidFill>
                <a:highlight>
                  <a:schemeClr val="accent6"/>
                </a:highlight>
              </a:rPr>
              <a:t>INITIALIZATION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;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CONDITION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;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STEPS</a:t>
            </a:r>
            <a:r>
              <a:rPr lang="en" sz="1700">
                <a:solidFill>
                  <a:schemeClr val="dk1"/>
                </a:solidFill>
              </a:rPr>
              <a:t> ) {</a:t>
            </a:r>
            <a:endParaRPr sz="1700">
              <a:solidFill>
                <a:schemeClr val="dk1"/>
              </a:solidFill>
            </a:endParaRPr>
          </a:p>
          <a:p>
            <a:pPr indent="-32035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rgbClr val="0000FF"/>
                </a:solidFill>
              </a:rPr>
              <a:t>	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BODY OF THE LOOP</a:t>
            </a:r>
            <a:endParaRPr sz="1700">
              <a:solidFill>
                <a:schemeClr val="dk1"/>
              </a:solidFill>
            </a:endParaRPr>
          </a:p>
          <a:p>
            <a:pPr indent="-32035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}</a:t>
            </a:r>
            <a:endParaRPr sz="2100"/>
          </a:p>
        </p:txBody>
      </p:sp>
      <p:sp>
        <p:nvSpPr>
          <p:cNvPr id="61" name="Google Shape;61;p14"/>
          <p:cNvSpPr txBox="1"/>
          <p:nvPr/>
        </p:nvSpPr>
        <p:spPr>
          <a:xfrm>
            <a:off x="610325" y="833725"/>
            <a:ext cx="3279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Structure of </a:t>
            </a:r>
            <a:r>
              <a:rPr b="1" lang="en" sz="1800"/>
              <a:t>for loop</a:t>
            </a:r>
            <a:r>
              <a:rPr lang="en" sz="1800"/>
              <a:t>:</a:t>
            </a:r>
            <a:endParaRPr sz="1800"/>
          </a:p>
        </p:txBody>
      </p:sp>
      <p:sp>
        <p:nvSpPr>
          <p:cNvPr id="62" name="Google Shape;62;p14"/>
          <p:cNvSpPr txBox="1"/>
          <p:nvPr/>
        </p:nvSpPr>
        <p:spPr>
          <a:xfrm>
            <a:off x="536075" y="2802600"/>
            <a:ext cx="78249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We </a:t>
            </a:r>
            <a:r>
              <a:rPr b="1" lang="en" sz="1600">
                <a:solidFill>
                  <a:schemeClr val="dk1"/>
                </a:solidFill>
              </a:rPr>
              <a:t>initialize</a:t>
            </a:r>
            <a:r>
              <a:rPr lang="en" sz="1600">
                <a:solidFill>
                  <a:schemeClr val="dk1"/>
                </a:solidFill>
              </a:rPr>
              <a:t> variable, write the </a:t>
            </a:r>
            <a:r>
              <a:rPr b="1" lang="en" sz="1600">
                <a:solidFill>
                  <a:schemeClr val="dk1"/>
                </a:solidFill>
              </a:rPr>
              <a:t>condition </a:t>
            </a:r>
            <a:r>
              <a:rPr lang="en" sz="1600">
                <a:solidFill>
                  <a:schemeClr val="dk1"/>
                </a:solidFill>
              </a:rPr>
              <a:t>and </a:t>
            </a:r>
            <a:r>
              <a:rPr b="1" lang="en" sz="1600">
                <a:solidFill>
                  <a:schemeClr val="dk1"/>
                </a:solidFill>
              </a:rPr>
              <a:t>increase/decrease</a:t>
            </a:r>
            <a:r>
              <a:rPr lang="en" sz="1600">
                <a:solidFill>
                  <a:schemeClr val="dk1"/>
                </a:solidFill>
              </a:rPr>
              <a:t> the initialized variable within a parenthesis right after the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chemeClr val="dk1"/>
                </a:solidFill>
              </a:rPr>
              <a:t> keyword.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The aforementioned 3 components are separated using </a:t>
            </a:r>
            <a:r>
              <a:rPr b="1" lang="en" sz="1600">
                <a:solidFill>
                  <a:schemeClr val="dk1"/>
                </a:solidFill>
              </a:rPr>
              <a:t>; 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b="1" lang="en" sz="1600">
                <a:solidFill>
                  <a:schemeClr val="dk1"/>
                </a:solidFill>
              </a:rPr>
              <a:t>semicolon</a:t>
            </a:r>
            <a:r>
              <a:rPr lang="en" sz="1600">
                <a:solidFill>
                  <a:schemeClr val="dk1"/>
                </a:solidFill>
              </a:rPr>
              <a:t>) 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We can initialize or increase/decrease multiple variables at once by separating them using </a:t>
            </a:r>
            <a:r>
              <a:rPr b="1"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b="1" lang="en" sz="1600">
                <a:solidFill>
                  <a:schemeClr val="dk1"/>
                </a:solidFill>
              </a:rPr>
              <a:t>Comma</a:t>
            </a:r>
            <a:r>
              <a:rPr lang="en" sz="1600">
                <a:solidFill>
                  <a:schemeClr val="dk1"/>
                </a:solidFill>
              </a:rPr>
              <a:t>) 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70375" y="2340900"/>
            <a:ext cx="782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</a:rPr>
              <a:t>Key points of the structure:</a:t>
            </a:r>
            <a:endParaRPr sz="1800" u="sng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04825"/>
            <a:ext cx="29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for</a:t>
            </a:r>
            <a:r>
              <a:rPr b="1" lang="en"/>
              <a:t> loop (contd.)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383500" y="1463000"/>
            <a:ext cx="28983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Scenario 1: </a:t>
            </a:r>
            <a:r>
              <a:rPr lang="en" sz="1700">
                <a:solidFill>
                  <a:schemeClr val="dk1"/>
                </a:solidFill>
              </a:rPr>
              <a:t>Write a java program using for loop to print </a:t>
            </a:r>
            <a:r>
              <a:rPr lang="en" sz="1700">
                <a:solidFill>
                  <a:schemeClr val="dk1"/>
                </a:solidFill>
              </a:rPr>
              <a:t>“CSE is fun” 500 times.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78525" y="1055900"/>
            <a:ext cx="4315800" cy="208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ForLoopScenario1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500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 </a:t>
            </a:r>
            <a:r>
              <a:rPr lang="en">
                <a:solidFill>
                  <a:srgbClr val="FF0000"/>
                </a:solidFill>
              </a:rPr>
              <a:t>“CSE is fun” 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71" name="Google Shape;71;p15"/>
          <p:cNvSpPr txBox="1"/>
          <p:nvPr/>
        </p:nvSpPr>
        <p:spPr>
          <a:xfrm>
            <a:off x="278525" y="3315375"/>
            <a:ext cx="43158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ForLoopScenario1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CSE IS FUN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CSE IS FUN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…….</a:t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04825"/>
            <a:ext cx="477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for</a:t>
            </a:r>
            <a:r>
              <a:rPr b="1" lang="en"/>
              <a:t> loop vs </a:t>
            </a:r>
            <a:r>
              <a:rPr b="1" lang="en">
                <a:solidFill>
                  <a:srgbClr val="0000FF"/>
                </a:solidFill>
              </a:rPr>
              <a:t>while</a:t>
            </a:r>
            <a:r>
              <a:rPr b="1" lang="en"/>
              <a:t> loop (contd.)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659075" y="1030175"/>
            <a:ext cx="4315800" cy="24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ForLoopScenario1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t/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500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 </a:t>
            </a:r>
            <a:r>
              <a:rPr lang="en">
                <a:solidFill>
                  <a:srgbClr val="FF0000"/>
                </a:solidFill>
              </a:rPr>
              <a:t>“CSE is fun” 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78" name="Google Shape;78;p16"/>
          <p:cNvSpPr txBox="1"/>
          <p:nvPr/>
        </p:nvSpPr>
        <p:spPr>
          <a:xfrm>
            <a:off x="4659075" y="3598275"/>
            <a:ext cx="43158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ForLoopScenario1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CSE IS FUN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CSE IS FUN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…….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78525" y="3598275"/>
            <a:ext cx="43158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ForLoopScenario1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CSE IS FUN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CSE IS FUN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…….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78525" y="1030175"/>
            <a:ext cx="4341900" cy="250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WhileLoopScenario1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</a:t>
            </a:r>
            <a:r>
              <a:rPr lang="en">
                <a:solidFill>
                  <a:srgbClr val="000000"/>
                </a:solidFill>
              </a:rPr>
              <a:t>int i = 0;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00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while </a:t>
            </a:r>
            <a:r>
              <a:rPr lang="en">
                <a:solidFill>
                  <a:srgbClr val="000000"/>
                </a:solidFill>
              </a:rPr>
              <a:t> ( i &lt; 500 )  {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>
                <a:solidFill>
                  <a:srgbClr val="000000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rgbClr val="000000"/>
                </a:solidFill>
              </a:rPr>
              <a:t>.out.println(</a:t>
            </a:r>
            <a:r>
              <a:rPr lang="en">
                <a:solidFill>
                  <a:srgbClr val="FF0000"/>
                </a:solidFill>
              </a:rPr>
              <a:t>“CSE IS FUN”</a:t>
            </a:r>
            <a:r>
              <a:rPr lang="en"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en" sz="1000">
                <a:solidFill>
                  <a:srgbClr val="000000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i+</a:t>
            </a:r>
            <a:r>
              <a:rPr lang="en"/>
              <a:t>+</a:t>
            </a:r>
            <a:r>
              <a:rPr lang="en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en" sz="1000">
                <a:solidFill>
                  <a:srgbClr val="000000"/>
                </a:solidFill>
              </a:rPr>
              <a:t> 	</a:t>
            </a: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81" name="Google Shape;81;p16"/>
          <p:cNvSpPr txBox="1"/>
          <p:nvPr/>
        </p:nvSpPr>
        <p:spPr>
          <a:xfrm>
            <a:off x="3753275" y="1054125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Initialization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753263" y="1630913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Condition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340075" y="306972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Steps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991675" y="254117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Body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250775" y="1582775"/>
            <a:ext cx="6897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879363" y="1802375"/>
            <a:ext cx="561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681025" y="2308175"/>
            <a:ext cx="5340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681025" y="2031125"/>
            <a:ext cx="2803200" cy="26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006625" y="1802363"/>
            <a:ext cx="6897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772363" y="1802363"/>
            <a:ext cx="561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7487450" y="1802375"/>
            <a:ext cx="3057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927575" y="2031125"/>
            <a:ext cx="2714400" cy="26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6"/>
          <p:cNvCxnSpPr>
            <a:stCxn id="81" idx="1"/>
            <a:endCxn id="85" idx="3"/>
          </p:cNvCxnSpPr>
          <p:nvPr/>
        </p:nvCxnSpPr>
        <p:spPr>
          <a:xfrm flipH="1">
            <a:off x="1940375" y="1254225"/>
            <a:ext cx="1812900" cy="4383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>
            <a:stCxn id="81" idx="3"/>
            <a:endCxn id="89" idx="1"/>
          </p:cNvCxnSpPr>
          <p:nvPr/>
        </p:nvCxnSpPr>
        <p:spPr>
          <a:xfrm>
            <a:off x="4958675" y="1254225"/>
            <a:ext cx="1047900" cy="6579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82" idx="1"/>
            <a:endCxn id="86" idx="3"/>
          </p:cNvCxnSpPr>
          <p:nvPr/>
        </p:nvCxnSpPr>
        <p:spPr>
          <a:xfrm flipH="1">
            <a:off x="2441363" y="1831013"/>
            <a:ext cx="1311900" cy="813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stCxn id="82" idx="3"/>
            <a:endCxn id="90" idx="0"/>
          </p:cNvCxnSpPr>
          <p:nvPr/>
        </p:nvCxnSpPr>
        <p:spPr>
          <a:xfrm flipH="1" rot="10800000">
            <a:off x="4751063" y="1802213"/>
            <a:ext cx="2302200" cy="28800"/>
          </a:xfrm>
          <a:prstGeom prst="curvedConnector4">
            <a:avLst>
              <a:gd fmla="val 43899" name="adj1"/>
              <a:gd fmla="val 66627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stCxn id="84" idx="1"/>
            <a:endCxn id="88" idx="2"/>
          </p:cNvCxnSpPr>
          <p:nvPr/>
        </p:nvCxnSpPr>
        <p:spPr>
          <a:xfrm rot="10800000">
            <a:off x="3082675" y="2299075"/>
            <a:ext cx="909000" cy="44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84" idx="3"/>
            <a:endCxn id="92" idx="2"/>
          </p:cNvCxnSpPr>
          <p:nvPr/>
        </p:nvCxnSpPr>
        <p:spPr>
          <a:xfrm flipH="1" rot="10800000">
            <a:off x="4610275" y="2299075"/>
            <a:ext cx="2674500" cy="44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83" idx="1"/>
            <a:endCxn id="87" idx="2"/>
          </p:cNvCxnSpPr>
          <p:nvPr/>
        </p:nvCxnSpPr>
        <p:spPr>
          <a:xfrm rot="10800000">
            <a:off x="1948175" y="2527925"/>
            <a:ext cx="2391900" cy="741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>
            <a:stCxn id="83" idx="3"/>
            <a:endCxn id="91" idx="0"/>
          </p:cNvCxnSpPr>
          <p:nvPr/>
        </p:nvCxnSpPr>
        <p:spPr>
          <a:xfrm flipH="1" rot="10800000">
            <a:off x="4958675" y="1802525"/>
            <a:ext cx="2681700" cy="1467300"/>
          </a:xfrm>
          <a:prstGeom prst="curvedConnector4">
            <a:avLst>
              <a:gd fmla="val 136068" name="adj1"/>
              <a:gd fmla="val 10587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304825"/>
            <a:ext cx="26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for</a:t>
            </a:r>
            <a:r>
              <a:rPr b="1" lang="en"/>
              <a:t> loop (contd)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144100" y="309282"/>
            <a:ext cx="4842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is also possible to go backward using for loop. </a:t>
            </a:r>
            <a:r>
              <a:rPr lang="en" sz="1816">
                <a:solidFill>
                  <a:schemeClr val="dk1"/>
                </a:solidFill>
              </a:rPr>
              <a:t>Let’s say we want to print from 50 to 1.</a:t>
            </a:r>
            <a:endParaRPr sz="2016"/>
          </a:p>
        </p:txBody>
      </p:sp>
      <p:sp>
        <p:nvSpPr>
          <p:cNvPr id="107" name="Google Shape;107;p17"/>
          <p:cNvSpPr txBox="1"/>
          <p:nvPr/>
        </p:nvSpPr>
        <p:spPr>
          <a:xfrm>
            <a:off x="5006850" y="1084550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Initialization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006838" y="1645013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Condition</a:t>
            </a:r>
            <a:endParaRPr b="1" sz="1200">
              <a:highlight>
                <a:schemeClr val="accent6"/>
              </a:highlight>
            </a:endParaRPr>
          </a:p>
        </p:txBody>
      </p:sp>
      <p:cxnSp>
        <p:nvCxnSpPr>
          <p:cNvPr id="109" name="Google Shape;109;p17"/>
          <p:cNvCxnSpPr>
            <a:stCxn id="107" idx="3"/>
          </p:cNvCxnSpPr>
          <p:nvPr/>
        </p:nvCxnSpPr>
        <p:spPr>
          <a:xfrm>
            <a:off x="6212250" y="1284650"/>
            <a:ext cx="479400" cy="1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>
            <a:stCxn id="108" idx="3"/>
          </p:cNvCxnSpPr>
          <p:nvPr/>
        </p:nvCxnSpPr>
        <p:spPr>
          <a:xfrm flipH="1" rot="10800000">
            <a:off x="6004638" y="1762913"/>
            <a:ext cx="760800" cy="8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>
            <a:stCxn id="112" idx="3"/>
          </p:cNvCxnSpPr>
          <p:nvPr/>
        </p:nvCxnSpPr>
        <p:spPr>
          <a:xfrm>
            <a:off x="5874688" y="4019375"/>
            <a:ext cx="838200" cy="200100"/>
          </a:xfrm>
          <a:prstGeom prst="curvedConnector3">
            <a:avLst>
              <a:gd fmla="val 427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5755925" y="2771850"/>
            <a:ext cx="326100" cy="9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 txBox="1"/>
          <p:nvPr/>
        </p:nvSpPr>
        <p:spPr>
          <a:xfrm>
            <a:off x="5256088" y="381927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Steps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148263" y="2571750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Body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78525" y="3268625"/>
            <a:ext cx="4648800" cy="142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/>
              <a:t>Welcome to DrJava.  Working directory is /home/</a:t>
            </a:r>
            <a:r>
              <a:rPr lang="en" sz="1000">
                <a:solidFill>
                  <a:schemeClr val="dk1"/>
                </a:solidFill>
              </a:rPr>
              <a:t>Java110</a:t>
            </a:r>
            <a:endParaRPr sz="11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/>
              <a:t>&gt; run </a:t>
            </a:r>
            <a:r>
              <a:rPr lang="en" sz="1150">
                <a:solidFill>
                  <a:schemeClr val="accent5"/>
                </a:solidFill>
              </a:rPr>
              <a:t>ForLoopUlta</a:t>
            </a:r>
            <a:endParaRPr sz="115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761D"/>
                </a:solidFill>
              </a:rPr>
              <a:t>50 49 48 47 46 45 44 43 42 41 40 39 38 37 36 35 34 33 32 31 30 29 28 27 26 25 24 23 22 21 20 19 18 17 16 15 14 13 12 11 10 9 8 7 6 5 4 3 2 1 </a:t>
            </a:r>
            <a:r>
              <a:rPr lang="en" sz="1150"/>
              <a:t> &gt; </a:t>
            </a:r>
            <a:endParaRPr sz="1150"/>
          </a:p>
        </p:txBody>
      </p:sp>
      <p:sp>
        <p:nvSpPr>
          <p:cNvPr id="116" name="Google Shape;116;p17"/>
          <p:cNvSpPr txBox="1"/>
          <p:nvPr/>
        </p:nvSpPr>
        <p:spPr>
          <a:xfrm>
            <a:off x="278525" y="1055900"/>
            <a:ext cx="4648800" cy="208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ForLoopUlta</a:t>
            </a:r>
            <a:r>
              <a:rPr lang="en">
                <a:solidFill>
                  <a:srgbClr val="0000FF"/>
                </a:solidFill>
              </a:rPr>
              <a:t>{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50 ; i&gt;=1 ; i- -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.out.print( i + </a:t>
            </a:r>
            <a:r>
              <a:rPr lang="en">
                <a:solidFill>
                  <a:srgbClr val="FF0000"/>
                </a:solidFill>
              </a:rPr>
              <a:t>“ ” 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17" name="Google Shape;117;p17"/>
          <p:cNvSpPr/>
          <p:nvPr/>
        </p:nvSpPr>
        <p:spPr>
          <a:xfrm>
            <a:off x="1663800" y="1694225"/>
            <a:ext cx="753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506500" y="1694225"/>
            <a:ext cx="3888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984100" y="1694213"/>
            <a:ext cx="282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518150" y="1994900"/>
            <a:ext cx="2108700" cy="21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7"/>
          <p:cNvCxnSpPr>
            <a:endCxn id="117" idx="0"/>
          </p:cNvCxnSpPr>
          <p:nvPr/>
        </p:nvCxnSpPr>
        <p:spPr>
          <a:xfrm flipH="1">
            <a:off x="2040750" y="1284725"/>
            <a:ext cx="3051300" cy="409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>
            <a:endCxn id="118" idx="0"/>
          </p:cNvCxnSpPr>
          <p:nvPr/>
        </p:nvCxnSpPr>
        <p:spPr>
          <a:xfrm rot="10800000">
            <a:off x="2700900" y="1694225"/>
            <a:ext cx="2343600" cy="171600"/>
          </a:xfrm>
          <a:prstGeom prst="curvedConnector4">
            <a:avLst>
              <a:gd fmla="val 45853" name="adj1"/>
              <a:gd fmla="val 2387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>
            <a:stCxn id="112" idx="1"/>
            <a:endCxn id="119" idx="0"/>
          </p:cNvCxnSpPr>
          <p:nvPr/>
        </p:nvCxnSpPr>
        <p:spPr>
          <a:xfrm rot="10800000">
            <a:off x="3125488" y="1694075"/>
            <a:ext cx="2130600" cy="2325300"/>
          </a:xfrm>
          <a:prstGeom prst="curvedConnector4">
            <a:avLst>
              <a:gd fmla="val 35825" name="adj1"/>
              <a:gd fmla="val 9462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>
            <a:endCxn id="120" idx="2"/>
          </p:cNvCxnSpPr>
          <p:nvPr/>
        </p:nvCxnSpPr>
        <p:spPr>
          <a:xfrm flipH="1">
            <a:off x="2572500" y="2194700"/>
            <a:ext cx="2525400" cy="18600"/>
          </a:xfrm>
          <a:prstGeom prst="curvedConnector4">
            <a:avLst>
              <a:gd fmla="val 29125" name="adj1"/>
              <a:gd fmla="val 13802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" name="Google Shape;125;p17"/>
          <p:cNvGrpSpPr/>
          <p:nvPr/>
        </p:nvGrpSpPr>
        <p:grpSpPr>
          <a:xfrm>
            <a:off x="6379613" y="816850"/>
            <a:ext cx="2344262" cy="3786673"/>
            <a:chOff x="6379613" y="816850"/>
            <a:chExt cx="2344262" cy="3786673"/>
          </a:xfrm>
        </p:grpSpPr>
        <p:grpSp>
          <p:nvGrpSpPr>
            <p:cNvPr id="126" name="Google Shape;126;p17"/>
            <p:cNvGrpSpPr/>
            <p:nvPr/>
          </p:nvGrpSpPr>
          <p:grpSpPr>
            <a:xfrm>
              <a:off x="6379613" y="816850"/>
              <a:ext cx="2344262" cy="3786673"/>
              <a:chOff x="6317813" y="724137"/>
              <a:chExt cx="2344262" cy="3786673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6875265" y="724137"/>
                <a:ext cx="856602" cy="285012"/>
              </a:xfrm>
              <a:prstGeom prst="flowChartTerminator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START</a:t>
                </a: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6787375" y="4169855"/>
                <a:ext cx="1032426" cy="340956"/>
              </a:xfrm>
              <a:prstGeom prst="flowChartTerminator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END</a:t>
                </a:r>
                <a:endParaRPr/>
              </a:p>
            </p:txBody>
          </p:sp>
          <p:cxnSp>
            <p:nvCxnSpPr>
              <p:cNvPr id="129" name="Google Shape;129;p17"/>
              <p:cNvCxnSpPr>
                <a:stCxn id="127" idx="2"/>
                <a:endCxn id="130" idx="0"/>
              </p:cNvCxnSpPr>
              <p:nvPr/>
            </p:nvCxnSpPr>
            <p:spPr>
              <a:xfrm>
                <a:off x="7303566" y="1009149"/>
                <a:ext cx="0" cy="1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1" name="Google Shape;131;p17"/>
              <p:cNvSpPr/>
              <p:nvPr/>
            </p:nvSpPr>
            <p:spPr>
              <a:xfrm>
                <a:off x="6379800" y="1727725"/>
                <a:ext cx="1847525" cy="723950"/>
              </a:xfrm>
              <a:prstGeom prst="flowChartDecision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is 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i &gt;= 1 ?</a:t>
                </a:r>
                <a:endParaRPr sz="1200"/>
              </a:p>
            </p:txBody>
          </p:sp>
          <p:cxnSp>
            <p:nvCxnSpPr>
              <p:cNvPr id="132" name="Google Shape;132;p17"/>
              <p:cNvCxnSpPr>
                <a:endCxn id="131" idx="0"/>
              </p:cNvCxnSpPr>
              <p:nvPr/>
            </p:nvCxnSpPr>
            <p:spPr>
              <a:xfrm>
                <a:off x="7303563" y="1373125"/>
                <a:ext cx="0" cy="35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3" name="Google Shape;133;p17"/>
              <p:cNvSpPr txBox="1"/>
              <p:nvPr/>
            </p:nvSpPr>
            <p:spPr>
              <a:xfrm>
                <a:off x="6608775" y="2315250"/>
                <a:ext cx="560400" cy="31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TRUE</a:t>
                </a:r>
                <a:endParaRPr sz="1000"/>
              </a:p>
            </p:txBody>
          </p:sp>
          <p:sp>
            <p:nvSpPr>
              <p:cNvPr id="134" name="Google Shape;134;p17"/>
              <p:cNvSpPr txBox="1"/>
              <p:nvPr/>
            </p:nvSpPr>
            <p:spPr>
              <a:xfrm>
                <a:off x="8016775" y="1802588"/>
                <a:ext cx="645300" cy="21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FALSE</a:t>
                </a:r>
                <a:endParaRPr sz="1000"/>
              </a:p>
            </p:txBody>
          </p:sp>
          <p:cxnSp>
            <p:nvCxnSpPr>
              <p:cNvPr id="135" name="Google Shape;135;p17"/>
              <p:cNvCxnSpPr>
                <a:stCxn id="131" idx="2"/>
                <a:endCxn id="136" idx="1"/>
              </p:cNvCxnSpPr>
              <p:nvPr/>
            </p:nvCxnSpPr>
            <p:spPr>
              <a:xfrm>
                <a:off x="7303563" y="2451675"/>
                <a:ext cx="0" cy="40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0" name="Google Shape;130;p17"/>
              <p:cNvSpPr/>
              <p:nvPr/>
            </p:nvSpPr>
            <p:spPr>
              <a:xfrm>
                <a:off x="6709105" y="1177649"/>
                <a:ext cx="1188951" cy="326643"/>
              </a:xfrm>
              <a:prstGeom prst="flowChartProcess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i = 50</a:t>
                </a:r>
                <a:endParaRPr/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6709087" y="3676834"/>
                <a:ext cx="1188951" cy="326643"/>
              </a:xfrm>
              <a:prstGeom prst="flowChartProcess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i -= 1</a:t>
                </a:r>
                <a:endParaRPr/>
              </a:p>
            </p:txBody>
          </p:sp>
          <p:cxnSp>
            <p:nvCxnSpPr>
              <p:cNvPr id="138" name="Google Shape;138;p17"/>
              <p:cNvCxnSpPr>
                <a:stCxn id="137" idx="1"/>
                <a:endCxn id="131" idx="1"/>
              </p:cNvCxnSpPr>
              <p:nvPr/>
            </p:nvCxnSpPr>
            <p:spPr>
              <a:xfrm rot="10800000">
                <a:off x="6379687" y="2089656"/>
                <a:ext cx="329400" cy="1750500"/>
              </a:xfrm>
              <a:prstGeom prst="bentConnector3">
                <a:avLst>
                  <a:gd fmla="val 17225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6" name="Google Shape;136;p17"/>
              <p:cNvSpPr/>
              <p:nvPr/>
            </p:nvSpPr>
            <p:spPr>
              <a:xfrm>
                <a:off x="6317813" y="2853365"/>
                <a:ext cx="1971525" cy="421800"/>
              </a:xfrm>
              <a:prstGeom prst="flowChartInputOutpu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Print i</a:t>
                </a:r>
                <a:endParaRPr sz="1200"/>
              </a:p>
            </p:txBody>
          </p:sp>
          <p:cxnSp>
            <p:nvCxnSpPr>
              <p:cNvPr id="139" name="Google Shape;139;p17"/>
              <p:cNvCxnSpPr>
                <a:stCxn id="131" idx="3"/>
                <a:endCxn id="128" idx="3"/>
              </p:cNvCxnSpPr>
              <p:nvPr/>
            </p:nvCxnSpPr>
            <p:spPr>
              <a:xfrm flipH="1">
                <a:off x="7819925" y="2089700"/>
                <a:ext cx="407400" cy="2250600"/>
              </a:xfrm>
              <a:prstGeom prst="bentConnector3">
                <a:avLst>
                  <a:gd fmla="val -4453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40" name="Google Shape;140;p17"/>
            <p:cNvCxnSpPr>
              <a:stCxn id="136" idx="4"/>
              <a:endCxn id="137" idx="0"/>
            </p:cNvCxnSpPr>
            <p:nvPr/>
          </p:nvCxnSpPr>
          <p:spPr>
            <a:xfrm>
              <a:off x="7365375" y="3367878"/>
              <a:ext cx="0" cy="40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284275" y="3758425"/>
            <a:ext cx="4648800" cy="892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/>
              <a:t>Welcome to DrJava.  Working directory is /home/</a:t>
            </a:r>
            <a:r>
              <a:rPr lang="en" sz="1000">
                <a:solidFill>
                  <a:schemeClr val="dk1"/>
                </a:solidFill>
              </a:rPr>
              <a:t>Java110</a:t>
            </a:r>
            <a:endParaRPr sz="11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/>
              <a:t>&gt; run </a:t>
            </a:r>
            <a:r>
              <a:rPr lang="en" sz="1150">
                <a:solidFill>
                  <a:schemeClr val="accent5"/>
                </a:solidFill>
              </a:rPr>
              <a:t>ForLoopScenario2</a:t>
            </a:r>
            <a:endParaRPr sz="115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761D"/>
                </a:solidFill>
              </a:rPr>
              <a:t>7 14 21 28 35 42 49 56 63 70 77 84 91 98 105 112 119</a:t>
            </a:r>
            <a:r>
              <a:rPr lang="en" sz="1150"/>
              <a:t> &gt; </a:t>
            </a:r>
            <a:endParaRPr sz="1150"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291575" y="221775"/>
            <a:ext cx="34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for</a:t>
            </a:r>
            <a:r>
              <a:rPr b="1" lang="en"/>
              <a:t> loop (Contd)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278525" y="1055900"/>
            <a:ext cx="4648800" cy="26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ForLoopScenario2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i&lt;=120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if </a:t>
            </a:r>
            <a:r>
              <a:rPr lang="en">
                <a:solidFill>
                  <a:schemeClr val="dk1"/>
                </a:solidFill>
              </a:rPr>
              <a:t>( i % 7 == 0 ) 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.out.print( i + </a:t>
            </a:r>
            <a:r>
              <a:rPr lang="en">
                <a:solidFill>
                  <a:srgbClr val="FF0000"/>
                </a:solidFill>
              </a:rPr>
              <a:t>“ ” 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48" name="Google Shape;148;p18"/>
          <p:cNvSpPr txBox="1"/>
          <p:nvPr/>
        </p:nvSpPr>
        <p:spPr>
          <a:xfrm>
            <a:off x="5006850" y="1084550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Initialization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006838" y="1645013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Condition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5233700" y="420987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Steps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5137325" y="2571750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Body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3803625" y="269000"/>
            <a:ext cx="50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2 flowchart vs Java code using for loop.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610825" y="1694225"/>
            <a:ext cx="6897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6314950" y="669212"/>
            <a:ext cx="2475700" cy="4429623"/>
            <a:chOff x="6314950" y="669212"/>
            <a:chExt cx="2475700" cy="4429623"/>
          </a:xfrm>
        </p:grpSpPr>
        <p:sp>
          <p:nvSpPr>
            <p:cNvPr id="155" name="Google Shape;155;p18"/>
            <p:cNvSpPr/>
            <p:nvPr/>
          </p:nvSpPr>
          <p:spPr>
            <a:xfrm>
              <a:off x="6899152" y="669212"/>
              <a:ext cx="856602" cy="285012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START</a:t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6920875" y="4757880"/>
              <a:ext cx="1032426" cy="340956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END</a:t>
              </a:r>
              <a:endParaRPr/>
            </a:p>
          </p:txBody>
        </p:sp>
        <p:cxnSp>
          <p:nvCxnSpPr>
            <p:cNvPr id="157" name="Google Shape;157;p18"/>
            <p:cNvCxnSpPr>
              <a:stCxn id="155" idx="2"/>
            </p:cNvCxnSpPr>
            <p:nvPr/>
          </p:nvCxnSpPr>
          <p:spPr>
            <a:xfrm>
              <a:off x="7327453" y="954224"/>
              <a:ext cx="0" cy="1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" name="Google Shape;158;p18"/>
            <p:cNvSpPr/>
            <p:nvPr/>
          </p:nvSpPr>
          <p:spPr>
            <a:xfrm>
              <a:off x="6391050" y="1615750"/>
              <a:ext cx="1847525" cy="723950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 &lt;= 120 ?</a:t>
              </a:r>
              <a:endParaRPr sz="1200"/>
            </a:p>
          </p:txBody>
        </p:sp>
        <p:cxnSp>
          <p:nvCxnSpPr>
            <p:cNvPr id="159" name="Google Shape;159;p18"/>
            <p:cNvCxnSpPr>
              <a:endCxn id="158" idx="0"/>
            </p:cNvCxnSpPr>
            <p:nvPr/>
          </p:nvCxnSpPr>
          <p:spPr>
            <a:xfrm>
              <a:off x="7314813" y="1261150"/>
              <a:ext cx="0" cy="35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" name="Google Shape;160;p18"/>
            <p:cNvSpPr txBox="1"/>
            <p:nvPr/>
          </p:nvSpPr>
          <p:spPr>
            <a:xfrm>
              <a:off x="6608775" y="2315250"/>
              <a:ext cx="5604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TRUE</a:t>
              </a:r>
              <a:endParaRPr sz="1000"/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8145350" y="1689963"/>
              <a:ext cx="6453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FALSE</a:t>
              </a:r>
              <a:endParaRPr sz="1000"/>
            </a:p>
          </p:txBody>
        </p:sp>
        <p:cxnSp>
          <p:nvCxnSpPr>
            <p:cNvPr id="162" name="Google Shape;162;p18"/>
            <p:cNvCxnSpPr>
              <a:stCxn id="158" idx="2"/>
              <a:endCxn id="163" idx="0"/>
            </p:cNvCxnSpPr>
            <p:nvPr/>
          </p:nvCxnSpPr>
          <p:spPr>
            <a:xfrm flipH="1">
              <a:off x="7306413" y="2339700"/>
              <a:ext cx="8400" cy="23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4" name="Google Shape;164;p18"/>
            <p:cNvSpPr/>
            <p:nvPr/>
          </p:nvSpPr>
          <p:spPr>
            <a:xfrm>
              <a:off x="6759917" y="1121336"/>
              <a:ext cx="1188951" cy="326643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 = 1</a:t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6842612" y="4283434"/>
              <a:ext cx="1188951" cy="326643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 += 1</a:t>
              </a:r>
              <a:endParaRPr/>
            </a:p>
          </p:txBody>
        </p:sp>
        <p:cxnSp>
          <p:nvCxnSpPr>
            <p:cNvPr id="166" name="Google Shape;166;p18"/>
            <p:cNvCxnSpPr>
              <a:stCxn id="165" idx="1"/>
              <a:endCxn id="158" idx="1"/>
            </p:cNvCxnSpPr>
            <p:nvPr/>
          </p:nvCxnSpPr>
          <p:spPr>
            <a:xfrm rot="10800000">
              <a:off x="6391112" y="1977756"/>
              <a:ext cx="451500" cy="2469000"/>
            </a:xfrm>
            <a:prstGeom prst="bentConnector3">
              <a:avLst>
                <a:gd fmla="val 15275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" name="Google Shape;163;p18"/>
            <p:cNvSpPr/>
            <p:nvPr/>
          </p:nvSpPr>
          <p:spPr>
            <a:xfrm>
              <a:off x="6553675" y="2572338"/>
              <a:ext cx="1505477" cy="716509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i%7==0 ?</a:t>
              </a:r>
              <a:endParaRPr sz="1200"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6314950" y="3579115"/>
              <a:ext cx="1971525" cy="421800"/>
            </a:xfrm>
            <a:prstGeom prst="flowChartInputOutpu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Print i</a:t>
              </a:r>
              <a:endParaRPr sz="1200"/>
            </a:p>
          </p:txBody>
        </p:sp>
        <p:cxnSp>
          <p:nvCxnSpPr>
            <p:cNvPr id="168" name="Google Shape;168;p18"/>
            <p:cNvCxnSpPr>
              <a:stCxn id="163" idx="2"/>
              <a:endCxn id="167" idx="1"/>
            </p:cNvCxnSpPr>
            <p:nvPr/>
          </p:nvCxnSpPr>
          <p:spPr>
            <a:xfrm flipH="1">
              <a:off x="7300714" y="3288847"/>
              <a:ext cx="57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9" name="Google Shape;169;p18"/>
            <p:cNvSpPr txBox="1"/>
            <p:nvPr/>
          </p:nvSpPr>
          <p:spPr>
            <a:xfrm>
              <a:off x="7948875" y="2662038"/>
              <a:ext cx="6453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FALSE</a:t>
              </a:r>
              <a:endParaRPr sz="1000"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8497886" y="4025809"/>
              <a:ext cx="204000" cy="219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" name="Google Shape;171;p18"/>
            <p:cNvCxnSpPr>
              <a:stCxn id="167" idx="4"/>
              <a:endCxn id="170" idx="2"/>
            </p:cNvCxnSpPr>
            <p:nvPr/>
          </p:nvCxnSpPr>
          <p:spPr>
            <a:xfrm flipH="1" rot="-5400000">
              <a:off x="7832013" y="3469615"/>
              <a:ext cx="134700" cy="1197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" name="Google Shape;172;p18"/>
            <p:cNvCxnSpPr>
              <a:stCxn id="163" idx="3"/>
              <a:endCxn id="170" idx="0"/>
            </p:cNvCxnSpPr>
            <p:nvPr/>
          </p:nvCxnSpPr>
          <p:spPr>
            <a:xfrm>
              <a:off x="8059152" y="2930593"/>
              <a:ext cx="540600" cy="1095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p18"/>
            <p:cNvCxnSpPr>
              <a:stCxn id="170" idx="4"/>
              <a:endCxn id="165" idx="3"/>
            </p:cNvCxnSpPr>
            <p:nvPr/>
          </p:nvCxnSpPr>
          <p:spPr>
            <a:xfrm rot="5400000">
              <a:off x="8215136" y="4061959"/>
              <a:ext cx="201300" cy="5682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" name="Google Shape;174;p18"/>
            <p:cNvSpPr txBox="1"/>
            <p:nvPr/>
          </p:nvSpPr>
          <p:spPr>
            <a:xfrm>
              <a:off x="6678865" y="3229753"/>
              <a:ext cx="5604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TRUE</a:t>
              </a:r>
              <a:endParaRPr sz="1000"/>
            </a:p>
          </p:txBody>
        </p:sp>
        <p:cxnSp>
          <p:nvCxnSpPr>
            <p:cNvPr id="175" name="Google Shape;175;p18"/>
            <p:cNvCxnSpPr>
              <a:stCxn id="158" idx="3"/>
              <a:endCxn id="156" idx="3"/>
            </p:cNvCxnSpPr>
            <p:nvPr/>
          </p:nvCxnSpPr>
          <p:spPr>
            <a:xfrm flipH="1">
              <a:off x="7953275" y="1977725"/>
              <a:ext cx="285300" cy="2950500"/>
            </a:xfrm>
            <a:prstGeom prst="bentConnector3">
              <a:avLst>
                <a:gd fmla="val -23301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6" name="Google Shape;176;p18"/>
          <p:cNvSpPr/>
          <p:nvPr/>
        </p:nvSpPr>
        <p:spPr>
          <a:xfrm>
            <a:off x="2410838" y="1673375"/>
            <a:ext cx="561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3101275" y="1726150"/>
            <a:ext cx="282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1420325" y="1977750"/>
            <a:ext cx="2383200" cy="81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8"/>
          <p:cNvCxnSpPr>
            <a:stCxn id="148" idx="3"/>
          </p:cNvCxnSpPr>
          <p:nvPr/>
        </p:nvCxnSpPr>
        <p:spPr>
          <a:xfrm>
            <a:off x="6212250" y="1284650"/>
            <a:ext cx="479400" cy="1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8"/>
          <p:cNvCxnSpPr>
            <a:stCxn id="149" idx="3"/>
          </p:cNvCxnSpPr>
          <p:nvPr/>
        </p:nvCxnSpPr>
        <p:spPr>
          <a:xfrm flipH="1" rot="10800000">
            <a:off x="6004638" y="1762913"/>
            <a:ext cx="760800" cy="8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8"/>
          <p:cNvCxnSpPr>
            <a:stCxn id="150" idx="3"/>
          </p:cNvCxnSpPr>
          <p:nvPr/>
        </p:nvCxnSpPr>
        <p:spPr>
          <a:xfrm>
            <a:off x="5852300" y="4409975"/>
            <a:ext cx="921900" cy="218400"/>
          </a:xfrm>
          <a:prstGeom prst="curvedConnector3">
            <a:avLst>
              <a:gd fmla="val 258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8"/>
          <p:cNvCxnSpPr>
            <a:stCxn id="151" idx="3"/>
          </p:cNvCxnSpPr>
          <p:nvPr/>
        </p:nvCxnSpPr>
        <p:spPr>
          <a:xfrm>
            <a:off x="5755925" y="2771850"/>
            <a:ext cx="326100" cy="9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>
            <a:stCxn id="148" idx="1"/>
            <a:endCxn id="153" idx="0"/>
          </p:cNvCxnSpPr>
          <p:nvPr/>
        </p:nvCxnSpPr>
        <p:spPr>
          <a:xfrm flipH="1">
            <a:off x="1955550" y="1284650"/>
            <a:ext cx="3051300" cy="409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>
            <a:stCxn id="149" idx="1"/>
            <a:endCxn id="176" idx="0"/>
          </p:cNvCxnSpPr>
          <p:nvPr/>
        </p:nvCxnSpPr>
        <p:spPr>
          <a:xfrm rot="10800000">
            <a:off x="2691738" y="1673513"/>
            <a:ext cx="2315100" cy="171600"/>
          </a:xfrm>
          <a:prstGeom prst="curvedConnector4">
            <a:avLst>
              <a:gd fmla="val 43931" name="adj1"/>
              <a:gd fmla="val 23884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8"/>
          <p:cNvCxnSpPr>
            <a:stCxn id="150" idx="1"/>
            <a:endCxn id="177" idx="0"/>
          </p:cNvCxnSpPr>
          <p:nvPr/>
        </p:nvCxnSpPr>
        <p:spPr>
          <a:xfrm rot="10800000">
            <a:off x="3242600" y="1726175"/>
            <a:ext cx="1991100" cy="2683800"/>
          </a:xfrm>
          <a:prstGeom prst="curvedConnector4">
            <a:avLst>
              <a:gd fmla="val 46445" name="adj1"/>
              <a:gd fmla="val 10132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>
            <a:stCxn id="151" idx="1"/>
            <a:endCxn id="178" idx="2"/>
          </p:cNvCxnSpPr>
          <p:nvPr/>
        </p:nvCxnSpPr>
        <p:spPr>
          <a:xfrm flipH="1">
            <a:off x="2611925" y="2771850"/>
            <a:ext cx="2525400" cy="18600"/>
          </a:xfrm>
          <a:prstGeom prst="curvedConnector4">
            <a:avLst>
              <a:gd fmla="val 26408" name="adj1"/>
              <a:gd fmla="val 13802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/>
        </p:nvSpPr>
        <p:spPr>
          <a:xfrm>
            <a:off x="311700" y="2170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0">
                <a:solidFill>
                  <a:srgbClr val="000000"/>
                </a:solidFill>
              </a:rPr>
              <a:t>THANK YOU!</a:t>
            </a:r>
            <a:endParaRPr b="1" sz="36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