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3" roundtripDataSignature="AMtx7mgDmgUsC9wLx4E72862/jOCMhaE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0C527C-6749-4265-B63B-2EAC25385FB9}">
  <a:tblStyle styleId="{BC0C527C-6749-4265-B63B-2EAC25385FB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5f11ffe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2c5f11ffe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cs.cmu.edu/~pattis/15-1XX/common/handouts/ascii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Comparing Strings</a:t>
            </a:r>
            <a:endParaRPr b="1"/>
          </a:p>
        </p:txBody>
      </p:sp>
      <p:graphicFrame>
        <p:nvGraphicFramePr>
          <p:cNvPr id="137" name="Google Shape;137;p10"/>
          <p:cNvGraphicFramePr/>
          <p:nvPr/>
        </p:nvGraphicFramePr>
        <p:xfrm>
          <a:off x="495350" y="1286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{BC0C527C-6749-4265-B63B-2EAC25385FB9}</a:tableStyleId>
              </a:tblPr>
              <a:tblGrid>
                <a:gridCol w="1721700"/>
                <a:gridCol w="3462500"/>
                <a:gridCol w="2377750"/>
                <a:gridCol w="958650"/>
              </a:tblGrid>
              <a:tr h="596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</a:rPr>
                        <a:t>Methods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</a:rPr>
                        <a:t>Functions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</a:rPr>
                        <a:t>Method Call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</a:rPr>
                        <a:t>Value returned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566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.equals()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Checks if values in two strings are same. Case sensitive.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str1.equals(str2)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False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6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.equalsIgnoreCase()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Checks if values in two strings are same. Not case sensitive.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str1.equalsIgnoreCase(str2)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True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6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== or equals operator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Checks if reference (address) of two strings are same.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str1 == str2 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False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.compareTo()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Compares two string values lexicographically. Returns 0 when identical, (+)ve when first string is greater and (-)ve values when second string is greater respectively.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str1.compareTo(str2)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-32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(The output is -32 since “H” is 32 less than “h” lexicographically)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8" name="Google Shape;138;p10"/>
          <p:cNvSpPr txBox="1"/>
          <p:nvPr>
            <p:ph idx="1" type="body"/>
          </p:nvPr>
        </p:nvSpPr>
        <p:spPr>
          <a:xfrm>
            <a:off x="311700" y="789113"/>
            <a:ext cx="85206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1C55A7"/>
                </a:solidFill>
              </a:rPr>
              <a:t>String</a:t>
            </a:r>
            <a:r>
              <a:rPr lang="en" sz="1500">
                <a:solidFill>
                  <a:schemeClr val="dk1"/>
                </a:solidFill>
              </a:rPr>
              <a:t> str1 = </a:t>
            </a:r>
            <a:r>
              <a:rPr lang="en" sz="1500">
                <a:solidFill>
                  <a:srgbClr val="1C55A7"/>
                </a:solidFill>
              </a:rPr>
              <a:t>new</a:t>
            </a:r>
            <a:r>
              <a:rPr lang="en" sz="1500">
                <a:solidFill>
                  <a:schemeClr val="dk1"/>
                </a:solidFill>
              </a:rPr>
              <a:t> String(“Hello”); </a:t>
            </a:r>
            <a:r>
              <a:rPr lang="en" sz="1500">
                <a:solidFill>
                  <a:srgbClr val="1C55A7"/>
                </a:solidFill>
              </a:rPr>
              <a:t>String</a:t>
            </a:r>
            <a:r>
              <a:rPr lang="en" sz="1500">
                <a:solidFill>
                  <a:schemeClr val="dk1"/>
                </a:solidFill>
              </a:rPr>
              <a:t> str2 = </a:t>
            </a:r>
            <a:r>
              <a:rPr lang="en" sz="1500">
                <a:solidFill>
                  <a:srgbClr val="1C55A7"/>
                </a:solidFill>
              </a:rPr>
              <a:t>new</a:t>
            </a:r>
            <a:r>
              <a:rPr lang="en" sz="1500">
                <a:solidFill>
                  <a:schemeClr val="dk1"/>
                </a:solidFill>
              </a:rPr>
              <a:t> String(“hello”);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Case Conversion</a:t>
            </a:r>
            <a:endParaRPr b="1"/>
          </a:p>
        </p:txBody>
      </p:sp>
      <p:sp>
        <p:nvSpPr>
          <p:cNvPr id="144" name="Google Shape;144;p11"/>
          <p:cNvSpPr txBox="1"/>
          <p:nvPr>
            <p:ph idx="1" type="body"/>
          </p:nvPr>
        </p:nvSpPr>
        <p:spPr>
          <a:xfrm>
            <a:off x="311700" y="1152475"/>
            <a:ext cx="4210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DD4A68"/>
                </a:solidFill>
              </a:rPr>
              <a:t>.toLowerCase()</a:t>
            </a:r>
            <a:endParaRPr>
              <a:solidFill>
                <a:srgbClr val="DD4A68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Converts all characters to lowercase letters.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DD4A68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DD4A68"/>
                </a:solidFill>
              </a:rPr>
              <a:t>.toUpperCase()</a:t>
            </a:r>
            <a:endParaRPr>
              <a:solidFill>
                <a:srgbClr val="DD4A68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Converts all characters to uppercase letters.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5" name="Google Shape;145;p11"/>
          <p:cNvSpPr txBox="1"/>
          <p:nvPr/>
        </p:nvSpPr>
        <p:spPr>
          <a:xfrm>
            <a:off x="4522500" y="1658000"/>
            <a:ext cx="4305300" cy="1158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6225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urier New"/>
              <a:buAutoNum type="arabicPeriod"/>
            </a:pPr>
            <a:r>
              <a:rPr b="0" i="0" lang="en" sz="104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0" i="0" lang="en" sz="10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str1 = </a:t>
            </a:r>
            <a:r>
              <a:rPr b="0" i="0" lang="en" sz="104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"LearNinG IS Fun"</a:t>
            </a:r>
            <a:r>
              <a:rPr b="0" i="0" lang="en" sz="10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6225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urier New"/>
              <a:buAutoNum type="arabicPeriod"/>
            </a:pPr>
            <a:r>
              <a:rPr b="0" i="0" lang="en" sz="104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0" i="0" lang="en" sz="10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str1_lower= str1.toLowerCase()</a:t>
            </a:r>
            <a:endParaRPr b="0" i="0" sz="10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6225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urier New"/>
              <a:buAutoNum type="arabicPeriod"/>
            </a:pPr>
            <a:r>
              <a:rPr b="0" i="0" lang="en" sz="104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0" i="0" lang="en" sz="10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str1_upper = str1.toUpperCase() </a:t>
            </a:r>
            <a:endParaRPr b="0" i="0" sz="10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6225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urier New"/>
              <a:buAutoNum type="arabicPeriod"/>
            </a:pPr>
            <a:r>
              <a:rPr b="0" i="0" lang="en" sz="10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System.out.println(str1_lower)</a:t>
            </a:r>
            <a:endParaRPr b="0" i="0" sz="10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6225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urier New"/>
              <a:buAutoNum type="arabicPeriod"/>
            </a:pPr>
            <a:r>
              <a:rPr b="0" i="0" lang="en" sz="10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System.out.println(str1_upper)</a:t>
            </a:r>
            <a:endParaRPr b="0" i="0" sz="10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Arial"/>
              <a:buNone/>
            </a:pPr>
            <a:r>
              <a:t/>
            </a:r>
            <a:endParaRPr b="0" i="0" sz="10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11"/>
          <p:cNvSpPr txBox="1"/>
          <p:nvPr/>
        </p:nvSpPr>
        <p:spPr>
          <a:xfrm>
            <a:off x="4522500" y="2816297"/>
            <a:ext cx="4305300" cy="938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" sz="11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learning is fun</a:t>
            </a:r>
            <a:endParaRPr b="0" i="0" sz="1100" u="none" cap="none" strike="noStrike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LEARNING IS FUN</a:t>
            </a:r>
            <a:endParaRPr b="0" i="0" sz="1100" u="none" cap="none" strike="noStrike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.charAt(index) Method</a:t>
            </a:r>
            <a:endParaRPr b="1"/>
          </a:p>
        </p:txBody>
      </p:sp>
      <p:sp>
        <p:nvSpPr>
          <p:cNvPr id="152" name="Google Shape;152;p12"/>
          <p:cNvSpPr txBox="1"/>
          <p:nvPr>
            <p:ph idx="1" type="body"/>
          </p:nvPr>
        </p:nvSpPr>
        <p:spPr>
          <a:xfrm>
            <a:off x="311700" y="1017725"/>
            <a:ext cx="40611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DD4A68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DD4A68"/>
                </a:solidFill>
              </a:rPr>
              <a:t>.charAt(index)</a:t>
            </a:r>
            <a:endParaRPr>
              <a:solidFill>
                <a:srgbClr val="DD4A68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Returns the character at index value passed as argument.</a:t>
            </a:r>
            <a:r>
              <a:rPr lang="en" sz="1600">
                <a:solidFill>
                  <a:srgbClr val="DD4A68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3" name="Google Shape;153;p12"/>
          <p:cNvSpPr txBox="1"/>
          <p:nvPr/>
        </p:nvSpPr>
        <p:spPr>
          <a:xfrm>
            <a:off x="4572000" y="1530050"/>
            <a:ext cx="4305300" cy="572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686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0"/>
              <a:buFont typeface="Courier New"/>
              <a:buAutoNum type="arabicPeriod"/>
            </a:pPr>
            <a:r>
              <a:rPr b="0" i="0" lang="en" sz="104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0" i="0" lang="en" sz="10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str1 = </a:t>
            </a:r>
            <a:r>
              <a:rPr b="0" i="0" lang="en" sz="104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b="0" i="0" lang="en" sz="10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686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0"/>
              <a:buFont typeface="Courier New"/>
              <a:buAutoNum type="arabicPeriod"/>
            </a:pPr>
            <a:r>
              <a:rPr b="0" i="0" lang="en" sz="104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System.out.println(str1.charAt(3))</a:t>
            </a:r>
            <a:endParaRPr b="0" i="0" sz="10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12"/>
          <p:cNvSpPr txBox="1"/>
          <p:nvPr/>
        </p:nvSpPr>
        <p:spPr>
          <a:xfrm>
            <a:off x="4572000" y="2102750"/>
            <a:ext cx="4305300" cy="743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0" i="0" sz="1100" u="none" cap="none" strike="noStrike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ASCII values</a:t>
            </a:r>
            <a:endParaRPr b="1"/>
          </a:p>
        </p:txBody>
      </p:sp>
      <p:sp>
        <p:nvSpPr>
          <p:cNvPr id="160" name="Google Shape;160;p13"/>
          <p:cNvSpPr txBox="1"/>
          <p:nvPr>
            <p:ph idx="1" type="body"/>
          </p:nvPr>
        </p:nvSpPr>
        <p:spPr>
          <a:xfrm>
            <a:off x="311700" y="1152475"/>
            <a:ext cx="8371800" cy="30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Unique Unicode value assigned to all keyboard characters.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Range of ASCII values of uppercase characters (‘A’ to ‘Z’): </a:t>
            </a:r>
            <a:r>
              <a:rPr lang="en" sz="1600">
                <a:solidFill>
                  <a:srgbClr val="0000FF"/>
                </a:solidFill>
              </a:rPr>
              <a:t>65 - 90</a:t>
            </a:r>
            <a:endParaRPr sz="1600">
              <a:solidFill>
                <a:srgbClr val="0000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Range of ASCII values of </a:t>
            </a:r>
            <a:r>
              <a:rPr lang="en" sz="1600">
                <a:solidFill>
                  <a:schemeClr val="dk1"/>
                </a:solidFill>
              </a:rPr>
              <a:t>lowercase</a:t>
            </a:r>
            <a:r>
              <a:rPr lang="en" sz="1600">
                <a:solidFill>
                  <a:schemeClr val="dk1"/>
                </a:solidFill>
              </a:rPr>
              <a:t> characters (‘a’ to ‘z’): </a:t>
            </a:r>
            <a:r>
              <a:rPr lang="en" sz="1600">
                <a:solidFill>
                  <a:srgbClr val="0000FF"/>
                </a:solidFill>
              </a:rPr>
              <a:t>97 - 122</a:t>
            </a:r>
            <a:endParaRPr sz="1600">
              <a:solidFill>
                <a:srgbClr val="0000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ASCII value of space: </a:t>
            </a:r>
            <a:r>
              <a:rPr lang="en" sz="1600">
                <a:solidFill>
                  <a:srgbClr val="0000FF"/>
                </a:solidFill>
              </a:rPr>
              <a:t>32</a:t>
            </a:r>
            <a:endParaRPr sz="1600">
              <a:solidFill>
                <a:srgbClr val="0000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ASCII value of (0-9): </a:t>
            </a:r>
            <a:r>
              <a:rPr lang="en" sz="1600">
                <a:solidFill>
                  <a:srgbClr val="0000FF"/>
                </a:solidFill>
              </a:rPr>
              <a:t>48 - 57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See more from: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https://www.cs.cmu.edu/~pattis/15-1XX/common/handouts/ascii.html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Converting a Character to ASCII Value</a:t>
            </a:r>
            <a:endParaRPr b="1"/>
          </a:p>
        </p:txBody>
      </p:sp>
      <p:sp>
        <p:nvSpPr>
          <p:cNvPr id="166" name="Google Shape;166;p14"/>
          <p:cNvSpPr txBox="1"/>
          <p:nvPr/>
        </p:nvSpPr>
        <p:spPr>
          <a:xfrm>
            <a:off x="5181325" y="1913575"/>
            <a:ext cx="3842100" cy="743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" sz="11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 b="0" i="0" sz="1100" u="none" cap="none" strike="noStrike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14"/>
          <p:cNvSpPr txBox="1"/>
          <p:nvPr/>
        </p:nvSpPr>
        <p:spPr>
          <a:xfrm>
            <a:off x="5181325" y="1152475"/>
            <a:ext cx="3842100" cy="761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686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0"/>
              <a:buFont typeface="Courier New"/>
              <a:buAutoNum type="arabicPeriod"/>
            </a:pPr>
            <a:r>
              <a:rPr b="0" i="0" lang="en" sz="104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0" i="0" lang="en" sz="10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str1 = </a:t>
            </a:r>
            <a:r>
              <a:rPr b="0" i="0" lang="en" sz="104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"CSE110"</a:t>
            </a:r>
            <a:r>
              <a:rPr b="0" i="0" lang="en" sz="10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686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0"/>
              <a:buFont typeface="Courier New"/>
              <a:buAutoNum type="arabicPeriod"/>
            </a:pPr>
            <a:r>
              <a:rPr b="0" i="0" lang="en" sz="104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0" i="0" lang="en" sz="10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unicode_str1 = str1.codePointAt(0);</a:t>
            </a:r>
            <a:endParaRPr b="0" i="0" sz="10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686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0"/>
              <a:buFont typeface="Courier New"/>
              <a:buAutoNum type="arabicPeriod"/>
            </a:pPr>
            <a:r>
              <a:rPr b="0" i="0" lang="en" sz="10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System.out.println(unicode_str1)</a:t>
            </a:r>
            <a:endParaRPr b="0" i="0" sz="10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14"/>
          <p:cNvSpPr txBox="1"/>
          <p:nvPr>
            <p:ph idx="1" type="body"/>
          </p:nvPr>
        </p:nvSpPr>
        <p:spPr>
          <a:xfrm>
            <a:off x="311700" y="1152475"/>
            <a:ext cx="4574700" cy="28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DD4A68"/>
                </a:solidFill>
              </a:rPr>
              <a:t>.codePointAt(index) </a:t>
            </a:r>
            <a:endParaRPr>
              <a:solidFill>
                <a:srgbClr val="DD4A68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Takes an index of a string as a parameter and returns the ASCII value of the character of that index.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DD4A68"/>
                </a:solidFill>
              </a:rPr>
              <a:t>int(chr)</a:t>
            </a:r>
            <a:endParaRPr>
              <a:solidFill>
                <a:srgbClr val="DD4A68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Can simply cast a character as an integer.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i="1" sz="1400">
              <a:solidFill>
                <a:schemeClr val="dk1"/>
              </a:solidFill>
            </a:endParaRPr>
          </a:p>
        </p:txBody>
      </p:sp>
      <p:sp>
        <p:nvSpPr>
          <p:cNvPr id="169" name="Google Shape;169;p14"/>
          <p:cNvSpPr txBox="1"/>
          <p:nvPr/>
        </p:nvSpPr>
        <p:spPr>
          <a:xfrm>
            <a:off x="5181325" y="3546675"/>
            <a:ext cx="3842100" cy="743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" sz="11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97</a:t>
            </a:r>
            <a:endParaRPr b="0" i="0" sz="1100" u="none" cap="none" strike="noStrike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5181325" y="2785575"/>
            <a:ext cx="3842100" cy="761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686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0"/>
              <a:buFont typeface="Courier New"/>
              <a:buAutoNum type="arabicPeriod"/>
            </a:pPr>
            <a:r>
              <a:rPr b="0" i="0" lang="en" sz="104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b="0" i="0" lang="en" sz="10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c1 = </a:t>
            </a:r>
            <a:r>
              <a:rPr b="0" i="0" lang="en" sz="104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0" i="0" lang="en" sz="10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686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0"/>
              <a:buFont typeface="Courier New"/>
              <a:buAutoNum type="arabicPeriod"/>
            </a:pPr>
            <a:r>
              <a:rPr b="0" i="0" lang="en" sz="104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0" i="0" lang="en" sz="10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unicode_c1 = (int)c1;</a:t>
            </a:r>
            <a:endParaRPr b="0" i="0" sz="10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686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0"/>
              <a:buFont typeface="Courier New"/>
              <a:buAutoNum type="arabicPeriod"/>
            </a:pPr>
            <a:r>
              <a:rPr b="0" i="0" lang="en" sz="10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System.out.println(unicode_c1);</a:t>
            </a:r>
            <a:endParaRPr b="0" i="0" sz="10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453850" y="3668525"/>
            <a:ext cx="44931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you now try to figure out how you can convert an uppercase character to its equivalent lowercase character using the knowledge you gained on ASCII values so far?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5f11ffe63_0_5"/>
          <p:cNvSpPr txBox="1"/>
          <p:nvPr>
            <p:ph type="title"/>
          </p:nvPr>
        </p:nvSpPr>
        <p:spPr>
          <a:xfrm>
            <a:off x="311700" y="445025"/>
            <a:ext cx="85206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Converting a Character to ASCII Value and ASCII value to character</a:t>
            </a:r>
            <a:endParaRPr b="1"/>
          </a:p>
        </p:txBody>
      </p:sp>
      <p:sp>
        <p:nvSpPr>
          <p:cNvPr id="177" name="Google Shape;177;g2c5f11ffe63_0_5"/>
          <p:cNvSpPr txBox="1"/>
          <p:nvPr/>
        </p:nvSpPr>
        <p:spPr>
          <a:xfrm>
            <a:off x="757750" y="1538450"/>
            <a:ext cx="7428300" cy="30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class Example{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public static void main (String [] args){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 char c1 = 'A';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 int unicode_c1 = (int)c1;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 System.out.println(unicode_c1);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 char c2 = (char)unicode_c1;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 System.out.println(c2);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}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}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/>
        </p:nvSpPr>
        <p:spPr>
          <a:xfrm>
            <a:off x="311700" y="2098350"/>
            <a:ext cx="85206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1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What is a string?</a:t>
            </a:r>
            <a:endParaRPr b="1"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 many other programming languages, string is a sequence of characters.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 Java, strings are objects.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Strings are surrounded by double quotes.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Strings are immutable. Once a string is created, it can’t be changed.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If we want to to modify a string, it will create a new string which contains the modifications.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/>
        </p:nvSpPr>
        <p:spPr>
          <a:xfrm>
            <a:off x="352500" y="1036350"/>
            <a:ext cx="8439000" cy="1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.next() and .nextLine() of the scanner class is used to take string as input.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.next() only takes input until it finds a “ ” or space in the given input.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.nextLine() takes input until it finds a “\n” in the given input.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1754525" y="2085475"/>
            <a:ext cx="5387700" cy="176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686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0"/>
              <a:buFont typeface="Courier New"/>
              <a:buAutoNum type="arabicPeriod"/>
            </a:pPr>
            <a:r>
              <a:rPr b="0" i="0" lang="en" sz="104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0" i="0" lang="en" sz="104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stringInput{</a:t>
            </a:r>
            <a:endParaRPr b="0" i="0" sz="104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686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0"/>
              <a:buFont typeface="Courier New"/>
              <a:buAutoNum type="arabicPeriod"/>
            </a:pPr>
            <a:r>
              <a:rPr b="0" i="0" lang="en" sz="104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04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0" i="0" lang="en" sz="104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main(</a:t>
            </a:r>
            <a:r>
              <a:rPr b="0" i="0" lang="en" sz="104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" sz="104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b="0" i="0" sz="104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686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0"/>
              <a:buFont typeface="Courier New"/>
              <a:buAutoNum type="arabicPeriod"/>
            </a:pPr>
            <a:r>
              <a:rPr b="0" i="0" lang="en" sz="104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104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b="0" i="0" lang="en" sz="104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</a:t>
            </a:r>
            <a:r>
              <a:rPr b="0" i="0" lang="en" sz="104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b="0" i="0" lang="en" sz="104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Scanner(System.in);</a:t>
            </a:r>
            <a:endParaRPr b="0" i="0" sz="104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464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Courier New"/>
              <a:buAutoNum type="arabicPeriod"/>
            </a:pPr>
            <a:r>
              <a:rPr b="0" i="0" lang="en" sz="104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1040" u="none" cap="none" strike="noStrike">
                <a:solidFill>
                  <a:srgbClr val="1C55A7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0" i="0" lang="en" sz="104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input1 = sc.next();</a:t>
            </a:r>
            <a:endParaRPr b="0" i="0" sz="104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464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Courier New"/>
              <a:buAutoNum type="arabicPeriod"/>
            </a:pPr>
            <a:r>
              <a:rPr b="0" i="0" lang="en" sz="104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1040" u="none" cap="none" strike="noStrike">
                <a:solidFill>
                  <a:srgbClr val="1C55A7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0" i="0" lang="en" sz="104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input2 = sc.nextLine();</a:t>
            </a:r>
            <a:endParaRPr b="0" i="0" sz="104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686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0"/>
              <a:buFont typeface="Courier New"/>
              <a:buAutoNum type="arabicPeriod"/>
            </a:pPr>
            <a:r>
              <a:rPr b="0" i="0" lang="en" sz="104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104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0" i="0" lang="en" sz="104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.out.println(input1);</a:t>
            </a:r>
            <a:endParaRPr b="0" i="0" sz="104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686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0"/>
              <a:buFont typeface="Courier New"/>
              <a:buAutoNum type="arabicPeriod"/>
            </a:pPr>
            <a:r>
              <a:rPr b="0" i="0" lang="en" sz="104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104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0" i="0" lang="en" sz="104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.out.println(input2);</a:t>
            </a:r>
            <a:endParaRPr b="0" i="0" sz="104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686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0"/>
              <a:buFont typeface="Courier New"/>
              <a:buAutoNum type="arabicPeriod"/>
            </a:pPr>
            <a:r>
              <a:rPr b="0" i="0" lang="en" sz="104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04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686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0"/>
              <a:buFont typeface="Courier New"/>
              <a:buAutoNum type="arabicPeriod"/>
            </a:pPr>
            <a:r>
              <a:rPr b="0" i="0" lang="en" sz="104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4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1754525" y="3849475"/>
            <a:ext cx="5387700" cy="1166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  </a:t>
            </a:r>
            <a:endParaRPr b="0" i="0" sz="1100" u="none" cap="none" strike="noStrike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CSE</a:t>
            </a:r>
            <a:endParaRPr b="0" i="0" sz="1100" u="none" cap="none" strike="noStrike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CSE IS FUN.</a:t>
            </a:r>
            <a:endParaRPr b="0" i="0" sz="1100" u="none" cap="none" strike="noStrike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1972641" y="4120242"/>
            <a:ext cx="2839500" cy="159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A64D79"/>
                </a:solidFill>
                <a:latin typeface="Arial"/>
                <a:ea typeface="Arial"/>
                <a:cs typeface="Arial"/>
                <a:sym typeface="Arial"/>
              </a:rPr>
              <a:t>CSE IS FUN.</a:t>
            </a:r>
            <a:endParaRPr b="0" i="0" sz="1100" u="none" cap="none" strike="noStrike">
              <a:solidFill>
                <a:srgbClr val="A64D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"/>
          <p:cNvSpPr/>
          <p:nvPr/>
        </p:nvSpPr>
        <p:spPr>
          <a:xfrm>
            <a:off x="1972641" y="4336643"/>
            <a:ext cx="2839500" cy="159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A64D79"/>
                </a:solidFill>
                <a:latin typeface="Arial"/>
                <a:ea typeface="Arial"/>
                <a:cs typeface="Arial"/>
                <a:sym typeface="Arial"/>
              </a:rPr>
              <a:t>CSE IS FUN.</a:t>
            </a:r>
            <a:endParaRPr b="0" i="0" sz="1100" u="none" cap="none" strike="noStrike">
              <a:solidFill>
                <a:srgbClr val="A64D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String Input and Output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String Initialization</a:t>
            </a:r>
            <a:endParaRPr b="1"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311700" y="1081175"/>
            <a:ext cx="8520600" cy="3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Initialization using String literals: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4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3055800" y="2273350"/>
            <a:ext cx="3032400" cy="415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my_string = “Hello World!”;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"/>
          <p:cNvSpPr/>
          <p:nvPr/>
        </p:nvSpPr>
        <p:spPr>
          <a:xfrm rot="5400000">
            <a:off x="3206500" y="1992350"/>
            <a:ext cx="340800" cy="351300"/>
          </a:xfrm>
          <a:prstGeom prst="leftBrace">
            <a:avLst>
              <a:gd fmla="val 0" name="adj1"/>
              <a:gd fmla="val 48894" name="adj2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3014350" y="1740200"/>
            <a:ext cx="725100" cy="257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Literal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/>
          <p:nvPr/>
        </p:nvSpPr>
        <p:spPr>
          <a:xfrm flipH="1" rot="5400000">
            <a:off x="3997400" y="2426825"/>
            <a:ext cx="257400" cy="725100"/>
          </a:xfrm>
          <a:prstGeom prst="leftBrace">
            <a:avLst>
              <a:gd fmla="val 0" name="adj1"/>
              <a:gd fmla="val 48894" name="adj2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3644450" y="2918075"/>
            <a:ext cx="963300" cy="340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 name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/>
          <p:nvPr/>
        </p:nvSpPr>
        <p:spPr>
          <a:xfrm rot="5400000">
            <a:off x="5133000" y="1851800"/>
            <a:ext cx="340800" cy="632400"/>
          </a:xfrm>
          <a:prstGeom prst="leftBrace">
            <a:avLst>
              <a:gd fmla="val 0" name="adj1"/>
              <a:gd fmla="val 48894" name="adj2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4904400" y="1740200"/>
            <a:ext cx="798000" cy="257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String Initialization</a:t>
            </a:r>
            <a:endParaRPr b="1"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311700" y="1081175"/>
            <a:ext cx="8520600" cy="3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Creating an object of String class: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4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2945800" y="2273350"/>
            <a:ext cx="3468900" cy="415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my_str = new String( “Hello”);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/>
          <p:nvPr/>
        </p:nvSpPr>
        <p:spPr>
          <a:xfrm rot="5400000">
            <a:off x="3138525" y="1992350"/>
            <a:ext cx="340800" cy="351300"/>
          </a:xfrm>
          <a:prstGeom prst="leftBrace">
            <a:avLst>
              <a:gd fmla="val 0" name="adj1"/>
              <a:gd fmla="val 48894" name="adj2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2798325" y="1786725"/>
            <a:ext cx="963300" cy="257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name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/>
          <p:nvPr/>
        </p:nvSpPr>
        <p:spPr>
          <a:xfrm flipH="1" rot="5400000">
            <a:off x="3753900" y="2534525"/>
            <a:ext cx="257400" cy="509700"/>
          </a:xfrm>
          <a:prstGeom prst="leftBrace">
            <a:avLst>
              <a:gd fmla="val 0" name="adj1"/>
              <a:gd fmla="val 48894" name="adj2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/>
          <p:nvPr/>
        </p:nvSpPr>
        <p:spPr>
          <a:xfrm>
            <a:off x="3400950" y="2892700"/>
            <a:ext cx="963300" cy="340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name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/>
          <p:nvPr/>
        </p:nvSpPr>
        <p:spPr>
          <a:xfrm rot="5400000">
            <a:off x="4984825" y="1380650"/>
            <a:ext cx="378600" cy="1574700"/>
          </a:xfrm>
          <a:prstGeom prst="leftBrace">
            <a:avLst>
              <a:gd fmla="val 0" name="adj1"/>
              <a:gd fmla="val 48894" name="adj2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4455175" y="1665525"/>
            <a:ext cx="1437900" cy="378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create an object of String class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/>
          <p:nvPr/>
        </p:nvSpPr>
        <p:spPr>
          <a:xfrm flipH="1" rot="5400000">
            <a:off x="5549625" y="2562875"/>
            <a:ext cx="257400" cy="453000"/>
          </a:xfrm>
          <a:prstGeom prst="leftBrace">
            <a:avLst>
              <a:gd fmla="val 0" name="adj1"/>
              <a:gd fmla="val 48894" name="adj2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5344125" y="2892700"/>
            <a:ext cx="668400" cy="340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String Length</a:t>
            </a:r>
            <a:endParaRPr b="1"/>
          </a:p>
        </p:txBody>
      </p:sp>
      <p:sp>
        <p:nvSpPr>
          <p:cNvPr id="105" name="Google Shape;105;p6"/>
          <p:cNvSpPr txBox="1"/>
          <p:nvPr>
            <p:ph idx="1" type="body"/>
          </p:nvPr>
        </p:nvSpPr>
        <p:spPr>
          <a:xfrm>
            <a:off x="311700" y="1137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number of characters in a string.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Can find using the length() method.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1716150" y="1868350"/>
            <a:ext cx="5711700" cy="208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321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"/>
              <a:buFont typeface="Courier New"/>
              <a:buAutoNum type="arabicPeriod"/>
            </a:pPr>
            <a:r>
              <a:rPr b="0" i="0" lang="en" sz="114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stringLength {</a:t>
            </a:r>
            <a:endParaRPr b="0" i="0" sz="11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321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"/>
              <a:buFont typeface="Courier New"/>
              <a:buAutoNum type="arabicPeriod"/>
            </a:pP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14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</a:t>
            </a:r>
            <a:r>
              <a:rPr b="0" i="0" lang="en" sz="114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b="0" i="0" sz="11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321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"/>
              <a:buFont typeface="Courier New"/>
              <a:buAutoNum type="arabicPeriod"/>
            </a:pP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114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str1 = </a:t>
            </a:r>
            <a:r>
              <a:rPr b="0" i="0" lang="en" sz="114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321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"/>
              <a:buFont typeface="Courier New"/>
              <a:buAutoNum type="arabicPeriod"/>
            </a:pP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114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str2 = </a:t>
            </a:r>
            <a:r>
              <a:rPr b="0" i="0" lang="en" sz="114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b="0" i="0" lang="en" sz="114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 Empty string</a:t>
            </a:r>
            <a:endParaRPr b="0" i="0" sz="1140" u="none" cap="none" strike="noStrike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321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"/>
              <a:buFont typeface="Courier New"/>
              <a:buAutoNum type="arabicPeriod"/>
            </a:pP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114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.out.println(str1.length());</a:t>
            </a:r>
            <a:endParaRPr b="0" i="0" sz="11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321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"/>
              <a:buFont typeface="Courier New"/>
              <a:buAutoNum type="arabicPeriod"/>
            </a:pP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114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.out.println(str2.length());</a:t>
            </a:r>
            <a:endParaRPr b="0" i="0" sz="11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321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"/>
              <a:buFont typeface="Courier New"/>
              <a:buAutoNum type="arabicPeriod"/>
            </a:pP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1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321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"/>
              <a:buFont typeface="Courier New"/>
              <a:buAutoNum type="arabicPeriod"/>
            </a:pP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6"/>
          <p:cNvSpPr txBox="1"/>
          <p:nvPr/>
        </p:nvSpPr>
        <p:spPr>
          <a:xfrm>
            <a:off x="1716150" y="3854000"/>
            <a:ext cx="5711700" cy="938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run stringLength</a:t>
            </a:r>
            <a:endParaRPr b="0" i="0" sz="1100" u="none" cap="none" strike="noStrike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b="0" i="0" sz="1100" u="none" cap="none" strike="noStrike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0" i="0" sz="1100" u="none" cap="none" strike="noStrike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Indexing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311700" y="1152475"/>
            <a:ext cx="8520600" cy="3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indexing starts from 0 and ends at (Length of string - 1).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we create string1 = “CSE IS FUN.”, which has a length of 11, the indexing will look like this: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Blanks and special characters are also counted as characters.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get characters at each each index by using </a:t>
            </a:r>
            <a:r>
              <a:rPr b="1" i="0" lang="en" sz="1600" u="none" cap="none" strike="noStrike">
                <a:solidFill>
                  <a:srgbClr val="1C55A7"/>
                </a:solidFill>
                <a:latin typeface="Arial"/>
                <a:ea typeface="Arial"/>
                <a:cs typeface="Arial"/>
                <a:sym typeface="Arial"/>
              </a:rPr>
              <a:t>charAt(index)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method.     Example: string1.charAt(2) will return “E”.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4" name="Google Shape;114;p7"/>
          <p:cNvGraphicFramePr/>
          <p:nvPr/>
        </p:nvGraphicFramePr>
        <p:xfrm>
          <a:off x="952450" y="26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{BC0C527C-6749-4265-B63B-2EAC25385FB9}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S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E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I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S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F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U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.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" name="Google Shape;115;p7"/>
          <p:cNvGraphicFramePr/>
          <p:nvPr/>
        </p:nvGraphicFramePr>
        <p:xfrm>
          <a:off x="952450" y="22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{BC0C527C-6749-4265-B63B-2EAC25385FB9}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Iterating a String</a:t>
            </a:r>
            <a:endParaRPr b="1"/>
          </a:p>
        </p:txBody>
      </p:sp>
      <p:sp>
        <p:nvSpPr>
          <p:cNvPr id="121" name="Google Shape;121;p8"/>
          <p:cNvSpPr txBox="1"/>
          <p:nvPr/>
        </p:nvSpPr>
        <p:spPr>
          <a:xfrm>
            <a:off x="2074050" y="3393200"/>
            <a:ext cx="4995900" cy="1400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run </a:t>
            </a:r>
            <a: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StringIteration 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b="0" i="0" sz="1000" u="none" cap="none" strike="noStrike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0" i="0" sz="1000" u="none" cap="none" strike="noStrike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0" i="0" sz="1000" u="none" cap="none" strike="noStrike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0" i="0" sz="1000" u="none" cap="none" strike="noStrike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endParaRPr b="0" i="0" sz="1000" u="none" cap="none" strike="noStrike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8"/>
          <p:cNvSpPr txBox="1"/>
          <p:nvPr/>
        </p:nvSpPr>
        <p:spPr>
          <a:xfrm>
            <a:off x="2074050" y="1733600"/>
            <a:ext cx="4995900" cy="165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AutoNum type="arabicPeriod"/>
            </a:pPr>
            <a:r>
              <a:rPr b="0" i="0" lang="en" sz="10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0" i="0" lang="en" sz="10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StringIteration {</a:t>
            </a:r>
            <a:endParaRPr b="0" i="0" sz="1000" u="none" cap="none" strike="noStrike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AutoNum type="arabicPeriod"/>
            </a:pPr>
            <a:r>
              <a:rPr b="0" i="0" lang="en" sz="10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0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main(String[] args) {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AutoNum type="arabicPeriod"/>
            </a:pPr>
            <a: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String str = new String(</a:t>
            </a:r>
            <a:r>
              <a:rPr b="0" i="0" lang="en" sz="1000" u="none" cap="none" strike="noStrike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AutoNum type="arabicPeriod"/>
            </a:pPr>
            <a: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(int i = 0; i &lt;str.length(); i++){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AutoNum type="arabicPeriod"/>
            </a:pPr>
            <a: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System.out.println(str.charAt(i));        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AutoNum type="arabicPeriod"/>
            </a:pPr>
            <a: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AutoNum type="arabicPeriod"/>
            </a:pPr>
            <a: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AutoNum type="arabicPeriod"/>
            </a:pPr>
            <a: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00" u="none" cap="none" strike="noStrike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8"/>
          <p:cNvSpPr txBox="1"/>
          <p:nvPr/>
        </p:nvSpPr>
        <p:spPr>
          <a:xfrm>
            <a:off x="311700" y="985200"/>
            <a:ext cx="847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Accessing the characters of a string one by one.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Iterating a string using for loop and charAt() method.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/>
          <p:nvPr>
            <p:ph type="title"/>
          </p:nvPr>
        </p:nvSpPr>
        <p:spPr>
          <a:xfrm>
            <a:off x="311700" y="263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String Concatenation</a:t>
            </a:r>
            <a:endParaRPr b="1"/>
          </a:p>
        </p:txBody>
      </p:sp>
      <p:sp>
        <p:nvSpPr>
          <p:cNvPr id="129" name="Google Shape;129;p9"/>
          <p:cNvSpPr txBox="1"/>
          <p:nvPr>
            <p:ph idx="1" type="body"/>
          </p:nvPr>
        </p:nvSpPr>
        <p:spPr>
          <a:xfrm>
            <a:off x="311700" y="1152475"/>
            <a:ext cx="49809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“+” is used to concatenate two or more strings together.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New string created after concatenation.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If a different data type follows a string data type in concatenation, that data is automatically converted to string.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0" name="Google Shape;130;p9"/>
          <p:cNvSpPr txBox="1"/>
          <p:nvPr/>
        </p:nvSpPr>
        <p:spPr>
          <a:xfrm>
            <a:off x="5292600" y="1287250"/>
            <a:ext cx="3727200" cy="1951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321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"/>
              <a:buFont typeface="Courier New"/>
              <a:buAutoNum type="arabicPeriod"/>
            </a:pPr>
            <a:r>
              <a:rPr b="0" i="0" lang="en" sz="114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str1 = </a:t>
            </a:r>
            <a:r>
              <a:rPr b="0" i="0" lang="en" sz="114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"We are learning"</a:t>
            </a: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321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"/>
              <a:buFont typeface="Courier New"/>
              <a:buAutoNum type="arabicPeriod"/>
            </a:pPr>
            <a:r>
              <a:rPr b="0" i="0" lang="en" sz="114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str2 = </a:t>
            </a:r>
            <a:r>
              <a:rPr b="0" i="0" lang="en" sz="114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"Java."</a:t>
            </a: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321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"/>
              <a:buFont typeface="Courier New"/>
              <a:buAutoNum type="arabicPeriod"/>
            </a:pPr>
            <a:r>
              <a:rPr b="0" i="0" lang="en" sz="114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 = 123;</a:t>
            </a:r>
            <a:endParaRPr b="0" i="0" sz="1140" u="none" cap="none" strike="noStrike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321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"/>
              <a:buFont typeface="Courier New"/>
              <a:buAutoNum type="arabicPeriod"/>
            </a:pPr>
            <a:r>
              <a:rPr b="0" i="0" lang="en" sz="114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str3 = str1 + str2;</a:t>
            </a:r>
            <a:endParaRPr b="0" i="0" sz="11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321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"/>
              <a:buFont typeface="Courier New"/>
              <a:buAutoNum type="arabicPeriod"/>
            </a:pPr>
            <a:r>
              <a:rPr b="0" i="0" lang="en" sz="114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str4 = str1 + num;</a:t>
            </a:r>
            <a:endParaRPr b="0" i="0" sz="11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321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"/>
              <a:buFont typeface="Courier New"/>
              <a:buAutoNum type="arabicPeriod"/>
            </a:pPr>
            <a:r>
              <a:rPr b="0" i="0" lang="en" sz="114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.out.println(str3);</a:t>
            </a:r>
            <a:endParaRPr b="0" i="0" sz="11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321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"/>
              <a:buFont typeface="Courier New"/>
              <a:buAutoNum type="arabicPeriod"/>
            </a:pPr>
            <a:r>
              <a:rPr b="0" i="0" lang="en" sz="114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0" i="0" lang="en" sz="114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.out.println(str4);</a:t>
            </a:r>
            <a:endParaRPr b="0" i="0" sz="114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9"/>
          <p:cNvSpPr txBox="1"/>
          <p:nvPr/>
        </p:nvSpPr>
        <p:spPr>
          <a:xfrm>
            <a:off x="5292600" y="3238900"/>
            <a:ext cx="3727200" cy="1006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We are learning Java.</a:t>
            </a:r>
            <a:endParaRPr b="0" i="0" sz="1200" u="none" cap="none" strike="noStrike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We are learning 123</a:t>
            </a:r>
            <a:endParaRPr b="0" i="0" sz="1200" u="none" cap="none" strike="noStrike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