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65" r:id="rId4"/>
    <p:sldId id="264" r:id="rId5"/>
    <p:sldId id="266" r:id="rId6"/>
    <p:sldId id="270" r:id="rId7"/>
    <p:sldId id="267" r:id="rId8"/>
    <p:sldId id="269" r:id="rId9"/>
    <p:sldId id="273" r:id="rId10"/>
    <p:sldId id="263" r:id="rId11"/>
    <p:sldId id="271" r:id="rId12"/>
    <p:sldId id="262" r:id="rId13"/>
    <p:sldId id="272" r:id="rId14"/>
    <p:sldId id="261" r:id="rId15"/>
    <p:sldId id="268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41409-EF6D-462C-8B1E-7B1D930532F6}" type="datetimeFigureOut">
              <a:rPr lang="en-US" smtClean="0"/>
              <a:t>15/7/2025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8AA985-A1BF-43A7-BBA2-DD6FCC09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41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8AA985-A1BF-43A7-BBA2-DD6FCC0962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5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0FF76-3CDF-4134-BECF-FE00B4DD4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BDA8C6-43E0-498E-B2C1-266AC7101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D4826-B240-428A-9CBE-7B979C68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13989-61C5-4CD1-BBC8-4EAD64B234E1}" type="datetimeFigureOut">
              <a:rPr lang="en-US" smtClean="0"/>
              <a:t>15/7/2025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62D9B-67AB-4D38-B491-F87C2182B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C9A5E-FD11-433A-BF54-456FC47B2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AF4E-1DEE-4A55-884D-F8960D118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33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A846C-78D6-4D6C-9113-A2D219791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FC1535-F13A-4E0E-B181-8A11B73D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5492C-C990-42AA-B19B-89D84BFAF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13989-61C5-4CD1-BBC8-4EAD64B234E1}" type="datetimeFigureOut">
              <a:rPr lang="en-US" smtClean="0"/>
              <a:t>15/7/2025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896ED-846B-4945-B6B0-EB2A8857E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8EB01-448F-4EFE-8B07-BA880B867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AF4E-1DEE-4A55-884D-F8960D118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64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1BBEAF-32DB-4F68-9583-3BF4D7409E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AF246B-E2F3-4E93-BE64-2BBF0CD10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3E555-AFC5-43FA-A0C0-0E0C95387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13989-61C5-4CD1-BBC8-4EAD64B234E1}" type="datetimeFigureOut">
              <a:rPr lang="en-US" smtClean="0"/>
              <a:t>15/7/2025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6B7E5-4487-4A2B-857B-352EFB46C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3823A-A066-428E-BF71-7CE28C185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AF4E-1DEE-4A55-884D-F8960D118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2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909A-3159-465D-93E2-CB3D5A3E9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B5EA8-2423-44FE-9189-0E6010A60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50A35-89A6-4C72-89A3-130E92A53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13989-61C5-4CD1-BBC8-4EAD64B234E1}" type="datetimeFigureOut">
              <a:rPr lang="en-US" smtClean="0"/>
              <a:t>15/7/2025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04371-F2F2-4D18-844B-B1066646C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9DF0D-FB3E-40CA-A4BB-52B9CFFAB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AF4E-1DEE-4A55-884D-F8960D118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78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F589A-CB5E-42CE-BDD2-F3DDED070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4B77F-F39D-4794-82F6-E781D26D7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67B28-6DFD-4EB1-A605-4267BD28C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13989-61C5-4CD1-BBC8-4EAD64B234E1}" type="datetimeFigureOut">
              <a:rPr lang="en-US" smtClean="0"/>
              <a:t>15/7/2025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F35D3-D4C8-400D-9819-936FB1BCD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FDF2F-964E-4858-A565-ABA4A7C09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AF4E-1DEE-4A55-884D-F8960D118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95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1AEBA-C209-4E55-9446-FAC24FBDA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F966F-904B-4D01-87D2-5750C4E048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FA8EAE-8720-4202-AF84-9063C2861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0233A-A7F4-4446-949B-D86B86065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13989-61C5-4CD1-BBC8-4EAD64B234E1}" type="datetimeFigureOut">
              <a:rPr lang="en-US" smtClean="0"/>
              <a:t>15/7/2025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6A5B3-DB67-4B67-AD01-737F48ED6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62ABE-B09C-4196-AFBB-C84FC2E1F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AF4E-1DEE-4A55-884D-F8960D118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89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214E2-0121-48F1-8A37-A0E9563AE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EBB8B-447C-4956-975F-459907482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07AB4-7CE1-46D8-9E1E-AA945C5D8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284119-A0FA-499B-8543-9F3535BB09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E143B4-1BFF-4BF5-B7D2-FDAEF2D96A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620FAA-36DF-43E8-B02D-A3AB97AEB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13989-61C5-4CD1-BBC8-4EAD64B234E1}" type="datetimeFigureOut">
              <a:rPr lang="en-US" smtClean="0"/>
              <a:t>15/7/2025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D5934F-E65C-438F-BD94-BB4A9A7D2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B75B96-8ED5-422F-854F-197D9E236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AF4E-1DEE-4A55-884D-F8960D118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54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FABF5-7DE4-4082-AD35-CB02C4F7A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54F9-9C65-499A-90C7-962EA8F45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13989-61C5-4CD1-BBC8-4EAD64B234E1}" type="datetimeFigureOut">
              <a:rPr lang="en-US" smtClean="0"/>
              <a:t>15/7/2025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007214-9EA9-49A0-91C1-9A67D28E1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F79667-39E7-4754-85E2-54D5E3AB0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AF4E-1DEE-4A55-884D-F8960D118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65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A8F64D-155E-4339-AF04-D3ACD75A1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13989-61C5-4CD1-BBC8-4EAD64B234E1}" type="datetimeFigureOut">
              <a:rPr lang="en-US" smtClean="0"/>
              <a:t>15/7/2025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295054-D77F-4944-B038-FA7D74998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17E25A-BB60-4677-81BE-75DA0F978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AF4E-1DEE-4A55-884D-F8960D118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03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79EB3-B122-4D7A-97AC-72BE18143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CCCDC-13D0-401E-A9E8-AA702ED5B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D7E444-35CC-4537-8212-47F5E77A4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30D40-5A63-442C-B90A-CEBB24CAF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13989-61C5-4CD1-BBC8-4EAD64B234E1}" type="datetimeFigureOut">
              <a:rPr lang="en-US" smtClean="0"/>
              <a:t>15/7/2025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49199-281C-4E18-B89A-C2428A50C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98C14-D466-4333-B1CF-95DCC890A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AF4E-1DEE-4A55-884D-F8960D118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01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58A7C-79E7-4588-AD60-DDBB7A886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157B14-9981-48D6-BDAE-65B8971A0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281740-F26E-4DCF-8CB7-808119557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66BCB-E3A4-4389-BF52-4EC673DAA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13989-61C5-4CD1-BBC8-4EAD64B234E1}" type="datetimeFigureOut">
              <a:rPr lang="en-US" smtClean="0"/>
              <a:t>15/7/2025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AFB1B-9F3E-4CE0-B62B-4B312C82F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DB3BF-1919-4613-A238-D26BEABB5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AF4E-1DEE-4A55-884D-F8960D118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26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3ED37B-5750-41AD-B212-FE2F33F93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D06F2-7D1A-4301-8707-F57C0406F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E03C4-BA98-41C6-A49B-DF83C36419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13989-61C5-4CD1-BBC8-4EAD64B234E1}" type="datetimeFigureOut">
              <a:rPr lang="en-US" smtClean="0"/>
              <a:t>15/7/2025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B22FB-4366-4258-A905-A94DF24AB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66F07-F01B-4BCC-90A2-D35FC8C08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5AF4E-1DEE-4A55-884D-F8960D118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82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4" name="Rectangle 1063">
            <a:extLst>
              <a:ext uri="{FF2B5EF4-FFF2-40B4-BE49-F238E27FC236}">
                <a16:creationId xmlns:a16="http://schemas.microsoft.com/office/drawing/2014/main" id="{32E62931-8EB4-42BB-BAAB-D8757BE66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64664F-3161-4856-BCF0-C570F87F3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461" y="728664"/>
            <a:ext cx="4984813" cy="3157080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200" dirty="0"/>
              <a:t>Advanced Smart AI Agent for Project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20F079-983F-4044-8090-CE689475B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7461" y="4072047"/>
            <a:ext cx="5348917" cy="2057289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1500" b="1" dirty="0"/>
          </a:p>
          <a:p>
            <a:r>
              <a:rPr lang="en-US" sz="1500" b="1" dirty="0"/>
              <a:t>Prepared by:</a:t>
            </a:r>
            <a:r>
              <a:rPr lang="en-US" sz="1500" dirty="0"/>
              <a:t> Omar Ismail &amp; Roudy Barakat</a:t>
            </a:r>
            <a:endParaRPr lang="en-US" sz="1500" b="1" dirty="0"/>
          </a:p>
          <a:p>
            <a:r>
              <a:rPr lang="en-US" sz="1500" b="1" dirty="0"/>
              <a:t>Presented to: </a:t>
            </a:r>
            <a:r>
              <a:rPr lang="en-US" sz="1500" dirty="0"/>
              <a:t>Dr. Mohamad AOUDE</a:t>
            </a:r>
          </a:p>
          <a:p>
            <a:r>
              <a:rPr lang="en-US" sz="1500" b="1" dirty="0"/>
              <a:t>Course:</a:t>
            </a:r>
            <a:r>
              <a:rPr lang="en-US" sz="1500" dirty="0"/>
              <a:t> Mini Project – ULFG III</a:t>
            </a:r>
          </a:p>
          <a:p>
            <a:pPr algn="l"/>
            <a:r>
              <a:rPr lang="en-US" sz="1500" b="1" dirty="0"/>
              <a:t>								               Date:</a:t>
            </a:r>
            <a:r>
              <a:rPr lang="en-US" sz="1500" dirty="0"/>
              <a:t> June 18, 2025</a:t>
            </a:r>
            <a:endParaRPr lang="en-US" sz="1500" b="1" dirty="0"/>
          </a:p>
        </p:txBody>
      </p:sp>
      <p:pic>
        <p:nvPicPr>
          <p:cNvPr id="1026" name="Picture 2" descr="Artificial Intelligence White Background Images – Browse 4,881,867 Stock  Photos, Vectors, and Video | Adobe Stock">
            <a:extLst>
              <a:ext uri="{FF2B5EF4-FFF2-40B4-BE49-F238E27FC236}">
                <a16:creationId xmlns:a16="http://schemas.microsoft.com/office/drawing/2014/main" id="{8EE8176F-C4D5-4961-9313-8AE32896A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40"/>
          <a:stretch>
            <a:fillRect/>
          </a:stretch>
        </p:blipFill>
        <p:spPr bwMode="auto">
          <a:xfrm>
            <a:off x="1" y="10"/>
            <a:ext cx="6005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352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3" name="Rectangle 1042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AB8DEE-AE2D-4201-B76B-BCEBEAF9F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Frontend Implementation</a:t>
            </a:r>
          </a:p>
        </p:txBody>
      </p:sp>
      <p:pic>
        <p:nvPicPr>
          <p:cNvPr id="1028" name="Picture 4" descr="1,309 Ai Background White Stock Videos, Footage, &amp; 4K Video Clips - Getty  Images">
            <a:extLst>
              <a:ext uri="{FF2B5EF4-FFF2-40B4-BE49-F238E27FC236}">
                <a16:creationId xmlns:a16="http://schemas.microsoft.com/office/drawing/2014/main" id="{28DF7EAB-F82B-4513-831E-F5ECF26A9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2" r="52868"/>
          <a:stretch>
            <a:fillRect/>
          </a:stretch>
        </p:blipFill>
        <p:spPr bwMode="auto"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5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86E8135-8568-4A0E-B963-FF0F5DC78B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97762" y="2706624"/>
            <a:ext cx="6251110" cy="348386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Framework: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React for responsive UI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Routing: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React Router DOM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State Management: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Context API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Charts: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Recharts for visualizing KPIs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Modules include: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Dashboard: Visual stats &amp; KPIs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Projects &amp; Tasks: Add, update, filter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Customers: View &amp; link to projects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Alerts: Status filters, mark as read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483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B093DE6-ACB7-4FCA-AF32-078BB1441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160" y="3552872"/>
            <a:ext cx="7863840" cy="4239847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8E76861-5524-4B14-A667-D326CDED1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8701873" cy="355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284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0" name="Rectangle 205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5" name="Picture 7" descr="Ai Agent Pictures | Download Free Images on Unsplash">
            <a:extLst>
              <a:ext uri="{FF2B5EF4-FFF2-40B4-BE49-F238E27FC236}">
                <a16:creationId xmlns:a16="http://schemas.microsoft.com/office/drawing/2014/main" id="{8481159E-EC7E-412D-852B-FDB943848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2" b="-1"/>
          <a:stretch>
            <a:fillRect/>
          </a:stretch>
        </p:blipFill>
        <p:spPr bwMode="auto">
          <a:xfrm>
            <a:off x="2522358" y="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2" name="Rectangle 206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A417F8-0E91-44FD-B146-73BDEB955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703" y="-220965"/>
            <a:ext cx="4407040" cy="1899912"/>
          </a:xfrm>
        </p:spPr>
        <p:txBody>
          <a:bodyPr>
            <a:normAutofit/>
          </a:bodyPr>
          <a:lstStyle/>
          <a:p>
            <a:pPr algn="ctr"/>
            <a:r>
              <a:rPr lang="it-IT" sz="3200" b="1" dirty="0"/>
              <a:t>AI Agent – “Lama3”: The Intelligence Core</a:t>
            </a:r>
            <a:endParaRPr lang="en-US" sz="6600" b="1" dirty="0"/>
          </a:p>
        </p:txBody>
      </p:sp>
      <p:sp>
        <p:nvSpPr>
          <p:cNvPr id="3" name="AutoShape 2" descr="Ai Agent Pictures | Download Free Images on Unsplash">
            <a:extLst>
              <a:ext uri="{FF2B5EF4-FFF2-40B4-BE49-F238E27FC236}">
                <a16:creationId xmlns:a16="http://schemas.microsoft.com/office/drawing/2014/main" id="{67003B1E-020C-499E-B4CE-7D9D5DE6DF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0736838-879E-4BCB-B00D-018B20D492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6895" y="1338932"/>
            <a:ext cx="8506767" cy="547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Role: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 AI agent for classifying project performance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Analyzes key performance indicators (KPIs) and outputs a KPI class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Completion Percentage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Milestone Completion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Budget Utilization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Schedule Variance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Overdue Tasks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Alert Count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Task Completion Time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Employee Workload Index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Priority Level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Reopened Tasks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Risk Flag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657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1109E-945B-4CA2-A207-3B2B20E78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pPr algn="ctr"/>
            <a:r>
              <a:rPr lang="it-IT" sz="3600" b="1" dirty="0"/>
              <a:t>AI Agent – “Lama3”: Output</a:t>
            </a:r>
            <a:endParaRPr lang="en-US" sz="36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8DB90E7-8F8C-48A2-A234-3DCCA01F9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588"/>
          <a:stretch>
            <a:fillRect/>
          </a:stretch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F2EB4-A411-416F-8CD0-3F9F97DFF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Output: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KPI Class</a:t>
            </a:r>
            <a:r>
              <a:rPr lang="en-US" sz="1800" dirty="0"/>
              <a:t> → Low, Medium or High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800" dirty="0"/>
              <a:t>Triggers alerts when risk is detected</a:t>
            </a:r>
          </a:p>
        </p:txBody>
      </p:sp>
    </p:spTree>
    <p:extLst>
      <p:ext uri="{BB962C8B-B14F-4D97-AF65-F5344CB8AC3E}">
        <p14:creationId xmlns:p14="http://schemas.microsoft.com/office/powerpoint/2010/main" val="604262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3" name="Rectangle 307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4" name="Freeform: Shape 308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6B404-F752-418B-BCA2-BC9AF071F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877" y="156648"/>
            <a:ext cx="9392421" cy="1330841"/>
          </a:xfrm>
        </p:spPr>
        <p:txBody>
          <a:bodyPr>
            <a:normAutofit/>
          </a:bodyPr>
          <a:lstStyle/>
          <a:p>
            <a:r>
              <a:rPr lang="en-US" b="1" dirty="0"/>
              <a:t>How the AI Agent Works</a:t>
            </a:r>
          </a:p>
        </p:txBody>
      </p:sp>
      <p:pic>
        <p:nvPicPr>
          <p:cNvPr id="3075" name="Picture 3" descr="5,700+ Artificial Intelligence White Background Stock Illustrations,  Royalty-Free Vector Graphics &amp; Clip Art - iStock | Technology, Augmented  reality">
            <a:extLst>
              <a:ext uri="{FF2B5EF4-FFF2-40B4-BE49-F238E27FC236}">
                <a16:creationId xmlns:a16="http://schemas.microsoft.com/office/drawing/2014/main" id="{DA96DE3A-2238-470B-851F-C344C3652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9367" y="2243982"/>
            <a:ext cx="4788505" cy="363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4" name="Freeform: Shape 308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7AF8ADB-4190-41AB-BDB7-4FF18E8CCA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6930" y="1940438"/>
            <a:ext cx="7532831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KPI Data Collection: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Pulled from </a:t>
            </a:r>
            <a:r>
              <a:rPr lang="en-US" sz="1800" dirty="0"/>
              <a:t>Project_KPIs</a:t>
            </a:r>
            <a:r>
              <a:rPr lang="en-US" sz="1800" dirty="0">
                <a:latin typeface="Arial Unicode MS"/>
              </a:rPr>
              <a:t> </a:t>
            </a:r>
            <a:r>
              <a:rPr lang="en-US" sz="1800" dirty="0"/>
              <a:t>table in MySQL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Prompt Construction: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data is formatted into a natural language prompt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 Call to Llama3: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FastAPI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backend sends the prompt to the local Llama3 model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Classification: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Llama3 analyzes the prompt and returns a KPI class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Integration: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result is stored and used to update dashboards or trigger alerts</a:t>
            </a:r>
          </a:p>
        </p:txBody>
      </p:sp>
    </p:spTree>
    <p:extLst>
      <p:ext uri="{BB962C8B-B14F-4D97-AF65-F5344CB8AC3E}">
        <p14:creationId xmlns:p14="http://schemas.microsoft.com/office/powerpoint/2010/main" val="3335834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7" name="Rectangle 2054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" name="Rectangle 2056">
            <a:extLst>
              <a:ext uri="{FF2B5EF4-FFF2-40B4-BE49-F238E27FC236}">
                <a16:creationId xmlns:a16="http://schemas.microsoft.com/office/drawing/2014/main" id="{676D6CDF-C512-4739-B158-55EE955E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503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28EDF4-F07F-455F-AE04-ECBE30180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3" y="670559"/>
            <a:ext cx="8779127" cy="2148841"/>
          </a:xfrm>
        </p:spPr>
        <p:txBody>
          <a:bodyPr anchor="t">
            <a:normAutofit/>
          </a:bodyPr>
          <a:lstStyle/>
          <a:p>
            <a:r>
              <a:rPr lang="en-US" dirty="0"/>
              <a:t>Role-Based AI Design</a:t>
            </a:r>
          </a:p>
        </p:txBody>
      </p:sp>
      <p:pic>
        <p:nvPicPr>
          <p:cNvPr id="2050" name="Picture 2" descr="Concept database ai infographics ai ...">
            <a:extLst>
              <a:ext uri="{FF2B5EF4-FFF2-40B4-BE49-F238E27FC236}">
                <a16:creationId xmlns:a16="http://schemas.microsoft.com/office/drawing/2014/main" id="{74C0B5FA-4CF2-4A4A-BE1E-7BD819016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9" r="1" b="7536"/>
          <a:stretch>
            <a:fillRect/>
          </a:stretch>
        </p:blipFill>
        <p:spPr bwMode="auto">
          <a:xfrm>
            <a:off x="1" y="3105151"/>
            <a:ext cx="6448424" cy="3752849"/>
          </a:xfrm>
          <a:custGeom>
            <a:avLst/>
            <a:gdLst/>
            <a:ahLst/>
            <a:cxnLst/>
            <a:rect l="l" t="t" r="r" b="b"/>
            <a:pathLst>
              <a:path w="6448424" h="3752849">
                <a:moveTo>
                  <a:pt x="0" y="0"/>
                </a:moveTo>
                <a:lnTo>
                  <a:pt x="137978" y="22215"/>
                </a:lnTo>
                <a:cubicBezTo>
                  <a:pt x="196046" y="32277"/>
                  <a:pt x="252469" y="42437"/>
                  <a:pt x="295660" y="49771"/>
                </a:cubicBezTo>
                <a:cubicBezTo>
                  <a:pt x="364885" y="66610"/>
                  <a:pt x="403214" y="32071"/>
                  <a:pt x="456941" y="65635"/>
                </a:cubicBezTo>
                <a:cubicBezTo>
                  <a:pt x="529612" y="69090"/>
                  <a:pt x="662508" y="71245"/>
                  <a:pt x="731691" y="70501"/>
                </a:cubicBezTo>
                <a:cubicBezTo>
                  <a:pt x="768741" y="62400"/>
                  <a:pt x="808263" y="64633"/>
                  <a:pt x="841820" y="61171"/>
                </a:cubicBezTo>
                <a:cubicBezTo>
                  <a:pt x="958973" y="43639"/>
                  <a:pt x="1009730" y="45863"/>
                  <a:pt x="1068219" y="39136"/>
                </a:cubicBezTo>
                <a:cubicBezTo>
                  <a:pt x="1104329" y="33447"/>
                  <a:pt x="1156536" y="44203"/>
                  <a:pt x="1174190" y="38808"/>
                </a:cubicBezTo>
                <a:cubicBezTo>
                  <a:pt x="1188943" y="36385"/>
                  <a:pt x="1213832" y="14880"/>
                  <a:pt x="1225923" y="34507"/>
                </a:cubicBezTo>
                <a:cubicBezTo>
                  <a:pt x="1305283" y="8501"/>
                  <a:pt x="1319617" y="30839"/>
                  <a:pt x="1385617" y="18003"/>
                </a:cubicBezTo>
                <a:cubicBezTo>
                  <a:pt x="1461876" y="-26747"/>
                  <a:pt x="1519510" y="56342"/>
                  <a:pt x="1563967" y="4638"/>
                </a:cubicBezTo>
                <a:lnTo>
                  <a:pt x="1676634" y="10582"/>
                </a:lnTo>
                <a:lnTo>
                  <a:pt x="1769429" y="20265"/>
                </a:lnTo>
                <a:cubicBezTo>
                  <a:pt x="1790625" y="23534"/>
                  <a:pt x="1880369" y="18448"/>
                  <a:pt x="1900584" y="27732"/>
                </a:cubicBezTo>
                <a:cubicBezTo>
                  <a:pt x="2072430" y="22762"/>
                  <a:pt x="2014935" y="5831"/>
                  <a:pt x="2127041" y="22101"/>
                </a:cubicBezTo>
                <a:cubicBezTo>
                  <a:pt x="2168847" y="65820"/>
                  <a:pt x="2153052" y="28773"/>
                  <a:pt x="2211644" y="44507"/>
                </a:cubicBezTo>
                <a:cubicBezTo>
                  <a:pt x="2211201" y="9921"/>
                  <a:pt x="2277596" y="73686"/>
                  <a:pt x="2299605" y="38004"/>
                </a:cubicBezTo>
                <a:cubicBezTo>
                  <a:pt x="2309570" y="41997"/>
                  <a:pt x="2318531" y="46991"/>
                  <a:pt x="2327359" y="52270"/>
                </a:cubicBezTo>
                <a:lnTo>
                  <a:pt x="2331995" y="55017"/>
                </a:lnTo>
                <a:lnTo>
                  <a:pt x="2353777" y="59755"/>
                </a:lnTo>
                <a:lnTo>
                  <a:pt x="2355893" y="68914"/>
                </a:lnTo>
                <a:lnTo>
                  <a:pt x="2385794" y="81650"/>
                </a:lnTo>
                <a:cubicBezTo>
                  <a:pt x="2397613" y="85211"/>
                  <a:pt x="2411061" y="87627"/>
                  <a:pt x="2427010" y="88184"/>
                </a:cubicBezTo>
                <a:cubicBezTo>
                  <a:pt x="2486314" y="76422"/>
                  <a:pt x="2553170" y="126870"/>
                  <a:pt x="2627153" y="110451"/>
                </a:cubicBezTo>
                <a:cubicBezTo>
                  <a:pt x="2653722" y="107383"/>
                  <a:pt x="2732043" y="116068"/>
                  <a:pt x="2744462" y="128780"/>
                </a:cubicBezTo>
                <a:cubicBezTo>
                  <a:pt x="2760299" y="132873"/>
                  <a:pt x="2780248" y="130843"/>
                  <a:pt x="2785202" y="143610"/>
                </a:cubicBezTo>
                <a:cubicBezTo>
                  <a:pt x="2794558" y="159316"/>
                  <a:pt x="2856498" y="142821"/>
                  <a:pt x="2844667" y="159029"/>
                </a:cubicBezTo>
                <a:cubicBezTo>
                  <a:pt x="2888530" y="147871"/>
                  <a:pt x="2914187" y="181391"/>
                  <a:pt x="2946649" y="192330"/>
                </a:cubicBezTo>
                <a:cubicBezTo>
                  <a:pt x="2981872" y="180417"/>
                  <a:pt x="3015239" y="215115"/>
                  <a:pt x="3088812" y="226485"/>
                </a:cubicBezTo>
                <a:cubicBezTo>
                  <a:pt x="3127734" y="212524"/>
                  <a:pt x="3138301" y="234381"/>
                  <a:pt x="3208669" y="217774"/>
                </a:cubicBezTo>
                <a:cubicBezTo>
                  <a:pt x="3242208" y="219284"/>
                  <a:pt x="3229623" y="233297"/>
                  <a:pt x="3290045" y="235553"/>
                </a:cubicBezTo>
                <a:cubicBezTo>
                  <a:pt x="3399655" y="215239"/>
                  <a:pt x="3444518" y="245862"/>
                  <a:pt x="3529335" y="249571"/>
                </a:cubicBezTo>
                <a:cubicBezTo>
                  <a:pt x="3623697" y="257405"/>
                  <a:pt x="3587652" y="268832"/>
                  <a:pt x="3716766" y="252690"/>
                </a:cubicBezTo>
                <a:cubicBezTo>
                  <a:pt x="3723469" y="267318"/>
                  <a:pt x="3737863" y="269842"/>
                  <a:pt x="3765333" y="266823"/>
                </a:cubicBezTo>
                <a:cubicBezTo>
                  <a:pt x="3810754" y="271601"/>
                  <a:pt x="3792745" y="303866"/>
                  <a:pt x="3846897" y="290090"/>
                </a:cubicBezTo>
                <a:cubicBezTo>
                  <a:pt x="3830941" y="306608"/>
                  <a:pt x="3929114" y="308026"/>
                  <a:pt x="3900217" y="323590"/>
                </a:cubicBezTo>
                <a:cubicBezTo>
                  <a:pt x="3922367" y="343425"/>
                  <a:pt x="3948574" y="318948"/>
                  <a:pt x="3971444" y="336662"/>
                </a:cubicBezTo>
                <a:cubicBezTo>
                  <a:pt x="4002781" y="344193"/>
                  <a:pt x="3960997" y="315419"/>
                  <a:pt x="3997868" y="318867"/>
                </a:cubicBezTo>
                <a:cubicBezTo>
                  <a:pt x="4041159" y="326219"/>
                  <a:pt x="4055435" y="293981"/>
                  <a:pt x="4070852" y="339615"/>
                </a:cubicBezTo>
                <a:cubicBezTo>
                  <a:pt x="4121286" y="335828"/>
                  <a:pt x="4121920" y="355506"/>
                  <a:pt x="4180483" y="373369"/>
                </a:cubicBezTo>
                <a:cubicBezTo>
                  <a:pt x="4211379" y="366707"/>
                  <a:pt x="4230171" y="374664"/>
                  <a:pt x="4246264" y="387458"/>
                </a:cubicBezTo>
                <a:cubicBezTo>
                  <a:pt x="4308508" y="393310"/>
                  <a:pt x="4357326" y="416142"/>
                  <a:pt x="4423169" y="431783"/>
                </a:cubicBezTo>
                <a:lnTo>
                  <a:pt x="4446752" y="435383"/>
                </a:lnTo>
                <a:lnTo>
                  <a:pt x="4446954" y="435566"/>
                </a:lnTo>
                <a:cubicBezTo>
                  <a:pt x="4508528" y="480137"/>
                  <a:pt x="4617740" y="529869"/>
                  <a:pt x="4662523" y="553169"/>
                </a:cubicBezTo>
                <a:cubicBezTo>
                  <a:pt x="4720320" y="547046"/>
                  <a:pt x="4678644" y="560102"/>
                  <a:pt x="4715641" y="575354"/>
                </a:cubicBezTo>
                <a:cubicBezTo>
                  <a:pt x="4682056" y="593278"/>
                  <a:pt x="4768370" y="586520"/>
                  <a:pt x="4742071" y="614016"/>
                </a:cubicBezTo>
                <a:cubicBezTo>
                  <a:pt x="4749637" y="615922"/>
                  <a:pt x="4757797" y="616899"/>
                  <a:pt x="4766183" y="617675"/>
                </a:cubicBezTo>
                <a:lnTo>
                  <a:pt x="4770562" y="618094"/>
                </a:lnTo>
                <a:lnTo>
                  <a:pt x="4783240" y="624350"/>
                </a:lnTo>
                <a:lnTo>
                  <a:pt x="4792882" y="620401"/>
                </a:lnTo>
                <a:lnTo>
                  <a:pt x="4816310" y="625721"/>
                </a:lnTo>
                <a:cubicBezTo>
                  <a:pt x="4824144" y="628595"/>
                  <a:pt x="4831482" y="632720"/>
                  <a:pt x="4837953" y="638824"/>
                </a:cubicBezTo>
                <a:cubicBezTo>
                  <a:pt x="4848645" y="668753"/>
                  <a:pt x="4922266" y="669148"/>
                  <a:pt x="4933914" y="707398"/>
                </a:cubicBezTo>
                <a:cubicBezTo>
                  <a:pt x="4940833" y="719653"/>
                  <a:pt x="4978358" y="746502"/>
                  <a:pt x="4995259" y="744825"/>
                </a:cubicBezTo>
                <a:cubicBezTo>
                  <a:pt x="5005107" y="749034"/>
                  <a:pt x="5010567" y="758092"/>
                  <a:pt x="5024744" y="753396"/>
                </a:cubicBezTo>
                <a:cubicBezTo>
                  <a:pt x="5047511" y="761361"/>
                  <a:pt x="5109162" y="783016"/>
                  <a:pt x="5131877" y="792613"/>
                </a:cubicBezTo>
                <a:cubicBezTo>
                  <a:pt x="5132671" y="802792"/>
                  <a:pt x="5144554" y="806683"/>
                  <a:pt x="5161031" y="810975"/>
                </a:cubicBezTo>
                <a:lnTo>
                  <a:pt x="5176815" y="815342"/>
                </a:lnTo>
                <a:lnTo>
                  <a:pt x="5180064" y="831233"/>
                </a:lnTo>
                <a:cubicBezTo>
                  <a:pt x="5202966" y="819270"/>
                  <a:pt x="5188976" y="863361"/>
                  <a:pt x="5215059" y="865080"/>
                </a:cubicBezTo>
                <a:cubicBezTo>
                  <a:pt x="5235765" y="864786"/>
                  <a:pt x="5236347" y="878098"/>
                  <a:pt x="5245643" y="887119"/>
                </a:cubicBezTo>
                <a:cubicBezTo>
                  <a:pt x="5267660" y="891609"/>
                  <a:pt x="5295742" y="939348"/>
                  <a:pt x="5295952" y="957174"/>
                </a:cubicBezTo>
                <a:cubicBezTo>
                  <a:pt x="5284322" y="1008946"/>
                  <a:pt x="5374979" y="1038019"/>
                  <a:pt x="5367826" y="1079140"/>
                </a:cubicBezTo>
                <a:cubicBezTo>
                  <a:pt x="5371668" y="1089190"/>
                  <a:pt x="5377921" y="1097135"/>
                  <a:pt x="5385646" y="1103730"/>
                </a:cubicBezTo>
                <a:lnTo>
                  <a:pt x="5410965" y="1119397"/>
                </a:lnTo>
                <a:lnTo>
                  <a:pt x="5436960" y="1130910"/>
                </a:lnTo>
                <a:lnTo>
                  <a:pt x="5442083" y="1133134"/>
                </a:lnTo>
                <a:cubicBezTo>
                  <a:pt x="5451910" y="1137346"/>
                  <a:pt x="5457170" y="1169188"/>
                  <a:pt x="5465219" y="1174479"/>
                </a:cubicBezTo>
                <a:cubicBezTo>
                  <a:pt x="5488744" y="1195184"/>
                  <a:pt x="5467141" y="1223401"/>
                  <a:pt x="5488171" y="1238604"/>
                </a:cubicBezTo>
                <a:cubicBezTo>
                  <a:pt x="5523491" y="1271811"/>
                  <a:pt x="5486623" y="1305961"/>
                  <a:pt x="5562172" y="1320840"/>
                </a:cubicBezTo>
                <a:cubicBezTo>
                  <a:pt x="5601634" y="1385316"/>
                  <a:pt x="5636528" y="1453139"/>
                  <a:pt x="5686905" y="1512529"/>
                </a:cubicBezTo>
                <a:cubicBezTo>
                  <a:pt x="5729049" y="1575678"/>
                  <a:pt x="5699691" y="1553768"/>
                  <a:pt x="5748726" y="1623716"/>
                </a:cubicBezTo>
                <a:cubicBezTo>
                  <a:pt x="5783098" y="1689734"/>
                  <a:pt x="5789710" y="1639740"/>
                  <a:pt x="5842593" y="1726595"/>
                </a:cubicBezTo>
                <a:cubicBezTo>
                  <a:pt x="5837824" y="1733043"/>
                  <a:pt x="5862023" y="1845188"/>
                  <a:pt x="5861042" y="1851837"/>
                </a:cubicBezTo>
                <a:cubicBezTo>
                  <a:pt x="5874156" y="1887981"/>
                  <a:pt x="5901790" y="1919218"/>
                  <a:pt x="5921290" y="1943460"/>
                </a:cubicBezTo>
                <a:lnTo>
                  <a:pt x="5978046" y="1997284"/>
                </a:lnTo>
                <a:lnTo>
                  <a:pt x="5992479" y="2056720"/>
                </a:lnTo>
                <a:cubicBezTo>
                  <a:pt x="6011078" y="2079033"/>
                  <a:pt x="6072687" y="2117397"/>
                  <a:pt x="6089639" y="2131171"/>
                </a:cubicBezTo>
                <a:lnTo>
                  <a:pt x="6094199" y="2139379"/>
                </a:lnTo>
                <a:lnTo>
                  <a:pt x="6094822" y="2139386"/>
                </a:lnTo>
                <a:cubicBezTo>
                  <a:pt x="6096947" y="2140841"/>
                  <a:pt x="6098876" y="2143416"/>
                  <a:pt x="6100692" y="2147736"/>
                </a:cubicBezTo>
                <a:lnTo>
                  <a:pt x="6102516" y="2154343"/>
                </a:lnTo>
                <a:lnTo>
                  <a:pt x="6111361" y="2170264"/>
                </a:lnTo>
                <a:lnTo>
                  <a:pt x="6215475" y="2270153"/>
                </a:lnTo>
                <a:lnTo>
                  <a:pt x="6255966" y="2335401"/>
                </a:lnTo>
                <a:lnTo>
                  <a:pt x="6272711" y="2385144"/>
                </a:lnTo>
                <a:cubicBezTo>
                  <a:pt x="6282320" y="2406495"/>
                  <a:pt x="6299066" y="2405139"/>
                  <a:pt x="6304347" y="2439388"/>
                </a:cubicBezTo>
                <a:cubicBezTo>
                  <a:pt x="6297131" y="2486231"/>
                  <a:pt x="6325530" y="2500962"/>
                  <a:pt x="6326729" y="2549400"/>
                </a:cubicBezTo>
                <a:cubicBezTo>
                  <a:pt x="6325926" y="2572066"/>
                  <a:pt x="6339111" y="2599957"/>
                  <a:pt x="6344663" y="2628839"/>
                </a:cubicBezTo>
                <a:lnTo>
                  <a:pt x="6375811" y="2639204"/>
                </a:lnTo>
                <a:cubicBezTo>
                  <a:pt x="6375427" y="2643533"/>
                  <a:pt x="6375041" y="2647863"/>
                  <a:pt x="6374657" y="2652193"/>
                </a:cubicBezTo>
                <a:cubicBezTo>
                  <a:pt x="6373555" y="2658134"/>
                  <a:pt x="6371943" y="2662665"/>
                  <a:pt x="6369740" y="2664642"/>
                </a:cubicBezTo>
                <a:cubicBezTo>
                  <a:pt x="6368032" y="2674540"/>
                  <a:pt x="6371528" y="2686899"/>
                  <a:pt x="6361964" y="2690172"/>
                </a:cubicBezTo>
                <a:cubicBezTo>
                  <a:pt x="6350507" y="2696218"/>
                  <a:pt x="6369375" y="2734440"/>
                  <a:pt x="6355511" y="2727335"/>
                </a:cubicBezTo>
                <a:cubicBezTo>
                  <a:pt x="6358746" y="2734104"/>
                  <a:pt x="6360434" y="2742096"/>
                  <a:pt x="6361058" y="2750592"/>
                </a:cubicBezTo>
                <a:cubicBezTo>
                  <a:pt x="6361013" y="2751998"/>
                  <a:pt x="6360970" y="2753408"/>
                  <a:pt x="6360926" y="2754814"/>
                </a:cubicBezTo>
                <a:lnTo>
                  <a:pt x="6339285" y="2810353"/>
                </a:lnTo>
                <a:cubicBezTo>
                  <a:pt x="6360091" y="2854187"/>
                  <a:pt x="6313103" y="2870086"/>
                  <a:pt x="6325672" y="2908809"/>
                </a:cubicBezTo>
                <a:cubicBezTo>
                  <a:pt x="6341563" y="2966972"/>
                  <a:pt x="6291836" y="2935388"/>
                  <a:pt x="6333498" y="3009772"/>
                </a:cubicBezTo>
                <a:cubicBezTo>
                  <a:pt x="6345476" y="3039254"/>
                  <a:pt x="6345955" y="3068963"/>
                  <a:pt x="6334947" y="3095405"/>
                </a:cubicBezTo>
                <a:lnTo>
                  <a:pt x="6344768" y="3155941"/>
                </a:lnTo>
                <a:cubicBezTo>
                  <a:pt x="6348643" y="3153663"/>
                  <a:pt x="6311793" y="3186588"/>
                  <a:pt x="6314754" y="3197987"/>
                </a:cubicBezTo>
                <a:cubicBezTo>
                  <a:pt x="6318695" y="3221971"/>
                  <a:pt x="6319257" y="3226752"/>
                  <a:pt x="6304230" y="3239690"/>
                </a:cubicBezTo>
                <a:cubicBezTo>
                  <a:pt x="6306321" y="3248567"/>
                  <a:pt x="6307305" y="3254005"/>
                  <a:pt x="6308837" y="3264003"/>
                </a:cubicBezTo>
                <a:cubicBezTo>
                  <a:pt x="6301812" y="3288243"/>
                  <a:pt x="6298529" y="3302527"/>
                  <a:pt x="6309285" y="3324103"/>
                </a:cubicBezTo>
                <a:cubicBezTo>
                  <a:pt x="6301188" y="3343007"/>
                  <a:pt x="6329285" y="3359307"/>
                  <a:pt x="6342503" y="3405661"/>
                </a:cubicBezTo>
                <a:cubicBezTo>
                  <a:pt x="6338012" y="3447477"/>
                  <a:pt x="6408325" y="3505721"/>
                  <a:pt x="6401531" y="3550593"/>
                </a:cubicBezTo>
                <a:cubicBezTo>
                  <a:pt x="6395655" y="3579549"/>
                  <a:pt x="6423437" y="3594758"/>
                  <a:pt x="6427705" y="3624684"/>
                </a:cubicBezTo>
                <a:cubicBezTo>
                  <a:pt x="6416402" y="3629199"/>
                  <a:pt x="6435787" y="3639516"/>
                  <a:pt x="6448424" y="3657106"/>
                </a:cubicBezTo>
                <a:lnTo>
                  <a:pt x="6444014" y="3752742"/>
                </a:lnTo>
                <a:cubicBezTo>
                  <a:pt x="6443990" y="3752777"/>
                  <a:pt x="6443967" y="3752813"/>
                  <a:pt x="6443946" y="3752849"/>
                </a:cubicBezTo>
                <a:lnTo>
                  <a:pt x="0" y="375284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28A6E-2CF3-4354-B0A2-B15F29BF0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457" y="1744979"/>
            <a:ext cx="5389493" cy="5445076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Defined Roles of the Agent: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KPI Classifier: Evaluates overall project health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Risk Detector: Flags critical issues automatically</a:t>
            </a:r>
          </a:p>
          <a:p>
            <a:pPr marL="0" indent="0" algn="just">
              <a:buNone/>
            </a:pPr>
            <a:r>
              <a:rPr lang="en-US" b="1" dirty="0"/>
              <a:t>Advantages: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Modular design (easy upgrades)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Autonomy (works without manual intervention)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Explainability (decisions are traceable)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Seamless integration with backend logic</a:t>
            </a:r>
          </a:p>
          <a:p>
            <a:pPr marL="0" indent="0" algn="just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72574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BDE10-F6F3-4DAB-981E-6A17DEB9B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Conclusion</a:t>
            </a:r>
          </a:p>
        </p:txBody>
      </p: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97746-366A-4B8F-BF33-86CA6DA91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AI-enabled system for proactive project management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Combines </a:t>
            </a:r>
            <a:r>
              <a:rPr lang="en-US" sz="2000" dirty="0" err="1"/>
              <a:t>FastAPI</a:t>
            </a:r>
            <a:r>
              <a:rPr lang="en-US" sz="2000" dirty="0"/>
              <a:t> backend, React frontend, MySQL DB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"Lama3" agent = smart, explainable, autonomous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Supports ethical AI practices and real-time decisions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122" name="Picture 2" descr="11+ Thousand Conclusion Text Royalty-Free Images, Stock Photos &amp; Pictures |  Shutterstock">
            <a:extLst>
              <a:ext uri="{FF2B5EF4-FFF2-40B4-BE49-F238E27FC236}">
                <a16:creationId xmlns:a16="http://schemas.microsoft.com/office/drawing/2014/main" id="{17EE1DB6-8231-4CED-85F9-ED73B8C65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1532" y="3101495"/>
            <a:ext cx="5150277" cy="247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3" name="Rectangle 513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56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9" name="Rectangle 206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3" name="Picture 5" descr="White Simple Artificial Intelligence Technology Promotion Banner Poster  Background, White, Concise, Simple Background Image And Wallpaper for Free  Download">
            <a:extLst>
              <a:ext uri="{FF2B5EF4-FFF2-40B4-BE49-F238E27FC236}">
                <a16:creationId xmlns:a16="http://schemas.microsoft.com/office/drawing/2014/main" id="{6273FA27-3B04-4E05-9064-4ABA690B2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96" r="27112" b="1"/>
          <a:stretch>
            <a:fillRect/>
          </a:stretch>
        </p:blipFill>
        <p:spPr bwMode="auto">
          <a:xfrm>
            <a:off x="5313225" y="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7666B1-9EFA-4AA5-A510-6CE1C9B7A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0143"/>
            <a:ext cx="10835138" cy="1956841"/>
          </a:xfrm>
        </p:spPr>
        <p:txBody>
          <a:bodyPr anchor="b">
            <a:normAutofit/>
          </a:bodyPr>
          <a:lstStyle/>
          <a:p>
            <a:pPr algn="ctr"/>
            <a:r>
              <a:rPr lang="en-US" sz="4200" b="1" dirty="0"/>
              <a:t>Introduction &amp; Problem Statement</a:t>
            </a:r>
            <a:br>
              <a:rPr lang="en-US" sz="4200" b="1" dirty="0"/>
            </a:br>
            <a:endParaRPr lang="en-US" sz="42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CDCB983-E432-4535-8297-4491D57BD8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0080" y="2872899"/>
            <a:ext cx="9036483" cy="33206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Modern project management is often reactive.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Common problems: delayed detection of budget overruns, missed deadlines, overloaded employees.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Our system uses an autonomous AI agent, "Lama3", to analyze KPIs and predict risks.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Provides early alerts to project managers for proactive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1970347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7" name="Rectangle 308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5" name="Picture 3" descr="Artificial Intelligence White Background Images – Browse 4,910,727 Stock  Photos, Vectors, and Video | Adobe Stock">
            <a:extLst>
              <a:ext uri="{FF2B5EF4-FFF2-40B4-BE49-F238E27FC236}">
                <a16:creationId xmlns:a16="http://schemas.microsoft.com/office/drawing/2014/main" id="{00D1F643-C793-4D96-8CBF-1B6FBA671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7" r="15074"/>
          <a:stretch>
            <a:fillRect/>
          </a:stretch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9" name="Rectangle 308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01BE71-C0C7-412A-A925-9900BB499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86776" cy="189991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System Architecture</a:t>
            </a:r>
            <a:br>
              <a:rPr lang="en-US" sz="4000" b="1" dirty="0"/>
            </a:br>
            <a:endParaRPr lang="en-US" sz="40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8F736EC-AFF1-46E9-9D37-0961FCF8E6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34201"/>
            <a:ext cx="8958943" cy="37427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Three-tiered architecture: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Frontend (React):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UI for users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Backend (FastAPI):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Handles logic &amp; integrates Lama3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Database (MySQL)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Stores projects, tasks, KPIs, alerts…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Lama3 AI agent: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Built into backend</a:t>
            </a:r>
          </a:p>
        </p:txBody>
      </p:sp>
    </p:spTree>
    <p:extLst>
      <p:ext uri="{BB962C8B-B14F-4D97-AF65-F5344CB8AC3E}">
        <p14:creationId xmlns:p14="http://schemas.microsoft.com/office/powerpoint/2010/main" val="3307249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26" name="Rectangle 4120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7" name="Freeform: Shape 4122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47A97C-C262-4ABF-A3AE-AB00517B7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sz="6000" dirty="0"/>
              <a:t>Backend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EEC4AD2-F88E-402B-8CEB-45A20E849A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38603" y="2209087"/>
            <a:ext cx="5611143" cy="387893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R="0" lvl="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FastAPI: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Runs the system fast and handles requests</a:t>
            </a:r>
          </a:p>
          <a:p>
            <a:pPr marR="0" lvl="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SQLAlchemy: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Connects Python to the database</a:t>
            </a:r>
          </a:p>
          <a:p>
            <a:pPr marR="0" lvl="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Data Models: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We created tables for employees, projects, tasks, alerts, and more</a:t>
            </a:r>
          </a:p>
          <a:p>
            <a:pPr marR="0" lvl="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CRUD Operations: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Add, view, update, and delete data</a:t>
            </a:r>
          </a:p>
        </p:txBody>
      </p:sp>
      <p:pic>
        <p:nvPicPr>
          <p:cNvPr id="4099" name="Picture 3" descr="FastAPI">
            <a:extLst>
              <a:ext uri="{FF2B5EF4-FFF2-40B4-BE49-F238E27FC236}">
                <a16:creationId xmlns:a16="http://schemas.microsoft.com/office/drawing/2014/main" id="{6A4AE979-C25D-4835-8B11-A11C362E7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49747" y="2444112"/>
            <a:ext cx="4788505" cy="172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25" name="Freeform: Shape 4124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315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62ABC4B-37D8-4218-BDD8-6DF6A00C0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F39154B9-EC7E-40D2-AD6E-FCD80E7DBD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35" b="1"/>
          <a:stretch>
            <a:fillRect/>
          </a:stretch>
        </p:blipFill>
        <p:spPr>
          <a:xfrm>
            <a:off x="419428" y="915294"/>
            <a:ext cx="5674897" cy="2595559"/>
          </a:xfrm>
          <a:prstGeom prst="rect">
            <a:avLst/>
          </a:prstGeom>
        </p:spPr>
      </p:pic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CE0F46AE-556C-4DC3-A035-7D410F5DF8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672"/>
          <a:stretch>
            <a:fillRect/>
          </a:stretch>
        </p:blipFill>
        <p:spPr>
          <a:xfrm>
            <a:off x="321730" y="3510853"/>
            <a:ext cx="5674897" cy="2789954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BB13F2F3-7593-4F06-BEE3-9FD0D3976D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782" b="1"/>
          <a:stretch>
            <a:fillRect/>
          </a:stretch>
        </p:blipFill>
        <p:spPr>
          <a:xfrm>
            <a:off x="6195373" y="743577"/>
            <a:ext cx="5674897" cy="55572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08F05E-6F6A-4406-8EE2-11FDFDAF4E9E}"/>
              </a:ext>
            </a:extLst>
          </p:cNvPr>
          <p:cNvSpPr txBox="1"/>
          <p:nvPr/>
        </p:nvSpPr>
        <p:spPr>
          <a:xfrm>
            <a:off x="3047163" y="294753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404040"/>
                </a:solidFill>
                <a:effectLst/>
                <a:latin typeface="quote-cjk-patch"/>
              </a:rPr>
              <a:t>CRUD Endpoints in Swagger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816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71EF6B9-65D1-4413-A79E-BED005D24E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5" r="5724" b="-3"/>
          <a:stretch>
            <a:fillRect/>
          </a:stretch>
        </p:blipFill>
        <p:spPr>
          <a:xfrm>
            <a:off x="643467" y="1654282"/>
            <a:ext cx="5294716" cy="3549434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7185721-5C00-4961-8804-302B7BD4B0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051"/>
          <a:stretch>
            <a:fillRect/>
          </a:stretch>
        </p:blipFill>
        <p:spPr>
          <a:xfrm>
            <a:off x="6253817" y="1654302"/>
            <a:ext cx="5294715" cy="354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419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B62F93-B716-4147-A217-4AA97C09E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Database Design – Structure</a:t>
            </a:r>
          </a:p>
        </p:txBody>
      </p:sp>
      <p:sp>
        <p:nvSpPr>
          <p:cNvPr id="104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445AE-9C82-49ED-96E0-E58F75107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2200" b="1" dirty="0"/>
              <a:t>Main Points: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Built with </a:t>
            </a:r>
            <a:r>
              <a:rPr lang="en-US" sz="2200" b="1" dirty="0"/>
              <a:t>MySQL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Models represent real-world entities: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/>
              <a:t>Customers</a:t>
            </a:r>
            <a:r>
              <a:rPr lang="en-US" sz="2200" dirty="0"/>
              <a:t> – with contact info and company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/>
              <a:t>Projects</a:t>
            </a:r>
            <a:r>
              <a:rPr lang="en-US" sz="2200" dirty="0"/>
              <a:t> – linked to customers, with budget, status,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/>
              <a:t>Employees</a:t>
            </a:r>
            <a:r>
              <a:rPr lang="en-US" sz="2200" dirty="0"/>
              <a:t> – with login info and preferences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/>
              <a:t>Tasks</a:t>
            </a:r>
            <a:r>
              <a:rPr lang="en-US" sz="2200" dirty="0"/>
              <a:t> – linked to projects and employees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/>
              <a:t>Alerts</a:t>
            </a:r>
            <a:r>
              <a:rPr lang="en-US" sz="2200" dirty="0"/>
              <a:t> – created by AI or manually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/>
              <a:t>KPIs &amp; Budget History</a:t>
            </a:r>
            <a:r>
              <a:rPr lang="en-US" sz="2200" dirty="0"/>
              <a:t> – used by the AI agent</a:t>
            </a:r>
          </a:p>
          <a:p>
            <a:endParaRPr lang="en-US" sz="2200" dirty="0"/>
          </a:p>
        </p:txBody>
      </p:sp>
      <p:pic>
        <p:nvPicPr>
          <p:cNvPr id="1028" name="Picture 4" descr="MySql Logo PNG Transparent &amp; SVG Vector - Freebie Supply">
            <a:extLst>
              <a:ext uri="{FF2B5EF4-FFF2-40B4-BE49-F238E27FC236}">
                <a16:creationId xmlns:a16="http://schemas.microsoft.com/office/drawing/2014/main" id="{30264CD1-9884-4D80-9DDE-4FD3B51E2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5" r="14400"/>
          <a:stretch>
            <a:fillRect/>
          </a:stretch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3794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258AE2F-281D-4F90-A0F6-F53FC43235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681366"/>
              </p:ext>
            </p:extLst>
          </p:nvPr>
        </p:nvGraphicFramePr>
        <p:xfrm>
          <a:off x="341812" y="826294"/>
          <a:ext cx="5623560" cy="24688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794665">
                  <a:extLst>
                    <a:ext uri="{9D8B030D-6E8A-4147-A177-3AD203B41FA5}">
                      <a16:colId xmlns:a16="http://schemas.microsoft.com/office/drawing/2014/main" val="1562640965"/>
                    </a:ext>
                  </a:extLst>
                </a:gridCol>
                <a:gridCol w="1954375">
                  <a:extLst>
                    <a:ext uri="{9D8B030D-6E8A-4147-A177-3AD203B41FA5}">
                      <a16:colId xmlns:a16="http://schemas.microsoft.com/office/drawing/2014/main" val="4194099180"/>
                    </a:ext>
                  </a:extLst>
                </a:gridCol>
                <a:gridCol w="1874520">
                  <a:extLst>
                    <a:ext uri="{9D8B030D-6E8A-4147-A177-3AD203B41FA5}">
                      <a16:colId xmlns:a16="http://schemas.microsoft.com/office/drawing/2014/main" val="1147449095"/>
                    </a:ext>
                  </a:extLst>
                </a:gridCol>
              </a:tblGrid>
              <a:tr h="257096">
                <a:tc>
                  <a:txBody>
                    <a:bodyPr/>
                    <a:lstStyle/>
                    <a:p>
                      <a:r>
                        <a:rPr lang="en-US"/>
                        <a:t>Field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6961984"/>
                  </a:ext>
                </a:extLst>
              </a:tr>
              <a:tr h="257096">
                <a:tc>
                  <a:txBody>
                    <a:bodyPr/>
                    <a:lstStyle/>
                    <a:p>
                      <a:r>
                        <a:rPr lang="en-US" dirty="0" err="1"/>
                        <a:t>customer_id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INT (PK)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Unique customer 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5252758"/>
                  </a:ext>
                </a:extLst>
              </a:tr>
              <a:tr h="257096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VARCHAR(100)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 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6434759"/>
                  </a:ext>
                </a:extLst>
              </a:tr>
              <a:tr h="257096">
                <a:tc>
                  <a:txBody>
                    <a:bodyPr/>
                    <a:lstStyle/>
                    <a:p>
                      <a:r>
                        <a:rPr lang="en-US" dirty="0"/>
                        <a:t>company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VARCHAR(100)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Company 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6450628"/>
                  </a:ext>
                </a:extLst>
              </a:tr>
              <a:tr h="257096">
                <a:tc>
                  <a:txBody>
                    <a:bodyPr/>
                    <a:lstStyle/>
                    <a:p>
                      <a:r>
                        <a:rPr lang="en-US"/>
                        <a:t>email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VARCHAR(100)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Email address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354094"/>
                  </a:ext>
                </a:extLst>
              </a:tr>
              <a:tr h="257096">
                <a:tc>
                  <a:txBody>
                    <a:bodyPr/>
                    <a:lstStyle/>
                    <a:p>
                      <a:r>
                        <a:rPr lang="en-US"/>
                        <a:t>phone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VARCHAR(20)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 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65251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017C719-61FA-4788-B184-775324BF1913}"/>
              </a:ext>
            </a:extLst>
          </p:cNvPr>
          <p:cNvSpPr txBox="1"/>
          <p:nvPr/>
        </p:nvSpPr>
        <p:spPr>
          <a:xfrm>
            <a:off x="2192299" y="330951"/>
            <a:ext cx="2367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Customers Table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465F35-77AD-49B1-9861-878B22CAB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993673"/>
              </p:ext>
            </p:extLst>
          </p:nvPr>
        </p:nvGraphicFramePr>
        <p:xfrm>
          <a:off x="243337" y="4387334"/>
          <a:ext cx="5820509" cy="237744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989295">
                  <a:extLst>
                    <a:ext uri="{9D8B030D-6E8A-4147-A177-3AD203B41FA5}">
                      <a16:colId xmlns:a16="http://schemas.microsoft.com/office/drawing/2014/main" val="914540319"/>
                    </a:ext>
                  </a:extLst>
                </a:gridCol>
                <a:gridCol w="1989295">
                  <a:extLst>
                    <a:ext uri="{9D8B030D-6E8A-4147-A177-3AD203B41FA5}">
                      <a16:colId xmlns:a16="http://schemas.microsoft.com/office/drawing/2014/main" val="2867217707"/>
                    </a:ext>
                  </a:extLst>
                </a:gridCol>
                <a:gridCol w="1841919">
                  <a:extLst>
                    <a:ext uri="{9D8B030D-6E8A-4147-A177-3AD203B41FA5}">
                      <a16:colId xmlns:a16="http://schemas.microsoft.com/office/drawing/2014/main" val="2012304142"/>
                    </a:ext>
                  </a:extLst>
                </a:gridCol>
              </a:tblGrid>
              <a:tr h="193338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2727114"/>
                  </a:ext>
                </a:extLst>
              </a:tr>
              <a:tr h="193338">
                <a:tc>
                  <a:txBody>
                    <a:bodyPr/>
                    <a:lstStyle/>
                    <a:p>
                      <a:r>
                        <a:rPr lang="en-US" dirty="0" err="1"/>
                        <a:t>employee_id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(PK)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Unique employee 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1230491"/>
                  </a:ext>
                </a:extLst>
              </a:tr>
              <a:tr h="193338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VARCHAR(100)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Full 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323266"/>
                  </a:ext>
                </a:extLst>
              </a:tr>
              <a:tr h="193338">
                <a:tc>
                  <a:txBody>
                    <a:bodyPr/>
                    <a:lstStyle/>
                    <a:p>
                      <a:r>
                        <a:rPr lang="en-US"/>
                        <a:t>email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VARCHAR(100)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Unique email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6126593"/>
                  </a:ext>
                </a:extLst>
              </a:tr>
              <a:tr h="193338">
                <a:tc>
                  <a:txBody>
                    <a:bodyPr/>
                    <a:lstStyle/>
                    <a:p>
                      <a:r>
                        <a:rPr lang="en-US"/>
                        <a:t>password_hash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Password (hashed)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86366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E9052A0-1C8D-4E28-9EC7-31DB661E10FB}"/>
              </a:ext>
            </a:extLst>
          </p:cNvPr>
          <p:cNvSpPr txBox="1"/>
          <p:nvPr/>
        </p:nvSpPr>
        <p:spPr>
          <a:xfrm>
            <a:off x="2268779" y="3919177"/>
            <a:ext cx="2367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Employees Table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58E1186-33D2-4DC7-AAC7-3B6054C1A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794644"/>
              </p:ext>
            </p:extLst>
          </p:nvPr>
        </p:nvGraphicFramePr>
        <p:xfrm>
          <a:off x="6226629" y="416188"/>
          <a:ext cx="5837256" cy="6348586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945752">
                  <a:extLst>
                    <a:ext uri="{9D8B030D-6E8A-4147-A177-3AD203B41FA5}">
                      <a16:colId xmlns:a16="http://schemas.microsoft.com/office/drawing/2014/main" val="998376345"/>
                    </a:ext>
                  </a:extLst>
                </a:gridCol>
                <a:gridCol w="1945752">
                  <a:extLst>
                    <a:ext uri="{9D8B030D-6E8A-4147-A177-3AD203B41FA5}">
                      <a16:colId xmlns:a16="http://schemas.microsoft.com/office/drawing/2014/main" val="27198825"/>
                    </a:ext>
                  </a:extLst>
                </a:gridCol>
                <a:gridCol w="1945752">
                  <a:extLst>
                    <a:ext uri="{9D8B030D-6E8A-4147-A177-3AD203B41FA5}">
                      <a16:colId xmlns:a16="http://schemas.microsoft.com/office/drawing/2014/main" val="2896209218"/>
                    </a:ext>
                  </a:extLst>
                </a:gridCol>
              </a:tblGrid>
              <a:tr h="373446">
                <a:tc>
                  <a:txBody>
                    <a:bodyPr/>
                    <a:lstStyle/>
                    <a:p>
                      <a:r>
                        <a:rPr lang="en-US"/>
                        <a:t>Field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1529172"/>
                  </a:ext>
                </a:extLst>
              </a:tr>
              <a:tr h="653531">
                <a:tc>
                  <a:txBody>
                    <a:bodyPr/>
                    <a:lstStyle/>
                    <a:p>
                      <a:r>
                        <a:rPr lang="en-US"/>
                        <a:t>project_id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INT (PK)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Unique project 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7295421"/>
                  </a:ext>
                </a:extLst>
              </a:tr>
              <a:tr h="373446">
                <a:tc>
                  <a:txBody>
                    <a:bodyPr/>
                    <a:lstStyle/>
                    <a:p>
                      <a:r>
                        <a:rPr lang="en-US"/>
                        <a:t>project_name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VARCHAR(100)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Project title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4463399"/>
                  </a:ext>
                </a:extLst>
              </a:tr>
              <a:tr h="653531">
                <a:tc>
                  <a:txBody>
                    <a:bodyPr/>
                    <a:lstStyle/>
                    <a:p>
                      <a:r>
                        <a:rPr lang="en-US"/>
                        <a:t>customer_id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INT (FK)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Linked to Customers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3434295"/>
                  </a:ext>
                </a:extLst>
              </a:tr>
              <a:tr h="373446">
                <a:tc>
                  <a:txBody>
                    <a:bodyPr/>
                    <a:lstStyle/>
                    <a:p>
                      <a:r>
                        <a:rPr lang="en-US"/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ENUM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Project state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7564623"/>
                  </a:ext>
                </a:extLst>
              </a:tr>
              <a:tr h="653531">
                <a:tc>
                  <a:txBody>
                    <a:bodyPr/>
                    <a:lstStyle/>
                    <a:p>
                      <a:r>
                        <a:rPr lang="en-US"/>
                        <a:t>completion_percentage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DECIMAL(5,2)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Progress in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5938354"/>
                  </a:ext>
                </a:extLst>
              </a:tr>
              <a:tr h="653531">
                <a:tc>
                  <a:txBody>
                    <a:bodyPr/>
                    <a:lstStyle/>
                    <a:p>
                      <a:r>
                        <a:rPr lang="en-US"/>
                        <a:t>budget_total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DECIMAL(12,2)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Total budget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3201111"/>
                  </a:ext>
                </a:extLst>
              </a:tr>
              <a:tr h="653531">
                <a:tc>
                  <a:txBody>
                    <a:bodyPr/>
                    <a:lstStyle/>
                    <a:p>
                      <a:r>
                        <a:rPr lang="en-US"/>
                        <a:t>budget_used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DECIMAL(12,2)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Used budget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6533734"/>
                  </a:ext>
                </a:extLst>
              </a:tr>
              <a:tr h="653531">
                <a:tc>
                  <a:txBody>
                    <a:bodyPr/>
                    <a:lstStyle/>
                    <a:p>
                      <a:r>
                        <a:rPr lang="en-US"/>
                        <a:t>budget_status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ENUM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Budget performance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2907454"/>
                  </a:ext>
                </a:extLst>
              </a:tr>
              <a:tr h="653531">
                <a:tc>
                  <a:txBody>
                    <a:bodyPr/>
                    <a:lstStyle/>
                    <a:p>
                      <a:r>
                        <a:rPr lang="en-US"/>
                        <a:t>start_date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start 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1747213"/>
                  </a:ext>
                </a:extLst>
              </a:tr>
              <a:tr h="653531">
                <a:tc>
                  <a:txBody>
                    <a:bodyPr/>
                    <a:lstStyle/>
                    <a:p>
                      <a:r>
                        <a:rPr lang="en-US" dirty="0" err="1"/>
                        <a:t>launch_date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Planned launch 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521060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A834B87-F108-4A0C-8CE2-18E37AC1ED20}"/>
              </a:ext>
            </a:extLst>
          </p:cNvPr>
          <p:cNvSpPr txBox="1"/>
          <p:nvPr/>
        </p:nvSpPr>
        <p:spPr>
          <a:xfrm>
            <a:off x="8556873" y="46856"/>
            <a:ext cx="3170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Projects Table</a:t>
            </a:r>
          </a:p>
        </p:txBody>
      </p:sp>
    </p:spTree>
    <p:extLst>
      <p:ext uri="{BB962C8B-B14F-4D97-AF65-F5344CB8AC3E}">
        <p14:creationId xmlns:p14="http://schemas.microsoft.com/office/powerpoint/2010/main" val="2050921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14C28F-DB6D-4E3B-BCE1-2D70C6AB8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908" y="0"/>
            <a:ext cx="67641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276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720</Words>
  <Application>Microsoft Office PowerPoint</Application>
  <PresentationFormat>Widescreen</PresentationFormat>
  <Paragraphs>164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Unicode MS</vt:lpstr>
      <vt:lpstr>Calibri</vt:lpstr>
      <vt:lpstr>Calibri Light</vt:lpstr>
      <vt:lpstr>Courier New</vt:lpstr>
      <vt:lpstr>quote-cjk-patch</vt:lpstr>
      <vt:lpstr>Office Theme</vt:lpstr>
      <vt:lpstr>Advanced Smart AI Agent for Project Management</vt:lpstr>
      <vt:lpstr>Introduction &amp; Problem Statement </vt:lpstr>
      <vt:lpstr>System Architecture </vt:lpstr>
      <vt:lpstr>Backend </vt:lpstr>
      <vt:lpstr>PowerPoint Presentation</vt:lpstr>
      <vt:lpstr>PowerPoint Presentation</vt:lpstr>
      <vt:lpstr>Database Design – Structure</vt:lpstr>
      <vt:lpstr>PowerPoint Presentation</vt:lpstr>
      <vt:lpstr>PowerPoint Presentation</vt:lpstr>
      <vt:lpstr>Frontend Implementation</vt:lpstr>
      <vt:lpstr>PowerPoint Presentation</vt:lpstr>
      <vt:lpstr>AI Agent – “Lama3”: The Intelligence Core</vt:lpstr>
      <vt:lpstr>AI Agent – “Lama3”: Output</vt:lpstr>
      <vt:lpstr>How the AI Agent Works</vt:lpstr>
      <vt:lpstr>Role-Based AI Design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Smart AI Agent for Project Management</dc:title>
  <dc:creator>Omar</dc:creator>
  <cp:lastModifiedBy>Omar</cp:lastModifiedBy>
  <cp:revision>4</cp:revision>
  <dcterms:created xsi:type="dcterms:W3CDTF">2025-07-14T17:31:59Z</dcterms:created>
  <dcterms:modified xsi:type="dcterms:W3CDTF">2025-07-15T18:00:00Z</dcterms:modified>
</cp:coreProperties>
</file>