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410" r:id="rId4"/>
    <p:sldId id="695" r:id="rId5"/>
    <p:sldId id="722" r:id="rId7"/>
    <p:sldId id="717" r:id="rId8"/>
    <p:sldId id="745" r:id="rId9"/>
    <p:sldId id="735" r:id="rId10"/>
    <p:sldId id="746" r:id="rId11"/>
    <p:sldId id="724" r:id="rId12"/>
    <p:sldId id="723" r:id="rId13"/>
    <p:sldId id="727" r:id="rId14"/>
    <p:sldId id="730" r:id="rId15"/>
    <p:sldId id="729" r:id="rId16"/>
    <p:sldId id="733" r:id="rId17"/>
    <p:sldId id="736" r:id="rId18"/>
    <p:sldId id="747" r:id="rId19"/>
    <p:sldId id="734" r:id="rId20"/>
    <p:sldId id="431"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袁天昊" initials="yt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96" autoAdjust="0"/>
    <p:restoredTop sz="94660"/>
  </p:normalViewPr>
  <p:slideViewPr>
    <p:cSldViewPr snapToGrid="0" showGuides="1">
      <p:cViewPr varScale="1">
        <p:scale>
          <a:sx n="78" d="100"/>
          <a:sy n="78" d="100"/>
        </p:scale>
        <p:origin x="261" y="57"/>
      </p:cViewPr>
      <p:guideLst>
        <p:guide orient="horz" pos="2124"/>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63.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78E24B5-153F-49DD-8DC2-609C5B5A8142}"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78E24B5-153F-49DD-8DC2-609C5B5A8142}"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78E24B5-153F-49DD-8DC2-609C5B5A8142}"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78E24B5-153F-49DD-8DC2-609C5B5A8142}"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78E24B5-153F-49DD-8DC2-609C5B5A8142}"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78E24B5-153F-49DD-8DC2-609C5B5A8142}"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78E24B5-153F-49DD-8DC2-609C5B5A8142}"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78E24B5-153F-49DD-8DC2-609C5B5A8142}"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78E24B5-153F-49DD-8DC2-609C5B5A8142}"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78E24B5-153F-49DD-8DC2-609C5B5A8142}"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1833"/>
            <a:ext cx="9144000" cy="2387600"/>
          </a:xfrm>
        </p:spPr>
        <p:txBody>
          <a:bodyPr anchor="b"/>
          <a:lstStyle>
            <a:lvl1pPr algn="ctr">
              <a:defRPr sz="8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568"/>
            <a:ext cx="9144000" cy="1655233"/>
          </a:xfrm>
        </p:spPr>
        <p:txBody>
          <a:bodyPr/>
          <a:lstStyle>
            <a:lvl1pPr marL="0" indent="0" algn="ctr">
              <a:buNone/>
              <a:defRPr sz="3200"/>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98B730C7-43D9-274A-92D2-9055F0293744}"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B84889CF-5282-BC45-A44D-F31AE4944614}" type="slidenum">
              <a:rPr kumimoji="1" lang="zh-CN" altLang="en-US" smtClean="0"/>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矩形 10"/>
          <p:cNvSpPr/>
          <p:nvPr userDrawn="1"/>
        </p:nvSpPr>
        <p:spPr>
          <a:xfrm>
            <a:off x="1970156" y="342981"/>
            <a:ext cx="10283688" cy="681855"/>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2" name="标题 1"/>
          <p:cNvSpPr>
            <a:spLocks noGrp="1"/>
          </p:cNvSpPr>
          <p:nvPr>
            <p:ph type="title"/>
          </p:nvPr>
        </p:nvSpPr>
        <p:spPr>
          <a:xfrm>
            <a:off x="2584810" y="342980"/>
            <a:ext cx="8579679" cy="658651"/>
          </a:xfrm>
        </p:spPr>
        <p:txBody>
          <a:bodyPr bIns="10800">
            <a:normAutofit/>
          </a:bodyPr>
          <a:lstStyle>
            <a:lvl1pPr>
              <a:defRPr sz="3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dirty="0"/>
              <a:t>单击此处编辑母版标题样式</a:t>
            </a:r>
            <a:endParaRPr kumimoji="1" lang="zh-CN" altLang="en-US" dirty="0"/>
          </a:p>
        </p:txBody>
      </p:sp>
      <p:sp>
        <p:nvSpPr>
          <p:cNvPr id="3" name="内容占位符 2"/>
          <p:cNvSpPr>
            <a:spLocks noGrp="1"/>
          </p:cNvSpPr>
          <p:nvPr>
            <p:ph idx="1" hasCustomPrompt="1"/>
          </p:nvPr>
        </p:nvSpPr>
        <p:spPr/>
        <p:txBody>
          <a:bodyPr>
            <a:normAutofit/>
          </a:bodyPr>
          <a:lstStyle>
            <a:lvl1pPr>
              <a:lnSpc>
                <a:spcPct val="125000"/>
              </a:lnSpc>
              <a:defRPr sz="2135"/>
            </a:lvl1pPr>
          </a:lstStyle>
          <a:p>
            <a:r>
              <a:rPr kumimoji="1" lang="zh-CN" altLang="en-US" dirty="0"/>
              <a:t>单击此处编辑母版文本样式
二级
三级
四级
五级</a:t>
            </a:r>
            <a:endParaRPr kumimoji="1" lang="zh-CN" altLang="en-US" dirty="0"/>
          </a:p>
        </p:txBody>
      </p:sp>
      <p:sp>
        <p:nvSpPr>
          <p:cNvPr id="4" name="日期占位符 3"/>
          <p:cNvSpPr>
            <a:spLocks noGrp="1"/>
          </p:cNvSpPr>
          <p:nvPr>
            <p:ph type="dt" sz="half" idx="10"/>
          </p:nvPr>
        </p:nvSpPr>
        <p:spPr/>
        <p:txBody>
          <a:bodyPr/>
          <a:lstStyle/>
          <a:p>
            <a:fld id="{98B730C7-43D9-274A-92D2-9055F0293744}"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B84889CF-5282-BC45-A44D-F31AE4944614}" type="slidenum">
              <a:rPr kumimoji="1" lang="zh-CN" altLang="en-US" smtClean="0"/>
            </a:fld>
            <a:endParaRPr kumimoji="1" lang="zh-CN" altLang="en-US"/>
          </a:p>
        </p:txBody>
      </p:sp>
      <p:sp>
        <p:nvSpPr>
          <p:cNvPr id="7" name="五边形 6"/>
          <p:cNvSpPr/>
          <p:nvPr userDrawn="1"/>
        </p:nvSpPr>
        <p:spPr>
          <a:xfrm>
            <a:off x="-70677" y="273947"/>
            <a:ext cx="2553253" cy="815239"/>
          </a:xfrm>
          <a:prstGeom prst="homePlat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grpSp>
        <p:nvGrpSpPr>
          <p:cNvPr id="8" name="组合 7"/>
          <p:cNvGrpSpPr/>
          <p:nvPr userDrawn="1"/>
        </p:nvGrpSpPr>
        <p:grpSpPr>
          <a:xfrm>
            <a:off x="102235" y="342980"/>
            <a:ext cx="2107565" cy="665475"/>
            <a:chOff x="1416158" y="1776709"/>
            <a:chExt cx="2425399" cy="765832"/>
          </a:xfrm>
        </p:grpSpPr>
        <p:pic>
          <p:nvPicPr>
            <p:cNvPr id="9" name="图片 8"/>
            <p:cNvPicPr>
              <a:picLocks noChangeAspect="1"/>
            </p:cNvPicPr>
            <p:nvPr/>
          </p:nvPicPr>
          <p:blipFill>
            <a:blip r:embed="rId2" cstate="email"/>
            <a:stretch>
              <a:fillRect/>
            </a:stretch>
          </p:blipFill>
          <p:spPr>
            <a:xfrm>
              <a:off x="2073496" y="1840839"/>
              <a:ext cx="1768061" cy="637573"/>
            </a:xfrm>
            <a:prstGeom prst="rect">
              <a:avLst/>
            </a:prstGeom>
          </p:spPr>
        </p:pic>
        <p:pic>
          <p:nvPicPr>
            <p:cNvPr id="10" name="图片 9"/>
            <p:cNvPicPr>
              <a:picLocks noChangeAspect="1"/>
            </p:cNvPicPr>
            <p:nvPr/>
          </p:nvPicPr>
          <p:blipFill>
            <a:blip r:embed="rId3" cstate="email"/>
            <a:stretch>
              <a:fillRect/>
            </a:stretch>
          </p:blipFill>
          <p:spPr>
            <a:xfrm>
              <a:off x="1416158" y="1776709"/>
              <a:ext cx="765832" cy="765832"/>
            </a:xfrm>
            <a:prstGeom prst="rect">
              <a:avLst/>
            </a:prstGeom>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10267"/>
            <a:ext cx="10515600" cy="2853267"/>
          </a:xfrm>
        </p:spPr>
        <p:txBody>
          <a:bodyPr anchor="b"/>
          <a:lstStyle>
            <a:lvl1pPr>
              <a:defRPr sz="8000"/>
            </a:lvl1p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31851" y="4588934"/>
            <a:ext cx="10515600" cy="1500717"/>
          </a:xfrm>
        </p:spPr>
        <p:txBody>
          <a:bodyPr/>
          <a:lstStyle>
            <a:lvl1pPr marL="0" indent="0">
              <a:buNone/>
              <a:defRPr sz="3200">
                <a:solidFill>
                  <a:schemeClr val="tx1">
                    <a:tint val="75000"/>
                  </a:schemeClr>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r>
              <a:rPr kumimoji="1" lang="zh-CN" altLang="en-US"/>
              <a:t>单击此处编辑母版文本样式
二级
三级
四级
五级</a:t>
            </a:r>
            <a:endParaRPr kumimoji="1" lang="zh-CN" altLang="en-US"/>
          </a:p>
        </p:txBody>
      </p:sp>
      <p:sp>
        <p:nvSpPr>
          <p:cNvPr id="4" name="日期占位符 3"/>
          <p:cNvSpPr>
            <a:spLocks noGrp="1"/>
          </p:cNvSpPr>
          <p:nvPr>
            <p:ph type="dt" sz="half" idx="10"/>
          </p:nvPr>
        </p:nvSpPr>
        <p:spPr/>
        <p:txBody>
          <a:bodyPr/>
          <a:lstStyle/>
          <a:p>
            <a:fld id="{98B730C7-43D9-274A-92D2-9055F0293744}"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B84889CF-5282-BC45-A44D-F31AE4944614}" type="slidenum">
              <a:rPr kumimoji="1" lang="zh-CN" altLang="en-US" smtClean="0"/>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hasCustomPrompt="1"/>
          </p:nvPr>
        </p:nvSpPr>
        <p:spPr>
          <a:xfrm>
            <a:off x="838200" y="1826684"/>
            <a:ext cx="5156200" cy="4349749"/>
          </a:xfrm>
        </p:spPr>
        <p:txBody>
          <a:bodyPr/>
          <a:lstStyle/>
          <a:p>
            <a:r>
              <a:rPr kumimoji="1" lang="zh-CN" altLang="en-US"/>
              <a:t>单击此处编辑母版文本样式
二级
三级
四级
五级</a:t>
            </a:r>
            <a:endParaRPr kumimoji="1" lang="zh-CN" altLang="en-US"/>
          </a:p>
        </p:txBody>
      </p:sp>
      <p:sp>
        <p:nvSpPr>
          <p:cNvPr id="4" name="内容占位符 3"/>
          <p:cNvSpPr>
            <a:spLocks noGrp="1"/>
          </p:cNvSpPr>
          <p:nvPr>
            <p:ph sz="half" idx="2" hasCustomPrompt="1"/>
          </p:nvPr>
        </p:nvSpPr>
        <p:spPr>
          <a:xfrm>
            <a:off x="6197600" y="1826684"/>
            <a:ext cx="5156200" cy="4349749"/>
          </a:xfrm>
        </p:spPr>
        <p:txBody>
          <a:bodyPr/>
          <a:lstStyle/>
          <a:p>
            <a:r>
              <a:rPr kumimoji="1" lang="zh-CN" altLang="en-US"/>
              <a:t>单击此处编辑母版文本样式
二级
三级
四级
五级</a:t>
            </a:r>
            <a:endParaRPr kumimoji="1" lang="zh-CN" altLang="en-US"/>
          </a:p>
        </p:txBody>
      </p:sp>
      <p:sp>
        <p:nvSpPr>
          <p:cNvPr id="5" name="日期占位符 4"/>
          <p:cNvSpPr>
            <a:spLocks noGrp="1"/>
          </p:cNvSpPr>
          <p:nvPr>
            <p:ph type="dt" sz="half" idx="10"/>
          </p:nvPr>
        </p:nvSpPr>
        <p:spPr/>
        <p:txBody>
          <a:bodyPr/>
          <a:lstStyle/>
          <a:p>
            <a:fld id="{98B730C7-43D9-274A-92D2-9055F0293744}"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B84889CF-5282-BC45-A44D-F31AE4944614}" type="slidenum">
              <a:rPr kumimoji="1" lang="zh-CN" altLang="en-US" smtClean="0"/>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6185"/>
            <a:ext cx="10515600" cy="132503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40318" y="1680634"/>
            <a:ext cx="5158316" cy="825500"/>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r>
              <a:rPr kumimoji="1" lang="zh-CN" altLang="en-US"/>
              <a:t>单击此处编辑母版文本样式
二级
三级
四级
五级</a:t>
            </a:r>
            <a:endParaRPr kumimoji="1" lang="zh-CN" altLang="en-US"/>
          </a:p>
        </p:txBody>
      </p:sp>
      <p:sp>
        <p:nvSpPr>
          <p:cNvPr id="4" name="内容占位符 3"/>
          <p:cNvSpPr>
            <a:spLocks noGrp="1"/>
          </p:cNvSpPr>
          <p:nvPr>
            <p:ph sz="half" idx="2" hasCustomPrompt="1"/>
          </p:nvPr>
        </p:nvSpPr>
        <p:spPr>
          <a:xfrm>
            <a:off x="840318" y="2506133"/>
            <a:ext cx="5158316" cy="3683000"/>
          </a:xfrm>
        </p:spPr>
        <p:txBody>
          <a:bodyPr/>
          <a:lstStyle/>
          <a:p>
            <a:r>
              <a:rPr kumimoji="1" lang="zh-CN" altLang="en-US"/>
              <a:t>单击此处编辑母版文本样式
二级
三级
四级
五级</a:t>
            </a:r>
            <a:endParaRPr kumimoji="1" lang="zh-CN" altLang="en-US"/>
          </a:p>
        </p:txBody>
      </p:sp>
      <p:sp>
        <p:nvSpPr>
          <p:cNvPr id="5" name="文本占位符 4"/>
          <p:cNvSpPr>
            <a:spLocks noGrp="1"/>
          </p:cNvSpPr>
          <p:nvPr>
            <p:ph type="body" sz="quarter" idx="3" hasCustomPrompt="1"/>
          </p:nvPr>
        </p:nvSpPr>
        <p:spPr>
          <a:xfrm>
            <a:off x="6172200" y="1680634"/>
            <a:ext cx="5183717" cy="825500"/>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r>
              <a:rPr kumimoji="1" lang="zh-CN" altLang="en-US"/>
              <a:t>单击此处编辑母版文本样式
二级
三级
四级
五级</a:t>
            </a:r>
            <a:endParaRPr kumimoji="1" lang="zh-CN" altLang="en-US"/>
          </a:p>
        </p:txBody>
      </p:sp>
      <p:sp>
        <p:nvSpPr>
          <p:cNvPr id="6" name="内容占位符 5"/>
          <p:cNvSpPr>
            <a:spLocks noGrp="1"/>
          </p:cNvSpPr>
          <p:nvPr>
            <p:ph sz="quarter" idx="4" hasCustomPrompt="1"/>
          </p:nvPr>
        </p:nvSpPr>
        <p:spPr>
          <a:xfrm>
            <a:off x="6172200" y="2506133"/>
            <a:ext cx="5183717" cy="3683000"/>
          </a:xfrm>
        </p:spPr>
        <p:txBody>
          <a:bodyPr/>
          <a:lstStyle/>
          <a:p>
            <a:r>
              <a:rPr kumimoji="1" lang="zh-CN" altLang="en-US"/>
              <a:t>单击此处编辑母版文本样式
二级
三级
四级
五级</a:t>
            </a:r>
            <a:endParaRPr kumimoji="1" lang="zh-CN" altLang="en-US"/>
          </a:p>
        </p:txBody>
      </p:sp>
      <p:sp>
        <p:nvSpPr>
          <p:cNvPr id="7" name="日期占位符 6"/>
          <p:cNvSpPr>
            <a:spLocks noGrp="1"/>
          </p:cNvSpPr>
          <p:nvPr>
            <p:ph type="dt" sz="half" idx="10"/>
          </p:nvPr>
        </p:nvSpPr>
        <p:spPr/>
        <p:txBody>
          <a:bodyPr/>
          <a:lstStyle/>
          <a:p>
            <a:fld id="{98B730C7-43D9-274A-92D2-9055F0293744}"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B84889CF-5282-BC45-A44D-F31AE4944614}" type="slidenum">
              <a:rPr kumimoji="1" lang="zh-CN" altLang="en-US" smtClean="0"/>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98B730C7-43D9-274A-92D2-9055F0293744}"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B84889CF-5282-BC45-A44D-F31AE4944614}" type="slidenum">
              <a:rPr kumimoji="1" lang="zh-CN" altLang="en-US" smtClean="0"/>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B730C7-43D9-274A-92D2-9055F0293744}"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B84889CF-5282-BC45-A44D-F31AE4944614}" type="slidenum">
              <a:rPr kumimoji="1" lang="zh-CN" altLang="en-US" smtClean="0"/>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4265"/>
            </a:lvl1p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a:xfrm>
            <a:off x="5183717" y="988485"/>
            <a:ext cx="6172200" cy="4872567"/>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r>
              <a:rPr kumimoji="1" lang="zh-CN" altLang="en-US"/>
              <a:t>单击此处编辑母版文本样式
二级
三级
四级
五级</a:t>
            </a:r>
            <a:endParaRPr kumimoji="1" lang="zh-CN" altLang="en-US"/>
          </a:p>
        </p:txBody>
      </p:sp>
      <p:sp>
        <p:nvSpPr>
          <p:cNvPr id="4" name="文本占位符 3"/>
          <p:cNvSpPr>
            <a:spLocks noGrp="1"/>
          </p:cNvSpPr>
          <p:nvPr>
            <p:ph type="body" sz="half" idx="2" hasCustomPrompt="1"/>
          </p:nvPr>
        </p:nvSpPr>
        <p:spPr>
          <a:xfrm>
            <a:off x="840318" y="2057400"/>
            <a:ext cx="3932767" cy="3812117"/>
          </a:xfrm>
        </p:spPr>
        <p:txBody>
          <a:bodyPr/>
          <a:lstStyle>
            <a:lvl1pPr marL="0" indent="0">
              <a:buNone/>
              <a:defRPr sz="2135"/>
            </a:lvl1pPr>
            <a:lvl2pPr marL="609600" indent="0">
              <a:buNone/>
              <a:defRPr sz="1865"/>
            </a:lvl2pPr>
            <a:lvl3pPr marL="1219200" indent="0">
              <a:buNone/>
              <a:defRPr sz="1600"/>
            </a:lvl3pPr>
            <a:lvl4pPr marL="1828800" indent="0">
              <a:buNone/>
              <a:defRPr sz="1335"/>
            </a:lvl4pPr>
            <a:lvl5pPr marL="2438400" indent="0">
              <a:buNone/>
              <a:defRPr sz="1335"/>
            </a:lvl5pPr>
            <a:lvl6pPr marL="3048000" indent="0">
              <a:buNone/>
              <a:defRPr sz="1335"/>
            </a:lvl6pPr>
            <a:lvl7pPr marL="3657600" indent="0">
              <a:buNone/>
              <a:defRPr sz="1335"/>
            </a:lvl7pPr>
            <a:lvl8pPr marL="4267200" indent="0">
              <a:buNone/>
              <a:defRPr sz="1335"/>
            </a:lvl8pPr>
            <a:lvl9pPr marL="4876800" indent="0">
              <a:buNone/>
              <a:defRPr sz="1335"/>
            </a:lvl9pPr>
          </a:lstStyle>
          <a:p>
            <a:r>
              <a:rPr kumimoji="1" lang="zh-CN" altLang="en-US"/>
              <a:t>单击此处编辑母版文本样式
二级
三级
四级
五级</a:t>
            </a:r>
            <a:endParaRPr kumimoji="1" lang="zh-CN" altLang="en-US"/>
          </a:p>
        </p:txBody>
      </p:sp>
      <p:sp>
        <p:nvSpPr>
          <p:cNvPr id="5" name="日期占位符 4"/>
          <p:cNvSpPr>
            <a:spLocks noGrp="1"/>
          </p:cNvSpPr>
          <p:nvPr>
            <p:ph type="dt" sz="half" idx="10"/>
          </p:nvPr>
        </p:nvSpPr>
        <p:spPr/>
        <p:txBody>
          <a:bodyPr/>
          <a:lstStyle/>
          <a:p>
            <a:fld id="{98B730C7-43D9-274A-92D2-9055F0293744}"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B84889CF-5282-BC45-A44D-F31AE4944614}"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4265"/>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717" y="988485"/>
            <a:ext cx="6172200" cy="4872567"/>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kumimoji="1" lang="zh-CN" altLang="en-US"/>
          </a:p>
        </p:txBody>
      </p:sp>
      <p:sp>
        <p:nvSpPr>
          <p:cNvPr id="4" name="文本占位符 3"/>
          <p:cNvSpPr>
            <a:spLocks noGrp="1"/>
          </p:cNvSpPr>
          <p:nvPr>
            <p:ph type="body" sz="half" idx="2" hasCustomPrompt="1"/>
          </p:nvPr>
        </p:nvSpPr>
        <p:spPr>
          <a:xfrm>
            <a:off x="840318" y="2057400"/>
            <a:ext cx="3932767" cy="3812117"/>
          </a:xfrm>
        </p:spPr>
        <p:txBody>
          <a:bodyPr/>
          <a:lstStyle>
            <a:lvl1pPr marL="0" indent="0">
              <a:buNone/>
              <a:defRPr sz="2135"/>
            </a:lvl1pPr>
            <a:lvl2pPr marL="609600" indent="0">
              <a:buNone/>
              <a:defRPr sz="1865"/>
            </a:lvl2pPr>
            <a:lvl3pPr marL="1219200" indent="0">
              <a:buNone/>
              <a:defRPr sz="1600"/>
            </a:lvl3pPr>
            <a:lvl4pPr marL="1828800" indent="0">
              <a:buNone/>
              <a:defRPr sz="1335"/>
            </a:lvl4pPr>
            <a:lvl5pPr marL="2438400" indent="0">
              <a:buNone/>
              <a:defRPr sz="1335"/>
            </a:lvl5pPr>
            <a:lvl6pPr marL="3048000" indent="0">
              <a:buNone/>
              <a:defRPr sz="1335"/>
            </a:lvl6pPr>
            <a:lvl7pPr marL="3657600" indent="0">
              <a:buNone/>
              <a:defRPr sz="1335"/>
            </a:lvl7pPr>
            <a:lvl8pPr marL="4267200" indent="0">
              <a:buNone/>
              <a:defRPr sz="1335"/>
            </a:lvl8pPr>
            <a:lvl9pPr marL="4876800" indent="0">
              <a:buNone/>
              <a:defRPr sz="1335"/>
            </a:lvl9pPr>
          </a:lstStyle>
          <a:p>
            <a:r>
              <a:rPr kumimoji="1" lang="zh-CN" altLang="en-US"/>
              <a:t>单击此处编辑母版文本样式
二级
三级
四级
五级</a:t>
            </a:r>
            <a:endParaRPr kumimoji="1" lang="zh-CN" altLang="en-US"/>
          </a:p>
        </p:txBody>
      </p:sp>
      <p:sp>
        <p:nvSpPr>
          <p:cNvPr id="5" name="日期占位符 4"/>
          <p:cNvSpPr>
            <a:spLocks noGrp="1"/>
          </p:cNvSpPr>
          <p:nvPr>
            <p:ph type="dt" sz="half" idx="10"/>
          </p:nvPr>
        </p:nvSpPr>
        <p:spPr/>
        <p:txBody>
          <a:bodyPr/>
          <a:lstStyle/>
          <a:p>
            <a:fld id="{98B730C7-43D9-274A-92D2-9055F0293744}"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B84889CF-5282-BC45-A44D-F31AE4944614}" type="slidenum">
              <a:rPr kumimoji="1" lang="zh-CN" altLang="en-US" smtClean="0"/>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hasCustomPrompt="1"/>
          </p:nvPr>
        </p:nvSpPr>
        <p:spPr/>
        <p:txBody>
          <a:bodyPr vert="eaVert"/>
          <a:lstStyle/>
          <a:p>
            <a:r>
              <a:rPr kumimoji="1" lang="zh-CN" altLang="en-US"/>
              <a:t>单击此处编辑母版文本样式
二级
三级
四级
五级</a:t>
            </a:r>
            <a:endParaRPr kumimoji="1" lang="zh-CN" altLang="en-US"/>
          </a:p>
        </p:txBody>
      </p:sp>
      <p:sp>
        <p:nvSpPr>
          <p:cNvPr id="4" name="日期占位符 3"/>
          <p:cNvSpPr>
            <a:spLocks noGrp="1"/>
          </p:cNvSpPr>
          <p:nvPr>
            <p:ph type="dt" sz="half" idx="10"/>
          </p:nvPr>
        </p:nvSpPr>
        <p:spPr/>
        <p:txBody>
          <a:bodyPr/>
          <a:lstStyle/>
          <a:p>
            <a:fld id="{98B730C7-43D9-274A-92D2-9055F0293744}"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B84889CF-5282-BC45-A44D-F31AE4944614}" type="slidenum">
              <a:rPr kumimoji="1" lang="zh-CN" altLang="en-US" smtClean="0"/>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6185"/>
            <a:ext cx="2628900" cy="5810249"/>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hasCustomPrompt="1"/>
          </p:nvPr>
        </p:nvSpPr>
        <p:spPr>
          <a:xfrm>
            <a:off x="838201" y="366185"/>
            <a:ext cx="7683500" cy="5810249"/>
          </a:xfrm>
        </p:spPr>
        <p:txBody>
          <a:bodyPr vert="eaVert"/>
          <a:lstStyle/>
          <a:p>
            <a:r>
              <a:rPr kumimoji="1" lang="zh-CN" altLang="en-US"/>
              <a:t>单击此处编辑母版文本样式
二级
三级
四级
五级</a:t>
            </a:r>
            <a:endParaRPr kumimoji="1" lang="zh-CN" altLang="en-US"/>
          </a:p>
        </p:txBody>
      </p:sp>
      <p:sp>
        <p:nvSpPr>
          <p:cNvPr id="4" name="日期占位符 3"/>
          <p:cNvSpPr>
            <a:spLocks noGrp="1"/>
          </p:cNvSpPr>
          <p:nvPr>
            <p:ph type="dt" sz="half" idx="10"/>
          </p:nvPr>
        </p:nvSpPr>
        <p:spPr/>
        <p:txBody>
          <a:bodyPr/>
          <a:lstStyle/>
          <a:p>
            <a:fld id="{98B730C7-43D9-274A-92D2-9055F0293744}"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B84889CF-5282-BC45-A44D-F31AE4944614}"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lt1"/>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r>
              <a:rPr kumimoji="1" lang="zh-CN" altLang="en-US"/>
              <a:t>单击此处编辑母版文本样式
二级
三级
四级
五级</a:t>
            </a:r>
            <a:endParaRPr kumimoji="1" lang="zh-CN" altLang="en-US"/>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98B730C7-43D9-274A-92D2-9055F0293744}"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B84889CF-5282-BC45-A44D-F31AE4944614}"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19200" rtl="0" eaLnBrk="1" latinLnBrk="0" hangingPunct="1">
        <a:lnSpc>
          <a:spcPct val="90000"/>
        </a:lnSpc>
        <a:spcBef>
          <a:spcPct val="0"/>
        </a:spcBef>
        <a:buNone/>
        <a:defRPr sz="5865" kern="1200">
          <a:solidFill>
            <a:schemeClr val="tx1"/>
          </a:solidFill>
          <a:latin typeface="+mj-lt"/>
          <a:ea typeface="+mj-ea"/>
          <a:cs typeface="+mj-cs"/>
        </a:defRPr>
      </a:lvl1pPr>
    </p:titleStyle>
    <p:bodyStyle>
      <a:lvl1pPr marL="304800" indent="-304800" algn="l" defTabSz="1219200" rtl="0" eaLnBrk="1" latinLnBrk="0" hangingPunct="1">
        <a:lnSpc>
          <a:spcPct val="90000"/>
        </a:lnSpc>
        <a:spcBef>
          <a:spcPts val="1335"/>
        </a:spcBef>
        <a:buFont typeface="Arial" panose="020B0604020202020204" pitchFamily="34" charset="0"/>
        <a:buChar char="•"/>
        <a:defRPr sz="3735" kern="1200">
          <a:solidFill>
            <a:schemeClr val="tx1"/>
          </a:solidFill>
          <a:latin typeface="+mn-lt"/>
          <a:ea typeface="+mn-ea"/>
          <a:cs typeface="+mn-cs"/>
        </a:defRPr>
      </a:lvl1pPr>
      <a:lvl2pPr marL="914400" indent="-304800" algn="l" defTabSz="1219200" rtl="0" eaLnBrk="1" latinLnBrk="0" hangingPunct="1">
        <a:lnSpc>
          <a:spcPct val="90000"/>
        </a:lnSpc>
        <a:spcBef>
          <a:spcPts val="665"/>
        </a:spcBef>
        <a:buFont typeface="Arial" panose="020B0604020202020204" pitchFamily="34" charset="0"/>
        <a:buChar char="•"/>
        <a:defRPr sz="3200" kern="1200">
          <a:solidFill>
            <a:schemeClr val="tx1"/>
          </a:solidFill>
          <a:latin typeface="+mn-lt"/>
          <a:ea typeface="+mn-ea"/>
          <a:cs typeface="+mn-cs"/>
        </a:defRPr>
      </a:lvl2pPr>
      <a:lvl3pPr marL="1524000" indent="-304800" algn="l" defTabSz="1219200" rtl="0" eaLnBrk="1" latinLnBrk="0" hangingPunct="1">
        <a:lnSpc>
          <a:spcPct val="90000"/>
        </a:lnSpc>
        <a:spcBef>
          <a:spcPts val="665"/>
        </a:spcBef>
        <a:buFont typeface="Arial" panose="020B0604020202020204" pitchFamily="34" charset="0"/>
        <a:buChar char="•"/>
        <a:defRPr sz="2665" kern="1200">
          <a:solidFill>
            <a:schemeClr val="tx1"/>
          </a:solidFill>
          <a:latin typeface="+mn-lt"/>
          <a:ea typeface="+mn-ea"/>
          <a:cs typeface="+mn-cs"/>
        </a:defRPr>
      </a:lvl3pPr>
      <a:lvl4pPr marL="2133600" indent="-304800" algn="l" defTabSz="1219200"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4pPr>
      <a:lvl5pPr marL="2743200" indent="-304800" algn="l" defTabSz="1219200"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5pPr>
      <a:lvl6pPr marL="3352800" indent="-304800" algn="l" defTabSz="1219200"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4320386"/>
            <a:ext cx="12192000" cy="2050433"/>
          </a:xfrm>
          <a:prstGeom prst="rect">
            <a:avLst/>
          </a:prstGeom>
          <a:solidFill>
            <a:srgbClr val="007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13642" y="2553089"/>
            <a:ext cx="10579735" cy="875665"/>
          </a:xfrm>
          <a:prstGeom prst="rect">
            <a:avLst/>
          </a:prstGeom>
          <a:noFill/>
        </p:spPr>
        <p:txBody>
          <a:bodyPr wrap="square" rtlCol="0">
            <a:spAutoFit/>
          </a:bodyPr>
          <a:lstStyle/>
          <a:p>
            <a:pPr algn="ctr">
              <a:lnSpc>
                <a:spcPct val="150000"/>
              </a:lnSpc>
            </a:pPr>
            <a:r>
              <a:rPr lang="zh-CN" altLang="en-US" sz="3400" dirty="0">
                <a:solidFill>
                  <a:srgbClr val="0079BF"/>
                </a:solidFill>
                <a:latin typeface="微软雅黑" panose="020B0503020204020204" pitchFamily="34" charset="-122"/>
                <a:ea typeface="微软雅黑" panose="020B0503020204020204" pitchFamily="34" charset="-122"/>
                <a:cs typeface="Times New Roman" panose="02020603050405020304" pitchFamily="18" charset="0"/>
              </a:rPr>
              <a:t>随机游走在图中的应用</a:t>
            </a:r>
            <a:endParaRPr lang="zh-CN" altLang="en-US" sz="3400" dirty="0">
              <a:solidFill>
                <a:srgbClr val="0079B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t="1652" b="1652"/>
          <a:stretch>
            <a:fillRect/>
          </a:stretch>
        </p:blipFill>
        <p:spPr>
          <a:xfrm>
            <a:off x="5148068" y="394767"/>
            <a:ext cx="1895864" cy="1895864"/>
          </a:xfrm>
          <a:prstGeom prst="rect">
            <a:avLst/>
          </a:prstGeom>
        </p:spPr>
      </p:pic>
      <p:sp>
        <p:nvSpPr>
          <p:cNvPr id="9" name="TextBox 7"/>
          <p:cNvSpPr txBox="1"/>
          <p:nvPr/>
        </p:nvSpPr>
        <p:spPr>
          <a:xfrm>
            <a:off x="6290945" y="4822825"/>
            <a:ext cx="5598795" cy="1181735"/>
          </a:xfrm>
          <a:prstGeom prst="rect">
            <a:avLst/>
          </a:prstGeom>
          <a:noFill/>
        </p:spPr>
        <p:txBody>
          <a:bodyPr wrap="square" rtlCol="0">
            <a:noAutofit/>
          </a:bodyPr>
          <a:lstStyle/>
          <a:p>
            <a:pPr indent="0" fontAlgn="auto">
              <a:lnSpc>
                <a:spcPct val="150000"/>
              </a:lnSpc>
            </a:pPr>
            <a:r>
              <a:rPr lang="zh-CN" altLang="en-US" sz="2400" dirty="0">
                <a:solidFill>
                  <a:schemeClr val="bg1"/>
                </a:solidFill>
                <a:latin typeface="方正粗宋简体" pitchFamily="65" charset="-122"/>
                <a:ea typeface="方正粗宋简体" pitchFamily="65" charset="-122"/>
              </a:rPr>
              <a:t>小组成员</a:t>
            </a:r>
            <a:r>
              <a:rPr lang="en-US" altLang="zh-CN" sz="2400" dirty="0">
                <a:solidFill>
                  <a:schemeClr val="bg1"/>
                </a:solidFill>
                <a:latin typeface="方正粗宋简体" pitchFamily="65" charset="-122"/>
                <a:ea typeface="方正粗宋简体" pitchFamily="65" charset="-122"/>
              </a:rPr>
              <a:t>:</a:t>
            </a:r>
            <a:r>
              <a:rPr lang="zh-CN" altLang="en-US" sz="2400" dirty="0">
                <a:solidFill>
                  <a:schemeClr val="bg1"/>
                </a:solidFill>
                <a:latin typeface="方正粗宋简体" pitchFamily="65" charset="-122"/>
                <a:ea typeface="方正粗宋简体" pitchFamily="65" charset="-122"/>
              </a:rPr>
              <a:t>张梦园 张晟楠 魏子尊</a:t>
            </a:r>
            <a:endParaRPr lang="zh-CN" altLang="en-US" sz="2400" dirty="0">
              <a:solidFill>
                <a:schemeClr val="bg1"/>
              </a:solidFill>
              <a:latin typeface="方正粗宋简体" pitchFamily="65" charset="-122"/>
              <a:ea typeface="方正粗宋简体" pitchFamily="65" charset="-122"/>
            </a:endParaRPr>
          </a:p>
          <a:p>
            <a:pPr indent="0" fontAlgn="auto">
              <a:lnSpc>
                <a:spcPct val="150000"/>
              </a:lnSpc>
            </a:pPr>
            <a:r>
              <a:rPr lang="zh-CN" altLang="en-US" sz="2400" dirty="0">
                <a:solidFill>
                  <a:schemeClr val="bg1"/>
                </a:solidFill>
                <a:latin typeface="方正粗宋简体" pitchFamily="65" charset="-122"/>
                <a:ea typeface="方正粗宋简体" pitchFamily="65" charset="-122"/>
              </a:rPr>
              <a:t>专    业：</a:t>
            </a:r>
            <a:r>
              <a:rPr lang="zh-CN" altLang="en-US" sz="2400" dirty="0">
                <a:solidFill>
                  <a:schemeClr val="bg1"/>
                </a:solidFill>
                <a:latin typeface="方正粗宋简体" pitchFamily="65" charset="-122"/>
                <a:ea typeface="方正粗宋简体" pitchFamily="65" charset="-122"/>
              </a:rPr>
              <a:t>计算机科学与技术</a:t>
            </a:r>
            <a:endParaRPr lang="zh-CN" altLang="en-US" sz="2400" dirty="0">
              <a:solidFill>
                <a:schemeClr val="bg1"/>
              </a:solidFill>
              <a:latin typeface="方正粗宋简体" pitchFamily="65" charset="-122"/>
              <a:ea typeface="方正粗宋简体" pitchFamily="65"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84810" y="342980"/>
            <a:ext cx="8579679" cy="658651"/>
          </a:xfrm>
        </p:spPr>
        <p:txBody>
          <a:bodyPr>
            <a:normAutofit/>
          </a:bodyPr>
          <a:lstStyle/>
          <a:p>
            <a:r>
              <a:rPr kumimoji="1" lang="zh-CN" altLang="en-US" spc="800" dirty="0"/>
              <a:t>随机游走图论应用</a:t>
            </a:r>
            <a:r>
              <a:rPr kumimoji="1" lang="zh-CN" altLang="en-US" spc="800" dirty="0"/>
              <a:t>示例</a:t>
            </a:r>
            <a:endParaRPr kumimoji="1" lang="zh-CN" altLang="en-US" spc="800" dirty="0"/>
          </a:p>
        </p:txBody>
      </p:sp>
      <p:sp>
        <p:nvSpPr>
          <p:cNvPr id="12" name="矩形 11"/>
          <p:cNvSpPr/>
          <p:nvPr/>
        </p:nvSpPr>
        <p:spPr>
          <a:xfrm>
            <a:off x="353695" y="1358265"/>
            <a:ext cx="10015220" cy="39878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基于随机游走的图匹配算法</a:t>
            </a:r>
            <a:endPar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796925" y="1892935"/>
            <a:ext cx="9510395" cy="1476375"/>
          </a:xfrm>
          <a:prstGeom prst="rect">
            <a:avLst/>
          </a:prstGeom>
          <a:noFill/>
        </p:spPr>
        <p:txBody>
          <a:bodyPr wrap="square">
            <a:spAutoFit/>
          </a:bodyPr>
          <a:lstStyle/>
          <a:p>
            <a:pPr marL="228600" marR="0" indent="-228600" algn="just" defTabSz="914400" fontAlgn="auto">
              <a:lnSpc>
                <a:spcPct val="150000"/>
              </a:lnSpc>
              <a:spcBef>
                <a:spcPts val="0"/>
              </a:spcBef>
              <a:spcAft>
                <a:spcPts val="0"/>
              </a:spcAft>
              <a:buClrTx/>
              <a:buSzTx/>
              <a:buFont typeface="Arial" panose="020B0604020202020204" pitchFamily="34" charset="0"/>
              <a:buChar char="•"/>
              <a:defRPr/>
            </a:pPr>
            <a:r>
              <a:rPr kumimoji="1" lang="zh-CN" altLang="en-US" sz="2000" b="0" i="0" cap="none" spc="0" normalizeH="0" baseline="0" noProof="0" dirty="0">
                <a:latin typeface="微软雅黑" panose="020B0503020204020204" pitchFamily="34" charset="-122"/>
                <a:ea typeface="微软雅黑" panose="020B0503020204020204" pitchFamily="34" charset="-122"/>
              </a:rPr>
              <a:t>图匹配（graph matching，GM）算法旨在利用图结构的相似度信息，寻找图结构之间节点与节点之间的匹配关系。在图匹配问题中，</a:t>
            </a:r>
            <a:r>
              <a:rPr kumimoji="1" lang="zh-CN" altLang="en-US" sz="2000" b="0" i="0" cap="none" spc="0" normalizeH="0" baseline="0" noProof="0" dirty="0">
                <a:latin typeface="微软雅黑" panose="020B0503020204020204" pitchFamily="34" charset="-122"/>
                <a:ea typeface="微软雅黑" panose="020B0503020204020204" pitchFamily="34" charset="-122"/>
              </a:rPr>
              <a:t>需要同时考虑图结构之间节点与节点的一阶相似度以及边与边的二阶相似度。</a:t>
            </a:r>
            <a:endParaRPr kumimoji="1" lang="zh-CN" altLang="en-US" sz="2000" b="0" i="0" cap="none" spc="0" normalizeH="0" baseline="0" noProof="0" dirty="0">
              <a:latin typeface="微软雅黑" panose="020B0503020204020204" pitchFamily="34" charset="-122"/>
              <a:ea typeface="微软雅黑" panose="020B0503020204020204" pitchFamily="34" charset="-122"/>
            </a:endParaRPr>
          </a:p>
        </p:txBody>
      </p:sp>
      <p:pic>
        <p:nvPicPr>
          <p:cNvPr id="2" name="图片 1"/>
          <p:cNvPicPr/>
          <p:nvPr/>
        </p:nvPicPr>
        <p:blipFill>
          <a:blip r:embed="rId1"/>
          <a:stretch>
            <a:fillRect/>
          </a:stretch>
        </p:blipFill>
        <p:spPr>
          <a:xfrm>
            <a:off x="2236470" y="3763645"/>
            <a:ext cx="6631305" cy="214185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84810" y="342980"/>
            <a:ext cx="8579679" cy="658651"/>
          </a:xfrm>
        </p:spPr>
        <p:txBody>
          <a:bodyPr>
            <a:normAutofit/>
          </a:bodyPr>
          <a:lstStyle/>
          <a:p>
            <a:r>
              <a:rPr kumimoji="1" lang="zh-CN" altLang="en-US" spc="800" dirty="0"/>
              <a:t>随机游走图论应用</a:t>
            </a:r>
            <a:r>
              <a:rPr kumimoji="1" lang="zh-CN" altLang="en-US" spc="800" dirty="0"/>
              <a:t>示例</a:t>
            </a:r>
            <a:endParaRPr kumimoji="1" lang="zh-CN" altLang="en-US" spc="800" dirty="0"/>
          </a:p>
        </p:txBody>
      </p:sp>
      <p:sp>
        <p:nvSpPr>
          <p:cNvPr id="12" name="矩形 11"/>
          <p:cNvSpPr/>
          <p:nvPr/>
        </p:nvSpPr>
        <p:spPr>
          <a:xfrm>
            <a:off x="353695" y="1358265"/>
            <a:ext cx="10015220" cy="39878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PageRank算法</a:t>
            </a:r>
            <a:endPar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677545" y="2247900"/>
            <a:ext cx="10487025" cy="1938020"/>
          </a:xfrm>
          <a:prstGeom prst="rect">
            <a:avLst/>
          </a:prstGeom>
          <a:noFill/>
        </p:spPr>
        <p:txBody>
          <a:bodyPr wrap="square">
            <a:spAutoFit/>
          </a:bodyPr>
          <a:lstStyle/>
          <a:p>
            <a:pPr marL="228600" marR="0" indent="-228600" algn="just" defTabSz="914400" fontAlgn="auto">
              <a:lnSpc>
                <a:spcPct val="150000"/>
              </a:lnSpc>
              <a:spcBef>
                <a:spcPts val="0"/>
              </a:spcBef>
              <a:spcAft>
                <a:spcPts val="0"/>
              </a:spcAft>
              <a:buClrTx/>
              <a:buSzTx/>
              <a:buFont typeface="Arial" panose="020B0604020202020204" pitchFamily="34" charset="0"/>
              <a:buChar char="•"/>
              <a:defRPr/>
            </a:pPr>
            <a:r>
              <a:rPr kumimoji="1" lang="zh-CN" altLang="en-US" sz="2000" b="0" i="0" cap="none" spc="0" normalizeH="0" baseline="0" noProof="0" dirty="0">
                <a:latin typeface="微软雅黑" panose="020B0503020204020204" pitchFamily="34" charset="-122"/>
                <a:ea typeface="微软雅黑" panose="020B0503020204020204" pitchFamily="34" charset="-122"/>
              </a:rPr>
              <a:t>PageRank算法的基本想法是在有向图上定义一个随机游走模型，即一阶马尔可夫链，描述随机游走者沿着有向图随机访问各个结点的行为。用户随机地点击当前网页中的某个链接，跳转到下一个网站，被更多用户访问的网站因此具有更高的权重，在搜索结果中排名更加靠前，通过构建网页之间的链接关系图，搜索引擎就能为所有网页计算权重并排序。</a:t>
            </a:r>
            <a:endParaRPr kumimoji="1" lang="zh-CN" altLang="en-US" sz="2000" b="0" i="0" cap="none" spc="0" normalizeH="0" baseline="0" noProof="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84810" y="342980"/>
            <a:ext cx="8579679" cy="658651"/>
          </a:xfrm>
        </p:spPr>
        <p:txBody>
          <a:bodyPr>
            <a:normAutofit/>
          </a:bodyPr>
          <a:lstStyle/>
          <a:p>
            <a:r>
              <a:rPr kumimoji="1" lang="zh-CN" altLang="en-US" spc="800" dirty="0"/>
              <a:t>随机游走图论应用</a:t>
            </a:r>
            <a:r>
              <a:rPr kumimoji="1" lang="zh-CN" altLang="en-US" spc="800" dirty="0"/>
              <a:t>示例</a:t>
            </a:r>
            <a:endParaRPr kumimoji="1" lang="zh-CN" altLang="en-US" spc="800" dirty="0"/>
          </a:p>
        </p:txBody>
      </p:sp>
      <p:sp>
        <p:nvSpPr>
          <p:cNvPr id="12" name="矩形 11"/>
          <p:cNvSpPr/>
          <p:nvPr/>
        </p:nvSpPr>
        <p:spPr>
          <a:xfrm>
            <a:off x="353695" y="1358265"/>
            <a:ext cx="10015220" cy="39878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PageRank算法</a:t>
            </a:r>
            <a:endPar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4603750" y="1942465"/>
            <a:ext cx="6560820" cy="4246245"/>
          </a:xfrm>
          <a:prstGeom prst="rect">
            <a:avLst/>
          </a:prstGeom>
          <a:noFill/>
        </p:spPr>
        <p:txBody>
          <a:bodyPr wrap="square">
            <a:spAutoFit/>
          </a:bodyPr>
          <a:lstStyle/>
          <a:p>
            <a:pPr marL="228600" marR="0" indent="-228600" algn="just" defTabSz="914400" fontAlgn="auto">
              <a:lnSpc>
                <a:spcPct val="150000"/>
              </a:lnSpc>
              <a:spcBef>
                <a:spcPts val="0"/>
              </a:spcBef>
              <a:spcAft>
                <a:spcPts val="0"/>
              </a:spcAft>
              <a:buClrTx/>
              <a:buSzTx/>
              <a:buFont typeface="Arial" panose="020B0604020202020204" pitchFamily="34" charset="0"/>
              <a:buChar char="•"/>
              <a:defRPr/>
            </a:pPr>
            <a:r>
              <a:rPr kumimoji="1" lang="zh-CN" altLang="en-US" sz="2000" b="0" i="0" cap="none" spc="0" normalizeH="0" baseline="0" noProof="0" dirty="0">
                <a:latin typeface="微软雅黑" panose="020B0503020204020204" pitchFamily="34" charset="-122"/>
                <a:ea typeface="微软雅黑" panose="020B0503020204020204" pitchFamily="34" charset="-122"/>
              </a:rPr>
              <a:t>左图表示一个有向图，假设是简化的互联网例，结点A，B，C和D表示网页，结点之间的有向边表示网页之间的超链接，边上的权值表示网页之间随机跳转的概率。假设有一个浏览者，在网上随机游走。如果浏览者在网页A，则下一步以1/3的概率转移里刚览考在网币C，则下一步览者在网页B，则下一步以1/2的概率转移到网页A和D。如果浏览者在网页C，则下一步以概率1转移到网页A。如果浏览者在网页D，则下一步以1/2的概率转移到网页B和C。</a:t>
            </a:r>
            <a:endParaRPr kumimoji="1" lang="zh-CN" altLang="en-US" sz="2000" b="0" i="0" cap="none" spc="0" normalizeH="0" baseline="0" noProof="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b="11347"/>
          <a:stretch>
            <a:fillRect/>
          </a:stretch>
        </p:blipFill>
        <p:spPr>
          <a:xfrm>
            <a:off x="751840" y="2702560"/>
            <a:ext cx="3505200" cy="26295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Random Walk Graph Neural Networks</a:t>
            </a:r>
            <a:endParaRPr lang="zh-CN" altLang="en-US"/>
          </a:p>
        </p:txBody>
      </p:sp>
      <p:sp>
        <p:nvSpPr>
          <p:cNvPr id="3" name="内容占位符 2"/>
          <p:cNvSpPr>
            <a:spLocks noGrp="1"/>
          </p:cNvSpPr>
          <p:nvPr>
            <p:ph idx="1"/>
          </p:nvPr>
        </p:nvSpPr>
        <p:spPr/>
        <p:txBody>
          <a:bodyPr/>
          <a:p>
            <a:r>
              <a:rPr lang="zh-CN" altLang="en-US"/>
              <a:t>文章提出了一种更直观、更透明的图形结构数据体系结构，即随机步行图神经网络(RWNN)。模型的第一层由许多可训练的“隐藏图”组成，这些图与使用随机游走核（random walk kernel）产生图形表示的输入图进行比较。然后将这些表示传递给产生输出的完全连接的神经网络。</a:t>
            </a:r>
            <a:endParaRPr lang="zh-CN" altLang="en-US"/>
          </a:p>
        </p:txBody>
      </p:sp>
      <p:pic>
        <p:nvPicPr>
          <p:cNvPr id="4" name="图片 3"/>
          <p:cNvPicPr>
            <a:picLocks noChangeAspect="1"/>
          </p:cNvPicPr>
          <p:nvPr/>
        </p:nvPicPr>
        <p:blipFill>
          <a:blip r:embed="rId1"/>
          <a:stretch>
            <a:fillRect/>
          </a:stretch>
        </p:blipFill>
        <p:spPr>
          <a:xfrm>
            <a:off x="5133975" y="3305810"/>
            <a:ext cx="6219825" cy="31718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84810" y="342980"/>
            <a:ext cx="8579679" cy="658651"/>
          </a:xfrm>
        </p:spPr>
        <p:txBody>
          <a:bodyPr>
            <a:normAutofit/>
          </a:bodyPr>
          <a:lstStyle/>
          <a:p>
            <a:r>
              <a:rPr kumimoji="1" lang="zh-CN" altLang="en-US" spc="800" dirty="0"/>
              <a:t>图上随机游走（</a:t>
            </a:r>
            <a:r>
              <a:rPr kumimoji="1" lang="zh-CN" altLang="en-US" spc="800" dirty="0">
                <a:sym typeface="+mn-ea"/>
              </a:rPr>
              <a:t>部分</a:t>
            </a:r>
            <a:r>
              <a:rPr kumimoji="1" lang="zh-CN" altLang="en-US" spc="800" dirty="0"/>
              <a:t>）</a:t>
            </a:r>
            <a:endParaRPr kumimoji="1" lang="zh-CN" altLang="en-US" spc="800" dirty="0"/>
          </a:p>
        </p:txBody>
      </p:sp>
      <p:pic>
        <p:nvPicPr>
          <p:cNvPr id="2" name="图片 1"/>
          <p:cNvPicPr>
            <a:picLocks noChangeAspect="1"/>
          </p:cNvPicPr>
          <p:nvPr/>
        </p:nvPicPr>
        <p:blipFill>
          <a:blip r:embed="rId1"/>
          <a:stretch>
            <a:fillRect/>
          </a:stretch>
        </p:blipFill>
        <p:spPr>
          <a:xfrm>
            <a:off x="2098040" y="1129665"/>
            <a:ext cx="10611485" cy="62122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zh-CN" altLang="en-US" spc="800" dirty="0">
                <a:sym typeface="+mn-ea"/>
              </a:rPr>
              <a:t>图上随机游走</a:t>
            </a:r>
            <a:endParaRPr kumimoji="1" lang="en-US" altLang="zh-CN" spc="800" dirty="0">
              <a:sym typeface="+mn-ea"/>
            </a:endParaRPr>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代码开源</a:t>
            </a:r>
            <a:endParaRPr lang="zh-CN" altLang="en-US"/>
          </a:p>
        </p:txBody>
      </p:sp>
      <p:sp>
        <p:nvSpPr>
          <p:cNvPr id="3" name="内容占位符 2"/>
          <p:cNvSpPr>
            <a:spLocks noGrp="1"/>
          </p:cNvSpPr>
          <p:nvPr>
            <p:ph idx="1"/>
          </p:nvPr>
        </p:nvSpPr>
        <p:spPr>
          <a:xfrm>
            <a:off x="902335" y="5961380"/>
            <a:ext cx="10515600" cy="655955"/>
          </a:xfrm>
        </p:spPr>
        <p:txBody>
          <a:bodyPr>
            <a:noAutofit/>
          </a:bodyPr>
          <a:p>
            <a:pPr fontAlgn="auto">
              <a:spcBef>
                <a:spcPts val="0"/>
              </a:spcBef>
            </a:pPr>
            <a:r>
              <a:rPr lang="zh-CN" altLang="en-US" sz="1600"/>
              <a:t>https://github.com/Rougnt/RandomWalk</a:t>
            </a:r>
            <a:endParaRPr lang="zh-CN" altLang="en-US" sz="1600"/>
          </a:p>
          <a:p>
            <a:pPr fontAlgn="auto">
              <a:spcBef>
                <a:spcPts val="0"/>
              </a:spcBef>
            </a:pPr>
            <a:r>
              <a:rPr lang="zh-CN" altLang="en-US" sz="1600"/>
              <a:t>https://gitee.com/rogunt/RandomWalk</a:t>
            </a:r>
            <a:endParaRPr lang="zh-CN" altLang="en-US" sz="1600"/>
          </a:p>
        </p:txBody>
      </p:sp>
      <p:pic>
        <p:nvPicPr>
          <p:cNvPr id="4" name="图片 3"/>
          <p:cNvPicPr>
            <a:picLocks noChangeAspect="1"/>
          </p:cNvPicPr>
          <p:nvPr/>
        </p:nvPicPr>
        <p:blipFill>
          <a:blip r:embed="rId1"/>
          <a:stretch>
            <a:fillRect/>
          </a:stretch>
        </p:blipFill>
        <p:spPr>
          <a:xfrm>
            <a:off x="1270635" y="1221105"/>
            <a:ext cx="8714105" cy="45205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14" y="2349000"/>
            <a:ext cx="7945821" cy="2160000"/>
          </a:xfrm>
          <a:prstGeom prst="rect">
            <a:avLst/>
          </a:prstGeom>
          <a:solidFill>
            <a:srgbClr val="007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p:cNvSpPr txBox="1"/>
          <p:nvPr/>
        </p:nvSpPr>
        <p:spPr>
          <a:xfrm>
            <a:off x="1234440" y="2797314"/>
            <a:ext cx="6506429" cy="707886"/>
          </a:xfrm>
          <a:prstGeom prst="rect">
            <a:avLst/>
          </a:prstGeom>
          <a:noFill/>
        </p:spPr>
        <p:txBody>
          <a:bodyPr wrap="square" rtlCol="0">
            <a:spAutoFit/>
          </a:bodyPr>
          <a:lstStyle/>
          <a:p>
            <a:pPr algn="r"/>
            <a:r>
              <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rPr>
              <a:t>谢谢聆听！</a:t>
            </a:r>
            <a:endPar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256977" y="3689657"/>
            <a:ext cx="7239000" cy="369332"/>
          </a:xfrm>
          <a:prstGeom prst="rect">
            <a:avLst/>
          </a:prstGeom>
          <a:noFill/>
        </p:spPr>
        <p:txBody>
          <a:bodyPr wrap="square" rtlCol="0">
            <a:spAutoFit/>
          </a:bodyPr>
          <a:lstStyle/>
          <a:p>
            <a:pPr algn="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Thanks for listening</a:t>
            </a: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5" name="直接连接符 4"/>
          <p:cNvCxnSpPr/>
          <p:nvPr/>
        </p:nvCxnSpPr>
        <p:spPr>
          <a:xfrm>
            <a:off x="2707990" y="3566160"/>
            <a:ext cx="516636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1" cstate="email">
            <a:biLevel thresh="25000"/>
          </a:blip>
          <a:stretch>
            <a:fillRect/>
          </a:stretch>
        </p:blipFill>
        <p:spPr>
          <a:xfrm>
            <a:off x="869813" y="2566003"/>
            <a:ext cx="1725994" cy="1725994"/>
          </a:xfrm>
          <a:prstGeom prst="rect">
            <a:avLst/>
          </a:prstGeom>
        </p:spPr>
      </p:pic>
      <p:sp>
        <p:nvSpPr>
          <p:cNvPr id="13" name="矩形 12"/>
          <p:cNvSpPr/>
          <p:nvPr/>
        </p:nvSpPr>
        <p:spPr>
          <a:xfrm>
            <a:off x="10550982" y="2349000"/>
            <a:ext cx="1625252" cy="2160000"/>
          </a:xfrm>
          <a:prstGeom prst="rect">
            <a:avLst/>
          </a:prstGeom>
          <a:solidFill>
            <a:srgbClr val="007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nvSpPr>
        <p:spPr>
          <a:xfrm>
            <a:off x="8105496" y="3173745"/>
            <a:ext cx="2371181" cy="783590"/>
          </a:xfrm>
          <a:prstGeom prst="rect">
            <a:avLst/>
          </a:prstGeom>
          <a:noFill/>
        </p:spPr>
        <p:txBody>
          <a:bodyPr wrap="square" rtlCol="0">
            <a:spAutoFit/>
          </a:bodyPr>
          <a:lstStyle/>
          <a:p>
            <a:pPr algn="ctr">
              <a:spcAft>
                <a:spcPts val="600"/>
              </a:spcAft>
            </a:pPr>
            <a:r>
              <a:rPr lang="zh-CN" altLang="en-US" sz="2000" dirty="0">
                <a:solidFill>
                  <a:srgbClr val="0076B8"/>
                </a:solidFill>
                <a:latin typeface="微软雅黑" panose="020B0503020204020204" pitchFamily="34" charset="-122"/>
                <a:ea typeface="微软雅黑" panose="020B0503020204020204" pitchFamily="34" charset="-122"/>
                <a:sym typeface="Arial" panose="020B0604020202020204" pitchFamily="34" charset="0"/>
              </a:rPr>
              <a:t>河海大学</a:t>
            </a:r>
            <a:endParaRPr lang="en-US" altLang="zh-CN" sz="2000" dirty="0">
              <a:solidFill>
                <a:srgbClr val="0076B8"/>
              </a:solidFill>
              <a:latin typeface="微软雅黑" panose="020B0503020204020204" pitchFamily="34" charset="-122"/>
              <a:ea typeface="微软雅黑" panose="020B0503020204020204" pitchFamily="34" charset="-122"/>
              <a:sym typeface="Arial" panose="020B0604020202020204" pitchFamily="34" charset="0"/>
            </a:endParaRPr>
          </a:p>
          <a:p>
            <a:pPr algn="ctr">
              <a:spcAft>
                <a:spcPts val="600"/>
              </a:spcAft>
            </a:pPr>
            <a:endParaRPr lang="en-US" altLang="zh-CN" sz="2000" dirty="0">
              <a:solidFill>
                <a:srgbClr val="0076B8"/>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84810" y="342980"/>
            <a:ext cx="8579679" cy="658651"/>
          </a:xfrm>
        </p:spPr>
        <p:txBody>
          <a:bodyPr>
            <a:normAutofit/>
          </a:bodyPr>
          <a:lstStyle/>
          <a:p>
            <a:r>
              <a:rPr kumimoji="1" lang="zh-CN" altLang="en-US" spc="800" dirty="0"/>
              <a:t>随机游走</a:t>
            </a:r>
            <a:endParaRPr kumimoji="1" lang="zh-CN" altLang="en-US" spc="800" dirty="0"/>
          </a:p>
        </p:txBody>
      </p:sp>
      <p:sp>
        <p:nvSpPr>
          <p:cNvPr id="12" name="矩形 11"/>
          <p:cNvSpPr/>
          <p:nvPr/>
        </p:nvSpPr>
        <p:spPr>
          <a:xfrm>
            <a:off x="353605" y="1334283"/>
            <a:ext cx="2543017" cy="39878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随机游走</a:t>
            </a: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的概念</a:t>
            </a:r>
            <a:endPar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580461" y="1790884"/>
            <a:ext cx="10176275" cy="1337945"/>
          </a:xfrm>
          <a:prstGeom prst="rect">
            <a:avLst/>
          </a:prstGeom>
          <a:noFill/>
        </p:spPr>
        <p:txBody>
          <a:bodyPr wrap="square">
            <a:spAutoFit/>
          </a:bodyPr>
          <a:lstStyle/>
          <a:p>
            <a:pPr marL="228600" marR="0" lvl="0" indent="-2286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1"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随机游走（</a:t>
            </a:r>
            <a:r>
              <a:rPr kumimoji="1"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random walk</a:t>
            </a:r>
            <a:r>
              <a:rPr kumimoji="1"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）也称随机漫步、随机行走等，是指基于过去的表现，无法预测将来的发展步骤和方向，核心概念是指</a:t>
            </a:r>
            <a:r>
              <a:rPr kumimoji="1" lang="zh-CN" altLang="en-US" sz="1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任何无规则行走者所带的守恒量都各自对应着一个扩散运输定律</a:t>
            </a:r>
            <a:r>
              <a:rPr kumimoji="1"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，接近于布朗运动，是布朗运动理想的数学状态。</a:t>
            </a:r>
            <a:endParaRPr kumimoji="1"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536575" y="3386455"/>
            <a:ext cx="3554730" cy="398780"/>
          </a:xfrm>
          <a:prstGeom prst="rect">
            <a:avLst/>
          </a:prstGeom>
        </p:spPr>
        <p:txBody>
          <a:bodyPr wrap="square">
            <a:spAutoFit/>
          </a:bodyPr>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随机游走算法的</a:t>
            </a: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基本思想</a:t>
            </a:r>
            <a:endPar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nvSpPr>
        <p:spPr>
          <a:xfrm>
            <a:off x="621101" y="3785419"/>
            <a:ext cx="10176275" cy="2584450"/>
          </a:xfrm>
          <a:prstGeom prst="rect">
            <a:avLst/>
          </a:prstGeom>
          <a:noFill/>
        </p:spPr>
        <p:txBody>
          <a:bodyPr wrap="square">
            <a:spAutoFit/>
          </a:bodyPr>
          <a:p>
            <a:pPr marL="228600" marR="0" lvl="0" indent="-2286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1"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从一个或一系列顶点开始遍历一张图。在任意一个顶点，遍历者将以概率</a:t>
            </a:r>
            <a:r>
              <a:rPr kumimoji="1"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a:t>
            </a:r>
            <a:r>
              <a:rPr kumimoji="1"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游走到这个顶点的邻居顶点，以概率</a:t>
            </a:r>
            <a:r>
              <a:rPr kumimoji="1"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1"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随机跳跃到图中的任何一个顶点，称</a:t>
            </a:r>
            <a:r>
              <a:rPr kumimoji="1"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1"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为跳转发生概率，每次游走后得出一个概率分布，该概率分布刻画了图中每一个顶点被访问到的概率，用这个概率分布作为下一次游走的输入并反复迭代这一过程。当满足一定前提条件时，这个概率分布会趋于收敛。收敛后，即可以得到一个平稳的概率分布。</a:t>
            </a:r>
            <a:endParaRPr kumimoji="1"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defRPr/>
            </a:pPr>
            <a:endParaRPr kumimoji="1"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84810" y="342980"/>
            <a:ext cx="8579679" cy="658651"/>
          </a:xfrm>
        </p:spPr>
        <p:txBody>
          <a:bodyPr>
            <a:normAutofit/>
          </a:bodyPr>
          <a:lstStyle/>
          <a:p>
            <a:r>
              <a:rPr kumimoji="1" lang="zh-CN" altLang="en-US" spc="800" dirty="0"/>
              <a:t>随机游走</a:t>
            </a:r>
            <a:r>
              <a:rPr kumimoji="1" lang="zh-CN" altLang="en-US" spc="800" dirty="0"/>
              <a:t>示例</a:t>
            </a:r>
            <a:endParaRPr kumimoji="1" lang="zh-CN" altLang="en-US" spc="800" dirty="0"/>
          </a:p>
        </p:txBody>
      </p:sp>
      <p:sp>
        <p:nvSpPr>
          <p:cNvPr id="12" name="矩形 11"/>
          <p:cNvSpPr/>
          <p:nvPr/>
        </p:nvSpPr>
        <p:spPr>
          <a:xfrm>
            <a:off x="353695" y="1580515"/>
            <a:ext cx="10015220" cy="39878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Python+matplotlib</a:t>
            </a: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动画模拟布朗运动随机</a:t>
            </a:r>
            <a:r>
              <a:rPr kumimoji="1"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游走</a:t>
            </a: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和</a:t>
            </a:r>
            <a:r>
              <a:rPr kumimoji="1"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停靠</a:t>
            </a: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效果</a:t>
            </a:r>
            <a:endPar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858520" y="2460625"/>
            <a:ext cx="9510395" cy="1938020"/>
          </a:xfrm>
          <a:prstGeom prst="rect">
            <a:avLst/>
          </a:prstGeom>
          <a:noFill/>
        </p:spPr>
        <p:txBody>
          <a:bodyPr wrap="square">
            <a:spAutoFit/>
          </a:bodyPr>
          <a:lstStyle/>
          <a:p>
            <a:pPr marL="228600" marR="0" lvl="0" indent="-228600" algn="just" defTabSz="914400" rtl="0" fontAlgn="auto">
              <a:lnSpc>
                <a:spcPct val="150000"/>
              </a:lnSpc>
              <a:spcBef>
                <a:spcPts val="0"/>
              </a:spcBef>
              <a:spcAft>
                <a:spcPts val="0"/>
              </a:spcAft>
              <a:buClrTx/>
              <a:buSzTx/>
              <a:buFont typeface="Arial" panose="020B0604020202020204" pitchFamily="34" charset="0"/>
              <a:buChar char="•"/>
              <a:defRPr/>
            </a:pPr>
            <a:r>
              <a:rPr kumimoji="1"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编写</a:t>
            </a:r>
            <a:r>
              <a:rPr kumimoji="1" lang="zh-CN" altLang="en-US" sz="20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程序，使用</a:t>
            </a:r>
            <a:r>
              <a:rPr kumimoji="1" lang="zh-CN" altLang="en-US" sz="20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matplotlib</a:t>
            </a:r>
            <a:r>
              <a:rPr kumimoji="1"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创建动画，模拟布朗运动的随机游走和停靠效果。动画开始时，</a:t>
            </a:r>
            <a:r>
              <a:rPr kumimoji="1" lang="zh-CN" altLang="en-US" sz="20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30</a:t>
            </a:r>
            <a:r>
              <a:rPr kumimoji="1"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个随机颜色的五角星从随机指定的初始位置开始向</a:t>
            </a:r>
            <a:r>
              <a:rPr kumimoji="1" lang="zh-CN" altLang="en-US" sz="20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8</a:t>
            </a:r>
            <a:r>
              <a:rPr kumimoji="1"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个方向随机游走，当到达预先指定的随机停靠位置时就停止运动，动画中运动的五角星越来越少，直到全部五角星都到达指定位置。</a:t>
            </a:r>
            <a:endParaRPr kumimoji="1"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84810" y="342980"/>
            <a:ext cx="8579679" cy="658651"/>
          </a:xfrm>
        </p:spPr>
        <p:txBody>
          <a:bodyPr>
            <a:normAutofit/>
          </a:bodyPr>
          <a:lstStyle/>
          <a:p>
            <a:r>
              <a:rPr kumimoji="1" lang="en-US" altLang="zh-CN" spc="800" dirty="0">
                <a:sym typeface="+mn-ea"/>
              </a:rPr>
              <a:t>2D</a:t>
            </a:r>
            <a:r>
              <a:rPr kumimoji="1" lang="zh-CN" altLang="en-US" spc="800" dirty="0">
                <a:sym typeface="+mn-ea"/>
              </a:rPr>
              <a:t>随机游走示例</a:t>
            </a:r>
            <a:endParaRPr kumimoji="1" lang="zh-CN" altLang="en-US" spc="800" dirty="0"/>
          </a:p>
        </p:txBody>
      </p:sp>
      <p:sp>
        <p:nvSpPr>
          <p:cNvPr id="6" name="矩形 5"/>
          <p:cNvSpPr/>
          <p:nvPr/>
        </p:nvSpPr>
        <p:spPr>
          <a:xfrm>
            <a:off x="353605" y="1248366"/>
            <a:ext cx="3052382" cy="39878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代码</a:t>
            </a: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展示</a:t>
            </a:r>
            <a:endPar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custDataLst>
              <p:tags r:id="rId1"/>
            </p:custDataLst>
          </p:nvPr>
        </p:nvPicPr>
        <p:blipFill>
          <a:blip r:embed="rId2"/>
          <a:stretch>
            <a:fillRect/>
          </a:stretch>
        </p:blipFill>
        <p:spPr>
          <a:xfrm>
            <a:off x="3455670" y="1558290"/>
            <a:ext cx="4972685" cy="4959985"/>
          </a:xfrm>
          <a:prstGeom prst="rect">
            <a:avLst/>
          </a:prstGeom>
        </p:spPr>
      </p:pic>
      <p:pic>
        <p:nvPicPr>
          <p:cNvPr id="3" name="图片 2"/>
          <p:cNvPicPr>
            <a:picLocks noChangeAspect="1"/>
          </p:cNvPicPr>
          <p:nvPr/>
        </p:nvPicPr>
        <p:blipFill>
          <a:blip r:embed="rId3"/>
          <a:stretch>
            <a:fillRect/>
          </a:stretch>
        </p:blipFill>
        <p:spPr>
          <a:xfrm>
            <a:off x="1911985" y="1135380"/>
            <a:ext cx="10908665" cy="58064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kumimoji="1" lang="en-US" altLang="zh-CN" spc="800" dirty="0">
                <a:sym typeface="+mn-ea"/>
              </a:rPr>
              <a:t>2D</a:t>
            </a:r>
            <a:r>
              <a:rPr kumimoji="1" lang="zh-CN" altLang="en-US" spc="800" dirty="0">
                <a:sym typeface="+mn-ea"/>
              </a:rPr>
              <a:t>随机游走示例</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84810" y="342980"/>
            <a:ext cx="8579679" cy="658651"/>
          </a:xfrm>
        </p:spPr>
        <p:txBody>
          <a:bodyPr>
            <a:normAutofit/>
          </a:bodyPr>
          <a:lstStyle/>
          <a:p>
            <a:r>
              <a:rPr kumimoji="1" lang="en-US" altLang="zh-CN" spc="800" dirty="0">
                <a:sym typeface="+mn-ea"/>
              </a:rPr>
              <a:t>3D</a:t>
            </a:r>
            <a:r>
              <a:rPr kumimoji="1" lang="zh-CN" altLang="en-US" spc="800" dirty="0">
                <a:sym typeface="+mn-ea"/>
              </a:rPr>
              <a:t>随机游走示例</a:t>
            </a:r>
            <a:endParaRPr kumimoji="1" lang="zh-CN" altLang="en-US" spc="800" dirty="0"/>
          </a:p>
        </p:txBody>
      </p:sp>
      <p:sp>
        <p:nvSpPr>
          <p:cNvPr id="6" name="矩形 5"/>
          <p:cNvSpPr/>
          <p:nvPr/>
        </p:nvSpPr>
        <p:spPr>
          <a:xfrm>
            <a:off x="353605" y="1248366"/>
            <a:ext cx="3052382" cy="39878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代码</a:t>
            </a: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展示</a:t>
            </a:r>
            <a:endPar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4" name="图片 3"/>
          <p:cNvPicPr>
            <a:picLocks noChangeAspect="1"/>
          </p:cNvPicPr>
          <p:nvPr/>
        </p:nvPicPr>
        <p:blipFill>
          <a:blip r:embed="rId1"/>
          <a:stretch>
            <a:fillRect/>
          </a:stretch>
        </p:blipFill>
        <p:spPr>
          <a:xfrm>
            <a:off x="2072005" y="1130935"/>
            <a:ext cx="9493250" cy="57200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kumimoji="1" lang="en-US" altLang="zh-CN" spc="800" dirty="0">
                <a:sym typeface="+mn-ea"/>
              </a:rPr>
              <a:t>3D</a:t>
            </a:r>
            <a:r>
              <a:rPr kumimoji="1" lang="zh-CN" altLang="en-US" spc="800" dirty="0">
                <a:sym typeface="+mn-ea"/>
              </a:rPr>
              <a:t>随机游走示例</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84810" y="342980"/>
            <a:ext cx="8579679" cy="658651"/>
          </a:xfrm>
        </p:spPr>
        <p:txBody>
          <a:bodyPr>
            <a:normAutofit/>
          </a:bodyPr>
          <a:lstStyle/>
          <a:p>
            <a:r>
              <a:rPr kumimoji="1" lang="zh-CN" altLang="en-US" spc="800" dirty="0"/>
              <a:t>随机游走</a:t>
            </a:r>
            <a:r>
              <a:rPr kumimoji="1" lang="zh-CN" altLang="en-US" spc="800" dirty="0"/>
              <a:t>图论问题</a:t>
            </a:r>
            <a:endParaRPr kumimoji="1" lang="zh-CN" altLang="en-US" spc="800" dirty="0"/>
          </a:p>
        </p:txBody>
      </p:sp>
      <p:sp>
        <p:nvSpPr>
          <p:cNvPr id="12" name="矩形 11"/>
          <p:cNvSpPr/>
          <p:nvPr/>
        </p:nvSpPr>
        <p:spPr>
          <a:xfrm>
            <a:off x="353695" y="1358265"/>
            <a:ext cx="10015220" cy="39878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图上的随机游走</a:t>
            </a: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定义</a:t>
            </a:r>
            <a:endPar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796925" y="2189480"/>
            <a:ext cx="9510395" cy="2399665"/>
          </a:xfrm>
          <a:prstGeom prst="rect">
            <a:avLst/>
          </a:prstGeom>
          <a:noFill/>
        </p:spPr>
        <p:txBody>
          <a:bodyPr wrap="square">
            <a:spAutoFit/>
          </a:bodyPr>
          <a:lstStyle/>
          <a:p>
            <a:pPr marL="228600" marR="0" indent="-228600" algn="just" defTabSz="914400" fontAlgn="auto">
              <a:lnSpc>
                <a:spcPct val="150000"/>
              </a:lnSpc>
              <a:spcBef>
                <a:spcPts val="0"/>
              </a:spcBef>
              <a:spcAft>
                <a:spcPts val="0"/>
              </a:spcAft>
              <a:buClrTx/>
              <a:buSzTx/>
              <a:buFont typeface="Arial" panose="020B0604020202020204" pitchFamily="34" charset="0"/>
              <a:buChar char="•"/>
              <a:defRPr/>
            </a:pP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给定一张有向简单图 </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G=(V,E)(V={v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和起点 </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s</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 ，终点 </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t</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，每条边</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e=(v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x</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y</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有正权值</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w</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e</a:t>
            </a: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，满足 </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x</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∈V−{v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t</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(vx,vy)</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E</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w(v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x</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y</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，且对于任意点 </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x </a:t>
            </a: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都存在一条从</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 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x</a:t>
            </a: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出发到达 </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t</a:t>
            </a: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的路径。</a:t>
            </a:r>
            <a:r>
              <a:rPr kumimoji="1" lang="zh-CN" altLang="en-US" sz="2000" noProof="0" dirty="0">
                <a:latin typeface="微软雅黑" panose="020B0503020204020204" pitchFamily="34" charset="-122"/>
                <a:ea typeface="微软雅黑" panose="020B0503020204020204" pitchFamily="34" charset="-122"/>
                <a:sym typeface="+mn-ea"/>
              </a:rPr>
              <a:t>这个过程可以看作是一个马尔可夫过程，因为在每个时间步，下一步的状态只与当前状态有关，与之前的状态无关。</a:t>
            </a:r>
            <a:endPar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endParaRPr>
          </a:p>
          <a:p>
            <a:pPr marL="228600" marR="0" indent="-228600" algn="just" defTabSz="914400" fontAlgn="auto">
              <a:lnSpc>
                <a:spcPct val="150000"/>
              </a:lnSpc>
              <a:spcBef>
                <a:spcPts val="0"/>
              </a:spcBef>
              <a:spcAft>
                <a:spcPts val="0"/>
              </a:spcAft>
              <a:buClrTx/>
              <a:buSzTx/>
              <a:buFont typeface="Arial" panose="020B0604020202020204" pitchFamily="34" charset="0"/>
              <a:buChar char="•"/>
              <a:defRPr/>
            </a:pPr>
            <a:endPar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84810" y="342980"/>
            <a:ext cx="8579679" cy="658651"/>
          </a:xfrm>
        </p:spPr>
        <p:txBody>
          <a:bodyPr>
            <a:normAutofit/>
          </a:bodyPr>
          <a:lstStyle/>
          <a:p>
            <a:r>
              <a:rPr kumimoji="1" lang="zh-CN" altLang="en-US" spc="800" dirty="0"/>
              <a:t>随机游走</a:t>
            </a:r>
            <a:r>
              <a:rPr kumimoji="1" lang="zh-CN" altLang="en-US" spc="800" dirty="0"/>
              <a:t>图论问题</a:t>
            </a:r>
            <a:endParaRPr kumimoji="1" lang="zh-CN" altLang="en-US" spc="800" dirty="0"/>
          </a:p>
        </p:txBody>
      </p:sp>
      <p:sp>
        <p:nvSpPr>
          <p:cNvPr id="12" name="矩形 11"/>
          <p:cNvSpPr/>
          <p:nvPr/>
        </p:nvSpPr>
        <p:spPr>
          <a:xfrm>
            <a:off x="353695" y="1358265"/>
            <a:ext cx="10015220" cy="39878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图上的</a:t>
            </a: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随机游走</a:t>
            </a:r>
            <a:endPar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796925" y="1892935"/>
            <a:ext cx="9510395" cy="1476375"/>
          </a:xfrm>
          <a:prstGeom prst="rect">
            <a:avLst/>
          </a:prstGeom>
          <a:noFill/>
        </p:spPr>
        <p:txBody>
          <a:bodyPr wrap="square">
            <a:spAutoFit/>
          </a:bodyPr>
          <a:lstStyle/>
          <a:p>
            <a:pPr marL="228600" marR="0" indent="-228600" algn="just" defTabSz="914400" fontAlgn="auto">
              <a:lnSpc>
                <a:spcPct val="150000"/>
              </a:lnSpc>
              <a:spcBef>
                <a:spcPts val="0"/>
              </a:spcBef>
              <a:spcAft>
                <a:spcPts val="0"/>
              </a:spcAft>
              <a:buClrTx/>
              <a:buSzTx/>
              <a:buFont typeface="Arial" panose="020B0604020202020204" pitchFamily="34" charset="0"/>
              <a:buChar char="•"/>
              <a:defRPr/>
            </a:pP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图上的随机游走是指给定一个图和一个出发点，随机地选择一个邻居结点，移动到邻居结点上，然后把当前结点作为出发点，重复以上过程，那些被随机选出的结点序列就构成了一个在图上的</a:t>
            </a:r>
            <a:r>
              <a:rPr kumimoji="1" lang="zh-CN" altLang="en-US" sz="2000" noProof="0" dirty="0">
                <a:latin typeface="微软雅黑" panose="020B0503020204020204" pitchFamily="34" charset="-122"/>
                <a:ea typeface="微软雅黑" panose="020B0503020204020204" pitchFamily="34" charset="-122"/>
                <a:sym typeface="+mn-ea"/>
              </a:rPr>
              <a:t>随机游走</a:t>
            </a: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过程，如下图所示。</a:t>
            </a:r>
            <a:endPar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endParaRPr>
          </a:p>
        </p:txBody>
      </p:sp>
      <p:pic>
        <p:nvPicPr>
          <p:cNvPr id="100" name="图片 99"/>
          <p:cNvPicPr/>
          <p:nvPr/>
        </p:nvPicPr>
        <p:blipFill>
          <a:blip r:embed="rId1"/>
          <a:stretch>
            <a:fillRect/>
          </a:stretch>
        </p:blipFill>
        <p:spPr>
          <a:xfrm>
            <a:off x="1805623" y="3300413"/>
            <a:ext cx="7705725" cy="3305175"/>
          </a:xfrm>
          <a:prstGeom prst="rect">
            <a:avLst/>
          </a:prstGeom>
          <a:noFill/>
          <a:ln w="9525">
            <a:noFill/>
          </a:ln>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UNIT_PLACING_PICTURE_USER_VIEWPORT" val="{&quot;height&quot;:10217,&quot;width&quot;:10243}"/>
</p:tagLst>
</file>

<file path=ppt/tags/tag63.xml><?xml version="1.0" encoding="utf-8"?>
<p:tagLst xmlns:p="http://schemas.openxmlformats.org/presentationml/2006/main">
  <p:tag name="KSO_WPP_MARK_KEY" val="e95ebf30-586b-4e0e-a750-794d8ed5eeeb"/>
  <p:tag name="COMMONDATA" val="eyJoZGlkIjoiY2M5NTUyMzljYzM4MjgzY2Q1ZmJlYmUwNzc5N2Q4MzA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1706</Words>
  <Application>WPS 演示</Application>
  <PresentationFormat>宽屏</PresentationFormat>
  <Paragraphs>85</Paragraphs>
  <Slides>17</Slides>
  <Notes>25</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17</vt:i4>
      </vt:variant>
    </vt:vector>
  </HeadingPairs>
  <TitlesOfParts>
    <vt:vector size="32" baseType="lpstr">
      <vt:lpstr>Arial</vt:lpstr>
      <vt:lpstr>宋体</vt:lpstr>
      <vt:lpstr>Wingdings</vt:lpstr>
      <vt:lpstr>微软雅黑</vt:lpstr>
      <vt:lpstr>Wingdings</vt:lpstr>
      <vt:lpstr>Times New Roman</vt:lpstr>
      <vt:lpstr>方正粗宋简体</vt:lpstr>
      <vt:lpstr>等线</vt:lpstr>
      <vt:lpstr>Arial Unicode MS</vt:lpstr>
      <vt:lpstr>Calibri</vt:lpstr>
      <vt:lpstr>方正小标宋简体</vt:lpstr>
      <vt:lpstr>文泉驿正黑</vt:lpstr>
      <vt:lpstr>等线 Light</vt:lpstr>
      <vt:lpstr>Office 主题​​</vt:lpstr>
      <vt:lpstr>自定义设计方案</vt:lpstr>
      <vt:lpstr>PowerPoint 演示文稿</vt:lpstr>
      <vt:lpstr>随机游走</vt:lpstr>
      <vt:lpstr>随机游走示例</vt:lpstr>
      <vt:lpstr>2D随机游走示例</vt:lpstr>
      <vt:lpstr>PowerPoint 演示文稿</vt:lpstr>
      <vt:lpstr>3D随机游走示例</vt:lpstr>
      <vt:lpstr>PowerPoint 演示文稿</vt:lpstr>
      <vt:lpstr>随机游走图论问题</vt:lpstr>
      <vt:lpstr>随机游走图论问题</vt:lpstr>
      <vt:lpstr>随机游走图论应用示例</vt:lpstr>
      <vt:lpstr>随机游走图论应用示例</vt:lpstr>
      <vt:lpstr>随机游走图论应用示例</vt:lpstr>
      <vt:lpstr>Random Walk Graph Neural Networks</vt:lpstr>
      <vt:lpstr>图上随机游走（部分）</vt:lpstr>
      <vt:lpstr>PowerPoint 演示文稿</vt:lpstr>
      <vt:lpstr>代码开源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魏子尊</cp:lastModifiedBy>
  <cp:revision>586</cp:revision>
  <dcterms:created xsi:type="dcterms:W3CDTF">2023-04-04T13:34:18Z</dcterms:created>
  <dcterms:modified xsi:type="dcterms:W3CDTF">2023-04-04T13:34:18Z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
  </property>
</Properties>
</file>