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66" r:id="rId7"/>
    <p:sldId id="268" r:id="rId8"/>
    <p:sldId id="264" r:id="rId9"/>
    <p:sldId id="262" r:id="rId10"/>
    <p:sldId id="279" r:id="rId11"/>
    <p:sldId id="269" r:id="rId12"/>
    <p:sldId id="280" r:id="rId13"/>
    <p:sldId id="259" r:id="rId14"/>
    <p:sldId id="26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3608" autoAdjust="0"/>
  </p:normalViewPr>
  <p:slideViewPr>
    <p:cSldViewPr snapToGrid="0">
      <p:cViewPr>
        <p:scale>
          <a:sx n="98" d="100"/>
          <a:sy n="98" d="100"/>
        </p:scale>
        <p:origin x="1236" y="-336"/>
      </p:cViewPr>
      <p:guideLst/>
    </p:cSldViewPr>
  </p:slideViewPr>
  <p:outlineViewPr>
    <p:cViewPr>
      <p:scale>
        <a:sx n="33" d="100"/>
        <a:sy n="33" d="100"/>
      </p:scale>
      <p:origin x="0" y="0"/>
    </p:cViewPr>
  </p:outlineViewPr>
  <p:notesTextViewPr>
    <p:cViewPr>
      <p:scale>
        <a:sx n="3" d="2"/>
        <a:sy n="3" d="2"/>
      </p:scale>
      <p:origin x="0" y="-678"/>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12/17/2022</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Roula Krayem, Today we will talk about machine learning in detecting malaria</a:t>
            </a:r>
          </a:p>
        </p:txBody>
      </p:sp>
      <p:sp>
        <p:nvSpPr>
          <p:cNvPr id="4" name="Slide Number Placeholder 3"/>
          <p:cNvSpPr>
            <a:spLocks noGrp="1"/>
          </p:cNvSpPr>
          <p:nvPr>
            <p:ph type="sldNum" sz="quarter" idx="5"/>
          </p:nvPr>
        </p:nvSpPr>
        <p:spPr/>
        <p:txBody>
          <a:bodyPr/>
          <a:lstStyle/>
          <a:p>
            <a:fld id="{2CB3F336-7DD2-47CF-A0F3-D1163B2A9C10}" type="slidenum">
              <a:rPr lang="en-US" smtClean="0"/>
              <a:t>1</a:t>
            </a:fld>
            <a:endParaRPr lang="en-US" dirty="0"/>
          </a:p>
        </p:txBody>
      </p:sp>
    </p:spTree>
    <p:extLst>
      <p:ext uri="{BB962C8B-B14F-4D97-AF65-F5344CB8AC3E}">
        <p14:creationId xmlns:p14="http://schemas.microsoft.com/office/powerpoint/2010/main" val="3535612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decided that the first model with 99% correct predictions is what we will adopt. </a:t>
            </a:r>
          </a:p>
        </p:txBody>
      </p:sp>
      <p:sp>
        <p:nvSpPr>
          <p:cNvPr id="4" name="Slide Number Placeholder 3"/>
          <p:cNvSpPr>
            <a:spLocks noGrp="1"/>
          </p:cNvSpPr>
          <p:nvPr>
            <p:ph type="sldNum" sz="quarter" idx="5"/>
          </p:nvPr>
        </p:nvSpPr>
        <p:spPr/>
        <p:txBody>
          <a:bodyPr/>
          <a:lstStyle/>
          <a:p>
            <a:fld id="{2CB3F336-7DD2-47CF-A0F3-D1163B2A9C10}" type="slidenum">
              <a:rPr lang="en-US" smtClean="0"/>
              <a:t>10</a:t>
            </a:fld>
            <a:endParaRPr lang="en-US" dirty="0"/>
          </a:p>
        </p:txBody>
      </p:sp>
    </p:spTree>
    <p:extLst>
      <p:ext uri="{BB962C8B-B14F-4D97-AF65-F5344CB8AC3E}">
        <p14:creationId xmlns:p14="http://schemas.microsoft.com/office/powerpoint/2010/main" val="414491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Our recommendations for future improvements is to Try different learning rates and batch-sizes when fitting the second model using data augmentation techniques..</a:t>
            </a:r>
          </a:p>
          <a:p>
            <a:pPr marL="342900" indent="-342900">
              <a:buAutoNum type="arabicPeriod"/>
            </a:pPr>
            <a:r>
              <a:rPr lang="en-US" dirty="0"/>
              <a:t>Use the Ensemble technique with multiple weak models to improve the results.</a:t>
            </a:r>
          </a:p>
          <a:p>
            <a:pPr marL="342900" indent="-342900">
              <a:buAutoNum type="arabicPeriod"/>
            </a:pPr>
            <a:endParaRPr lang="en-US" dirty="0"/>
          </a:p>
          <a:p>
            <a:pPr marL="0" indent="0">
              <a:buNone/>
            </a:pPr>
            <a:r>
              <a:rPr lang="en-US" dirty="0"/>
              <a:t>For policymakers we suggest</a:t>
            </a:r>
          </a:p>
          <a:p>
            <a:pPr marL="342900" indent="-342900">
              <a:buAutoNum type="arabicPeriod"/>
            </a:pPr>
            <a:r>
              <a:rPr lang="en-US" dirty="0"/>
              <a:t>Adopting the first model to automate and accelerate Malaria detection.</a:t>
            </a:r>
          </a:p>
          <a:p>
            <a:pPr marL="342900" indent="-342900">
              <a:buAutoNum type="arabicPeriod"/>
            </a:pPr>
            <a:r>
              <a:rPr lang="en-US" dirty="0"/>
              <a:t>Also, to require a revision of the images classified as uninfected by a physician before making the final clinical decision so no patient go untreated.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11</a:t>
            </a:fld>
            <a:endParaRPr lang="en-US" dirty="0"/>
          </a:p>
        </p:txBody>
      </p:sp>
    </p:spTree>
    <p:extLst>
      <p:ext uri="{BB962C8B-B14F-4D97-AF65-F5344CB8AC3E}">
        <p14:creationId xmlns:p14="http://schemas.microsoft.com/office/powerpoint/2010/main" val="2906119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all from me today. Thank you for listening. Please let me know if you have any questions. </a:t>
            </a:r>
          </a:p>
        </p:txBody>
      </p:sp>
      <p:sp>
        <p:nvSpPr>
          <p:cNvPr id="4" name="Slide Number Placeholder 3"/>
          <p:cNvSpPr>
            <a:spLocks noGrp="1"/>
          </p:cNvSpPr>
          <p:nvPr>
            <p:ph type="sldNum" sz="quarter" idx="5"/>
          </p:nvPr>
        </p:nvSpPr>
        <p:spPr/>
        <p:txBody>
          <a:bodyPr/>
          <a:lstStyle/>
          <a:p>
            <a:fld id="{2CB3F336-7DD2-47CF-A0F3-D1163B2A9C10}" type="slidenum">
              <a:rPr lang="en-US" smtClean="0"/>
              <a:t>12</a:t>
            </a:fld>
            <a:endParaRPr lang="en-US" dirty="0"/>
          </a:p>
        </p:txBody>
      </p:sp>
    </p:spTree>
    <p:extLst>
      <p:ext uri="{BB962C8B-B14F-4D97-AF65-F5344CB8AC3E}">
        <p14:creationId xmlns:p14="http://schemas.microsoft.com/office/powerpoint/2010/main" val="14708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Roboto" panose="02000000000000000000" pitchFamily="2" charset="0"/>
              </a:rPr>
              <a:t>Malaria is a disease caused by plasmodium parasite, transmitted by the bite of infected mosquitoes.</a:t>
            </a:r>
          </a:p>
          <a:p>
            <a:r>
              <a:rPr lang="en-US" sz="1800" b="0" i="0" u="none" strike="noStrike" baseline="0" dirty="0">
                <a:solidFill>
                  <a:srgbClr val="000000"/>
                </a:solidFill>
                <a:latin typeface="Times New Roman" panose="02020603050405020304" pitchFamily="18" charset="0"/>
              </a:rPr>
              <a:t>The parasite grows and multiplies first in the human’s liver, then in the red blood cells</a:t>
            </a:r>
            <a:endParaRPr lang="en-US" sz="1800" b="0" i="0" u="none" strike="noStrike" baseline="0" dirty="0">
              <a:solidFill>
                <a:srgbClr val="BDC1C6"/>
              </a:solidFill>
              <a:effectLst/>
              <a:latin typeface="Roboto" panose="02000000000000000000" pitchFamily="2" charset="0"/>
            </a:endParaRPr>
          </a:p>
          <a:p>
            <a:r>
              <a:rPr lang="en-US" sz="1800" b="0" i="0" u="none" strike="noStrike" baseline="0" dirty="0">
                <a:solidFill>
                  <a:srgbClr val="000000"/>
                </a:solidFill>
                <a:latin typeface="Times New Roman" panose="02020603050405020304" pitchFamily="18" charset="0"/>
              </a:rPr>
              <a:t>patients with Malaria present with symptoms such as fever, nausea, vomiting, and headaches. In severe cases, the loss of red blood cells can lead to kidney failure, coma, and death (1).</a:t>
            </a:r>
          </a:p>
          <a:p>
            <a:r>
              <a:rPr lang="en-US" sz="1800" b="0" i="0" u="none" strike="noStrike" baseline="0" dirty="0">
                <a:solidFill>
                  <a:srgbClr val="000000"/>
                </a:solidFill>
                <a:latin typeface="Times New Roman" panose="02020603050405020304" pitchFamily="18" charset="0"/>
              </a:rPr>
              <a:t>In 2020, 241 million cases of Malaria were reported, with 627,000 deaths. 95% of the deaths occurred in African regions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As I mentioned the parasite multiplies in the red blood cells. Therefore, physicians use microscopic images of the cells to diagnose malaria. </a:t>
            </a:r>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2</a:t>
            </a:fld>
            <a:endParaRPr lang="en-US" dirty="0"/>
          </a:p>
        </p:txBody>
      </p:sp>
    </p:spTree>
    <p:extLst>
      <p:ext uri="{BB962C8B-B14F-4D97-AF65-F5344CB8AC3E}">
        <p14:creationId xmlns:p14="http://schemas.microsoft.com/office/powerpoint/2010/main" val="2871208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millions get malaria and hundred of thousands die annually</a:t>
            </a:r>
          </a:p>
          <a:p>
            <a:endParaRPr lang="en-US" dirty="0"/>
          </a:p>
          <a:p>
            <a:r>
              <a:rPr lang="en-US" dirty="0"/>
              <a:t>Providers still have to study each red blood cell microscopic  image individually </a:t>
            </a:r>
          </a:p>
          <a:p>
            <a:endParaRPr lang="en-US" dirty="0"/>
          </a:p>
          <a:p>
            <a:r>
              <a:rPr lang="en-US" dirty="0"/>
              <a:t>This process is slow and could result in delaying diagnoses and treatment. </a:t>
            </a:r>
          </a:p>
        </p:txBody>
      </p:sp>
      <p:sp>
        <p:nvSpPr>
          <p:cNvPr id="4" name="Slide Number Placeholder 3"/>
          <p:cNvSpPr>
            <a:spLocks noGrp="1"/>
          </p:cNvSpPr>
          <p:nvPr>
            <p:ph type="sldNum" sz="quarter" idx="5"/>
          </p:nvPr>
        </p:nvSpPr>
        <p:spPr/>
        <p:txBody>
          <a:bodyPr/>
          <a:lstStyle/>
          <a:p>
            <a:fld id="{2CB3F336-7DD2-47CF-A0F3-D1163B2A9C10}" type="slidenum">
              <a:rPr lang="en-US" smtClean="0"/>
              <a:t>3</a:t>
            </a:fld>
            <a:endParaRPr lang="en-US" dirty="0"/>
          </a:p>
        </p:txBody>
      </p:sp>
    </p:spTree>
    <p:extLst>
      <p:ext uri="{BB962C8B-B14F-4D97-AF65-F5344CB8AC3E}">
        <p14:creationId xmlns:p14="http://schemas.microsoft.com/office/powerpoint/2010/main" val="138405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we propose is to build a neural network model to expedite and facilitate malaria detection. </a:t>
            </a:r>
          </a:p>
          <a:p>
            <a:endParaRPr lang="en-US" dirty="0"/>
          </a:p>
          <a:p>
            <a:r>
              <a:rPr lang="en-US" dirty="0"/>
              <a:t>The process was divided into 3 steps </a:t>
            </a:r>
          </a:p>
          <a:p>
            <a:r>
              <a:rPr lang="en-US" dirty="0"/>
              <a:t>First perform data exploration and take key points</a:t>
            </a:r>
          </a:p>
          <a:p>
            <a:r>
              <a:rPr lang="en-US" dirty="0"/>
              <a:t>Second build and test multiple neural network models to find the best performing model</a:t>
            </a:r>
          </a:p>
          <a:p>
            <a:r>
              <a:rPr lang="en-US" dirty="0"/>
              <a:t>Lastly, select the best performing model and provide recommendations. </a:t>
            </a:r>
          </a:p>
          <a:p>
            <a:endParaRPr lang="en-US" dirty="0"/>
          </a:p>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4</a:t>
            </a:fld>
            <a:endParaRPr lang="en-US" dirty="0"/>
          </a:p>
        </p:txBody>
      </p:sp>
    </p:spTree>
    <p:extLst>
      <p:ext uri="{BB962C8B-B14F-4D97-AF65-F5344CB8AC3E}">
        <p14:creationId xmlns:p14="http://schemas.microsoft.com/office/powerpoint/2010/main" val="370119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Data exploration</a:t>
            </a:r>
          </a:p>
          <a:p>
            <a:r>
              <a:rPr lang="en-US" dirty="0"/>
              <a:t>We can see the cell images file in the upper left corner,. the folder is divided into test and train subfolders with each one further divided into parasitized and uninfected. </a:t>
            </a:r>
          </a:p>
          <a:p>
            <a:r>
              <a:rPr lang="en-US" dirty="0"/>
              <a:t>From the two charts on the upper right corner, we see that train and test data are almost split in half between parasitized and uninfected. </a:t>
            </a:r>
          </a:p>
          <a:p>
            <a:endParaRPr lang="en-US" dirty="0"/>
          </a:p>
          <a:p>
            <a:r>
              <a:rPr lang="en-US" dirty="0"/>
              <a:t>Looking at the sample of the parasitized and uninfected images, we notice that only the parasitized cells contain a magenta or dark pink spots. Also, The cells have different shapes and positions. </a:t>
            </a:r>
          </a:p>
          <a:p>
            <a:endParaRPr lang="en-US" dirty="0"/>
          </a:p>
          <a:p>
            <a:pPr algn="l"/>
            <a:r>
              <a:rPr lang="en-US" dirty="0"/>
              <a:t>The data processing, we performed were resizing the images to 64 by 64. Normalization </a:t>
            </a:r>
            <a:r>
              <a:rPr lang="en-US" sz="1800" b="0" i="0" u="none" strike="noStrike" baseline="0" dirty="0">
                <a:solidFill>
                  <a:srgbClr val="000000"/>
                </a:solidFill>
                <a:latin typeface="Times New Roman" panose="02020603050405020304" pitchFamily="18" charset="0"/>
              </a:rPr>
              <a:t>To reduce the complexity of computing high numeric values </a:t>
            </a:r>
          </a:p>
          <a:p>
            <a:pPr algn="l"/>
            <a:r>
              <a:rPr lang="en-US" dirty="0"/>
              <a:t> and one hot encoding to </a:t>
            </a:r>
            <a:r>
              <a:rPr lang="en-US" sz="1800" b="0" i="0" u="none" strike="noStrike" baseline="0" dirty="0">
                <a:solidFill>
                  <a:srgbClr val="000000"/>
                </a:solidFill>
                <a:latin typeface="Times New Roman" panose="02020603050405020304" pitchFamily="18" charset="0"/>
              </a:rPr>
              <a:t>quantify categorical data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5</a:t>
            </a:fld>
            <a:endParaRPr lang="en-US" dirty="0"/>
          </a:p>
        </p:txBody>
      </p:sp>
    </p:spTree>
    <p:extLst>
      <p:ext uri="{BB962C8B-B14F-4D97-AF65-F5344CB8AC3E}">
        <p14:creationId xmlns:p14="http://schemas.microsoft.com/office/powerpoint/2010/main" val="378586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looking at the models we built</a:t>
            </a:r>
          </a:p>
        </p:txBody>
      </p:sp>
      <p:sp>
        <p:nvSpPr>
          <p:cNvPr id="4" name="Slide Number Placeholder 3"/>
          <p:cNvSpPr>
            <a:spLocks noGrp="1"/>
          </p:cNvSpPr>
          <p:nvPr>
            <p:ph type="sldNum" sz="quarter" idx="5"/>
          </p:nvPr>
        </p:nvSpPr>
        <p:spPr/>
        <p:txBody>
          <a:bodyPr/>
          <a:lstStyle/>
          <a:p>
            <a:fld id="{2CB3F336-7DD2-47CF-A0F3-D1163B2A9C10}" type="slidenum">
              <a:rPr lang="en-US" smtClean="0"/>
              <a:t>6</a:t>
            </a:fld>
            <a:endParaRPr lang="en-US" dirty="0"/>
          </a:p>
        </p:txBody>
      </p:sp>
    </p:spTree>
    <p:extLst>
      <p:ext uri="{BB962C8B-B14F-4D97-AF65-F5344CB8AC3E}">
        <p14:creationId xmlns:p14="http://schemas.microsoft.com/office/powerpoint/2010/main" val="526964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provided with a base model that we used to build the first and second model</a:t>
            </a:r>
          </a:p>
          <a:p>
            <a:r>
              <a:rPr lang="en-US" dirty="0"/>
              <a:t>When testing the base model, it performed well with a 98% accuracy. </a:t>
            </a:r>
            <a:r>
              <a:rPr lang="en-US" sz="1800" b="0" i="0" u="none" strike="noStrike" baseline="0" dirty="0">
                <a:solidFill>
                  <a:srgbClr val="000000"/>
                </a:solidFill>
                <a:latin typeface="Times New Roman" panose="02020603050405020304" pitchFamily="18" charset="0"/>
              </a:rPr>
              <a:t>36 images of the parasitized cell were misclassified as uninfected, and 18 images of the uninfected were classified as parasitized.</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With the addition of few more layers, we were able to create the first model that had a 99% accuracy. We had only 3 misclassified parasitized cells and 35 misclassified uninfected cells. This improvement </a:t>
            </a:r>
            <a:r>
              <a:rPr lang="en-US" sz="1800" b="0" i="0" u="none" strike="noStrike" baseline="0" dirty="0">
                <a:solidFill>
                  <a:srgbClr val="000000"/>
                </a:solidFill>
                <a:latin typeface="Calibri" panose="020F0502020204030204" pitchFamily="34" charset="0"/>
              </a:rPr>
              <a:t>is clinically meaningful as we want our model to do better in diagnosing patients with Malaria </a:t>
            </a:r>
            <a:r>
              <a:rPr lang="en-US" sz="1800" b="0" i="0" u="none" strike="noStrike" baseline="0" dirty="0">
                <a:latin typeface="Times New Roman" panose="02020603050405020304" pitchFamily="18" charset="0"/>
              </a:rPr>
              <a:t>so they can start treatment sooner.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Then we tired to make further improvements on first model and created the second one. However, the accuracy dropped back to 98%</a:t>
            </a:r>
          </a:p>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7</a:t>
            </a:fld>
            <a:endParaRPr lang="en-US" dirty="0"/>
          </a:p>
        </p:txBody>
      </p:sp>
    </p:spTree>
    <p:extLst>
      <p:ext uri="{BB962C8B-B14F-4D97-AF65-F5344CB8AC3E}">
        <p14:creationId xmlns:p14="http://schemas.microsoft.com/office/powerpoint/2010/main" val="57898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if the second model can perform better, we used data augmentation techniques to increase differences among the images. </a:t>
            </a:r>
          </a:p>
          <a:p>
            <a:r>
              <a:rPr lang="en-US" dirty="0"/>
              <a:t>The techniques were zooming, sheering , rotation, width shift, height shift, vertical flip, and  horizontal flip.</a:t>
            </a:r>
          </a:p>
          <a:p>
            <a:r>
              <a:rPr lang="en-US" dirty="0"/>
              <a:t>we can see how these changes look  on one of our infected cells in the upper left corner</a:t>
            </a:r>
          </a:p>
          <a:p>
            <a:r>
              <a:rPr lang="en-US" dirty="0"/>
              <a:t>In the table we see that all techniques performed similarly with all of them having 98% accuracy</a:t>
            </a:r>
          </a:p>
        </p:txBody>
      </p:sp>
      <p:sp>
        <p:nvSpPr>
          <p:cNvPr id="4" name="Slide Number Placeholder 3"/>
          <p:cNvSpPr>
            <a:spLocks noGrp="1"/>
          </p:cNvSpPr>
          <p:nvPr>
            <p:ph type="sldNum" sz="quarter" idx="5"/>
          </p:nvPr>
        </p:nvSpPr>
        <p:spPr/>
        <p:txBody>
          <a:bodyPr/>
          <a:lstStyle/>
          <a:p>
            <a:fld id="{2CB3F336-7DD2-47CF-A0F3-D1163B2A9C10}" type="slidenum">
              <a:rPr lang="en-US" smtClean="0"/>
              <a:t>8</a:t>
            </a:fld>
            <a:endParaRPr lang="en-US" dirty="0"/>
          </a:p>
        </p:txBody>
      </p:sp>
    </p:spTree>
    <p:extLst>
      <p:ext uri="{BB962C8B-B14F-4D97-AF65-F5344CB8AC3E}">
        <p14:creationId xmlns:p14="http://schemas.microsoft.com/office/powerpoint/2010/main" val="3660625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Going forward we used the VGG16 model, which is a pre-configured and trained model. We took the </a:t>
            </a:r>
            <a:r>
              <a:rPr lang="en-US" sz="1800" b="0" i="0" u="none" strike="noStrike" baseline="0" dirty="0">
                <a:solidFill>
                  <a:srgbClr val="000000"/>
                </a:solidFill>
                <a:latin typeface="Times New Roman" panose="02020603050405020304" pitchFamily="18" charset="0"/>
              </a:rPr>
              <a:t>convolutional layers where the feature extracting happen, and we added final few layers to make the calcification decision.</a:t>
            </a:r>
          </a:p>
          <a:p>
            <a:pPr algn="l"/>
            <a:r>
              <a:rPr lang="en-US" sz="1800" b="0" i="0" u="none" strike="noStrike" baseline="0" dirty="0">
                <a:solidFill>
                  <a:srgbClr val="000000"/>
                </a:solidFill>
                <a:latin typeface="Times New Roman" panose="02020603050405020304" pitchFamily="18" charset="0"/>
              </a:rPr>
              <a:t>Moreover, we did iterations of different learning rates and batch sizes to see how the model would perform. </a:t>
            </a:r>
          </a:p>
          <a:p>
            <a:pPr algn="l"/>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solidFill>
                  <a:srgbClr val="000000"/>
                </a:solidFill>
                <a:latin typeface="Times New Roman" panose="02020603050405020304" pitchFamily="18" charset="0"/>
              </a:rPr>
              <a:t>As we can see in the table, the highest results were for the third iteration. that yielded a 93% accuracy. The results are mush lower than what we have already reached in previous models. </a:t>
            </a:r>
          </a:p>
          <a:p>
            <a:endParaRPr lang="en-US" dirty="0"/>
          </a:p>
        </p:txBody>
      </p:sp>
      <p:sp>
        <p:nvSpPr>
          <p:cNvPr id="4" name="Slide Number Placeholder 3"/>
          <p:cNvSpPr>
            <a:spLocks noGrp="1"/>
          </p:cNvSpPr>
          <p:nvPr>
            <p:ph type="sldNum" sz="quarter" idx="5"/>
          </p:nvPr>
        </p:nvSpPr>
        <p:spPr/>
        <p:txBody>
          <a:bodyPr/>
          <a:lstStyle/>
          <a:p>
            <a:fld id="{2CB3F336-7DD2-47CF-A0F3-D1163B2A9C10}" type="slidenum">
              <a:rPr lang="en-US" smtClean="0"/>
              <a:t>9</a:t>
            </a:fld>
            <a:endParaRPr lang="en-US" dirty="0"/>
          </a:p>
        </p:txBody>
      </p:sp>
    </p:spTree>
    <p:extLst>
      <p:ext uri="{BB962C8B-B14F-4D97-AF65-F5344CB8AC3E}">
        <p14:creationId xmlns:p14="http://schemas.microsoft.com/office/powerpoint/2010/main" val="407658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amples drawn from NIH Malaria dataset which are malaria infected... |  Download Scientific Diagram">
            <a:extLst>
              <a:ext uri="{FF2B5EF4-FFF2-40B4-BE49-F238E27FC236}">
                <a16:creationId xmlns:a16="http://schemas.microsoft.com/office/drawing/2014/main" id="{AB99C5FC-96F4-6B9E-0C10-DC72EEF867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 b="-1"/>
          <a:stretch/>
        </p:blipFill>
        <p:spPr bwMode="auto">
          <a:xfrm>
            <a:off x="3000375" y="466725"/>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a:solidFill>
            <a:srgbClr val="FFFFFF"/>
          </a:solidFill>
        </p:spPr>
      </p:pic>
      <p:sp>
        <p:nvSpPr>
          <p:cNvPr id="1035" name="Slide Number Placeholder 4">
            <a:extLst>
              <a:ext uri="{FF2B5EF4-FFF2-40B4-BE49-F238E27FC236}">
                <a16:creationId xmlns:a16="http://schemas.microsoft.com/office/drawing/2014/main" id="{C18F0DFA-4F70-63C9-A872-55C7410A66A4}"/>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1</a:t>
            </a:fld>
            <a:endParaRPr lang="en-US" sz="800"/>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6"/>
          </p:nvPr>
        </p:nvSpPr>
        <p:spPr>
          <a:xfrm>
            <a:off x="74676" y="3966560"/>
            <a:ext cx="3519487" cy="1588392"/>
          </a:xfrm>
        </p:spPr>
        <p:txBody>
          <a:bodyPr anchor="ctr">
            <a:normAutofit/>
          </a:bodyPr>
          <a:lstStyle/>
          <a:p>
            <a:pPr>
              <a:spcAft>
                <a:spcPts val="600"/>
              </a:spcAft>
            </a:pPr>
            <a:r>
              <a:rPr lang="en-US" dirty="0"/>
              <a:t>Roula Krayem</a:t>
            </a:r>
          </a:p>
        </p:txBody>
      </p:sp>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74676" y="3509996"/>
            <a:ext cx="4270248" cy="640080"/>
          </a:xfrm>
        </p:spPr>
        <p:txBody>
          <a:bodyPr>
            <a:noAutofit/>
          </a:bodyPr>
          <a:lstStyle/>
          <a:p>
            <a:r>
              <a:rPr lang="en-US" dirty="0">
                <a:solidFill>
                  <a:schemeClr val="accent5">
                    <a:lumMod val="50000"/>
                  </a:schemeClr>
                </a:solidFill>
              </a:rPr>
              <a:t>Malaria</a:t>
            </a:r>
            <a:br>
              <a:rPr lang="en-US" dirty="0">
                <a:solidFill>
                  <a:schemeClr val="accent5">
                    <a:lumMod val="50000"/>
                  </a:schemeClr>
                </a:solidFill>
              </a:rPr>
            </a:br>
            <a:r>
              <a:rPr lang="en-US" dirty="0">
                <a:solidFill>
                  <a:schemeClr val="accent5">
                    <a:lumMod val="50000"/>
                  </a:schemeClr>
                </a:solidFill>
              </a:rPr>
              <a:t>Detection</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367290" y="3912652"/>
            <a:ext cx="3754478" cy="639195"/>
          </a:xfrm>
        </p:spPr>
        <p:txBody>
          <a:bodyPr/>
          <a:lstStyle/>
          <a:p>
            <a:r>
              <a:rPr lang="en-US" dirty="0"/>
              <a:t>Best Model</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pic>
        <p:nvPicPr>
          <p:cNvPr id="30" name="Picture 29">
            <a:extLst>
              <a:ext uri="{FF2B5EF4-FFF2-40B4-BE49-F238E27FC236}">
                <a16:creationId xmlns:a16="http://schemas.microsoft.com/office/drawing/2014/main" id="{2BF251B1-C35E-61F3-5CB6-748F263086C3}"/>
              </a:ext>
            </a:extLst>
          </p:cNvPr>
          <p:cNvPicPr>
            <a:picLocks noChangeAspect="1"/>
          </p:cNvPicPr>
          <p:nvPr/>
        </p:nvPicPr>
        <p:blipFill>
          <a:blip r:embed="rId3"/>
          <a:stretch>
            <a:fillRect/>
          </a:stretch>
        </p:blipFill>
        <p:spPr>
          <a:xfrm>
            <a:off x="3483184" y="716107"/>
            <a:ext cx="3642632" cy="5786582"/>
          </a:xfrm>
          <a:prstGeom prst="rect">
            <a:avLst/>
          </a:prstGeom>
        </p:spPr>
      </p:pic>
      <p:pic>
        <p:nvPicPr>
          <p:cNvPr id="6146" name="Picture 2">
            <a:extLst>
              <a:ext uri="{FF2B5EF4-FFF2-40B4-BE49-F238E27FC236}">
                <a16:creationId xmlns:a16="http://schemas.microsoft.com/office/drawing/2014/main" id="{6EDB0457-9849-CF51-E44A-C9655B2EC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873" y="257320"/>
            <a:ext cx="3038764" cy="29912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5FD79C5-5F38-EBEC-540F-E19B00ACC699}"/>
              </a:ext>
            </a:extLst>
          </p:cNvPr>
          <p:cNvPicPr>
            <a:picLocks noChangeAspect="1"/>
          </p:cNvPicPr>
          <p:nvPr/>
        </p:nvPicPr>
        <p:blipFill>
          <a:blip r:embed="rId5"/>
          <a:stretch>
            <a:fillRect/>
          </a:stretch>
        </p:blipFill>
        <p:spPr>
          <a:xfrm>
            <a:off x="8177565" y="3609398"/>
            <a:ext cx="3071635" cy="3248602"/>
          </a:xfrm>
          <a:prstGeom prst="rect">
            <a:avLst/>
          </a:prstGeom>
        </p:spPr>
      </p:pic>
      <p:sp>
        <p:nvSpPr>
          <p:cNvPr id="35" name="Text Placeholder 105">
            <a:extLst>
              <a:ext uri="{FF2B5EF4-FFF2-40B4-BE49-F238E27FC236}">
                <a16:creationId xmlns:a16="http://schemas.microsoft.com/office/drawing/2014/main" id="{3909E277-882A-058B-5DC5-4D2EE0A9AA57}"/>
              </a:ext>
            </a:extLst>
          </p:cNvPr>
          <p:cNvSpPr txBox="1">
            <a:spLocks/>
          </p:cNvSpPr>
          <p:nvPr/>
        </p:nvSpPr>
        <p:spPr>
          <a:xfrm>
            <a:off x="3640853" y="246063"/>
            <a:ext cx="3281555"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Model (1)</a:t>
            </a:r>
          </a:p>
        </p:txBody>
      </p:sp>
    </p:spTree>
    <p:extLst>
      <p:ext uri="{BB962C8B-B14F-4D97-AF65-F5344CB8AC3E}">
        <p14:creationId xmlns:p14="http://schemas.microsoft.com/office/powerpoint/2010/main" val="48177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a:xfrm>
            <a:off x="5482894" y="389096"/>
            <a:ext cx="6074545" cy="639192"/>
          </a:xfrm>
        </p:spPr>
        <p:txBody>
          <a:bodyPr/>
          <a:lstStyle/>
          <a:p>
            <a:r>
              <a:rPr lang="en-US" dirty="0"/>
              <a:t>Recommendations</a:t>
            </a:r>
          </a:p>
        </p:txBody>
      </p:sp>
      <p:pic>
        <p:nvPicPr>
          <p:cNvPr id="79" name="Picture Placeholder 78" descr="A close up of cells under a microscope">
            <a:extLst>
              <a:ext uri="{FF2B5EF4-FFF2-40B4-BE49-F238E27FC236}">
                <a16:creationId xmlns:a16="http://schemas.microsoft.com/office/drawing/2014/main" id="{BBC72E1D-69D7-4CA2-B6AD-180B8084D757}"/>
              </a:ext>
            </a:extLst>
          </p:cNvPr>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a:stretch/>
        </p:blipFill>
        <p:spPr>
          <a:xfrm>
            <a:off x="0" y="466725"/>
            <a:ext cx="4858139" cy="5924550"/>
          </a:xfrm>
        </p:spPr>
      </p:pic>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365222" y="1087212"/>
            <a:ext cx="4408506" cy="581530"/>
          </a:xfrm>
        </p:spPr>
        <p:txBody>
          <a:bodyPr/>
          <a:lstStyle/>
          <a:p>
            <a:r>
              <a:rPr lang="en-US" dirty="0"/>
              <a:t>Model Future Improvements </a:t>
            </a:r>
          </a:p>
        </p:txBody>
      </p:sp>
      <p:sp>
        <p:nvSpPr>
          <p:cNvPr id="68" name="Text Placeholder 67">
            <a:extLst>
              <a:ext uri="{FF2B5EF4-FFF2-40B4-BE49-F238E27FC236}">
                <a16:creationId xmlns:a16="http://schemas.microsoft.com/office/drawing/2014/main" id="{261BE4C3-90A1-4FC4-93CA-BF3A80B863C5}"/>
              </a:ext>
            </a:extLst>
          </p:cNvPr>
          <p:cNvSpPr>
            <a:spLocks noGrp="1"/>
          </p:cNvSpPr>
          <p:nvPr>
            <p:ph type="body" sz="quarter" idx="13"/>
          </p:nvPr>
        </p:nvSpPr>
        <p:spPr>
          <a:xfrm>
            <a:off x="5659294" y="1689840"/>
            <a:ext cx="6074545" cy="1407044"/>
          </a:xfrm>
        </p:spPr>
        <p:txBody>
          <a:bodyPr/>
          <a:lstStyle/>
          <a:p>
            <a:pPr marL="342900" indent="-342900">
              <a:buAutoNum type="arabicPeriod"/>
            </a:pPr>
            <a:r>
              <a:rPr lang="en-US" dirty="0"/>
              <a:t>Try different learning rates and batch-size when fitting the second model using the data image generator.</a:t>
            </a:r>
          </a:p>
          <a:p>
            <a:pPr marL="342900" indent="-342900">
              <a:buAutoNum type="arabicPeriod"/>
            </a:pPr>
            <a:r>
              <a:rPr lang="en-US" dirty="0"/>
              <a:t>Use the Ensemble technique with multiple weak models to improve the results.</a:t>
            </a:r>
          </a:p>
          <a:p>
            <a:endParaRPr lang="en-US" dirty="0"/>
          </a:p>
        </p:txBody>
      </p:sp>
      <p:sp>
        <p:nvSpPr>
          <p:cNvPr id="73" name="Text Placeholder 72">
            <a:extLst>
              <a:ext uri="{FF2B5EF4-FFF2-40B4-BE49-F238E27FC236}">
                <a16:creationId xmlns:a16="http://schemas.microsoft.com/office/drawing/2014/main" id="{026DDC61-3AC5-449B-8C25-482F5510466F}"/>
              </a:ext>
            </a:extLst>
          </p:cNvPr>
          <p:cNvSpPr>
            <a:spLocks noGrp="1"/>
          </p:cNvSpPr>
          <p:nvPr>
            <p:ph type="body" sz="quarter" idx="21"/>
          </p:nvPr>
        </p:nvSpPr>
        <p:spPr>
          <a:xfrm>
            <a:off x="5365222" y="3490162"/>
            <a:ext cx="2824355" cy="581530"/>
          </a:xfrm>
        </p:spPr>
        <p:txBody>
          <a:bodyPr/>
          <a:lstStyle/>
          <a:p>
            <a:r>
              <a:rPr lang="en-US" dirty="0"/>
              <a:t>Policymakers</a:t>
            </a:r>
          </a:p>
        </p:txBody>
      </p:sp>
      <p:sp>
        <p:nvSpPr>
          <p:cNvPr id="72" name="Text Placeholder 71">
            <a:extLst>
              <a:ext uri="{FF2B5EF4-FFF2-40B4-BE49-F238E27FC236}">
                <a16:creationId xmlns:a16="http://schemas.microsoft.com/office/drawing/2014/main" id="{5CC67B51-3695-40FC-B51D-1CD99DF1626D}"/>
              </a:ext>
            </a:extLst>
          </p:cNvPr>
          <p:cNvSpPr>
            <a:spLocks noGrp="1"/>
          </p:cNvSpPr>
          <p:nvPr>
            <p:ph type="body" sz="quarter" idx="20"/>
          </p:nvPr>
        </p:nvSpPr>
        <p:spPr>
          <a:xfrm>
            <a:off x="5659294" y="4287707"/>
            <a:ext cx="5898145" cy="1117566"/>
          </a:xfrm>
        </p:spPr>
        <p:txBody>
          <a:bodyPr/>
          <a:lstStyle/>
          <a:p>
            <a:pPr marL="342900" indent="-342900">
              <a:buAutoNum type="arabicPeriod"/>
            </a:pPr>
            <a:r>
              <a:rPr lang="en-US" dirty="0"/>
              <a:t>Adopting the first model to automate and accelerate Malaria detection.</a:t>
            </a:r>
          </a:p>
          <a:p>
            <a:pPr marL="342900" indent="-342900">
              <a:buAutoNum type="arabicPeriod"/>
            </a:pPr>
            <a:r>
              <a:rPr lang="en-US" dirty="0"/>
              <a:t>Requiring a revision of the images classified as uninfected by a physician before making the final clinical decision.</a:t>
            </a:r>
          </a:p>
          <a:p>
            <a:pPr marL="342900" indent="-342900">
              <a:buAutoNum type="arabicPeriod"/>
            </a:pPr>
            <a:endParaRPr lang="en-US" dirty="0"/>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spTree>
    <p:extLst>
      <p:ext uri="{BB962C8B-B14F-4D97-AF65-F5344CB8AC3E}">
        <p14:creationId xmlns:p14="http://schemas.microsoft.com/office/powerpoint/2010/main" val="10688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05C339-75D0-2629-1837-135F0AD79504}"/>
              </a:ext>
            </a:extLst>
          </p:cNvPr>
          <p:cNvSpPr>
            <a:spLocks noGrp="1"/>
          </p:cNvSpPr>
          <p:nvPr>
            <p:ph type="sldNum" sz="quarter" idx="12"/>
          </p:nvPr>
        </p:nvSpPr>
        <p:spPr/>
        <p:txBody>
          <a:bodyPr/>
          <a:lstStyle/>
          <a:p>
            <a:fld id="{BF860B6F-2FE3-4DE6-9496-980E987E7466}" type="slidenum">
              <a:rPr lang="en-US" smtClean="0"/>
              <a:pPr/>
              <a:t>12</a:t>
            </a:fld>
            <a:endParaRPr lang="en-US" dirty="0"/>
          </a:p>
        </p:txBody>
      </p:sp>
      <p:pic>
        <p:nvPicPr>
          <p:cNvPr id="35" name="Picture Placeholder 7" descr="A close up of a pipette dropping a drop of liquid into a petri dish">
            <a:extLst>
              <a:ext uri="{FF2B5EF4-FFF2-40B4-BE49-F238E27FC236}">
                <a16:creationId xmlns:a16="http://schemas.microsoft.com/office/drawing/2014/main" id="{68C39775-7D59-ED90-D550-712B81072290}"/>
              </a:ext>
            </a:extLst>
          </p:cNvPr>
          <p:cNvPicPr>
            <a:picLocks noChangeAspect="1"/>
          </p:cNvPicPr>
          <p:nvPr/>
        </p:nvPicPr>
        <p:blipFill rotWithShape="1">
          <a:blip r:embed="rId3">
            <a:extLst>
              <a:ext uri="{28A0092B-C50C-407E-A947-70E740481C1C}">
                <a14:useLocalDpi xmlns:a14="http://schemas.microsoft.com/office/drawing/2010/main" val="0"/>
              </a:ext>
            </a:extLst>
          </a:blip>
          <a:srcRect l="412" r="412"/>
          <a:stretch/>
        </p:blipFill>
        <p:spPr>
          <a:xfrm flipH="1">
            <a:off x="948616" y="404581"/>
            <a:ext cx="7834312" cy="5924550"/>
          </a:xfrm>
          <a:prstGeom prst="rect">
            <a:avLst/>
          </a:prstGeom>
        </p:spPr>
      </p:pic>
      <p:sp>
        <p:nvSpPr>
          <p:cNvPr id="36" name="Rectangle: Rounded Corners 35">
            <a:extLst>
              <a:ext uri="{FF2B5EF4-FFF2-40B4-BE49-F238E27FC236}">
                <a16:creationId xmlns:a16="http://schemas.microsoft.com/office/drawing/2014/main" id="{30737683-4754-765C-9169-963AC466F9B2}"/>
              </a:ext>
            </a:extLst>
          </p:cNvPr>
          <p:cNvSpPr/>
          <p:nvPr/>
        </p:nvSpPr>
        <p:spPr>
          <a:xfrm>
            <a:off x="7660690" y="3714908"/>
            <a:ext cx="3693110" cy="22726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chemeClr val="accent1"/>
                </a:solidFill>
              </a:rPr>
              <a:t>Thank you!</a:t>
            </a:r>
          </a:p>
          <a:p>
            <a:pPr algn="ctr"/>
            <a:r>
              <a:rPr lang="en-US" sz="2000" b="1" dirty="0">
                <a:solidFill>
                  <a:schemeClr val="accent1"/>
                </a:solidFill>
              </a:rPr>
              <a:t>Roula Krayem</a:t>
            </a:r>
          </a:p>
          <a:p>
            <a:pPr algn="ctr"/>
            <a:r>
              <a:rPr lang="en-US" sz="2000" b="1" dirty="0">
                <a:solidFill>
                  <a:schemeClr val="accent1"/>
                </a:solidFill>
              </a:rPr>
              <a:t>Roula.Krayem@outlook.com</a:t>
            </a:r>
          </a:p>
        </p:txBody>
      </p:sp>
    </p:spTree>
    <p:extLst>
      <p:ext uri="{BB962C8B-B14F-4D97-AF65-F5344CB8AC3E}">
        <p14:creationId xmlns:p14="http://schemas.microsoft.com/office/powerpoint/2010/main" val="329018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laria cycle hi-res stock photography and images - Alamy">
            <a:extLst>
              <a:ext uri="{FF2B5EF4-FFF2-40B4-BE49-F238E27FC236}">
                <a16:creationId xmlns:a16="http://schemas.microsoft.com/office/drawing/2014/main" id="{2BF5AE0E-367F-CBCE-2B5C-FF72D84E80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19" r="-2" b="9521"/>
          <a:stretch/>
        </p:blipFill>
        <p:spPr bwMode="auto">
          <a:xfrm>
            <a:off x="169682" y="1007901"/>
            <a:ext cx="5358661" cy="5000920"/>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a:solidFill>
            <a:srgbClr val="FFFFFF"/>
          </a:solidFill>
        </p:spPr>
      </p:pic>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nchor="ctr">
            <a:normAutofit/>
          </a:bodyPr>
          <a:lstStyle/>
          <a:p>
            <a:pPr>
              <a:lnSpc>
                <a:spcPct val="90000"/>
              </a:lnSpc>
              <a:spcAft>
                <a:spcPts val="600"/>
              </a:spcAft>
            </a:pPr>
            <a:fld id="{BF860B6F-2FE3-4DE6-9496-980E987E7466}" type="slidenum">
              <a:rPr lang="en-US" sz="800" smtClean="0"/>
              <a:pPr>
                <a:lnSpc>
                  <a:spcPct val="90000"/>
                </a:lnSpc>
                <a:spcAft>
                  <a:spcPts val="600"/>
                </a:spcAft>
              </a:pPr>
              <a:t>2</a:t>
            </a:fld>
            <a:endParaRPr lang="en-US" sz="800"/>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369349" y="2606884"/>
            <a:ext cx="5172075" cy="2033588"/>
          </a:xfrm>
        </p:spPr>
        <p:txBody>
          <a:bodyPr>
            <a:normAutofit fontScale="47500" lnSpcReduction="20000"/>
          </a:bodyPr>
          <a:lstStyle/>
          <a:p>
            <a:pPr marL="571500" indent="-571500">
              <a:spcAft>
                <a:spcPts val="600"/>
              </a:spcAft>
              <a:buFont typeface="Wingdings" panose="05000000000000000000" pitchFamily="2" charset="2"/>
              <a:buChar char="q"/>
            </a:pPr>
            <a:r>
              <a:rPr lang="en-US" sz="3600" dirty="0"/>
              <a:t>What is Malaria?</a:t>
            </a:r>
          </a:p>
          <a:p>
            <a:pPr marL="571500" indent="-571500">
              <a:spcAft>
                <a:spcPts val="600"/>
              </a:spcAft>
              <a:buFont typeface="Wingdings" panose="05000000000000000000" pitchFamily="2" charset="2"/>
              <a:buChar char="q"/>
            </a:pPr>
            <a:r>
              <a:rPr lang="en-US" sz="3600" dirty="0"/>
              <a:t>Malaria caused 627000 deaths in 2020</a:t>
            </a:r>
          </a:p>
          <a:p>
            <a:pPr marL="571500" indent="-571500">
              <a:spcAft>
                <a:spcPts val="600"/>
              </a:spcAft>
              <a:buFont typeface="Wingdings" panose="05000000000000000000" pitchFamily="2" charset="2"/>
              <a:buChar char="q"/>
            </a:pPr>
            <a:r>
              <a:rPr lang="en-US" sz="3600" dirty="0"/>
              <a:t>Diagnoses methods including Blood Smear test </a:t>
            </a:r>
          </a:p>
          <a:p>
            <a:pPr marL="571500" indent="-571500">
              <a:spcAft>
                <a:spcPts val="600"/>
              </a:spcAft>
              <a:buFont typeface="Wingdings" panose="05000000000000000000" pitchFamily="2" charset="2"/>
              <a:buChar char="q"/>
            </a:pPr>
            <a:r>
              <a:rPr lang="en-US" sz="3600" dirty="0"/>
              <a:t>Microscopic images of Red Blood Cells (RBCs)</a:t>
            </a:r>
          </a:p>
          <a:p>
            <a:pPr marL="285750" indent="-285750">
              <a:spcAft>
                <a:spcPts val="600"/>
              </a:spcAft>
              <a:buFont typeface="Arial" panose="020B0604020202020204" pitchFamily="34" charset="0"/>
              <a:buChar char="•"/>
            </a:pPr>
            <a:endParaRPr lang="en-US" dirty="0"/>
          </a:p>
        </p:txBody>
      </p:sp>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5921293" y="1197237"/>
            <a:ext cx="4826523" cy="639192"/>
          </a:xfrm>
        </p:spPr>
        <p:txBody>
          <a:bodyPr/>
          <a:lstStyle/>
          <a:p>
            <a:pPr algn="l"/>
            <a:r>
              <a:rPr lang="en-US" dirty="0"/>
              <a:t>Introduction</a:t>
            </a:r>
          </a:p>
        </p:txBody>
      </p:sp>
      <p:sp>
        <p:nvSpPr>
          <p:cNvPr id="8" name="TextBox 7">
            <a:extLst>
              <a:ext uri="{FF2B5EF4-FFF2-40B4-BE49-F238E27FC236}">
                <a16:creationId xmlns:a16="http://schemas.microsoft.com/office/drawing/2014/main" id="{679A987B-2524-03FC-8E7F-F3A088A41F5D}"/>
              </a:ext>
            </a:extLst>
          </p:cNvPr>
          <p:cNvSpPr txBox="1"/>
          <p:nvPr/>
        </p:nvSpPr>
        <p:spPr>
          <a:xfrm>
            <a:off x="169682" y="6306040"/>
            <a:ext cx="6094428" cy="338554"/>
          </a:xfrm>
          <a:prstGeom prst="rect">
            <a:avLst/>
          </a:prstGeom>
          <a:noFill/>
        </p:spPr>
        <p:txBody>
          <a:bodyPr wrap="square">
            <a:spAutoFit/>
          </a:bodyPr>
          <a:lstStyle/>
          <a:p>
            <a:r>
              <a:rPr lang="en-US" sz="800" dirty="0"/>
              <a:t>https://www.alamy.com/malaria-transmission-cycle-information-infographic-image444548497.html?imageid=D0BAED1C-4F8E-43D2-A932-04A6E64DD7E9&amp;p=540308&amp;pn=1&amp;searchId=cb74d113acdde3fc17256d93a4d8b6e3&amp;searchtype=0</a:t>
            </a:r>
          </a:p>
        </p:txBody>
      </p:sp>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a:xfrm>
            <a:off x="629313" y="1013128"/>
            <a:ext cx="6041907" cy="639192"/>
          </a:xfrm>
        </p:spPr>
        <p:txBody>
          <a:bodyPr/>
          <a:lstStyle/>
          <a:p>
            <a:r>
              <a:rPr lang="en-US" dirty="0"/>
              <a:t>Problem</a:t>
            </a:r>
            <a:br>
              <a:rPr lang="en-US" dirty="0"/>
            </a:br>
            <a:r>
              <a:rPr lang="en-US" dirty="0"/>
              <a:t>Definition</a:t>
            </a:r>
          </a:p>
        </p:txBody>
      </p:sp>
      <p:pic>
        <p:nvPicPr>
          <p:cNvPr id="42" name="Picture Placeholder 41" descr="A close-up of a medical surgeon">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a:stretch/>
        </p:blipFill>
        <p:spPr>
          <a:xfrm>
            <a:off x="7333860" y="466725"/>
            <a:ext cx="4858139" cy="5924550"/>
          </a:xfrm>
        </p:spPr>
      </p:pic>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
        <p:nvSpPr>
          <p:cNvPr id="17" name="Rectangle: Rounded Corners 16">
            <a:extLst>
              <a:ext uri="{FF2B5EF4-FFF2-40B4-BE49-F238E27FC236}">
                <a16:creationId xmlns:a16="http://schemas.microsoft.com/office/drawing/2014/main" id="{878147A1-64A6-21CE-AEB6-D96621FACB8E}"/>
              </a:ext>
            </a:extLst>
          </p:cNvPr>
          <p:cNvSpPr/>
          <p:nvPr/>
        </p:nvSpPr>
        <p:spPr>
          <a:xfrm>
            <a:off x="905773" y="2424023"/>
            <a:ext cx="6214435" cy="5779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Millions of Malaria cases and handers of thousands deaths annually</a:t>
            </a:r>
          </a:p>
        </p:txBody>
      </p:sp>
      <p:sp>
        <p:nvSpPr>
          <p:cNvPr id="18" name="Rectangle: Rounded Corners 17">
            <a:extLst>
              <a:ext uri="{FF2B5EF4-FFF2-40B4-BE49-F238E27FC236}">
                <a16:creationId xmlns:a16="http://schemas.microsoft.com/office/drawing/2014/main" id="{E520308B-703C-0C8B-E10E-1A0E79685BE6}"/>
              </a:ext>
            </a:extLst>
          </p:cNvPr>
          <p:cNvSpPr/>
          <p:nvPr/>
        </p:nvSpPr>
        <p:spPr>
          <a:xfrm>
            <a:off x="905772" y="3687793"/>
            <a:ext cx="6214435" cy="5779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Providers study each RBCs sample individually under the microscope </a:t>
            </a:r>
          </a:p>
        </p:txBody>
      </p:sp>
      <p:sp>
        <p:nvSpPr>
          <p:cNvPr id="19" name="Rectangle: Rounded Corners 18">
            <a:extLst>
              <a:ext uri="{FF2B5EF4-FFF2-40B4-BE49-F238E27FC236}">
                <a16:creationId xmlns:a16="http://schemas.microsoft.com/office/drawing/2014/main" id="{FB4F5B5D-1322-5D37-E939-C006F48067D6}"/>
              </a:ext>
            </a:extLst>
          </p:cNvPr>
          <p:cNvSpPr/>
          <p:nvPr/>
        </p:nvSpPr>
        <p:spPr>
          <a:xfrm>
            <a:off x="905771" y="4969177"/>
            <a:ext cx="6214435" cy="5779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Slow process that could delay treatment</a:t>
            </a:r>
          </a:p>
        </p:txBody>
      </p:sp>
      <p:sp>
        <p:nvSpPr>
          <p:cNvPr id="20" name="Arrow: Down 19">
            <a:extLst>
              <a:ext uri="{FF2B5EF4-FFF2-40B4-BE49-F238E27FC236}">
                <a16:creationId xmlns:a16="http://schemas.microsoft.com/office/drawing/2014/main" id="{8B75EDBD-9280-7C03-3A99-D7E68C8BE3E1}"/>
              </a:ext>
            </a:extLst>
          </p:cNvPr>
          <p:cNvSpPr/>
          <p:nvPr/>
        </p:nvSpPr>
        <p:spPr>
          <a:xfrm>
            <a:off x="3812875" y="3178654"/>
            <a:ext cx="526212" cy="3148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8D68A337-5A8D-275A-F603-FA76CD7DD6CA}"/>
              </a:ext>
            </a:extLst>
          </p:cNvPr>
          <p:cNvSpPr/>
          <p:nvPr/>
        </p:nvSpPr>
        <p:spPr>
          <a:xfrm>
            <a:off x="3812875" y="4485737"/>
            <a:ext cx="526212" cy="3148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0BE62F74-B2F0-412C-A83C-5F33BEAA5922}"/>
              </a:ext>
            </a:extLst>
          </p:cNvPr>
          <p:cNvSpPr>
            <a:spLocks noGrp="1"/>
          </p:cNvSpPr>
          <p:nvPr>
            <p:ph type="title"/>
          </p:nvPr>
        </p:nvSpPr>
        <p:spPr>
          <a:xfrm>
            <a:off x="4215082" y="744210"/>
            <a:ext cx="7138718" cy="639192"/>
          </a:xfrm>
        </p:spPr>
        <p:txBody>
          <a:bodyPr/>
          <a:lstStyle/>
          <a:p>
            <a:r>
              <a:rPr lang="en-US" dirty="0"/>
              <a:t>Solution</a:t>
            </a:r>
          </a:p>
        </p:txBody>
      </p:sp>
      <p:sp>
        <p:nvSpPr>
          <p:cNvPr id="37" name="Text Placeholder 36">
            <a:extLst>
              <a:ext uri="{FF2B5EF4-FFF2-40B4-BE49-F238E27FC236}">
                <a16:creationId xmlns:a16="http://schemas.microsoft.com/office/drawing/2014/main" id="{17DF7675-E811-436D-967F-8C216AEF5A14}"/>
              </a:ext>
            </a:extLst>
          </p:cNvPr>
          <p:cNvSpPr>
            <a:spLocks noGrp="1"/>
          </p:cNvSpPr>
          <p:nvPr>
            <p:ph type="body" sz="quarter" idx="17"/>
          </p:nvPr>
        </p:nvSpPr>
        <p:spPr>
          <a:xfrm>
            <a:off x="963928" y="2683198"/>
            <a:ext cx="2667000" cy="609180"/>
          </a:xfrm>
        </p:spPr>
        <p:txBody>
          <a:bodyPr/>
          <a:lstStyle/>
          <a:p>
            <a:r>
              <a:rPr lang="en-US" dirty="0"/>
              <a:t>Step 1</a:t>
            </a:r>
          </a:p>
        </p:txBody>
      </p:sp>
      <p:sp>
        <p:nvSpPr>
          <p:cNvPr id="66" name="Text Placeholder 65">
            <a:extLst>
              <a:ext uri="{FF2B5EF4-FFF2-40B4-BE49-F238E27FC236}">
                <a16:creationId xmlns:a16="http://schemas.microsoft.com/office/drawing/2014/main" id="{1CF403A4-EC71-458B-A4DC-B512F862CCD0}"/>
              </a:ext>
            </a:extLst>
          </p:cNvPr>
          <p:cNvSpPr>
            <a:spLocks noGrp="1"/>
          </p:cNvSpPr>
          <p:nvPr>
            <p:ph type="body" sz="quarter" idx="20"/>
          </p:nvPr>
        </p:nvSpPr>
        <p:spPr>
          <a:xfrm>
            <a:off x="963928" y="3726864"/>
            <a:ext cx="2667000" cy="1558104"/>
          </a:xfrm>
        </p:spPr>
        <p:txBody>
          <a:bodyPr/>
          <a:lstStyle/>
          <a:p>
            <a:r>
              <a:rPr lang="en-US" sz="1800" dirty="0"/>
              <a:t>Perform data Exploration and note key takeaways</a:t>
            </a:r>
          </a:p>
        </p:txBody>
      </p:sp>
      <p:sp>
        <p:nvSpPr>
          <p:cNvPr id="56" name="Text Placeholder 55">
            <a:extLst>
              <a:ext uri="{FF2B5EF4-FFF2-40B4-BE49-F238E27FC236}">
                <a16:creationId xmlns:a16="http://schemas.microsoft.com/office/drawing/2014/main" id="{2A7F1528-A025-4CA1-B47F-F9187BBB52F9}"/>
              </a:ext>
            </a:extLst>
          </p:cNvPr>
          <p:cNvSpPr>
            <a:spLocks noGrp="1"/>
          </p:cNvSpPr>
          <p:nvPr>
            <p:ph type="body" sz="quarter" idx="18"/>
          </p:nvPr>
        </p:nvSpPr>
        <p:spPr>
          <a:xfrm>
            <a:off x="4750644" y="2683198"/>
            <a:ext cx="2667000" cy="609180"/>
          </a:xfrm>
        </p:spPr>
        <p:txBody>
          <a:bodyPr/>
          <a:lstStyle/>
          <a:p>
            <a:r>
              <a:rPr lang="en-US" dirty="0"/>
              <a:t>Step 2</a:t>
            </a:r>
          </a:p>
        </p:txBody>
      </p:sp>
      <p:sp>
        <p:nvSpPr>
          <p:cNvPr id="67" name="Text Placeholder 66">
            <a:extLst>
              <a:ext uri="{FF2B5EF4-FFF2-40B4-BE49-F238E27FC236}">
                <a16:creationId xmlns:a16="http://schemas.microsoft.com/office/drawing/2014/main" id="{E9C39922-AEEB-4884-A6CD-92E928116C0F}"/>
              </a:ext>
            </a:extLst>
          </p:cNvPr>
          <p:cNvSpPr>
            <a:spLocks noGrp="1"/>
          </p:cNvSpPr>
          <p:nvPr>
            <p:ph type="body" sz="quarter" idx="21"/>
          </p:nvPr>
        </p:nvSpPr>
        <p:spPr>
          <a:xfrm>
            <a:off x="4750644" y="3657853"/>
            <a:ext cx="2667000" cy="1558104"/>
          </a:xfrm>
        </p:spPr>
        <p:txBody>
          <a:bodyPr/>
          <a:lstStyle/>
          <a:p>
            <a:r>
              <a:rPr lang="en-US" sz="1800" dirty="0"/>
              <a:t>Build and test multiple Neural Network models to reach the best performing Model</a:t>
            </a:r>
          </a:p>
        </p:txBody>
      </p:sp>
      <p:sp>
        <p:nvSpPr>
          <p:cNvPr id="57" name="Text Placeholder 56">
            <a:extLst>
              <a:ext uri="{FF2B5EF4-FFF2-40B4-BE49-F238E27FC236}">
                <a16:creationId xmlns:a16="http://schemas.microsoft.com/office/drawing/2014/main" id="{7C8C3076-E6F5-4637-8C6A-24BE6EF469EC}"/>
              </a:ext>
            </a:extLst>
          </p:cNvPr>
          <p:cNvSpPr>
            <a:spLocks noGrp="1"/>
          </p:cNvSpPr>
          <p:nvPr>
            <p:ph type="body" sz="quarter" idx="19"/>
          </p:nvPr>
        </p:nvSpPr>
        <p:spPr>
          <a:xfrm>
            <a:off x="8551543" y="2683198"/>
            <a:ext cx="2667000" cy="609180"/>
          </a:xfrm>
        </p:spPr>
        <p:txBody>
          <a:bodyPr/>
          <a:lstStyle/>
          <a:p>
            <a:r>
              <a:rPr lang="en-US" dirty="0"/>
              <a:t>Step 3</a:t>
            </a:r>
          </a:p>
        </p:txBody>
      </p:sp>
      <p:sp>
        <p:nvSpPr>
          <p:cNvPr id="68" name="Text Placeholder 67">
            <a:extLst>
              <a:ext uri="{FF2B5EF4-FFF2-40B4-BE49-F238E27FC236}">
                <a16:creationId xmlns:a16="http://schemas.microsoft.com/office/drawing/2014/main" id="{73CF272F-B943-4B2B-9D88-823E9DA59F92}"/>
              </a:ext>
            </a:extLst>
          </p:cNvPr>
          <p:cNvSpPr>
            <a:spLocks noGrp="1"/>
          </p:cNvSpPr>
          <p:nvPr>
            <p:ph type="body" sz="quarter" idx="22"/>
          </p:nvPr>
        </p:nvSpPr>
        <p:spPr>
          <a:xfrm>
            <a:off x="8537360" y="3657853"/>
            <a:ext cx="2667000" cy="1558104"/>
          </a:xfrm>
        </p:spPr>
        <p:txBody>
          <a:bodyPr/>
          <a:lstStyle/>
          <a:p>
            <a:r>
              <a:rPr lang="en-US" sz="1800" dirty="0"/>
              <a:t>Select the best performing model and provide recommendations</a:t>
            </a:r>
          </a:p>
        </p:txBody>
      </p:sp>
      <p:sp>
        <p:nvSpPr>
          <p:cNvPr id="4" name="Slide Number Placeholder 3">
            <a:extLst>
              <a:ext uri="{FF2B5EF4-FFF2-40B4-BE49-F238E27FC236}">
                <a16:creationId xmlns:a16="http://schemas.microsoft.com/office/drawing/2014/main" id="{9A3C69AA-05D5-4E36-B904-EB3BFF86437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
        <p:nvSpPr>
          <p:cNvPr id="7" name="Text Placeholder 65">
            <a:extLst>
              <a:ext uri="{FF2B5EF4-FFF2-40B4-BE49-F238E27FC236}">
                <a16:creationId xmlns:a16="http://schemas.microsoft.com/office/drawing/2014/main" id="{7B983E83-0BEB-D90F-7943-7ACAD5DC76D7}"/>
              </a:ext>
            </a:extLst>
          </p:cNvPr>
          <p:cNvSpPr txBox="1">
            <a:spLocks/>
          </p:cNvSpPr>
          <p:nvPr/>
        </p:nvSpPr>
        <p:spPr>
          <a:xfrm>
            <a:off x="1665080" y="1642043"/>
            <a:ext cx="8499530" cy="456587"/>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t">
            <a:noAutofit/>
          </a:bodyPr>
          <a:lstStyle>
            <a:lvl1pPr marL="0" indent="0" algn="ctr"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2">
                    <a:lumMod val="50000"/>
                  </a:schemeClr>
                </a:solidFill>
              </a:rPr>
              <a:t>Build a Neural Network model to expedite and facilitate Malaria detection </a:t>
            </a:r>
          </a:p>
        </p:txBody>
      </p:sp>
    </p:spTree>
    <p:extLst>
      <p:ext uri="{BB962C8B-B14F-4D97-AF65-F5344CB8AC3E}">
        <p14:creationId xmlns:p14="http://schemas.microsoft.com/office/powerpoint/2010/main" val="167348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6FBD714-E49A-1F69-4090-A635824D99A4}"/>
              </a:ext>
            </a:extLst>
          </p:cNvPr>
          <p:cNvSpPr/>
          <p:nvPr/>
        </p:nvSpPr>
        <p:spPr>
          <a:xfrm>
            <a:off x="8286479" y="3353007"/>
            <a:ext cx="3762375" cy="30994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p:txBody>
          <a:bodyPr/>
          <a:lstStyle/>
          <a:p>
            <a:r>
              <a:rPr lang="en-US" dirty="0"/>
              <a:t>Data Exploration</a:t>
            </a:r>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5789708" y="2920028"/>
            <a:ext cx="1056430" cy="280460"/>
          </a:xfrm>
        </p:spPr>
        <p:txBody>
          <a:bodyPr>
            <a:normAutofit fontScale="92500" lnSpcReduction="10000"/>
          </a:bodyPr>
          <a:lstStyle/>
          <a:p>
            <a:r>
              <a:rPr lang="en-US" dirty="0"/>
              <a:t>Train Data</a:t>
            </a:r>
            <a:endParaRPr lang="en-ZA" dirty="0"/>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3074" name="Picture 2">
            <a:extLst>
              <a:ext uri="{FF2B5EF4-FFF2-40B4-BE49-F238E27FC236}">
                <a16:creationId xmlns:a16="http://schemas.microsoft.com/office/drawing/2014/main" id="{ACF06C57-FA3A-189E-5919-1ACDF6E0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889" y="573642"/>
            <a:ext cx="2819400" cy="26289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8C56FEB-BDE7-107A-41D6-D75BB668D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574" y="616069"/>
            <a:ext cx="3819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EF90195-5E02-F32E-6850-5738571E0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7469" y="616069"/>
            <a:ext cx="3762375" cy="2362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4">
            <a:extLst>
              <a:ext uri="{FF2B5EF4-FFF2-40B4-BE49-F238E27FC236}">
                <a16:creationId xmlns:a16="http://schemas.microsoft.com/office/drawing/2014/main" id="{D83E94DA-EE24-373A-483E-489F5F328108}"/>
              </a:ext>
            </a:extLst>
          </p:cNvPr>
          <p:cNvSpPr txBox="1">
            <a:spLocks/>
          </p:cNvSpPr>
          <p:nvPr/>
        </p:nvSpPr>
        <p:spPr>
          <a:xfrm>
            <a:off x="9749592" y="2920028"/>
            <a:ext cx="1056430" cy="2804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Data</a:t>
            </a:r>
            <a:endParaRPr lang="en-ZA" dirty="0"/>
          </a:p>
        </p:txBody>
      </p:sp>
      <p:sp>
        <p:nvSpPr>
          <p:cNvPr id="16" name="Text Placeholder 24">
            <a:extLst>
              <a:ext uri="{FF2B5EF4-FFF2-40B4-BE49-F238E27FC236}">
                <a16:creationId xmlns:a16="http://schemas.microsoft.com/office/drawing/2014/main" id="{1B2E6676-308E-6421-2D8D-5213D53F5CED}"/>
              </a:ext>
            </a:extLst>
          </p:cNvPr>
          <p:cNvSpPr txBox="1">
            <a:spLocks/>
          </p:cNvSpPr>
          <p:nvPr/>
        </p:nvSpPr>
        <p:spPr>
          <a:xfrm>
            <a:off x="10825585" y="1663819"/>
            <a:ext cx="1056430" cy="2804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1300</a:t>
            </a:r>
            <a:endParaRPr lang="en-ZA" dirty="0"/>
          </a:p>
        </p:txBody>
      </p:sp>
      <p:sp>
        <p:nvSpPr>
          <p:cNvPr id="18" name="Text Placeholder 24">
            <a:extLst>
              <a:ext uri="{FF2B5EF4-FFF2-40B4-BE49-F238E27FC236}">
                <a16:creationId xmlns:a16="http://schemas.microsoft.com/office/drawing/2014/main" id="{B5023954-923B-4430-8292-B1E15EEBAF09}"/>
              </a:ext>
            </a:extLst>
          </p:cNvPr>
          <p:cNvSpPr txBox="1">
            <a:spLocks/>
          </p:cNvSpPr>
          <p:nvPr/>
        </p:nvSpPr>
        <p:spPr>
          <a:xfrm>
            <a:off x="9221377" y="1656939"/>
            <a:ext cx="1056430" cy="2804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1300</a:t>
            </a:r>
            <a:endParaRPr lang="en-ZA" dirty="0"/>
          </a:p>
        </p:txBody>
      </p:sp>
      <p:sp>
        <p:nvSpPr>
          <p:cNvPr id="19" name="Text Placeholder 24">
            <a:extLst>
              <a:ext uri="{FF2B5EF4-FFF2-40B4-BE49-F238E27FC236}">
                <a16:creationId xmlns:a16="http://schemas.microsoft.com/office/drawing/2014/main" id="{658623C4-6989-E0C7-299C-0788B4CB3338}"/>
              </a:ext>
            </a:extLst>
          </p:cNvPr>
          <p:cNvSpPr txBox="1">
            <a:spLocks/>
          </p:cNvSpPr>
          <p:nvPr/>
        </p:nvSpPr>
        <p:spPr>
          <a:xfrm>
            <a:off x="5226991" y="1682817"/>
            <a:ext cx="1056430" cy="2804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12,376</a:t>
            </a:r>
            <a:endParaRPr lang="en-ZA" dirty="0"/>
          </a:p>
        </p:txBody>
      </p:sp>
      <p:sp>
        <p:nvSpPr>
          <p:cNvPr id="20" name="Text Placeholder 24">
            <a:extLst>
              <a:ext uri="{FF2B5EF4-FFF2-40B4-BE49-F238E27FC236}">
                <a16:creationId xmlns:a16="http://schemas.microsoft.com/office/drawing/2014/main" id="{469EC1C1-B0C1-17C4-E555-374D5B36B8B8}"/>
              </a:ext>
            </a:extLst>
          </p:cNvPr>
          <p:cNvSpPr txBox="1">
            <a:spLocks/>
          </p:cNvSpPr>
          <p:nvPr/>
        </p:nvSpPr>
        <p:spPr>
          <a:xfrm>
            <a:off x="6822324" y="1689697"/>
            <a:ext cx="1056430" cy="2804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12,582</a:t>
            </a:r>
            <a:endParaRPr lang="en-ZA" dirty="0"/>
          </a:p>
        </p:txBody>
      </p:sp>
      <p:pic>
        <p:nvPicPr>
          <p:cNvPr id="3080" name="Picture 8">
            <a:extLst>
              <a:ext uri="{FF2B5EF4-FFF2-40B4-BE49-F238E27FC236}">
                <a16:creationId xmlns:a16="http://schemas.microsoft.com/office/drawing/2014/main" id="{E085B55A-7A8E-5A74-1B3D-B24AE04154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182" y="3416300"/>
            <a:ext cx="6486525" cy="3305175"/>
          </a:xfrm>
          <a:prstGeom prst="rect">
            <a:avLst/>
          </a:prstGeom>
          <a:noFill/>
          <a:extLst>
            <a:ext uri="{909E8E84-426E-40DD-AFC4-6F175D3DCCD1}">
              <a14:hiddenFill xmlns:a14="http://schemas.microsoft.com/office/drawing/2010/main">
                <a:solidFill>
                  <a:srgbClr val="FFFFFF"/>
                </a:solidFill>
              </a14:hiddenFill>
            </a:ext>
          </a:extLst>
        </p:spPr>
      </p:pic>
      <p:sp>
        <p:nvSpPr>
          <p:cNvPr id="29" name="Text Placeholder 105">
            <a:extLst>
              <a:ext uri="{FF2B5EF4-FFF2-40B4-BE49-F238E27FC236}">
                <a16:creationId xmlns:a16="http://schemas.microsoft.com/office/drawing/2014/main" id="{4D4F592C-1686-0ABF-8B2D-19D351203BB4}"/>
              </a:ext>
            </a:extLst>
          </p:cNvPr>
          <p:cNvSpPr txBox="1">
            <a:spLocks/>
          </p:cNvSpPr>
          <p:nvPr/>
        </p:nvSpPr>
        <p:spPr>
          <a:xfrm>
            <a:off x="8526888" y="3899920"/>
            <a:ext cx="3281555" cy="4263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Data Processing Techniques </a:t>
            </a:r>
          </a:p>
        </p:txBody>
      </p:sp>
      <p:sp>
        <p:nvSpPr>
          <p:cNvPr id="31" name="Text Placeholder 24">
            <a:extLst>
              <a:ext uri="{FF2B5EF4-FFF2-40B4-BE49-F238E27FC236}">
                <a16:creationId xmlns:a16="http://schemas.microsoft.com/office/drawing/2014/main" id="{05712B24-0138-5FB9-5D27-791EA9A3D42D}"/>
              </a:ext>
            </a:extLst>
          </p:cNvPr>
          <p:cNvSpPr txBox="1">
            <a:spLocks/>
          </p:cNvSpPr>
          <p:nvPr/>
        </p:nvSpPr>
        <p:spPr>
          <a:xfrm>
            <a:off x="8920023" y="4902734"/>
            <a:ext cx="3128833" cy="120342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ü"/>
            </a:pPr>
            <a:r>
              <a:rPr lang="en-US" dirty="0"/>
              <a:t>Image resizing (64 x 64)</a:t>
            </a:r>
          </a:p>
          <a:p>
            <a:pPr marL="285750" indent="-285750">
              <a:buFont typeface="Wingdings" panose="05000000000000000000" pitchFamily="2" charset="2"/>
              <a:buChar char="ü"/>
            </a:pPr>
            <a:r>
              <a:rPr lang="en-US" dirty="0"/>
              <a:t>Normalization </a:t>
            </a:r>
          </a:p>
          <a:p>
            <a:pPr marL="285750" indent="-285750">
              <a:buFont typeface="Wingdings" panose="05000000000000000000" pitchFamily="2" charset="2"/>
              <a:buChar char="ü"/>
            </a:pPr>
            <a:r>
              <a:rPr lang="en-US" dirty="0"/>
              <a:t>One-Hot Encoding</a:t>
            </a:r>
          </a:p>
        </p:txBody>
      </p:sp>
    </p:spTree>
    <p:extLst>
      <p:ext uri="{BB962C8B-B14F-4D97-AF65-F5344CB8AC3E}">
        <p14:creationId xmlns:p14="http://schemas.microsoft.com/office/powerpoint/2010/main" val="240064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t>Model Conversation</a:t>
            </a:r>
          </a:p>
        </p:txBody>
      </p:sp>
    </p:spTree>
    <p:extLst>
      <p:ext uri="{BB962C8B-B14F-4D97-AF65-F5344CB8AC3E}">
        <p14:creationId xmlns:p14="http://schemas.microsoft.com/office/powerpoint/2010/main" val="333780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CC507C-7989-CA7B-7BA0-9F1DFC84F8AE}"/>
              </a:ext>
            </a:extLst>
          </p:cNvPr>
          <p:cNvSpPr>
            <a:spLocks noGrp="1"/>
          </p:cNvSpPr>
          <p:nvPr>
            <p:ph type="sldNum" sz="quarter" idx="12"/>
          </p:nvPr>
        </p:nvSpPr>
        <p:spPr/>
        <p:txBody>
          <a:bodyPr/>
          <a:lstStyle/>
          <a:p>
            <a:fld id="{BF860B6F-2FE3-4DE6-9496-980E987E7466}" type="slidenum">
              <a:rPr lang="en-US" smtClean="0"/>
              <a:pPr/>
              <a:t>7</a:t>
            </a:fld>
            <a:endParaRPr lang="en-US" dirty="0"/>
          </a:p>
        </p:txBody>
      </p:sp>
      <p:sp>
        <p:nvSpPr>
          <p:cNvPr id="10" name="Title 9">
            <a:extLst>
              <a:ext uri="{FF2B5EF4-FFF2-40B4-BE49-F238E27FC236}">
                <a16:creationId xmlns:a16="http://schemas.microsoft.com/office/drawing/2014/main" id="{7E7B5557-1D50-D614-52F6-4DA4E5E2F84C}"/>
              </a:ext>
            </a:extLst>
          </p:cNvPr>
          <p:cNvSpPr>
            <a:spLocks noGrp="1"/>
          </p:cNvSpPr>
          <p:nvPr>
            <p:ph type="title"/>
          </p:nvPr>
        </p:nvSpPr>
        <p:spPr>
          <a:xfrm>
            <a:off x="1248302" y="1503913"/>
            <a:ext cx="5829300" cy="639192"/>
          </a:xfrm>
        </p:spPr>
        <p:txBody>
          <a:bodyPr/>
          <a:lstStyle/>
          <a:p>
            <a:r>
              <a:rPr lang="en-US" dirty="0"/>
              <a:t>From Scratch</a:t>
            </a:r>
          </a:p>
        </p:txBody>
      </p:sp>
      <p:pic>
        <p:nvPicPr>
          <p:cNvPr id="14" name="Picture 13">
            <a:extLst>
              <a:ext uri="{FF2B5EF4-FFF2-40B4-BE49-F238E27FC236}">
                <a16:creationId xmlns:a16="http://schemas.microsoft.com/office/drawing/2014/main" id="{6D69B203-F9AE-2E3C-40B0-2DED2718F2E9}"/>
              </a:ext>
            </a:extLst>
          </p:cNvPr>
          <p:cNvPicPr>
            <a:picLocks noChangeAspect="1"/>
          </p:cNvPicPr>
          <p:nvPr/>
        </p:nvPicPr>
        <p:blipFill>
          <a:blip r:embed="rId3"/>
          <a:stretch>
            <a:fillRect/>
          </a:stretch>
        </p:blipFill>
        <p:spPr>
          <a:xfrm>
            <a:off x="6495691" y="367359"/>
            <a:ext cx="5696309" cy="2782428"/>
          </a:xfrm>
          <a:prstGeom prst="rect">
            <a:avLst/>
          </a:prstGeom>
        </p:spPr>
      </p:pic>
      <p:pic>
        <p:nvPicPr>
          <p:cNvPr id="16" name="Picture 15">
            <a:extLst>
              <a:ext uri="{FF2B5EF4-FFF2-40B4-BE49-F238E27FC236}">
                <a16:creationId xmlns:a16="http://schemas.microsoft.com/office/drawing/2014/main" id="{7A0A6B76-D435-E2B0-D6BA-7FA6A1B52E33}"/>
              </a:ext>
            </a:extLst>
          </p:cNvPr>
          <p:cNvPicPr>
            <a:picLocks noChangeAspect="1"/>
          </p:cNvPicPr>
          <p:nvPr/>
        </p:nvPicPr>
        <p:blipFill>
          <a:blip r:embed="rId4"/>
          <a:stretch>
            <a:fillRect/>
          </a:stretch>
        </p:blipFill>
        <p:spPr>
          <a:xfrm>
            <a:off x="502141" y="3769800"/>
            <a:ext cx="5593859" cy="2745953"/>
          </a:xfrm>
          <a:prstGeom prst="rect">
            <a:avLst/>
          </a:prstGeom>
        </p:spPr>
      </p:pic>
      <p:sp>
        <p:nvSpPr>
          <p:cNvPr id="17" name="Text Placeholder 65">
            <a:extLst>
              <a:ext uri="{FF2B5EF4-FFF2-40B4-BE49-F238E27FC236}">
                <a16:creationId xmlns:a16="http://schemas.microsoft.com/office/drawing/2014/main" id="{3F29097D-9716-4EE3-657C-53251C6A3B27}"/>
              </a:ext>
            </a:extLst>
          </p:cNvPr>
          <p:cNvSpPr txBox="1">
            <a:spLocks/>
          </p:cNvSpPr>
          <p:nvPr/>
        </p:nvSpPr>
        <p:spPr>
          <a:xfrm>
            <a:off x="8602705" y="73456"/>
            <a:ext cx="1379495" cy="293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2">
                    <a:lumMod val="50000"/>
                  </a:schemeClr>
                </a:solidFill>
              </a:rPr>
              <a:t>Base Model</a:t>
            </a:r>
          </a:p>
        </p:txBody>
      </p:sp>
      <p:pic>
        <p:nvPicPr>
          <p:cNvPr id="19" name="Picture 18">
            <a:extLst>
              <a:ext uri="{FF2B5EF4-FFF2-40B4-BE49-F238E27FC236}">
                <a16:creationId xmlns:a16="http://schemas.microsoft.com/office/drawing/2014/main" id="{FD7801C4-E093-1B6F-E123-4953C2647DD5}"/>
              </a:ext>
            </a:extLst>
          </p:cNvPr>
          <p:cNvPicPr>
            <a:picLocks noChangeAspect="1"/>
          </p:cNvPicPr>
          <p:nvPr/>
        </p:nvPicPr>
        <p:blipFill>
          <a:blip r:embed="rId5"/>
          <a:stretch>
            <a:fillRect/>
          </a:stretch>
        </p:blipFill>
        <p:spPr>
          <a:xfrm>
            <a:off x="6408575" y="3686199"/>
            <a:ext cx="5767754" cy="2804442"/>
          </a:xfrm>
          <a:prstGeom prst="rect">
            <a:avLst/>
          </a:prstGeom>
        </p:spPr>
      </p:pic>
      <p:sp>
        <p:nvSpPr>
          <p:cNvPr id="20" name="Text Placeholder 65">
            <a:extLst>
              <a:ext uri="{FF2B5EF4-FFF2-40B4-BE49-F238E27FC236}">
                <a16:creationId xmlns:a16="http://schemas.microsoft.com/office/drawing/2014/main" id="{59FF7F3D-37DE-68DF-3387-8005A31CBFAA}"/>
              </a:ext>
            </a:extLst>
          </p:cNvPr>
          <p:cNvSpPr txBox="1">
            <a:spLocks/>
          </p:cNvSpPr>
          <p:nvPr/>
        </p:nvSpPr>
        <p:spPr>
          <a:xfrm>
            <a:off x="2198662" y="3271040"/>
            <a:ext cx="1379495" cy="293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2">
                    <a:lumMod val="50000"/>
                  </a:schemeClr>
                </a:solidFill>
              </a:rPr>
              <a:t>First Model</a:t>
            </a:r>
          </a:p>
        </p:txBody>
      </p:sp>
      <p:sp>
        <p:nvSpPr>
          <p:cNvPr id="21" name="Text Placeholder 65">
            <a:extLst>
              <a:ext uri="{FF2B5EF4-FFF2-40B4-BE49-F238E27FC236}">
                <a16:creationId xmlns:a16="http://schemas.microsoft.com/office/drawing/2014/main" id="{85EFE085-0669-8481-8FE1-654EDB68E954}"/>
              </a:ext>
            </a:extLst>
          </p:cNvPr>
          <p:cNvSpPr txBox="1">
            <a:spLocks/>
          </p:cNvSpPr>
          <p:nvPr/>
        </p:nvSpPr>
        <p:spPr>
          <a:xfrm>
            <a:off x="8737489" y="3271041"/>
            <a:ext cx="1661656" cy="293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2">
                    <a:lumMod val="50000"/>
                  </a:schemeClr>
                </a:solidFill>
              </a:rPr>
              <a:t>Second Model</a:t>
            </a:r>
          </a:p>
        </p:txBody>
      </p:sp>
    </p:spTree>
    <p:extLst>
      <p:ext uri="{BB962C8B-B14F-4D97-AF65-F5344CB8AC3E}">
        <p14:creationId xmlns:p14="http://schemas.microsoft.com/office/powerpoint/2010/main" val="233817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355A128-EACB-1184-80D1-5D05E1CD228F}"/>
              </a:ext>
            </a:extLst>
          </p:cNvPr>
          <p:cNvPicPr>
            <a:picLocks noChangeAspect="1"/>
          </p:cNvPicPr>
          <p:nvPr/>
        </p:nvPicPr>
        <p:blipFill rotWithShape="1">
          <a:blip r:embed="rId3"/>
          <a:srcRect t="3535"/>
          <a:stretch/>
        </p:blipFill>
        <p:spPr>
          <a:xfrm>
            <a:off x="542570" y="5658209"/>
            <a:ext cx="10508411" cy="787094"/>
          </a:xfrm>
          <a:prstGeom prst="rect">
            <a:avLst/>
          </a:prstGeom>
        </p:spPr>
      </p:pic>
      <p:pic>
        <p:nvPicPr>
          <p:cNvPr id="19" name="Picture 18">
            <a:extLst>
              <a:ext uri="{FF2B5EF4-FFF2-40B4-BE49-F238E27FC236}">
                <a16:creationId xmlns:a16="http://schemas.microsoft.com/office/drawing/2014/main" id="{2F4068C7-22DF-B224-F7E4-5F05EC764E77}"/>
              </a:ext>
            </a:extLst>
          </p:cNvPr>
          <p:cNvPicPr>
            <a:picLocks noChangeAspect="1"/>
          </p:cNvPicPr>
          <p:nvPr/>
        </p:nvPicPr>
        <p:blipFill>
          <a:blip r:embed="rId4"/>
          <a:stretch>
            <a:fillRect/>
          </a:stretch>
        </p:blipFill>
        <p:spPr>
          <a:xfrm>
            <a:off x="9171109" y="683255"/>
            <a:ext cx="2950821" cy="1265764"/>
          </a:xfrm>
          <a:prstGeom prst="rect">
            <a:avLst/>
          </a:prstGeom>
        </p:spPr>
      </p:pic>
      <p:sp>
        <p:nvSpPr>
          <p:cNvPr id="49" name="Title 48">
            <a:extLst>
              <a:ext uri="{FF2B5EF4-FFF2-40B4-BE49-F238E27FC236}">
                <a16:creationId xmlns:a16="http://schemas.microsoft.com/office/drawing/2014/main" id="{1566E1EC-B2A7-4A51-972F-B364AC0BB7EC}"/>
              </a:ext>
            </a:extLst>
          </p:cNvPr>
          <p:cNvSpPr>
            <a:spLocks noGrp="1"/>
          </p:cNvSpPr>
          <p:nvPr>
            <p:ph type="title"/>
          </p:nvPr>
        </p:nvSpPr>
        <p:spPr>
          <a:xfrm>
            <a:off x="5796775" y="1055601"/>
            <a:ext cx="5829300" cy="639192"/>
          </a:xfrm>
        </p:spPr>
        <p:txBody>
          <a:bodyPr/>
          <a:lstStyle/>
          <a:p>
            <a:pPr algn="r"/>
            <a:r>
              <a:rPr lang="en-US" dirty="0"/>
              <a:t>Data Augmentation</a:t>
            </a:r>
          </a:p>
        </p:txBody>
      </p:sp>
      <p:sp>
        <p:nvSpPr>
          <p:cNvPr id="4" name="Slide Number Placeholder 3">
            <a:extLst>
              <a:ext uri="{FF2B5EF4-FFF2-40B4-BE49-F238E27FC236}">
                <a16:creationId xmlns:a16="http://schemas.microsoft.com/office/drawing/2014/main" id="{AD06A0A6-003A-44E1-9D66-9A511C928421}"/>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pic>
        <p:nvPicPr>
          <p:cNvPr id="12" name="Picture 11">
            <a:extLst>
              <a:ext uri="{FF2B5EF4-FFF2-40B4-BE49-F238E27FC236}">
                <a16:creationId xmlns:a16="http://schemas.microsoft.com/office/drawing/2014/main" id="{9D6CB2DA-A357-C245-EDCE-98A99F93123D}"/>
              </a:ext>
            </a:extLst>
          </p:cNvPr>
          <p:cNvPicPr>
            <a:picLocks noChangeAspect="1"/>
          </p:cNvPicPr>
          <p:nvPr/>
        </p:nvPicPr>
        <p:blipFill rotWithShape="1">
          <a:blip r:embed="rId5"/>
          <a:srcRect b="1003"/>
          <a:stretch/>
        </p:blipFill>
        <p:spPr>
          <a:xfrm>
            <a:off x="483079" y="2443161"/>
            <a:ext cx="10627394" cy="3215048"/>
          </a:xfrm>
          <a:prstGeom prst="rect">
            <a:avLst/>
          </a:prstGeom>
        </p:spPr>
      </p:pic>
      <p:pic>
        <p:nvPicPr>
          <p:cNvPr id="18" name="Picture 17">
            <a:extLst>
              <a:ext uri="{FF2B5EF4-FFF2-40B4-BE49-F238E27FC236}">
                <a16:creationId xmlns:a16="http://schemas.microsoft.com/office/drawing/2014/main" id="{B6DDB81C-F968-30D4-BD48-6F3F0DFD5E3F}"/>
              </a:ext>
            </a:extLst>
          </p:cNvPr>
          <p:cNvPicPr>
            <a:picLocks noChangeAspect="1"/>
          </p:cNvPicPr>
          <p:nvPr/>
        </p:nvPicPr>
        <p:blipFill>
          <a:blip r:embed="rId6"/>
          <a:stretch>
            <a:fillRect/>
          </a:stretch>
        </p:blipFill>
        <p:spPr>
          <a:xfrm>
            <a:off x="4091079" y="6463793"/>
            <a:ext cx="2993365" cy="375943"/>
          </a:xfrm>
          <a:prstGeom prst="rect">
            <a:avLst/>
          </a:prstGeom>
        </p:spPr>
      </p:pic>
      <p:pic>
        <p:nvPicPr>
          <p:cNvPr id="23" name="Picture 22">
            <a:extLst>
              <a:ext uri="{FF2B5EF4-FFF2-40B4-BE49-F238E27FC236}">
                <a16:creationId xmlns:a16="http://schemas.microsoft.com/office/drawing/2014/main" id="{82E35E9C-4E1E-790F-0313-30F5E171F1E3}"/>
              </a:ext>
            </a:extLst>
          </p:cNvPr>
          <p:cNvPicPr>
            <a:picLocks noChangeAspect="1"/>
          </p:cNvPicPr>
          <p:nvPr/>
        </p:nvPicPr>
        <p:blipFill rotWithShape="1">
          <a:blip r:embed="rId7"/>
          <a:srcRect b="2785"/>
          <a:stretch/>
        </p:blipFill>
        <p:spPr>
          <a:xfrm>
            <a:off x="70070" y="61853"/>
            <a:ext cx="4842047" cy="2306636"/>
          </a:xfrm>
          <a:prstGeom prst="rect">
            <a:avLst/>
          </a:prstGeom>
        </p:spPr>
      </p:pic>
    </p:spTree>
    <p:extLst>
      <p:ext uri="{BB962C8B-B14F-4D97-AF65-F5344CB8AC3E}">
        <p14:creationId xmlns:p14="http://schemas.microsoft.com/office/powerpoint/2010/main" val="399931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3D5844-D422-33FF-8356-CB4F609F57CB}"/>
              </a:ext>
            </a:extLst>
          </p:cNvPr>
          <p:cNvPicPr>
            <a:picLocks noChangeAspect="1"/>
          </p:cNvPicPr>
          <p:nvPr/>
        </p:nvPicPr>
        <p:blipFill>
          <a:blip r:embed="rId3"/>
          <a:stretch>
            <a:fillRect/>
          </a:stretch>
        </p:blipFill>
        <p:spPr>
          <a:xfrm>
            <a:off x="0" y="732096"/>
            <a:ext cx="1604513" cy="1152686"/>
          </a:xfrm>
          <a:prstGeom prst="rect">
            <a:avLst/>
          </a:prstGeom>
        </p:spPr>
      </p:pic>
      <p:sp>
        <p:nvSpPr>
          <p:cNvPr id="49" name="Title 48">
            <a:extLst>
              <a:ext uri="{FF2B5EF4-FFF2-40B4-BE49-F238E27FC236}">
                <a16:creationId xmlns:a16="http://schemas.microsoft.com/office/drawing/2014/main" id="{1566E1EC-B2A7-4A51-972F-B364AC0BB7EC}"/>
              </a:ext>
            </a:extLst>
          </p:cNvPr>
          <p:cNvSpPr>
            <a:spLocks noGrp="1"/>
          </p:cNvSpPr>
          <p:nvPr>
            <p:ph type="title"/>
          </p:nvPr>
        </p:nvSpPr>
        <p:spPr>
          <a:xfrm>
            <a:off x="733244" y="1076954"/>
            <a:ext cx="2130726" cy="639192"/>
          </a:xfrm>
        </p:spPr>
        <p:txBody>
          <a:bodyPr/>
          <a:lstStyle/>
          <a:p>
            <a:r>
              <a:rPr lang="en-US" dirty="0"/>
              <a:t>VGG16</a:t>
            </a:r>
          </a:p>
        </p:txBody>
      </p:sp>
      <p:sp>
        <p:nvSpPr>
          <p:cNvPr id="4" name="Slide Number Placeholder 3">
            <a:extLst>
              <a:ext uri="{FF2B5EF4-FFF2-40B4-BE49-F238E27FC236}">
                <a16:creationId xmlns:a16="http://schemas.microsoft.com/office/drawing/2014/main" id="{AD06A0A6-003A-44E1-9D66-9A511C928421}"/>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pic>
        <p:nvPicPr>
          <p:cNvPr id="3" name="Picture 2">
            <a:extLst>
              <a:ext uri="{FF2B5EF4-FFF2-40B4-BE49-F238E27FC236}">
                <a16:creationId xmlns:a16="http://schemas.microsoft.com/office/drawing/2014/main" id="{BF320F21-10B8-28AE-2B8A-C4899F608D5F}"/>
              </a:ext>
            </a:extLst>
          </p:cNvPr>
          <p:cNvPicPr>
            <a:picLocks noChangeAspect="1"/>
          </p:cNvPicPr>
          <p:nvPr/>
        </p:nvPicPr>
        <p:blipFill>
          <a:blip r:embed="rId4"/>
          <a:stretch>
            <a:fillRect/>
          </a:stretch>
        </p:blipFill>
        <p:spPr>
          <a:xfrm>
            <a:off x="197567" y="2839126"/>
            <a:ext cx="11796865" cy="2168865"/>
          </a:xfrm>
          <a:prstGeom prst="rect">
            <a:avLst/>
          </a:prstGeom>
        </p:spPr>
      </p:pic>
      <p:pic>
        <p:nvPicPr>
          <p:cNvPr id="6" name="Picture 5">
            <a:extLst>
              <a:ext uri="{FF2B5EF4-FFF2-40B4-BE49-F238E27FC236}">
                <a16:creationId xmlns:a16="http://schemas.microsoft.com/office/drawing/2014/main" id="{25F6D4FB-3DA4-CE04-DCDA-D34561B5BB22}"/>
              </a:ext>
            </a:extLst>
          </p:cNvPr>
          <p:cNvPicPr>
            <a:picLocks noChangeAspect="1"/>
          </p:cNvPicPr>
          <p:nvPr/>
        </p:nvPicPr>
        <p:blipFill>
          <a:blip r:embed="rId5"/>
          <a:stretch>
            <a:fillRect/>
          </a:stretch>
        </p:blipFill>
        <p:spPr>
          <a:xfrm>
            <a:off x="3786995" y="5007991"/>
            <a:ext cx="3301141" cy="414598"/>
          </a:xfrm>
          <a:prstGeom prst="rect">
            <a:avLst/>
          </a:prstGeom>
        </p:spPr>
      </p:pic>
      <p:pic>
        <p:nvPicPr>
          <p:cNvPr id="4098" name="Picture 2" descr="Milvus in IP Protection：Building a Trademark Similarity Search System with  Milvus">
            <a:extLst>
              <a:ext uri="{FF2B5EF4-FFF2-40B4-BE49-F238E27FC236}">
                <a16:creationId xmlns:a16="http://schemas.microsoft.com/office/drawing/2014/main" id="{3599A3A8-F9BB-3F23-5435-DBD717632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75" y="517864"/>
            <a:ext cx="6115050" cy="1581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D356F9C-208D-6182-01F2-74602F89B923}"/>
              </a:ext>
            </a:extLst>
          </p:cNvPr>
          <p:cNvSpPr/>
          <p:nvPr/>
        </p:nvSpPr>
        <p:spPr>
          <a:xfrm>
            <a:off x="197567" y="4395019"/>
            <a:ext cx="11796865" cy="26547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35666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936</TotalTime>
  <Words>1092</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Quire Sans</vt:lpstr>
      <vt:lpstr>Roboto</vt:lpstr>
      <vt:lpstr>Seaford</vt:lpstr>
      <vt:lpstr>Seaford Bold</vt:lpstr>
      <vt:lpstr>Times New Roman</vt:lpstr>
      <vt:lpstr>Wingdings</vt:lpstr>
      <vt:lpstr>Office Theme</vt:lpstr>
      <vt:lpstr>Malaria Detection</vt:lpstr>
      <vt:lpstr>Introduction</vt:lpstr>
      <vt:lpstr>Problem Definition</vt:lpstr>
      <vt:lpstr>Solution</vt:lpstr>
      <vt:lpstr>Data Exploration</vt:lpstr>
      <vt:lpstr>Model Conversation</vt:lpstr>
      <vt:lpstr>From Scratch</vt:lpstr>
      <vt:lpstr>Data Augmentation</vt:lpstr>
      <vt:lpstr>VGG16</vt:lpstr>
      <vt:lpstr>Best 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dc:title>
  <dc:creator>Roula Krayem</dc:creator>
  <cp:lastModifiedBy>Roula Krayem</cp:lastModifiedBy>
  <cp:revision>30</cp:revision>
  <dcterms:created xsi:type="dcterms:W3CDTF">2022-12-16T23:20:58Z</dcterms:created>
  <dcterms:modified xsi:type="dcterms:W3CDTF">2022-12-18T15:34:49Z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