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753600" cy="7315200"/>
  <p:notesSz cx="6858000" cy="9144000"/>
  <p:embeddedFontLst>
    <p:embeddedFont>
      <p:font typeface="Times New Roman Bold" charset="1" panose="02030802070405020303"/>
      <p:regular r:id="rId29"/>
    </p:embeddedFont>
    <p:embeddedFont>
      <p:font typeface="Times New Roman" charset="1" panose="02030502070405020303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notesMasters/notesMaster1.xml" Type="http://schemas.openxmlformats.org/officeDocument/2006/relationships/notesMaster"/><Relationship Id="rId27" Target="theme/theme2.xml" Type="http://schemas.openxmlformats.org/officeDocument/2006/relationships/theme"/><Relationship Id="rId28" Target="notesSlides/notesSlide1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notesSlides/notesSlide2.xml" Type="http://schemas.openxmlformats.org/officeDocument/2006/relationships/notesSlide"/><Relationship Id="rId31" Target="fonts/font31.fntdata" Type="http://schemas.openxmlformats.org/officeDocument/2006/relationships/font"/><Relationship Id="rId32" Target="notesSlides/notesSlide3.xml" Type="http://schemas.openxmlformats.org/officeDocument/2006/relationships/notesSlide"/><Relationship Id="rId33" Target="notesSlides/notesSlide4.xml" Type="http://schemas.openxmlformats.org/officeDocument/2006/relationships/notesSlide"/><Relationship Id="rId34" Target="notesSlides/notesSlide5.xml" Type="http://schemas.openxmlformats.org/officeDocument/2006/relationships/notesSlide"/><Relationship Id="rId35" Target="notesSlides/notesSlide6.xml" Type="http://schemas.openxmlformats.org/officeDocument/2006/relationships/notesSlide"/><Relationship Id="rId36" Target="notesSlides/notesSlide7.xml" Type="http://schemas.openxmlformats.org/officeDocument/2006/relationships/notesSlide"/><Relationship Id="rId37" Target="notesSlides/notesSlide8.xml" Type="http://schemas.openxmlformats.org/officeDocument/2006/relationships/notesSlide"/><Relationship Id="rId38" Target="notesSlides/notesSlide9.xml" Type="http://schemas.openxmlformats.org/officeDocument/2006/relationships/notesSlide"/><Relationship Id="rId39" Target="notesSlides/notesSlide10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11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9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0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ieeexplore.ieee.org/xpl/conhome/9751779/proceeding" TargetMode="External" Type="http://schemas.openxmlformats.org/officeDocument/2006/relationships/hyperlink"/><Relationship Id="rId11" Target="https://ieeexplore.ieee.org/xpl/conhome/9751779/proceeding" TargetMode="External" Type="http://schemas.openxmlformats.org/officeDocument/2006/relationships/hyperlink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https://ieeexplore.ieee.org/author/37089357497" TargetMode="External" Type="http://schemas.openxmlformats.org/officeDocument/2006/relationships/hyperlink"/><Relationship Id="rId6" Target="https://ieeexplore.ieee.org/author/37089355557" TargetMode="External" Type="http://schemas.openxmlformats.org/officeDocument/2006/relationships/hyperlink"/><Relationship Id="rId7" Target="https://ieeexplore.ieee.org/author/37089359039" TargetMode="External" Type="http://schemas.openxmlformats.org/officeDocument/2006/relationships/hyperlink"/><Relationship Id="rId8" Target="https://ieeexplore.ieee.org/author/37088851569" TargetMode="External" Type="http://schemas.openxmlformats.org/officeDocument/2006/relationships/hyperlink"/><Relationship Id="rId9" Target="https://ieeexplore.ieee.org/author/37088851569" TargetMode="External" Type="http://schemas.openxmlformats.org/officeDocument/2006/relationships/hyperlink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https://ieeexplore.ieee.org/author/37086179716" TargetMode="External" Type="http://schemas.openxmlformats.org/officeDocument/2006/relationships/hyperlink"/><Relationship Id="rId6" Target="https://ieeexplore.ieee.org/author/37089033732" TargetMode="External" Type="http://schemas.openxmlformats.org/officeDocument/2006/relationships/hyperlink"/><Relationship Id="rId7" Target="https://ieeexplore.ieee.org/author/37089813670" TargetMode="External" Type="http://schemas.openxmlformats.org/officeDocument/2006/relationships/hyperlink"/><Relationship Id="rId8" Target="https://ieeexplore.ieee.org/author/37089811250" TargetMode="External" Type="http://schemas.openxmlformats.org/officeDocument/2006/relationships/hyperlink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ieeexplore.ieee.org/xpl/conhome/9751779/proceeding" TargetMode="External" Type="http://schemas.openxmlformats.org/officeDocument/2006/relationships/hyperlink"/><Relationship Id="rId11" Target="https://ieeexplore.ieee.org/xpl/conhome/9751779/proceeding" TargetMode="External" Type="http://schemas.openxmlformats.org/officeDocument/2006/relationships/hyperlink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https://ieeexplore.ieee.org/author/37089357497" TargetMode="External" Type="http://schemas.openxmlformats.org/officeDocument/2006/relationships/hyperlink"/><Relationship Id="rId6" Target="https://ieeexplore.ieee.org/author/37089355557" TargetMode="External" Type="http://schemas.openxmlformats.org/officeDocument/2006/relationships/hyperlink"/><Relationship Id="rId7" Target="https://ieeexplore.ieee.org/author/37089359039" TargetMode="External" Type="http://schemas.openxmlformats.org/officeDocument/2006/relationships/hyperlink"/><Relationship Id="rId8" Target="https://ieeexplore.ieee.org/author/37088851569" TargetMode="External" Type="http://schemas.openxmlformats.org/officeDocument/2006/relationships/hyperlink"/><Relationship Id="rId9" Target="https://ieeexplore.ieee.org/author/37088851569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ieeexplore.ieee.org/author/37086179716" TargetMode="External" Type="http://schemas.openxmlformats.org/officeDocument/2006/relationships/hyperlink"/><Relationship Id="rId5" Target="https://ieeexplore.ieee.org/author/37089033732" TargetMode="External" Type="http://schemas.openxmlformats.org/officeDocument/2006/relationships/hyperlink"/><Relationship Id="rId6" Target="https://ieeexplore.ieee.org/author/37089813670" TargetMode="External" Type="http://schemas.openxmlformats.org/officeDocument/2006/relationships/hyperlink"/><Relationship Id="rId7" Target="https://ieeexplore.ieee.org/author/37089811250" TargetMode="External" Type="http://schemas.openxmlformats.org/officeDocument/2006/relationships/hyperlink"/><Relationship Id="rId8" Target="https://ieeexplore.ieee.org/author/37089199349" TargetMode="External" Type="http://schemas.openxmlformats.org/officeDocument/2006/relationships/hyperlink"/><Relationship Id="rId9" Target="https://ieeexplore.ieee.org/author/37089199243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68" y="-9068"/>
            <a:ext cx="9794943" cy="7342109"/>
          </a:xfrm>
          <a:custGeom>
            <a:avLst/>
            <a:gdLst/>
            <a:ahLst/>
            <a:cxnLst/>
            <a:rect r="r" b="b" t="t" l="l"/>
            <a:pathLst>
              <a:path h="7342109" w="9794943">
                <a:moveTo>
                  <a:pt x="0" y="0"/>
                </a:moveTo>
                <a:lnTo>
                  <a:pt x="9794943" y="0"/>
                </a:lnTo>
                <a:lnTo>
                  <a:pt x="9794943" y="7342109"/>
                </a:lnTo>
                <a:lnTo>
                  <a:pt x="0" y="73421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381" y="1676318"/>
            <a:ext cx="9790758" cy="24762"/>
            <a:chOff x="0" y="0"/>
            <a:chExt cx="13054343" cy="330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54330" cy="33020"/>
            </a:xfrm>
            <a:custGeom>
              <a:avLst/>
              <a:gdLst/>
              <a:ahLst/>
              <a:cxnLst/>
              <a:rect r="r" b="b" t="t" l="l"/>
              <a:pathLst>
                <a:path h="33020" w="13054330">
                  <a:moveTo>
                    <a:pt x="16510" y="0"/>
                  </a:moveTo>
                  <a:lnTo>
                    <a:pt x="13037820" y="0"/>
                  </a:lnTo>
                  <a:cubicBezTo>
                    <a:pt x="13046963" y="0"/>
                    <a:pt x="13054330" y="7366"/>
                    <a:pt x="13054330" y="16510"/>
                  </a:cubicBezTo>
                  <a:cubicBezTo>
                    <a:pt x="13054330" y="25654"/>
                    <a:pt x="13046963" y="33020"/>
                    <a:pt x="13037820" y="33020"/>
                  </a:cubicBezTo>
                  <a:lnTo>
                    <a:pt x="16510" y="33020"/>
                  </a:lnTo>
                  <a:cubicBezTo>
                    <a:pt x="7366" y="33020"/>
                    <a:pt x="0" y="25654"/>
                    <a:pt x="0" y="16510"/>
                  </a:cubicBezTo>
                  <a:cubicBezTo>
                    <a:pt x="0" y="7366"/>
                    <a:pt x="7366" y="0"/>
                    <a:pt x="1651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36677" y="173683"/>
            <a:ext cx="7465222" cy="1328778"/>
          </a:xfrm>
          <a:custGeom>
            <a:avLst/>
            <a:gdLst/>
            <a:ahLst/>
            <a:cxnLst/>
            <a:rect r="r" b="b" t="t" l="l"/>
            <a:pathLst>
              <a:path h="1328778" w="7465222">
                <a:moveTo>
                  <a:pt x="0" y="0"/>
                </a:moveTo>
                <a:lnTo>
                  <a:pt x="7465221" y="0"/>
                </a:lnTo>
                <a:lnTo>
                  <a:pt x="7465221" y="1328778"/>
                </a:lnTo>
                <a:lnTo>
                  <a:pt x="0" y="13287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9582" r="0" b="-1958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8527" y="4444685"/>
            <a:ext cx="2918765" cy="2926080"/>
          </a:xfrm>
          <a:custGeom>
            <a:avLst/>
            <a:gdLst/>
            <a:ahLst/>
            <a:cxnLst/>
            <a:rect r="r" b="b" t="t" l="l"/>
            <a:pathLst>
              <a:path h="2926080" w="2918765">
                <a:moveTo>
                  <a:pt x="0" y="0"/>
                </a:moveTo>
                <a:lnTo>
                  <a:pt x="2918764" y="0"/>
                </a:lnTo>
                <a:lnTo>
                  <a:pt x="2918764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5136" y="2587490"/>
            <a:ext cx="2321251" cy="2013686"/>
          </a:xfrm>
          <a:custGeom>
            <a:avLst/>
            <a:gdLst/>
            <a:ahLst/>
            <a:cxnLst/>
            <a:rect r="r" b="b" t="t" l="l"/>
            <a:pathLst>
              <a:path h="2013686" w="2321251">
                <a:moveTo>
                  <a:pt x="0" y="0"/>
                </a:moveTo>
                <a:lnTo>
                  <a:pt x="2321251" y="0"/>
                </a:lnTo>
                <a:lnTo>
                  <a:pt x="2321251" y="2013685"/>
                </a:lnTo>
                <a:lnTo>
                  <a:pt x="0" y="20136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65614" y="3678230"/>
            <a:ext cx="3248307" cy="2521499"/>
          </a:xfrm>
          <a:custGeom>
            <a:avLst/>
            <a:gdLst/>
            <a:ahLst/>
            <a:cxnLst/>
            <a:rect r="r" b="b" t="t" l="l"/>
            <a:pathLst>
              <a:path h="2521499" w="3248307">
                <a:moveTo>
                  <a:pt x="0" y="0"/>
                </a:moveTo>
                <a:lnTo>
                  <a:pt x="3248307" y="0"/>
                </a:lnTo>
                <a:lnTo>
                  <a:pt x="3248307" y="2521499"/>
                </a:lnTo>
                <a:lnTo>
                  <a:pt x="0" y="252149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60545" y="2654165"/>
            <a:ext cx="3405069" cy="150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6"/>
              </a:lnSpc>
            </a:pPr>
            <a:r>
              <a:rPr lang="en-US" sz="2111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Soham Shelke - 23106044</a:t>
            </a:r>
          </a:p>
          <a:p>
            <a:pPr algn="ctr">
              <a:lnSpc>
                <a:spcPts val="2956"/>
              </a:lnSpc>
            </a:pPr>
            <a:r>
              <a:rPr lang="en-US" sz="2111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Atharva Tawde - 23106122</a:t>
            </a:r>
          </a:p>
          <a:p>
            <a:pPr algn="ctr">
              <a:lnSpc>
                <a:spcPts val="2956"/>
              </a:lnSpc>
            </a:pPr>
            <a:r>
              <a:rPr lang="en-US" sz="2111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Atharva Samant-23106057</a:t>
            </a:r>
          </a:p>
          <a:p>
            <a:pPr algn="ctr">
              <a:lnSpc>
                <a:spcPts val="2956"/>
              </a:lnSpc>
            </a:pPr>
            <a:r>
              <a:rPr lang="en-US" sz="2111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Raunak Panigrahi - 23106092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52491" y="5558602"/>
            <a:ext cx="2821176" cy="1234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6"/>
              </a:lnSpc>
            </a:pPr>
            <a:r>
              <a:rPr lang="en-US" sz="2283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Guide</a:t>
            </a:r>
          </a:p>
          <a:p>
            <a:pPr algn="ctr">
              <a:lnSpc>
                <a:spcPts val="3196"/>
              </a:lnSpc>
            </a:pPr>
            <a:r>
              <a:rPr lang="en-US" sz="2283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Prof. Shraddha Dalvi</a:t>
            </a:r>
          </a:p>
          <a:p>
            <a:pPr algn="ctr">
              <a:lnSpc>
                <a:spcPts val="3196"/>
              </a:lnSpc>
            </a:pPr>
            <a:r>
              <a:rPr lang="en-US" sz="2283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Academic year 2024-25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66237" y="1859315"/>
            <a:ext cx="6908773" cy="56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5"/>
              </a:lnSpc>
            </a:pPr>
            <a:r>
              <a:rPr lang="en-US" sz="2967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Predictive analysis of Stock  Market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68" y="-9068"/>
            <a:ext cx="9794943" cy="7342109"/>
          </a:xfrm>
          <a:custGeom>
            <a:avLst/>
            <a:gdLst/>
            <a:ahLst/>
            <a:cxnLst/>
            <a:rect r="r" b="b" t="t" l="l"/>
            <a:pathLst>
              <a:path h="7342109" w="9794943">
                <a:moveTo>
                  <a:pt x="0" y="0"/>
                </a:moveTo>
                <a:lnTo>
                  <a:pt x="9794943" y="0"/>
                </a:lnTo>
                <a:lnTo>
                  <a:pt x="9794943" y="7342109"/>
                </a:lnTo>
                <a:lnTo>
                  <a:pt x="0" y="73421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7567" y="69272"/>
            <a:ext cx="8787722" cy="1338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2"/>
              </a:lnSpc>
            </a:pPr>
            <a:r>
              <a:rPr lang="en-US" sz="3487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Technologies and Methodologies:</a:t>
            </a:r>
          </a:p>
          <a:p>
            <a:pPr algn="l">
              <a:lnSpc>
                <a:spcPts val="3124"/>
              </a:lnSpc>
            </a:pPr>
          </a:p>
          <a:p>
            <a:pPr algn="l">
              <a:lnSpc>
                <a:spcPts val="3124"/>
              </a:lnSpc>
            </a:pPr>
            <a:r>
              <a:rPr lang="en-US" b="true" sz="2799" spc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Hardware: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9543" y="1483935"/>
            <a:ext cx="9045746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824"/>
              </a:lnSpc>
              <a:buFont typeface="Arial"/>
              <a:buChar char="•"/>
            </a:pPr>
            <a:r>
              <a:rPr lang="en-US" b="true" sz="2499" spc="-7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Jupyter Notebook: </a:t>
            </a:r>
            <a:r>
              <a:rPr lang="en-US" sz="2499" spc="-7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IDE.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0493" y="1944310"/>
            <a:ext cx="9045746" cy="287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824"/>
              </a:lnSpc>
              <a:buFont typeface="Arial"/>
              <a:buChar char="•"/>
            </a:pPr>
            <a:r>
              <a:rPr lang="en-US" b="true" sz="2499" spc="-7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Minimum Laptop Specifications for Stock Price Prediction:</a:t>
            </a:r>
          </a:p>
          <a:p>
            <a:pPr algn="l" marL="539749" indent="-269875" lvl="1">
              <a:lnSpc>
                <a:spcPts val="2824"/>
              </a:lnSpc>
              <a:buAutoNum type="arabicPeriod" startAt="1"/>
            </a:pPr>
            <a:r>
              <a:rPr lang="en-US" b="true" sz="2499" spc="-7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Processor:</a:t>
            </a:r>
            <a:r>
              <a:rPr lang="en-US" sz="2499" spc="-7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Intel Core i5 (8th gen) / AMD Ryzen 5</a:t>
            </a:r>
          </a:p>
          <a:p>
            <a:pPr algn="l" marL="539749" indent="-269875" lvl="1">
              <a:lnSpc>
                <a:spcPts val="2824"/>
              </a:lnSpc>
              <a:buAutoNum type="arabicPeriod" startAt="1"/>
            </a:pPr>
            <a:r>
              <a:rPr lang="en-US" b="true" sz="2499" spc="-7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RAM: </a:t>
            </a:r>
            <a:r>
              <a:rPr lang="en-US" sz="2499" spc="-7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GB (minimum), 16 GB recommended</a:t>
            </a:r>
          </a:p>
          <a:p>
            <a:pPr algn="l" marL="539749" indent="-269875" lvl="1">
              <a:lnSpc>
                <a:spcPts val="2824"/>
              </a:lnSpc>
              <a:buAutoNum type="arabicPeriod" startAt="1"/>
            </a:pPr>
            <a:r>
              <a:rPr lang="en-US" b="true" sz="2499" spc="-7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Storage:</a:t>
            </a:r>
            <a:r>
              <a:rPr lang="en-US" sz="2499" spc="-7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256 GB SSD</a:t>
            </a:r>
          </a:p>
          <a:p>
            <a:pPr algn="l" marL="539749" indent="-269875" lvl="1">
              <a:lnSpc>
                <a:spcPts val="2824"/>
              </a:lnSpc>
              <a:buAutoNum type="arabicPeriod" startAt="1"/>
            </a:pPr>
            <a:r>
              <a:rPr lang="en-US" b="true" sz="2499" spc="-7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OS: </a:t>
            </a:r>
            <a:r>
              <a:rPr lang="en-US" sz="2499" spc="-7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10/11 or Ubuntu Linux</a:t>
            </a:r>
          </a:p>
          <a:p>
            <a:pPr algn="l" marL="539749" indent="-269875" lvl="1">
              <a:lnSpc>
                <a:spcPts val="2824"/>
              </a:lnSpc>
              <a:buAutoNum type="arabicPeriod" startAt="1"/>
            </a:pPr>
            <a:r>
              <a:rPr lang="en-US" b="true" sz="2499" spc="-7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Battery:</a:t>
            </a:r>
            <a:r>
              <a:rPr lang="en-US" sz="2499" spc="-7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6-8 hours</a:t>
            </a:r>
          </a:p>
          <a:p>
            <a:pPr algn="l" marL="539749" indent="-269875" lvl="1">
              <a:lnSpc>
                <a:spcPts val="2824"/>
              </a:lnSpc>
              <a:buAutoNum type="arabicPeriod" startAt="1"/>
            </a:pPr>
            <a:r>
              <a:rPr lang="en-US" b="true" sz="2499" spc="-7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 Size:</a:t>
            </a:r>
            <a:r>
              <a:rPr lang="en-US" sz="2499" spc="-7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13-15 inches</a:t>
            </a:r>
          </a:p>
          <a:p>
            <a:pPr algn="l" marL="539749" indent="-269875" lvl="1">
              <a:lnSpc>
                <a:spcPts val="2824"/>
              </a:lnSpc>
              <a:buAutoNum type="arabicPeriod" startAt="1"/>
            </a:pPr>
            <a:r>
              <a:rPr lang="en-US" b="true" sz="2499" spc="-7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Connectivity: </a:t>
            </a:r>
            <a:r>
              <a:rPr lang="en-US" sz="2499" spc="-7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USB 3.0/Type-C, Wi-Fi 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9543" y="4900235"/>
            <a:ext cx="8234152" cy="111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52" indent="-271476" lvl="1">
              <a:lnSpc>
                <a:spcPts val="2841"/>
              </a:lnSpc>
              <a:buFont typeface="Arial"/>
              <a:buChar char="•"/>
            </a:pPr>
            <a:r>
              <a:rPr lang="en-US" b="true" sz="2514" spc="-7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Software:</a:t>
            </a:r>
          </a:p>
          <a:p>
            <a:pPr algn="l" marL="542952" indent="-271476" lvl="1">
              <a:lnSpc>
                <a:spcPts val="2841"/>
              </a:lnSpc>
              <a:buAutoNum type="arabicPeriod" startAt="1"/>
            </a:pPr>
            <a:r>
              <a:rPr lang="en-US" b="true" sz="2514" spc="-7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Programming languages:</a:t>
            </a:r>
            <a:r>
              <a:rPr lang="en-US" sz="2514" spc="-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Python 3.0</a:t>
            </a:r>
          </a:p>
          <a:p>
            <a:pPr algn="l" marL="542952" indent="-271476" lvl="1">
              <a:lnSpc>
                <a:spcPts val="2841"/>
              </a:lnSpc>
              <a:buAutoNum type="arabicPeriod" startAt="1"/>
            </a:pPr>
            <a:r>
              <a:rPr lang="en-US" b="true" sz="2514" spc="-7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Frameworks: </a:t>
            </a:r>
            <a:r>
              <a:rPr lang="en-US" sz="2514" spc="-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68" y="-9068"/>
            <a:ext cx="9794943" cy="7342109"/>
          </a:xfrm>
          <a:custGeom>
            <a:avLst/>
            <a:gdLst/>
            <a:ahLst/>
            <a:cxnLst/>
            <a:rect r="r" b="b" t="t" l="l"/>
            <a:pathLst>
              <a:path h="7342109" w="9794943">
                <a:moveTo>
                  <a:pt x="0" y="0"/>
                </a:moveTo>
                <a:lnTo>
                  <a:pt x="9794943" y="0"/>
                </a:lnTo>
                <a:lnTo>
                  <a:pt x="9794943" y="7342109"/>
                </a:lnTo>
                <a:lnTo>
                  <a:pt x="0" y="734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82651"/>
            <a:ext cx="8765688" cy="6219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4"/>
              </a:lnSpc>
            </a:pPr>
            <a:r>
              <a:rPr lang="en-US" sz="2943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Linear Regression</a:t>
            </a:r>
          </a:p>
          <a:p>
            <a:pPr algn="l" marL="521972" indent="-260986" lvl="1">
              <a:lnSpc>
                <a:spcPts val="2698"/>
              </a:lnSpc>
              <a:buFont typeface="Arial"/>
              <a:buChar char="•"/>
            </a:pPr>
            <a:r>
              <a:rPr lang="en-US" b="true" sz="2417" spc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Definition:</a:t>
            </a:r>
            <a:r>
              <a:rPr lang="en-US" sz="2417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method to predict a value (like stock price) using a straight line to show the relationship between factors.</a:t>
            </a:r>
          </a:p>
          <a:p>
            <a:pPr algn="l" marL="521972" indent="-260986" lvl="1">
              <a:lnSpc>
                <a:spcPts val="2698"/>
              </a:lnSpc>
              <a:buFont typeface="Arial"/>
              <a:buChar char="•"/>
            </a:pPr>
            <a:r>
              <a:rPr lang="en-US" b="true" sz="2417" spc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Simple Linear Regression: </a:t>
            </a:r>
            <a:r>
              <a:rPr lang="en-US" sz="2417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Predicts using one factor.</a:t>
            </a:r>
          </a:p>
          <a:p>
            <a:pPr algn="ctr">
              <a:lnSpc>
                <a:spcPts val="2698"/>
              </a:lnSpc>
            </a:pPr>
            <a:r>
              <a:rPr lang="en-US" b="true" sz="2417" spc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y=mx+c</a:t>
            </a:r>
          </a:p>
          <a:p>
            <a:pPr algn="ctr">
              <a:lnSpc>
                <a:spcPts val="2698"/>
              </a:lnSpc>
            </a:pPr>
            <a:r>
              <a:rPr lang="en-US" b="true" sz="2417" spc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y: Predicted value; x: Input value; m: Slope; c: Intercept </a:t>
            </a:r>
          </a:p>
          <a:p>
            <a:pPr algn="l" marL="521972" indent="-260986" lvl="1">
              <a:lnSpc>
                <a:spcPts val="2698"/>
              </a:lnSpc>
              <a:buFont typeface="Arial"/>
              <a:buChar char="•"/>
            </a:pPr>
            <a:r>
              <a:rPr lang="en-US" b="true" sz="241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Multiple Linear Regression: </a:t>
            </a:r>
            <a:r>
              <a:rPr lang="en-US" sz="24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multiple factors to make predictions.</a:t>
            </a:r>
          </a:p>
          <a:p>
            <a:pPr algn="ctr">
              <a:lnSpc>
                <a:spcPts val="3284"/>
              </a:lnSpc>
            </a:pPr>
            <a:r>
              <a:rPr lang="en-US" b="true" sz="294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Decision Tree</a:t>
            </a:r>
          </a:p>
          <a:p>
            <a:pPr algn="l" marL="521972" indent="-260986" lvl="1">
              <a:lnSpc>
                <a:spcPts val="2698"/>
              </a:lnSpc>
              <a:buFont typeface="Arial"/>
              <a:buChar char="•"/>
            </a:pPr>
            <a:r>
              <a:rPr lang="en-US" b="true" sz="241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Definition: </a:t>
            </a:r>
            <a:r>
              <a:rPr lang="en-US" sz="24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model that predicts outcomes based on decision rules, visualized as a tree structure</a:t>
            </a:r>
            <a:r>
              <a:rPr lang="en-US" b="true" sz="241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.</a:t>
            </a:r>
          </a:p>
          <a:p>
            <a:pPr algn="l" marL="521972" indent="-260986" lvl="1">
              <a:lnSpc>
                <a:spcPts val="2698"/>
              </a:lnSpc>
              <a:buFont typeface="Arial"/>
              <a:buChar char="•"/>
            </a:pPr>
            <a:r>
              <a:rPr lang="en-US" b="true" sz="241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Structure:</a:t>
            </a:r>
          </a:p>
          <a:p>
            <a:pPr algn="l" marL="521972" indent="-260986" lvl="1">
              <a:lnSpc>
                <a:spcPts val="2698"/>
              </a:lnSpc>
              <a:buFont typeface="Arial"/>
              <a:buChar char="•"/>
            </a:pPr>
            <a:r>
              <a:rPr lang="en-US" b="true" sz="241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Nodes: </a:t>
            </a:r>
            <a:r>
              <a:rPr lang="en-US" sz="24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or decisions.</a:t>
            </a:r>
          </a:p>
          <a:p>
            <a:pPr algn="l" marL="521972" indent="-260986" lvl="1">
              <a:lnSpc>
                <a:spcPts val="2698"/>
              </a:lnSpc>
              <a:buFont typeface="Arial"/>
              <a:buChar char="•"/>
            </a:pPr>
            <a:r>
              <a:rPr lang="en-US" b="true" sz="241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Branches: </a:t>
            </a:r>
            <a:r>
              <a:rPr lang="en-US" sz="24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Outcomes based on conditions.</a:t>
            </a:r>
          </a:p>
          <a:p>
            <a:pPr algn="l" marL="521972" indent="-260986" lvl="1">
              <a:lnSpc>
                <a:spcPts val="2698"/>
              </a:lnSpc>
              <a:buFont typeface="Arial"/>
              <a:buChar char="•"/>
            </a:pPr>
            <a:r>
              <a:rPr lang="en-US" b="true" sz="241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Leaves:</a:t>
            </a:r>
            <a:r>
              <a:rPr lang="en-US" sz="24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Final predictions.</a:t>
            </a:r>
          </a:p>
          <a:p>
            <a:pPr algn="l" marL="521972" indent="-260986" lvl="1">
              <a:lnSpc>
                <a:spcPts val="2698"/>
              </a:lnSpc>
              <a:buFont typeface="Arial"/>
              <a:buChar char="•"/>
            </a:pPr>
            <a:r>
              <a:rPr lang="en-US" b="true" sz="241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How It Works:</a:t>
            </a:r>
          </a:p>
          <a:p>
            <a:pPr algn="l" marL="521972" indent="-260986" lvl="1">
              <a:lnSpc>
                <a:spcPts val="2698"/>
              </a:lnSpc>
              <a:buAutoNum type="arabicPeriod" startAt="1"/>
            </a:pPr>
            <a:r>
              <a:rPr lang="en-US" b="true" sz="241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Splitting: </a:t>
            </a:r>
            <a:r>
              <a:rPr lang="en-US" sz="24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Divides data based on feature values.</a:t>
            </a:r>
          </a:p>
          <a:p>
            <a:pPr algn="l" marL="521972" indent="-260986" lvl="1">
              <a:lnSpc>
                <a:spcPts val="2698"/>
              </a:lnSpc>
              <a:buAutoNum type="arabicPeriod" startAt="1"/>
            </a:pPr>
            <a:r>
              <a:rPr lang="en-US" b="true" sz="241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Recursive Process: </a:t>
            </a:r>
            <a:r>
              <a:rPr lang="en-US" sz="24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Continues until predictions are made.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68" y="-9068"/>
            <a:ext cx="9794943" cy="7342109"/>
          </a:xfrm>
          <a:custGeom>
            <a:avLst/>
            <a:gdLst/>
            <a:ahLst/>
            <a:cxnLst/>
            <a:rect r="r" b="b" t="t" l="l"/>
            <a:pathLst>
              <a:path h="7342109" w="9794943">
                <a:moveTo>
                  <a:pt x="0" y="0"/>
                </a:moveTo>
                <a:lnTo>
                  <a:pt x="9794943" y="0"/>
                </a:lnTo>
                <a:lnTo>
                  <a:pt x="9794943" y="7342109"/>
                </a:lnTo>
                <a:lnTo>
                  <a:pt x="0" y="73421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7567" y="619888"/>
            <a:ext cx="8787722" cy="56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2"/>
              </a:lnSpc>
            </a:pPr>
            <a:r>
              <a:rPr lang="en-US" b="true" sz="3487" spc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Implementation:-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65623" y="1773044"/>
            <a:ext cx="8909667" cy="4131897"/>
          </a:xfrm>
          <a:custGeom>
            <a:avLst/>
            <a:gdLst/>
            <a:ahLst/>
            <a:cxnLst/>
            <a:rect r="r" b="b" t="t" l="l"/>
            <a:pathLst>
              <a:path h="4131897" w="8909667">
                <a:moveTo>
                  <a:pt x="0" y="0"/>
                </a:moveTo>
                <a:lnTo>
                  <a:pt x="8909666" y="0"/>
                </a:lnTo>
                <a:lnTo>
                  <a:pt x="8909666" y="4131897"/>
                </a:lnTo>
                <a:lnTo>
                  <a:pt x="0" y="41318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786" t="0" r="-4547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68" y="-9068"/>
            <a:ext cx="9794943" cy="7342109"/>
          </a:xfrm>
          <a:custGeom>
            <a:avLst/>
            <a:gdLst/>
            <a:ahLst/>
            <a:cxnLst/>
            <a:rect r="r" b="b" t="t" l="l"/>
            <a:pathLst>
              <a:path h="7342109" w="9794943">
                <a:moveTo>
                  <a:pt x="0" y="0"/>
                </a:moveTo>
                <a:lnTo>
                  <a:pt x="9794943" y="0"/>
                </a:lnTo>
                <a:lnTo>
                  <a:pt x="9794943" y="7342109"/>
                </a:lnTo>
                <a:lnTo>
                  <a:pt x="0" y="734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3914" y="1238404"/>
            <a:ext cx="8755791" cy="5056715"/>
          </a:xfrm>
          <a:custGeom>
            <a:avLst/>
            <a:gdLst/>
            <a:ahLst/>
            <a:cxnLst/>
            <a:rect r="r" b="b" t="t" l="l"/>
            <a:pathLst>
              <a:path h="5056715" w="8755791">
                <a:moveTo>
                  <a:pt x="0" y="0"/>
                </a:moveTo>
                <a:lnTo>
                  <a:pt x="8755791" y="0"/>
                </a:lnTo>
                <a:lnTo>
                  <a:pt x="8755791" y="5056715"/>
                </a:lnTo>
                <a:lnTo>
                  <a:pt x="0" y="50567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68" y="-9068"/>
            <a:ext cx="9794943" cy="7342109"/>
          </a:xfrm>
          <a:custGeom>
            <a:avLst/>
            <a:gdLst/>
            <a:ahLst/>
            <a:cxnLst/>
            <a:rect r="r" b="b" t="t" l="l"/>
            <a:pathLst>
              <a:path h="7342109" w="9794943">
                <a:moveTo>
                  <a:pt x="0" y="0"/>
                </a:moveTo>
                <a:lnTo>
                  <a:pt x="9794943" y="0"/>
                </a:lnTo>
                <a:lnTo>
                  <a:pt x="9794943" y="7342109"/>
                </a:lnTo>
                <a:lnTo>
                  <a:pt x="0" y="734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8418" y="1606286"/>
            <a:ext cx="9016763" cy="4102627"/>
          </a:xfrm>
          <a:custGeom>
            <a:avLst/>
            <a:gdLst/>
            <a:ahLst/>
            <a:cxnLst/>
            <a:rect r="r" b="b" t="t" l="l"/>
            <a:pathLst>
              <a:path h="4102627" w="9016763">
                <a:moveTo>
                  <a:pt x="0" y="0"/>
                </a:moveTo>
                <a:lnTo>
                  <a:pt x="9016764" y="0"/>
                </a:lnTo>
                <a:lnTo>
                  <a:pt x="9016764" y="4102628"/>
                </a:lnTo>
                <a:lnTo>
                  <a:pt x="0" y="41026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68" y="-9068"/>
            <a:ext cx="9794943" cy="7342109"/>
          </a:xfrm>
          <a:custGeom>
            <a:avLst/>
            <a:gdLst/>
            <a:ahLst/>
            <a:cxnLst/>
            <a:rect r="r" b="b" t="t" l="l"/>
            <a:pathLst>
              <a:path h="7342109" w="9794943">
                <a:moveTo>
                  <a:pt x="0" y="0"/>
                </a:moveTo>
                <a:lnTo>
                  <a:pt x="9794943" y="0"/>
                </a:lnTo>
                <a:lnTo>
                  <a:pt x="9794943" y="7342109"/>
                </a:lnTo>
                <a:lnTo>
                  <a:pt x="0" y="734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9652" y="1872693"/>
            <a:ext cx="9037503" cy="3569814"/>
          </a:xfrm>
          <a:custGeom>
            <a:avLst/>
            <a:gdLst/>
            <a:ahLst/>
            <a:cxnLst/>
            <a:rect r="r" b="b" t="t" l="l"/>
            <a:pathLst>
              <a:path h="3569814" w="9037503">
                <a:moveTo>
                  <a:pt x="0" y="0"/>
                </a:moveTo>
                <a:lnTo>
                  <a:pt x="9037503" y="0"/>
                </a:lnTo>
                <a:lnTo>
                  <a:pt x="9037503" y="3569814"/>
                </a:lnTo>
                <a:lnTo>
                  <a:pt x="0" y="35698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68" y="-9068"/>
            <a:ext cx="9794943" cy="7342109"/>
          </a:xfrm>
          <a:custGeom>
            <a:avLst/>
            <a:gdLst/>
            <a:ahLst/>
            <a:cxnLst/>
            <a:rect r="r" b="b" t="t" l="l"/>
            <a:pathLst>
              <a:path h="7342109" w="9794943">
                <a:moveTo>
                  <a:pt x="0" y="0"/>
                </a:moveTo>
                <a:lnTo>
                  <a:pt x="9794943" y="0"/>
                </a:lnTo>
                <a:lnTo>
                  <a:pt x="9794943" y="7342109"/>
                </a:lnTo>
                <a:lnTo>
                  <a:pt x="0" y="73421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890904"/>
            <a:ext cx="6233825" cy="5475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260"/>
              </a:lnSpc>
              <a:buFont typeface="Arial"/>
              <a:buChar char="•"/>
            </a:pPr>
            <a:r>
              <a:rPr lang="en-US" b="true" sz="2000" spc="-6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Progress</a:t>
            </a:r>
            <a:r>
              <a:rPr lang="en-US" sz="2000" spc="-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We have successfully completed our stock price prediction model, including data collection, preprocessing, and the initial design of the predictive system.</a:t>
            </a:r>
          </a:p>
          <a:p>
            <a:pPr algn="l">
              <a:lnSpc>
                <a:spcPts val="2260"/>
              </a:lnSpc>
            </a:pPr>
          </a:p>
          <a:p>
            <a:pPr algn="l" marL="431801" indent="-215900" lvl="1">
              <a:lnSpc>
                <a:spcPts val="2260"/>
              </a:lnSpc>
              <a:buFont typeface="Arial"/>
              <a:buChar char="•"/>
            </a:pPr>
            <a:r>
              <a:rPr lang="en-US" b="true" sz="2000" spc="-6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Learnings</a:t>
            </a:r>
            <a:r>
              <a:rPr lang="en-US" sz="2000" spc="-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So far, we have gained valuable experience in handling large datasets, feature engineering, and the basics of applying machine learning algorithms to financial data.</a:t>
            </a:r>
          </a:p>
          <a:p>
            <a:pPr algn="l">
              <a:lnSpc>
                <a:spcPts val="2260"/>
              </a:lnSpc>
            </a:pPr>
          </a:p>
          <a:p>
            <a:pPr algn="l" marL="431801" indent="-215900" lvl="1">
              <a:lnSpc>
                <a:spcPts val="2260"/>
              </a:lnSpc>
              <a:buFont typeface="Arial"/>
              <a:buChar char="•"/>
            </a:pPr>
            <a:r>
              <a:rPr lang="en-US" b="true" sz="2000" spc="-6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Next Steps</a:t>
            </a:r>
            <a:r>
              <a:rPr lang="en-US" sz="2000" spc="-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Moving forward, we will focus on fine-tuning the model, experimenting with various machine learning techniques, and thoroughly evaluating the model's performance to ensure its robustness and reliability.</a:t>
            </a:r>
          </a:p>
          <a:p>
            <a:pPr algn="l">
              <a:lnSpc>
                <a:spcPts val="2260"/>
              </a:lnSpc>
            </a:pPr>
          </a:p>
          <a:p>
            <a:pPr algn="l" marL="431801" indent="-215900" lvl="1">
              <a:lnSpc>
                <a:spcPts val="2260"/>
              </a:lnSpc>
              <a:buFont typeface="Arial"/>
              <a:buChar char="•"/>
            </a:pPr>
            <a:r>
              <a:rPr lang="en-US" b="true" sz="2000" spc="-6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Prospects</a:t>
            </a:r>
            <a:r>
              <a:rPr lang="en-US" sz="2000" spc="-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This project aims to provide insights into stock price trends, aiding in more informed financial decision-making.</a:t>
            </a:r>
          </a:p>
          <a:p>
            <a:pPr algn="l">
              <a:lnSpc>
                <a:spcPts val="226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918960" y="2017458"/>
            <a:ext cx="2103120" cy="2926080"/>
          </a:xfrm>
          <a:custGeom>
            <a:avLst/>
            <a:gdLst/>
            <a:ahLst/>
            <a:cxnLst/>
            <a:rect r="r" b="b" t="t" l="l"/>
            <a:pathLst>
              <a:path h="2926080" w="2103120">
                <a:moveTo>
                  <a:pt x="0" y="0"/>
                </a:moveTo>
                <a:lnTo>
                  <a:pt x="2103120" y="0"/>
                </a:lnTo>
                <a:lnTo>
                  <a:pt x="210312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2317" y="196473"/>
            <a:ext cx="8787722" cy="56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2"/>
              </a:lnSpc>
            </a:pPr>
            <a:r>
              <a:rPr lang="en-US" b="true" sz="3487" spc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818" y="-13455"/>
            <a:ext cx="9794943" cy="7342109"/>
          </a:xfrm>
          <a:custGeom>
            <a:avLst/>
            <a:gdLst/>
            <a:ahLst/>
            <a:cxnLst/>
            <a:rect r="r" b="b" t="t" l="l"/>
            <a:pathLst>
              <a:path h="7342109" w="9794943">
                <a:moveTo>
                  <a:pt x="0" y="0"/>
                </a:moveTo>
                <a:lnTo>
                  <a:pt x="9794943" y="0"/>
                </a:lnTo>
                <a:lnTo>
                  <a:pt x="9794943" y="7342110"/>
                </a:lnTo>
                <a:lnTo>
                  <a:pt x="0" y="73421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7567" y="619888"/>
            <a:ext cx="8787722" cy="56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2"/>
              </a:lnSpc>
            </a:pPr>
            <a:r>
              <a:rPr lang="en-US" b="true" sz="3487" spc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References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7983" y="1005436"/>
            <a:ext cx="8239290" cy="490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69"/>
              </a:lnSpc>
            </a:pPr>
          </a:p>
          <a:p>
            <a:pPr algn="just">
              <a:lnSpc>
                <a:spcPts val="2469"/>
              </a:lnSpc>
            </a:pP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1. Stock Price Prediction using Machine Learning</a:t>
            </a:r>
          </a:p>
          <a:p>
            <a:pPr algn="just">
              <a:lnSpc>
                <a:spcPts val="2469"/>
              </a:lnSpc>
            </a:pP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</a:t>
            </a: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Publisher: IEEE</a:t>
            </a:r>
          </a:p>
          <a:p>
            <a:pPr algn="just">
              <a:lnSpc>
                <a:spcPts val="2469"/>
              </a:lnSpc>
            </a:pPr>
            <a:r>
              <a:rPr lang="en-US" sz="1899" spc="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Authors: </a:t>
            </a:r>
            <a:r>
              <a:rPr lang="en-US" b="true" sz="1899" spc="56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5" tooltip="https://ieeexplore.ieee.org/author/37089357497"/>
              </a:rPr>
              <a:t>B N Varaprasad</a:t>
            </a: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; </a:t>
            </a:r>
            <a:r>
              <a:rPr lang="en-US" b="true" sz="1899" spc="56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6" tooltip="https://ieeexplore.ieee.org/author/37089355557"/>
              </a:rPr>
              <a:t>Ch. Kundan Kanth</a:t>
            </a: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; </a:t>
            </a:r>
            <a:r>
              <a:rPr lang="en-US" b="true" sz="1899" spc="56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7" tooltip="https://ieeexplore.ieee.org/author/37089359039"/>
              </a:rPr>
              <a:t>G. Jeevan</a:t>
            </a: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; </a:t>
            </a:r>
            <a:r>
              <a:rPr lang="en-US" b="true" sz="1899" spc="56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8" tooltip="https://ieeexplore.ieee.org/author/37088851569"/>
              </a:rPr>
              <a:t>Y.Kalyan</a:t>
            </a:r>
          </a:p>
          <a:p>
            <a:pPr algn="just">
              <a:lnSpc>
                <a:spcPts val="2469"/>
              </a:lnSpc>
            </a:pPr>
            <a:r>
              <a:rPr lang="en-US" sz="1899" spc="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b="true" sz="1899" spc="56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9" tooltip="https://ieeexplore.ieee.org/author/37088851569"/>
              </a:rPr>
              <a:t>Chakravarti</a:t>
            </a:r>
          </a:p>
          <a:p>
            <a:pPr algn="just">
              <a:lnSpc>
                <a:spcPts val="2469"/>
              </a:lnSpc>
            </a:pPr>
            <a:r>
              <a:rPr lang="en-US" sz="1899" spc="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Published in &amp; by: </a:t>
            </a:r>
            <a:r>
              <a:rPr lang="en-US" b="true" sz="1899" spc="56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10" tooltip="https://ieeexplore.ieee.org/xpl/conhome/9751779/proceeding"/>
              </a:rPr>
              <a:t>2022 International Conference on Electronics and</a:t>
            </a:r>
          </a:p>
          <a:p>
            <a:pPr algn="just">
              <a:lnSpc>
                <a:spcPts val="2469"/>
              </a:lnSpc>
            </a:pPr>
            <a:r>
              <a:rPr lang="en-US" sz="1899" spc="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b="true" sz="1899" spc="56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11" tooltip="https://ieeexplore.ieee.org/xpl/conhome/9751779/proceeding"/>
              </a:rPr>
              <a:t>Renewable Systems (ICEARS)</a:t>
            </a:r>
          </a:p>
          <a:p>
            <a:pPr algn="just">
              <a:lnSpc>
                <a:spcPts val="2469"/>
              </a:lnSpc>
            </a:pPr>
          </a:p>
          <a:p>
            <a:pPr algn="just">
              <a:lnSpc>
                <a:spcPts val="2469"/>
              </a:lnSpc>
            </a:pPr>
          </a:p>
          <a:p>
            <a:pPr algn="just">
              <a:lnSpc>
                <a:spcPts val="2469"/>
              </a:lnSpc>
            </a:pP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2. Stock Market Prediction using Supervised Machine Learning Techniques</a:t>
            </a:r>
          </a:p>
          <a:p>
            <a:pPr algn="just">
              <a:lnSpc>
                <a:spcPts val="2469"/>
              </a:lnSpc>
            </a:pP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Publisher: IEEE</a:t>
            </a:r>
          </a:p>
          <a:p>
            <a:pPr algn="just">
              <a:lnSpc>
                <a:spcPts val="2469"/>
              </a:lnSpc>
            </a:pP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Published in &amp; by: </a:t>
            </a:r>
            <a:r>
              <a:rPr lang="en-US" b="true" sz="1899" spc="56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2020 IEEE Asia-Pacific Conference on Computer       </a:t>
            </a:r>
          </a:p>
          <a:p>
            <a:pPr algn="just">
              <a:lnSpc>
                <a:spcPts val="2469"/>
              </a:lnSpc>
            </a:pP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</a:t>
            </a:r>
            <a:r>
              <a:rPr lang="en-US" b="true" sz="1899" spc="56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Science and Data Engineering (CSDE)</a:t>
            </a:r>
          </a:p>
          <a:p>
            <a:pPr algn="just">
              <a:lnSpc>
                <a:spcPts val="2469"/>
              </a:lnSpc>
            </a:pP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Authors:Zaharaddeen Karami Lawal; Hayati Yassin; Rufai Yusuf     </a:t>
            </a:r>
          </a:p>
          <a:p>
            <a:pPr algn="just">
              <a:lnSpc>
                <a:spcPts val="2469"/>
              </a:lnSpc>
            </a:pP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Zakari</a:t>
            </a:r>
          </a:p>
          <a:p>
            <a:pPr algn="just">
              <a:lnSpc>
                <a:spcPts val="2469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818" y="-13455"/>
            <a:ext cx="9794943" cy="7342109"/>
          </a:xfrm>
          <a:custGeom>
            <a:avLst/>
            <a:gdLst/>
            <a:ahLst/>
            <a:cxnLst/>
            <a:rect r="r" b="b" t="t" l="l"/>
            <a:pathLst>
              <a:path h="7342109" w="9794943">
                <a:moveTo>
                  <a:pt x="0" y="0"/>
                </a:moveTo>
                <a:lnTo>
                  <a:pt x="9794943" y="0"/>
                </a:lnTo>
                <a:lnTo>
                  <a:pt x="9794943" y="7342110"/>
                </a:lnTo>
                <a:lnTo>
                  <a:pt x="0" y="73421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7567" y="619888"/>
            <a:ext cx="8787722" cy="56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2"/>
              </a:lnSpc>
            </a:pPr>
            <a:r>
              <a:rPr lang="en-US" b="true" sz="3487" spc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References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6637" y="1710054"/>
            <a:ext cx="8458739" cy="3866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67"/>
              </a:lnSpc>
            </a:pPr>
            <a:r>
              <a:rPr lang="en-US" sz="1942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3. Stock Market Prediction using Machine Learning Techniques</a:t>
            </a:r>
          </a:p>
          <a:p>
            <a:pPr algn="just">
              <a:lnSpc>
                <a:spcPts val="2167"/>
              </a:lnSpc>
            </a:pPr>
            <a:r>
              <a:rPr lang="en-US" sz="1942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Publisher: IEEE</a:t>
            </a:r>
          </a:p>
          <a:p>
            <a:pPr algn="just">
              <a:lnSpc>
                <a:spcPts val="2167"/>
              </a:lnSpc>
              <a:spcBef>
                <a:spcPct val="0"/>
              </a:spcBef>
            </a:pP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</a:t>
            </a: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Publ</a:t>
            </a: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ished in &amp; by:</a:t>
            </a:r>
            <a:r>
              <a:rPr lang="en-US" b="true" sz="1942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2023 International Conference on Power,</a:t>
            </a:r>
          </a:p>
          <a:p>
            <a:pPr algn="just">
              <a:lnSpc>
                <a:spcPts val="2167"/>
              </a:lnSpc>
            </a:pP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</a:t>
            </a:r>
            <a:r>
              <a:rPr lang="en-US" b="true" sz="1942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Instrumentation, Control and Computing (PICC)</a:t>
            </a:r>
          </a:p>
          <a:p>
            <a:pPr algn="just">
              <a:lnSpc>
                <a:spcPts val="2167"/>
              </a:lnSpc>
            </a:pP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</a:t>
            </a: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Authors: </a:t>
            </a:r>
            <a:r>
              <a:rPr lang="en-US" b="true" sz="1942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5" tooltip="https://ieeexplore.ieee.org/author/37086179716"/>
              </a:rPr>
              <a:t>Aditi Gupta</a:t>
            </a: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; </a:t>
            </a:r>
            <a:r>
              <a:rPr lang="en-US" b="true" sz="1942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6" tooltip="https://ieeexplore.ieee.org/author/37089033732"/>
              </a:rPr>
              <a:t>Akansha</a:t>
            </a: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; </a:t>
            </a:r>
            <a:r>
              <a:rPr lang="en-US" b="true" sz="1942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7" tooltip="https://ieeexplore.ieee.org/author/37089813670"/>
              </a:rPr>
              <a:t>Khushboo Joshi</a:t>
            </a: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; </a:t>
            </a:r>
            <a:r>
              <a:rPr lang="en-US" b="true" sz="1942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8" tooltip="https://ieeexplore.ieee.org/author/37089811250"/>
              </a:rPr>
              <a:t>Madhu Patel</a:t>
            </a: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;</a:t>
            </a:r>
          </a:p>
          <a:p>
            <a:pPr algn="just">
              <a:lnSpc>
                <a:spcPts val="2167"/>
              </a:lnSpc>
            </a:pPr>
          </a:p>
          <a:p>
            <a:pPr algn="just">
              <a:lnSpc>
                <a:spcPts val="2167"/>
              </a:lnSpc>
            </a:pPr>
            <a:r>
              <a:rPr lang="en-US" sz="19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2167"/>
              </a:lnSpc>
            </a:pP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4. Stock market prediction</a:t>
            </a:r>
          </a:p>
          <a:p>
            <a:pPr algn="just">
              <a:lnSpc>
                <a:spcPts val="2167"/>
              </a:lnSpc>
            </a:pP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Publisher: IEEE</a:t>
            </a:r>
          </a:p>
          <a:p>
            <a:pPr algn="just">
              <a:lnSpc>
                <a:spcPts val="2167"/>
              </a:lnSpc>
            </a:pP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</a:t>
            </a: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Published in &amp; by: </a:t>
            </a:r>
            <a:r>
              <a:rPr lang="en-US" b="true" sz="1942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2015 19th International Conference on System Theory, </a:t>
            </a:r>
          </a:p>
          <a:p>
            <a:pPr algn="just">
              <a:lnSpc>
                <a:spcPts val="2167"/>
              </a:lnSpc>
            </a:pP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</a:t>
            </a:r>
            <a:r>
              <a:rPr lang="en-US" b="true" sz="1942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Control and Computing (ICSTCC)</a:t>
            </a:r>
          </a:p>
          <a:p>
            <a:pPr algn="just">
              <a:lnSpc>
                <a:spcPts val="2167"/>
              </a:lnSpc>
            </a:pP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Author: </a:t>
            </a:r>
            <a:r>
              <a:rPr lang="en-US" b="true" sz="1942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Radu Iacomin</a:t>
            </a:r>
          </a:p>
          <a:p>
            <a:pPr algn="just">
              <a:lnSpc>
                <a:spcPts val="2167"/>
              </a:lnSpc>
            </a:pPr>
          </a:p>
          <a:p>
            <a:pPr algn="just">
              <a:lnSpc>
                <a:spcPts val="2167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68" y="-9068"/>
            <a:ext cx="9794943" cy="7342109"/>
          </a:xfrm>
          <a:custGeom>
            <a:avLst/>
            <a:gdLst/>
            <a:ahLst/>
            <a:cxnLst/>
            <a:rect r="r" b="b" t="t" l="l"/>
            <a:pathLst>
              <a:path h="7342109" w="9794943">
                <a:moveTo>
                  <a:pt x="0" y="0"/>
                </a:moveTo>
                <a:lnTo>
                  <a:pt x="9794943" y="0"/>
                </a:lnTo>
                <a:lnTo>
                  <a:pt x="9794943" y="7342109"/>
                </a:lnTo>
                <a:lnTo>
                  <a:pt x="0" y="73421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26934" y="2403668"/>
            <a:ext cx="4380857" cy="2421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2"/>
              </a:lnSpc>
            </a:pPr>
            <a:r>
              <a:rPr lang="en-US" sz="7932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</a:t>
            </a:r>
          </a:p>
          <a:p>
            <a:pPr algn="ctr">
              <a:lnSpc>
                <a:spcPts val="8852"/>
              </a:lnSpc>
            </a:pPr>
            <a:r>
              <a:rPr lang="en-US" b="true" sz="7932" spc="-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68" y="-9068"/>
            <a:ext cx="9794943" cy="7342109"/>
          </a:xfrm>
          <a:custGeom>
            <a:avLst/>
            <a:gdLst/>
            <a:ahLst/>
            <a:cxnLst/>
            <a:rect r="r" b="b" t="t" l="l"/>
            <a:pathLst>
              <a:path h="7342109" w="9794943">
                <a:moveTo>
                  <a:pt x="0" y="0"/>
                </a:moveTo>
                <a:lnTo>
                  <a:pt x="9794943" y="0"/>
                </a:lnTo>
                <a:lnTo>
                  <a:pt x="9794943" y="7342109"/>
                </a:lnTo>
                <a:lnTo>
                  <a:pt x="0" y="73421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125" y="2171077"/>
            <a:ext cx="5865100" cy="4994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1508" indent="-220754" lvl="1">
              <a:lnSpc>
                <a:spcPts val="2658"/>
              </a:lnSpc>
              <a:buFont typeface="Arial"/>
              <a:buChar char="•"/>
            </a:pPr>
            <a:r>
              <a:rPr lang="en-US" sz="204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stock market is a complex and dynamic system influenced by various factors, including economic indicators, market sentiment, and global events.</a:t>
            </a:r>
          </a:p>
          <a:p>
            <a:pPr algn="just" marL="441508" indent="-220754" lvl="1">
              <a:lnSpc>
                <a:spcPts val="2658"/>
              </a:lnSpc>
              <a:buFont typeface="Arial"/>
              <a:buChar char="•"/>
            </a:pPr>
            <a:r>
              <a:rPr lang="en-US" sz="204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stock prices accurately is essential for investors, traders, and financial institutions to make informed decisions.</a:t>
            </a:r>
          </a:p>
          <a:p>
            <a:pPr algn="just" marL="441508" indent="-220754" lvl="1">
              <a:lnSpc>
                <a:spcPts val="2658"/>
              </a:lnSpc>
              <a:buFont typeface="Arial"/>
              <a:buChar char="•"/>
            </a:pPr>
            <a:r>
              <a:rPr lang="en-US" sz="204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advancements in machine learning, it is now possible to analyze large datasets, identify patterns, and make predictions with higher accuracy.</a:t>
            </a:r>
          </a:p>
          <a:p>
            <a:pPr algn="just" marL="441508" indent="-220754" lvl="1">
              <a:lnSpc>
                <a:spcPts val="2658"/>
              </a:lnSpc>
              <a:buFont typeface="Arial"/>
              <a:buChar char="•"/>
            </a:pPr>
            <a:r>
              <a:rPr lang="en-US" sz="204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aims to utilize machine learning techniques to predict future stock prices based on historical data and relevant financial indicators.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094091" y="3030420"/>
            <a:ext cx="3282021" cy="2425622"/>
          </a:xfrm>
          <a:custGeom>
            <a:avLst/>
            <a:gdLst/>
            <a:ahLst/>
            <a:cxnLst/>
            <a:rect r="r" b="b" t="t" l="l"/>
            <a:pathLst>
              <a:path h="2425622" w="3282021">
                <a:moveTo>
                  <a:pt x="0" y="0"/>
                </a:moveTo>
                <a:lnTo>
                  <a:pt x="3282021" y="0"/>
                </a:lnTo>
                <a:lnTo>
                  <a:pt x="3282021" y="2425622"/>
                </a:lnTo>
                <a:lnTo>
                  <a:pt x="0" y="24256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783" y="259127"/>
            <a:ext cx="7263592" cy="56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4967" indent="-372483" lvl="1">
              <a:lnSpc>
                <a:spcPts val="3899"/>
              </a:lnSpc>
              <a:buFont typeface="Arial"/>
              <a:buChar char="•"/>
            </a:pPr>
            <a:r>
              <a:rPr lang="en-US" b="true" sz="3450" spc="-10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INTRODUCTION:-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989073"/>
            <a:ext cx="8646676" cy="855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7893" indent="-248947" lvl="1">
              <a:lnSpc>
                <a:spcPts val="3228"/>
              </a:lnSpc>
              <a:buFont typeface="Arial"/>
              <a:buChar char="•"/>
            </a:pPr>
            <a:r>
              <a:rPr lang="en-US" b="true" sz="230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DOMAIN:</a:t>
            </a:r>
            <a:r>
              <a:rPr lang="en-US" sz="230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FINANCIAL MARKET ANALYSIS</a:t>
            </a:r>
          </a:p>
          <a:p>
            <a:pPr algn="ctr" marL="497893" indent="-248947" lvl="1">
              <a:lnSpc>
                <a:spcPts val="3228"/>
              </a:lnSpc>
              <a:buFont typeface="Arial"/>
              <a:buChar char="•"/>
            </a:pPr>
            <a:r>
              <a:rPr lang="en-US" b="true" sz="230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TECHNOLOGY</a:t>
            </a:r>
            <a:r>
              <a:rPr lang="en-US" sz="230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MACHINE LEARNING USING PYTHON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68" y="-9068"/>
            <a:ext cx="9794943" cy="7342109"/>
          </a:xfrm>
          <a:custGeom>
            <a:avLst/>
            <a:gdLst/>
            <a:ahLst/>
            <a:cxnLst/>
            <a:rect r="r" b="b" t="t" l="l"/>
            <a:pathLst>
              <a:path h="7342109" w="9794943">
                <a:moveTo>
                  <a:pt x="0" y="0"/>
                </a:moveTo>
                <a:lnTo>
                  <a:pt x="9794943" y="0"/>
                </a:lnTo>
                <a:lnTo>
                  <a:pt x="9794943" y="7342109"/>
                </a:lnTo>
                <a:lnTo>
                  <a:pt x="0" y="73421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17764" y="2518410"/>
            <a:ext cx="3395241" cy="2926080"/>
          </a:xfrm>
          <a:custGeom>
            <a:avLst/>
            <a:gdLst/>
            <a:ahLst/>
            <a:cxnLst/>
            <a:rect r="r" b="b" t="t" l="l"/>
            <a:pathLst>
              <a:path h="2926080" w="3395241">
                <a:moveTo>
                  <a:pt x="0" y="0"/>
                </a:moveTo>
                <a:lnTo>
                  <a:pt x="3395241" y="0"/>
                </a:lnTo>
                <a:lnTo>
                  <a:pt x="3395241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5635" y="102870"/>
            <a:ext cx="2695277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 spc="4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9068" y="845820"/>
            <a:ext cx="6588796" cy="214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machine learning model to predict stock prices based on historical data.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the performance of the model using various metrics such as accuracy and mean squared error.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the predictions with actual stock prices to assess the model's effectiveness.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295564" y="2990215"/>
            <a:ext cx="4254438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 spc="4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</a:t>
            </a:r>
            <a:r>
              <a:rPr lang="en-US" b="true" sz="4500" spc="4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otivation</a:t>
            </a:r>
            <a:r>
              <a:rPr lang="en-US" b="true" sz="4500" spc="4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9068" y="3876040"/>
            <a:ext cx="6422067" cy="327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599"/>
              </a:lnSpc>
              <a:buFont typeface="Arial"/>
              <a:buChar char="•"/>
            </a:pPr>
            <a:r>
              <a:rPr lang="en-US" b="true" sz="1999" spc="5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Importance of Prediction</a:t>
            </a:r>
            <a:r>
              <a:rPr lang="en-US" sz="1999" spc="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Accurate stock price predictions can lead to better investment decisions and risk management.</a:t>
            </a:r>
          </a:p>
          <a:p>
            <a:pPr algn="l" marL="431799" indent="-215899" lvl="1">
              <a:lnSpc>
                <a:spcPts val="2599"/>
              </a:lnSpc>
              <a:buFont typeface="Arial"/>
              <a:buChar char="•"/>
            </a:pPr>
            <a:r>
              <a:rPr lang="en-US" b="true" sz="1999" spc="5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Technological Advancement</a:t>
            </a:r>
            <a:r>
              <a:rPr lang="en-US" sz="1999" spc="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Leveraging machine learning for financial forecasting represents a cutting-edge approach in financial technology.</a:t>
            </a:r>
          </a:p>
          <a:p>
            <a:pPr algn="l" marL="431799" indent="-215899" lvl="1">
              <a:lnSpc>
                <a:spcPts val="2599"/>
              </a:lnSpc>
              <a:buFont typeface="Arial"/>
              <a:buChar char="•"/>
            </a:pPr>
            <a:r>
              <a:rPr lang="en-US" b="true" sz="1999" spc="5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Practical Application</a:t>
            </a:r>
            <a:r>
              <a:rPr lang="en-US" sz="1999" spc="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project offers practical experience in applying machine learning to real-world financial data, enhancing both technical and analytical skills.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68" y="-9068"/>
            <a:ext cx="9794943" cy="7342109"/>
          </a:xfrm>
          <a:custGeom>
            <a:avLst/>
            <a:gdLst/>
            <a:ahLst/>
            <a:cxnLst/>
            <a:rect r="r" b="b" t="t" l="l"/>
            <a:pathLst>
              <a:path h="7342109" w="9794943">
                <a:moveTo>
                  <a:pt x="0" y="0"/>
                </a:moveTo>
                <a:lnTo>
                  <a:pt x="9794943" y="0"/>
                </a:lnTo>
                <a:lnTo>
                  <a:pt x="9794943" y="7342109"/>
                </a:lnTo>
                <a:lnTo>
                  <a:pt x="0" y="73421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9594" y="314120"/>
            <a:ext cx="9374412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0"/>
              </a:lnSpc>
            </a:pPr>
            <a:r>
              <a:rPr lang="en-US" sz="4500" spc="44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Literature Survey Of Existing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8845" y="1283970"/>
            <a:ext cx="8239290" cy="490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69"/>
              </a:lnSpc>
            </a:pPr>
          </a:p>
          <a:p>
            <a:pPr algn="just">
              <a:lnSpc>
                <a:spcPts val="2469"/>
              </a:lnSpc>
            </a:pP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1. Stock Price Prediction using Machine Learning</a:t>
            </a:r>
          </a:p>
          <a:p>
            <a:pPr algn="just">
              <a:lnSpc>
                <a:spcPts val="2469"/>
              </a:lnSpc>
            </a:pP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</a:t>
            </a: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Publisher: IEEE</a:t>
            </a:r>
          </a:p>
          <a:p>
            <a:pPr algn="just">
              <a:lnSpc>
                <a:spcPts val="2469"/>
              </a:lnSpc>
            </a:pPr>
            <a:r>
              <a:rPr lang="en-US" sz="1899" spc="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Authors: </a:t>
            </a:r>
            <a:r>
              <a:rPr lang="en-US" b="true" sz="1899" spc="56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5" tooltip="https://ieeexplore.ieee.org/author/37089357497"/>
              </a:rPr>
              <a:t>B N Varaprasad</a:t>
            </a: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; </a:t>
            </a:r>
            <a:r>
              <a:rPr lang="en-US" b="true" sz="1899" spc="56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6" tooltip="https://ieeexplore.ieee.org/author/37089355557"/>
              </a:rPr>
              <a:t>Ch. Kundan Kanth</a:t>
            </a: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; </a:t>
            </a:r>
            <a:r>
              <a:rPr lang="en-US" b="true" sz="1899" spc="56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7" tooltip="https://ieeexplore.ieee.org/author/37089359039"/>
              </a:rPr>
              <a:t>G. Jeevan</a:t>
            </a: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; </a:t>
            </a:r>
            <a:r>
              <a:rPr lang="en-US" b="true" sz="1899" spc="56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8" tooltip="https://ieeexplore.ieee.org/author/37088851569"/>
              </a:rPr>
              <a:t>Y.Kalyan</a:t>
            </a:r>
          </a:p>
          <a:p>
            <a:pPr algn="just">
              <a:lnSpc>
                <a:spcPts val="2469"/>
              </a:lnSpc>
            </a:pPr>
            <a:r>
              <a:rPr lang="en-US" sz="1899" spc="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b="true" sz="1899" spc="56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9" tooltip="https://ieeexplore.ieee.org/author/37088851569"/>
              </a:rPr>
              <a:t>Chakravarti</a:t>
            </a:r>
          </a:p>
          <a:p>
            <a:pPr algn="just">
              <a:lnSpc>
                <a:spcPts val="2469"/>
              </a:lnSpc>
            </a:pPr>
            <a:r>
              <a:rPr lang="en-US" sz="1899" spc="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Published in &amp; by: </a:t>
            </a:r>
            <a:r>
              <a:rPr lang="en-US" b="true" sz="1899" spc="56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10" tooltip="https://ieeexplore.ieee.org/xpl/conhome/9751779/proceeding"/>
              </a:rPr>
              <a:t>2022 International Conference on Electronics and</a:t>
            </a:r>
          </a:p>
          <a:p>
            <a:pPr algn="just">
              <a:lnSpc>
                <a:spcPts val="2469"/>
              </a:lnSpc>
            </a:pPr>
            <a:r>
              <a:rPr lang="en-US" sz="1899" spc="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b="true" sz="1899" spc="56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11" tooltip="https://ieeexplore.ieee.org/xpl/conhome/9751779/proceeding"/>
              </a:rPr>
              <a:t>Renewable Systems (ICEARS)</a:t>
            </a:r>
          </a:p>
          <a:p>
            <a:pPr algn="just">
              <a:lnSpc>
                <a:spcPts val="2469"/>
              </a:lnSpc>
            </a:pPr>
          </a:p>
          <a:p>
            <a:pPr algn="just">
              <a:lnSpc>
                <a:spcPts val="2469"/>
              </a:lnSpc>
            </a:pPr>
          </a:p>
          <a:p>
            <a:pPr algn="just">
              <a:lnSpc>
                <a:spcPts val="2469"/>
              </a:lnSpc>
            </a:pP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2. Stock Market Prediction using Supervised Machine Learning Techniques</a:t>
            </a:r>
          </a:p>
          <a:p>
            <a:pPr algn="just">
              <a:lnSpc>
                <a:spcPts val="2469"/>
              </a:lnSpc>
            </a:pP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Publisher: IEEE</a:t>
            </a:r>
          </a:p>
          <a:p>
            <a:pPr algn="just">
              <a:lnSpc>
                <a:spcPts val="2469"/>
              </a:lnSpc>
            </a:pP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Published in &amp; by: </a:t>
            </a:r>
            <a:r>
              <a:rPr lang="en-US" b="true" sz="1899" spc="56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2020 IEEE Asia-Pacific Conference on Computer       </a:t>
            </a:r>
          </a:p>
          <a:p>
            <a:pPr algn="just">
              <a:lnSpc>
                <a:spcPts val="2469"/>
              </a:lnSpc>
            </a:pP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</a:t>
            </a:r>
            <a:r>
              <a:rPr lang="en-US" b="true" sz="1899" spc="56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Science and Data Engineering (CSDE)</a:t>
            </a:r>
          </a:p>
          <a:p>
            <a:pPr algn="just">
              <a:lnSpc>
                <a:spcPts val="2469"/>
              </a:lnSpc>
            </a:pP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Authors:Zaharaddeen Karami Lawal; Hayati Yassin; Rufai Yusuf     </a:t>
            </a:r>
          </a:p>
          <a:p>
            <a:pPr algn="just">
              <a:lnSpc>
                <a:spcPts val="2469"/>
              </a:lnSpc>
            </a:pPr>
            <a:r>
              <a:rPr lang="en-US" b="true" sz="1899" spc="5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Zakari</a:t>
            </a:r>
          </a:p>
          <a:p>
            <a:pPr algn="just">
              <a:lnSpc>
                <a:spcPts val="246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68" y="-9068"/>
            <a:ext cx="9794943" cy="7342109"/>
          </a:xfrm>
          <a:custGeom>
            <a:avLst/>
            <a:gdLst/>
            <a:ahLst/>
            <a:cxnLst/>
            <a:rect r="r" b="b" t="t" l="l"/>
            <a:pathLst>
              <a:path h="7342109" w="9794943">
                <a:moveTo>
                  <a:pt x="0" y="0"/>
                </a:moveTo>
                <a:lnTo>
                  <a:pt x="9794943" y="0"/>
                </a:lnTo>
                <a:lnTo>
                  <a:pt x="9794943" y="7342109"/>
                </a:lnTo>
                <a:lnTo>
                  <a:pt x="0" y="734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5750" y="473999"/>
            <a:ext cx="8458739" cy="3866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67"/>
              </a:lnSpc>
            </a:pPr>
            <a:r>
              <a:rPr lang="en-US" sz="1942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3. Stock Market Prediction using Machine Learning Techniques</a:t>
            </a:r>
          </a:p>
          <a:p>
            <a:pPr algn="just">
              <a:lnSpc>
                <a:spcPts val="2167"/>
              </a:lnSpc>
            </a:pPr>
            <a:r>
              <a:rPr lang="en-US" sz="1942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Publisher: IEEE</a:t>
            </a:r>
          </a:p>
          <a:p>
            <a:pPr algn="just">
              <a:lnSpc>
                <a:spcPts val="2167"/>
              </a:lnSpc>
              <a:spcBef>
                <a:spcPct val="0"/>
              </a:spcBef>
            </a:pP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</a:t>
            </a: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Publ</a:t>
            </a: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ished in &amp; by:</a:t>
            </a:r>
            <a:r>
              <a:rPr lang="en-US" b="true" sz="1942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2023 International Conference on Power,</a:t>
            </a:r>
          </a:p>
          <a:p>
            <a:pPr algn="just">
              <a:lnSpc>
                <a:spcPts val="2167"/>
              </a:lnSpc>
            </a:pP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</a:t>
            </a:r>
            <a:r>
              <a:rPr lang="en-US" b="true" sz="1942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Instrumentation, Control and Computing (PICC)</a:t>
            </a:r>
          </a:p>
          <a:p>
            <a:pPr algn="just">
              <a:lnSpc>
                <a:spcPts val="2167"/>
              </a:lnSpc>
            </a:pP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</a:t>
            </a: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Authors: </a:t>
            </a:r>
            <a:r>
              <a:rPr lang="en-US" b="true" sz="1942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4" tooltip="https://ieeexplore.ieee.org/author/37086179716"/>
              </a:rPr>
              <a:t>Aditi Gupta</a:t>
            </a: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; </a:t>
            </a:r>
            <a:r>
              <a:rPr lang="en-US" b="true" sz="1942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5" tooltip="https://ieeexplore.ieee.org/author/37089033732"/>
              </a:rPr>
              <a:t>Akansha</a:t>
            </a: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; </a:t>
            </a:r>
            <a:r>
              <a:rPr lang="en-US" b="true" sz="1942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6" tooltip="https://ieeexplore.ieee.org/author/37089813670"/>
              </a:rPr>
              <a:t>Khushboo Joshi</a:t>
            </a: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; </a:t>
            </a:r>
            <a:r>
              <a:rPr lang="en-US" b="true" sz="1942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7" tooltip="https://ieeexplore.ieee.org/author/37089811250"/>
              </a:rPr>
              <a:t>Madhu Patel</a:t>
            </a: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;</a:t>
            </a:r>
          </a:p>
          <a:p>
            <a:pPr algn="just">
              <a:lnSpc>
                <a:spcPts val="2167"/>
              </a:lnSpc>
            </a:pPr>
          </a:p>
          <a:p>
            <a:pPr algn="just">
              <a:lnSpc>
                <a:spcPts val="2167"/>
              </a:lnSpc>
            </a:pPr>
            <a:r>
              <a:rPr lang="en-US" sz="19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2167"/>
              </a:lnSpc>
            </a:pP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4. Stock market prediction</a:t>
            </a:r>
          </a:p>
          <a:p>
            <a:pPr algn="just">
              <a:lnSpc>
                <a:spcPts val="2167"/>
              </a:lnSpc>
            </a:pP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Publisher: IEEE</a:t>
            </a:r>
          </a:p>
          <a:p>
            <a:pPr algn="just">
              <a:lnSpc>
                <a:spcPts val="2167"/>
              </a:lnSpc>
            </a:pP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</a:t>
            </a: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Published in &amp; by: </a:t>
            </a:r>
            <a:r>
              <a:rPr lang="en-US" b="true" sz="1942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2015 19th International Conference on System Theory, </a:t>
            </a:r>
          </a:p>
          <a:p>
            <a:pPr algn="just">
              <a:lnSpc>
                <a:spcPts val="2167"/>
              </a:lnSpc>
            </a:pP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</a:t>
            </a:r>
            <a:r>
              <a:rPr lang="en-US" b="true" sz="1942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Control and Computing (ICSTCC)</a:t>
            </a:r>
          </a:p>
          <a:p>
            <a:pPr algn="just">
              <a:lnSpc>
                <a:spcPts val="2167"/>
              </a:lnSpc>
            </a:pPr>
            <a:r>
              <a:rPr lang="en-US" b="true" sz="194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Author: </a:t>
            </a:r>
            <a:r>
              <a:rPr lang="en-US" b="true" sz="1942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Radu Iacomin</a:t>
            </a:r>
          </a:p>
          <a:p>
            <a:pPr algn="just">
              <a:lnSpc>
                <a:spcPts val="2167"/>
              </a:lnSpc>
            </a:pPr>
          </a:p>
          <a:p>
            <a:pPr algn="just">
              <a:lnSpc>
                <a:spcPts val="216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63173" y="4700270"/>
            <a:ext cx="9227254" cy="1740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40"/>
              </a:lnSpc>
            </a:pPr>
            <a:r>
              <a:rPr lang="en-US" sz="2007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5. Stock Price Prediction using Machine Learning and Deep Learning</a:t>
            </a:r>
          </a:p>
          <a:p>
            <a:pPr algn="just">
              <a:lnSpc>
                <a:spcPts val="2240"/>
              </a:lnSpc>
            </a:pPr>
            <a:r>
              <a:rPr lang="en-US" sz="2007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Publisher: IEEE </a:t>
            </a:r>
          </a:p>
          <a:p>
            <a:pPr algn="just">
              <a:lnSpc>
                <a:spcPts val="2240"/>
              </a:lnSpc>
            </a:pPr>
            <a:r>
              <a:rPr lang="en-US" sz="2007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Published in &amp; by: 2021 IEEE Mysore Sub Section International Conference m   </a:t>
            </a:r>
          </a:p>
          <a:p>
            <a:pPr algn="just">
              <a:lnSpc>
                <a:spcPts val="2240"/>
              </a:lnSpc>
            </a:pPr>
            <a:r>
              <a:rPr lang="en-US" sz="2007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(MysuruCon)</a:t>
            </a:r>
          </a:p>
          <a:p>
            <a:pPr algn="just">
              <a:lnSpc>
                <a:spcPts val="2240"/>
              </a:lnSpc>
            </a:pPr>
            <a:r>
              <a:rPr lang="en-US" sz="20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7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Authors: </a:t>
            </a:r>
            <a:r>
              <a:rPr lang="en-US" b="true" sz="2007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8" tooltip="https://ieeexplore.ieee.org/author/37089199349"/>
              </a:rPr>
              <a:t>Pratheeth S</a:t>
            </a:r>
            <a:r>
              <a:rPr lang="en-US" sz="2007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; </a:t>
            </a:r>
            <a:r>
              <a:rPr lang="en-US" b="true" sz="2007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9" tooltip="https://ieeexplore.ieee.org/author/37089199243"/>
              </a:rPr>
              <a:t>Vishnu Prasad R</a:t>
            </a:r>
          </a:p>
          <a:p>
            <a:pPr algn="just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68" y="-9068"/>
            <a:ext cx="9794943" cy="7342109"/>
          </a:xfrm>
          <a:custGeom>
            <a:avLst/>
            <a:gdLst/>
            <a:ahLst/>
            <a:cxnLst/>
            <a:rect r="r" b="b" t="t" l="l"/>
            <a:pathLst>
              <a:path h="7342109" w="9794943">
                <a:moveTo>
                  <a:pt x="0" y="0"/>
                </a:moveTo>
                <a:lnTo>
                  <a:pt x="9794943" y="0"/>
                </a:lnTo>
                <a:lnTo>
                  <a:pt x="9794943" y="7342109"/>
                </a:lnTo>
                <a:lnTo>
                  <a:pt x="0" y="734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8907" y="1393770"/>
            <a:ext cx="5933438" cy="464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2592" indent="-346296" lvl="1">
              <a:lnSpc>
                <a:spcPts val="3624"/>
              </a:lnSpc>
              <a:buFont typeface="Arial"/>
              <a:buChar char="•"/>
            </a:pPr>
            <a:r>
              <a:rPr lang="en-US" sz="3207" spc="-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stock market is inherently volatile and influenced by numerous factors including economic indicators, market sentiment, and company performance.</a:t>
            </a:r>
          </a:p>
          <a:p>
            <a:pPr algn="l" marL="692592" indent="-346296" lvl="1">
              <a:lnSpc>
                <a:spcPts val="3624"/>
              </a:lnSpc>
              <a:buFont typeface="Arial"/>
              <a:buChar char="•"/>
            </a:pPr>
            <a:r>
              <a:rPr lang="en-US" sz="3207" spc="-9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stock prices accurately is a complex task due to the non-linear and dynamic nature of financial markets.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106977" y="2226586"/>
            <a:ext cx="3500736" cy="3386962"/>
          </a:xfrm>
          <a:custGeom>
            <a:avLst/>
            <a:gdLst/>
            <a:ahLst/>
            <a:cxnLst/>
            <a:rect r="r" b="b" t="t" l="l"/>
            <a:pathLst>
              <a:path h="3386962" w="3500736">
                <a:moveTo>
                  <a:pt x="0" y="0"/>
                </a:moveTo>
                <a:lnTo>
                  <a:pt x="3500736" y="0"/>
                </a:lnTo>
                <a:lnTo>
                  <a:pt x="3500736" y="3386963"/>
                </a:lnTo>
                <a:lnTo>
                  <a:pt x="0" y="33869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9068" y="388620"/>
            <a:ext cx="9293823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b="true" sz="5000" spc="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9068"/>
            <a:ext cx="9794943" cy="7342109"/>
          </a:xfrm>
          <a:custGeom>
            <a:avLst/>
            <a:gdLst/>
            <a:ahLst/>
            <a:cxnLst/>
            <a:rect r="r" b="b" t="t" l="l"/>
            <a:pathLst>
              <a:path h="7342109" w="9794943">
                <a:moveTo>
                  <a:pt x="0" y="0"/>
                </a:moveTo>
                <a:lnTo>
                  <a:pt x="9794943" y="0"/>
                </a:lnTo>
                <a:lnTo>
                  <a:pt x="9794943" y="7342109"/>
                </a:lnTo>
                <a:lnTo>
                  <a:pt x="0" y="73421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9525" y="2268538"/>
            <a:ext cx="9022080" cy="250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2. </a:t>
            </a:r>
            <a:r>
              <a:rPr lang="en-US" sz="2000" spc="6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Preprocessing: 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CLEANING:-Addressing missing values, removing outliers, and ensuring data consistency. 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FEATURES:-Creating additional features such as moving averages, stock returns, and trend indicators to enhance predictive accuracy. 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NORMALIZATION:-Scaling features to maintain consistency and ensure effective model training.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756" y="230569"/>
            <a:ext cx="8637747" cy="647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0"/>
              </a:lnSpc>
            </a:pPr>
            <a:r>
              <a:rPr lang="en-US" sz="4500" spc="45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</a:t>
            </a:r>
            <a:r>
              <a:rPr lang="en-US" sz="4500" spc="45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ystem Design Of Stock Prediction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824985"/>
            <a:ext cx="9022080" cy="144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AutoNum type="arabicPeriod" startAt="1"/>
            </a:pPr>
            <a:r>
              <a:rPr lang="en-US" b="true" sz="2000" spc="6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Collection: 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SOURCE:-Historical stock price data obtained from Kaggle.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FEATURES:-The Dataset includes attributes like opening price, closing price, high, low, volume, and date.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9525" y="4803775"/>
            <a:ext cx="9022080" cy="179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6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</a:t>
            </a:r>
            <a:r>
              <a:rPr lang="en-US" sz="2000" spc="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US" sz="2000" spc="6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Model Training: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REGRESSION:- Implemented to predict future stock prices based on historical and engineered features. 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AND TESTING:-The dataset is split into training and testing sets to evaluate the model's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68" y="-9068"/>
            <a:ext cx="9794943" cy="7342109"/>
          </a:xfrm>
          <a:custGeom>
            <a:avLst/>
            <a:gdLst/>
            <a:ahLst/>
            <a:cxnLst/>
            <a:rect r="r" b="b" t="t" l="l"/>
            <a:pathLst>
              <a:path h="7342109" w="9794943">
                <a:moveTo>
                  <a:pt x="0" y="0"/>
                </a:moveTo>
                <a:lnTo>
                  <a:pt x="9794943" y="0"/>
                </a:lnTo>
                <a:lnTo>
                  <a:pt x="9794943" y="7342109"/>
                </a:lnTo>
                <a:lnTo>
                  <a:pt x="0" y="734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0775" y="4776818"/>
            <a:ext cx="1061490" cy="1058836"/>
          </a:xfrm>
          <a:custGeom>
            <a:avLst/>
            <a:gdLst/>
            <a:ahLst/>
            <a:cxnLst/>
            <a:rect r="r" b="b" t="t" l="l"/>
            <a:pathLst>
              <a:path h="1058836" w="1061490">
                <a:moveTo>
                  <a:pt x="0" y="0"/>
                </a:moveTo>
                <a:lnTo>
                  <a:pt x="1061490" y="0"/>
                </a:lnTo>
                <a:lnTo>
                  <a:pt x="1061490" y="1058836"/>
                </a:lnTo>
                <a:lnTo>
                  <a:pt x="0" y="10588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17330" y="5958840"/>
            <a:ext cx="1249680" cy="1249680"/>
          </a:xfrm>
          <a:custGeom>
            <a:avLst/>
            <a:gdLst/>
            <a:ahLst/>
            <a:cxnLst/>
            <a:rect r="r" b="b" t="t" l="l"/>
            <a:pathLst>
              <a:path h="1249680" w="1249680">
                <a:moveTo>
                  <a:pt x="0" y="0"/>
                </a:moveTo>
                <a:lnTo>
                  <a:pt x="1249680" y="0"/>
                </a:lnTo>
                <a:lnTo>
                  <a:pt x="1249680" y="1249680"/>
                </a:lnTo>
                <a:lnTo>
                  <a:pt x="0" y="12496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922395" y="4719582"/>
            <a:ext cx="1154258" cy="1154258"/>
          </a:xfrm>
          <a:custGeom>
            <a:avLst/>
            <a:gdLst/>
            <a:ahLst/>
            <a:cxnLst/>
            <a:rect r="r" b="b" t="t" l="l"/>
            <a:pathLst>
              <a:path h="1154258" w="1154258">
                <a:moveTo>
                  <a:pt x="0" y="0"/>
                </a:moveTo>
                <a:lnTo>
                  <a:pt x="1154258" y="0"/>
                </a:lnTo>
                <a:lnTo>
                  <a:pt x="1154258" y="1154258"/>
                </a:lnTo>
                <a:lnTo>
                  <a:pt x="0" y="11542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13400" y="5992956"/>
            <a:ext cx="1154258" cy="1085003"/>
          </a:xfrm>
          <a:custGeom>
            <a:avLst/>
            <a:gdLst/>
            <a:ahLst/>
            <a:cxnLst/>
            <a:rect r="r" b="b" t="t" l="l"/>
            <a:pathLst>
              <a:path h="1085003" w="1154258">
                <a:moveTo>
                  <a:pt x="0" y="0"/>
                </a:moveTo>
                <a:lnTo>
                  <a:pt x="1154258" y="0"/>
                </a:lnTo>
                <a:lnTo>
                  <a:pt x="1154258" y="1085003"/>
                </a:lnTo>
                <a:lnTo>
                  <a:pt x="0" y="10850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18679" y="4567161"/>
            <a:ext cx="1185672" cy="1239918"/>
          </a:xfrm>
          <a:custGeom>
            <a:avLst/>
            <a:gdLst/>
            <a:ahLst/>
            <a:cxnLst/>
            <a:rect r="r" b="b" t="t" l="l"/>
            <a:pathLst>
              <a:path h="1239918" w="1185672">
                <a:moveTo>
                  <a:pt x="0" y="0"/>
                </a:moveTo>
                <a:lnTo>
                  <a:pt x="1185672" y="0"/>
                </a:lnTo>
                <a:lnTo>
                  <a:pt x="1185672" y="1239918"/>
                </a:lnTo>
                <a:lnTo>
                  <a:pt x="0" y="12399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1662030">
            <a:off x="1032915" y="5741446"/>
            <a:ext cx="1011150" cy="169368"/>
          </a:xfrm>
          <a:custGeom>
            <a:avLst/>
            <a:gdLst/>
            <a:ahLst/>
            <a:cxnLst/>
            <a:rect r="r" b="b" t="t" l="l"/>
            <a:pathLst>
              <a:path h="169368" w="1011150">
                <a:moveTo>
                  <a:pt x="1011150" y="0"/>
                </a:moveTo>
                <a:lnTo>
                  <a:pt x="0" y="0"/>
                </a:lnTo>
                <a:lnTo>
                  <a:pt x="0" y="169367"/>
                </a:lnTo>
                <a:lnTo>
                  <a:pt x="1011150" y="169367"/>
                </a:lnTo>
                <a:lnTo>
                  <a:pt x="101115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2400" y="1331537"/>
            <a:ext cx="9022080" cy="214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6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</a:t>
            </a:r>
            <a:r>
              <a:rPr lang="en-US" sz="2000" spc="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-US" sz="2000" spc="6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Model Evaluation: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METRICES:- Evaluating the model using Mean Squared Error (MSE) and R-squared value to measure accuracy. 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VALIDATION:-Cross-validation is employed to ensure the model's robustness and its ability to generalize to new data.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2400" y="3566737"/>
            <a:ext cx="9022080" cy="144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spc="6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5</a:t>
            </a:r>
            <a:r>
              <a:rPr lang="en-US" sz="2000" spc="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000" spc="6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Prediction: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 spc="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OUTPUT:-Generating predictions for future stock prices and comparing them with actual market data to assess accuracy.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true" rot="7787150">
            <a:off x="3061007" y="6044271"/>
            <a:ext cx="1011150" cy="169368"/>
          </a:xfrm>
          <a:custGeom>
            <a:avLst/>
            <a:gdLst/>
            <a:ahLst/>
            <a:cxnLst/>
            <a:rect r="r" b="b" t="t" l="l"/>
            <a:pathLst>
              <a:path h="169368" w="1011150">
                <a:moveTo>
                  <a:pt x="0" y="169368"/>
                </a:moveTo>
                <a:lnTo>
                  <a:pt x="1011150" y="169368"/>
                </a:lnTo>
                <a:lnTo>
                  <a:pt x="1011150" y="0"/>
                </a:lnTo>
                <a:lnTo>
                  <a:pt x="0" y="0"/>
                </a:lnTo>
                <a:lnTo>
                  <a:pt x="0" y="169368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7787150">
            <a:off x="6850685" y="6008078"/>
            <a:ext cx="1011150" cy="169368"/>
          </a:xfrm>
          <a:custGeom>
            <a:avLst/>
            <a:gdLst/>
            <a:ahLst/>
            <a:cxnLst/>
            <a:rect r="r" b="b" t="t" l="l"/>
            <a:pathLst>
              <a:path h="169368" w="1011150">
                <a:moveTo>
                  <a:pt x="0" y="169368"/>
                </a:moveTo>
                <a:lnTo>
                  <a:pt x="1011150" y="169368"/>
                </a:lnTo>
                <a:lnTo>
                  <a:pt x="1011150" y="0"/>
                </a:lnTo>
                <a:lnTo>
                  <a:pt x="0" y="0"/>
                </a:lnTo>
                <a:lnTo>
                  <a:pt x="0" y="169368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-8638962">
            <a:off x="5058379" y="5779632"/>
            <a:ext cx="1011150" cy="169368"/>
          </a:xfrm>
          <a:custGeom>
            <a:avLst/>
            <a:gdLst/>
            <a:ahLst/>
            <a:cxnLst/>
            <a:rect r="r" b="b" t="t" l="l"/>
            <a:pathLst>
              <a:path h="169368" w="1011150">
                <a:moveTo>
                  <a:pt x="0" y="169367"/>
                </a:moveTo>
                <a:lnTo>
                  <a:pt x="1011150" y="169367"/>
                </a:lnTo>
                <a:lnTo>
                  <a:pt x="1011150" y="0"/>
                </a:lnTo>
                <a:lnTo>
                  <a:pt x="0" y="0"/>
                </a:lnTo>
                <a:lnTo>
                  <a:pt x="0" y="169367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68" y="-9068"/>
            <a:ext cx="9794943" cy="7342109"/>
          </a:xfrm>
          <a:custGeom>
            <a:avLst/>
            <a:gdLst/>
            <a:ahLst/>
            <a:cxnLst/>
            <a:rect r="r" b="b" t="t" l="l"/>
            <a:pathLst>
              <a:path h="7342109" w="9794943">
                <a:moveTo>
                  <a:pt x="0" y="0"/>
                </a:moveTo>
                <a:lnTo>
                  <a:pt x="9794943" y="0"/>
                </a:lnTo>
                <a:lnTo>
                  <a:pt x="9794943" y="7342109"/>
                </a:lnTo>
                <a:lnTo>
                  <a:pt x="0" y="734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04921" y="-284748"/>
            <a:ext cx="4258044" cy="7893470"/>
          </a:xfrm>
          <a:custGeom>
            <a:avLst/>
            <a:gdLst/>
            <a:ahLst/>
            <a:cxnLst/>
            <a:rect r="r" b="b" t="t" l="l"/>
            <a:pathLst>
              <a:path h="7893470" w="4258044">
                <a:moveTo>
                  <a:pt x="0" y="0"/>
                </a:moveTo>
                <a:lnTo>
                  <a:pt x="4258044" y="0"/>
                </a:lnTo>
                <a:lnTo>
                  <a:pt x="4258044" y="7893470"/>
                </a:lnTo>
                <a:lnTo>
                  <a:pt x="0" y="78934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57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DAGPlKbtgVY</dc:identifier>
  <dcterms:modified xsi:type="dcterms:W3CDTF">2011-08-01T06:04:30Z</dcterms:modified>
  <cp:revision>1</cp:revision>
  <dc:title>SE Mini Project Review -1 Presentation_Template.ppt</dc:title>
</cp:coreProperties>
</file>