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2" r:id="rId5"/>
    <p:sldId id="260" r:id="rId6"/>
    <p:sldId id="261" r:id="rId7"/>
    <p:sldId id="263" r:id="rId8"/>
    <p:sldId id="264" r:id="rId9"/>
    <p:sldId id="265" r:id="rId10"/>
    <p:sldId id="266" r:id="rId11"/>
    <p:sldId id="267"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8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6A1DC-C86A-4363-8409-AB7125DB5D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7F3CB50-41CA-4AFF-B622-54642DC547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D40D2E4-7289-462A-8A31-09D509C2CF1C}"/>
              </a:ext>
            </a:extLst>
          </p:cNvPr>
          <p:cNvSpPr>
            <a:spLocks noGrp="1"/>
          </p:cNvSpPr>
          <p:nvPr>
            <p:ph type="dt" sz="half" idx="10"/>
          </p:nvPr>
        </p:nvSpPr>
        <p:spPr/>
        <p:txBody>
          <a:bodyPr/>
          <a:lstStyle/>
          <a:p>
            <a:fld id="{96DE348D-A8C3-49D1-BE60-0ABD53F8DB13}" type="datetimeFigureOut">
              <a:rPr lang="en-IN" smtClean="0"/>
              <a:t>15-07-2024</a:t>
            </a:fld>
            <a:endParaRPr lang="en-IN"/>
          </a:p>
        </p:txBody>
      </p:sp>
      <p:sp>
        <p:nvSpPr>
          <p:cNvPr id="5" name="Footer Placeholder 4">
            <a:extLst>
              <a:ext uri="{FF2B5EF4-FFF2-40B4-BE49-F238E27FC236}">
                <a16:creationId xmlns:a16="http://schemas.microsoft.com/office/drawing/2014/main" id="{00AE9B98-4017-424E-BBB6-956D7A0205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A80DF7-ECB9-4A77-8AD2-9EC3EEA425EF}"/>
              </a:ext>
            </a:extLst>
          </p:cNvPr>
          <p:cNvSpPr>
            <a:spLocks noGrp="1"/>
          </p:cNvSpPr>
          <p:nvPr>
            <p:ph type="sldNum" sz="quarter" idx="12"/>
          </p:nvPr>
        </p:nvSpPr>
        <p:spPr/>
        <p:txBody>
          <a:bodyPr/>
          <a:lstStyle/>
          <a:p>
            <a:fld id="{74316E5F-8EE9-4D1F-A901-9DA5AE7DD4D6}" type="slidenum">
              <a:rPr lang="en-IN" smtClean="0"/>
              <a:t>‹#›</a:t>
            </a:fld>
            <a:endParaRPr lang="en-IN"/>
          </a:p>
        </p:txBody>
      </p:sp>
    </p:spTree>
    <p:extLst>
      <p:ext uri="{BB962C8B-B14F-4D97-AF65-F5344CB8AC3E}">
        <p14:creationId xmlns:p14="http://schemas.microsoft.com/office/powerpoint/2010/main" val="2119025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C236C-91D3-4140-A664-C9A25E3074C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104C82-7FFA-4365-B033-274DA3DC80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460753-1899-4DAC-B6B1-871EEE2FC490}"/>
              </a:ext>
            </a:extLst>
          </p:cNvPr>
          <p:cNvSpPr>
            <a:spLocks noGrp="1"/>
          </p:cNvSpPr>
          <p:nvPr>
            <p:ph type="dt" sz="half" idx="10"/>
          </p:nvPr>
        </p:nvSpPr>
        <p:spPr/>
        <p:txBody>
          <a:bodyPr/>
          <a:lstStyle/>
          <a:p>
            <a:fld id="{96DE348D-A8C3-49D1-BE60-0ABD53F8DB13}" type="datetimeFigureOut">
              <a:rPr lang="en-IN" smtClean="0"/>
              <a:t>15-07-2024</a:t>
            </a:fld>
            <a:endParaRPr lang="en-IN"/>
          </a:p>
        </p:txBody>
      </p:sp>
      <p:sp>
        <p:nvSpPr>
          <p:cNvPr id="5" name="Footer Placeholder 4">
            <a:extLst>
              <a:ext uri="{FF2B5EF4-FFF2-40B4-BE49-F238E27FC236}">
                <a16:creationId xmlns:a16="http://schemas.microsoft.com/office/drawing/2014/main" id="{4AB7D24C-C3E9-48DB-992A-282D586331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EE418C-7AEA-4314-9FD3-FD6A6202FB3E}"/>
              </a:ext>
            </a:extLst>
          </p:cNvPr>
          <p:cNvSpPr>
            <a:spLocks noGrp="1"/>
          </p:cNvSpPr>
          <p:nvPr>
            <p:ph type="sldNum" sz="quarter" idx="12"/>
          </p:nvPr>
        </p:nvSpPr>
        <p:spPr/>
        <p:txBody>
          <a:bodyPr/>
          <a:lstStyle/>
          <a:p>
            <a:fld id="{74316E5F-8EE9-4D1F-A901-9DA5AE7DD4D6}" type="slidenum">
              <a:rPr lang="en-IN" smtClean="0"/>
              <a:t>‹#›</a:t>
            </a:fld>
            <a:endParaRPr lang="en-IN"/>
          </a:p>
        </p:txBody>
      </p:sp>
    </p:spTree>
    <p:extLst>
      <p:ext uri="{BB962C8B-B14F-4D97-AF65-F5344CB8AC3E}">
        <p14:creationId xmlns:p14="http://schemas.microsoft.com/office/powerpoint/2010/main" val="2591499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AB1E66-D57E-4969-8CB7-CD152639678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9F20C5-F41F-4993-B586-77D9210334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B9EB30-2BCC-40D2-A327-A5DE4794F0FF}"/>
              </a:ext>
            </a:extLst>
          </p:cNvPr>
          <p:cNvSpPr>
            <a:spLocks noGrp="1"/>
          </p:cNvSpPr>
          <p:nvPr>
            <p:ph type="dt" sz="half" idx="10"/>
          </p:nvPr>
        </p:nvSpPr>
        <p:spPr/>
        <p:txBody>
          <a:bodyPr/>
          <a:lstStyle/>
          <a:p>
            <a:fld id="{96DE348D-A8C3-49D1-BE60-0ABD53F8DB13}" type="datetimeFigureOut">
              <a:rPr lang="en-IN" smtClean="0"/>
              <a:t>15-07-2024</a:t>
            </a:fld>
            <a:endParaRPr lang="en-IN"/>
          </a:p>
        </p:txBody>
      </p:sp>
      <p:sp>
        <p:nvSpPr>
          <p:cNvPr id="5" name="Footer Placeholder 4">
            <a:extLst>
              <a:ext uri="{FF2B5EF4-FFF2-40B4-BE49-F238E27FC236}">
                <a16:creationId xmlns:a16="http://schemas.microsoft.com/office/drawing/2014/main" id="{C0826EB8-9619-4CFB-9596-08C9C0FF23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FF4763-6590-402D-8E16-A1195DE76115}"/>
              </a:ext>
            </a:extLst>
          </p:cNvPr>
          <p:cNvSpPr>
            <a:spLocks noGrp="1"/>
          </p:cNvSpPr>
          <p:nvPr>
            <p:ph type="sldNum" sz="quarter" idx="12"/>
          </p:nvPr>
        </p:nvSpPr>
        <p:spPr/>
        <p:txBody>
          <a:bodyPr/>
          <a:lstStyle/>
          <a:p>
            <a:fld id="{74316E5F-8EE9-4D1F-A901-9DA5AE7DD4D6}" type="slidenum">
              <a:rPr lang="en-IN" smtClean="0"/>
              <a:t>‹#›</a:t>
            </a:fld>
            <a:endParaRPr lang="en-IN"/>
          </a:p>
        </p:txBody>
      </p:sp>
    </p:spTree>
    <p:extLst>
      <p:ext uri="{BB962C8B-B14F-4D97-AF65-F5344CB8AC3E}">
        <p14:creationId xmlns:p14="http://schemas.microsoft.com/office/powerpoint/2010/main" val="521544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02B33-6BE7-405A-AE75-33D35E4A34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AFF436-1CF4-4C56-81E0-A2B476CCF9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841FA5-F50A-4EDE-8FE6-AE559BE8BF43}"/>
              </a:ext>
            </a:extLst>
          </p:cNvPr>
          <p:cNvSpPr>
            <a:spLocks noGrp="1"/>
          </p:cNvSpPr>
          <p:nvPr>
            <p:ph type="dt" sz="half" idx="10"/>
          </p:nvPr>
        </p:nvSpPr>
        <p:spPr/>
        <p:txBody>
          <a:bodyPr/>
          <a:lstStyle/>
          <a:p>
            <a:fld id="{96DE348D-A8C3-49D1-BE60-0ABD53F8DB13}" type="datetimeFigureOut">
              <a:rPr lang="en-IN" smtClean="0"/>
              <a:t>15-07-2024</a:t>
            </a:fld>
            <a:endParaRPr lang="en-IN"/>
          </a:p>
        </p:txBody>
      </p:sp>
      <p:sp>
        <p:nvSpPr>
          <p:cNvPr id="5" name="Footer Placeholder 4">
            <a:extLst>
              <a:ext uri="{FF2B5EF4-FFF2-40B4-BE49-F238E27FC236}">
                <a16:creationId xmlns:a16="http://schemas.microsoft.com/office/drawing/2014/main" id="{73E89E18-6F53-404A-AD1F-981B593D3C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2E4F87-1B18-4032-B5DE-1297FE147E5A}"/>
              </a:ext>
            </a:extLst>
          </p:cNvPr>
          <p:cNvSpPr>
            <a:spLocks noGrp="1"/>
          </p:cNvSpPr>
          <p:nvPr>
            <p:ph type="sldNum" sz="quarter" idx="12"/>
          </p:nvPr>
        </p:nvSpPr>
        <p:spPr/>
        <p:txBody>
          <a:bodyPr/>
          <a:lstStyle/>
          <a:p>
            <a:fld id="{74316E5F-8EE9-4D1F-A901-9DA5AE7DD4D6}" type="slidenum">
              <a:rPr lang="en-IN" smtClean="0"/>
              <a:t>‹#›</a:t>
            </a:fld>
            <a:endParaRPr lang="en-IN"/>
          </a:p>
        </p:txBody>
      </p:sp>
    </p:spTree>
    <p:extLst>
      <p:ext uri="{BB962C8B-B14F-4D97-AF65-F5344CB8AC3E}">
        <p14:creationId xmlns:p14="http://schemas.microsoft.com/office/powerpoint/2010/main" val="2433241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441EA-5C8A-4EFB-9EBB-4F891F1579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FD974A5-FDD9-457D-9554-63D3AD3DAF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45145E-BD96-4C9D-B0EA-976D1D1D2728}"/>
              </a:ext>
            </a:extLst>
          </p:cNvPr>
          <p:cNvSpPr>
            <a:spLocks noGrp="1"/>
          </p:cNvSpPr>
          <p:nvPr>
            <p:ph type="dt" sz="half" idx="10"/>
          </p:nvPr>
        </p:nvSpPr>
        <p:spPr/>
        <p:txBody>
          <a:bodyPr/>
          <a:lstStyle/>
          <a:p>
            <a:fld id="{96DE348D-A8C3-49D1-BE60-0ABD53F8DB13}" type="datetimeFigureOut">
              <a:rPr lang="en-IN" smtClean="0"/>
              <a:t>15-07-2024</a:t>
            </a:fld>
            <a:endParaRPr lang="en-IN"/>
          </a:p>
        </p:txBody>
      </p:sp>
      <p:sp>
        <p:nvSpPr>
          <p:cNvPr id="5" name="Footer Placeholder 4">
            <a:extLst>
              <a:ext uri="{FF2B5EF4-FFF2-40B4-BE49-F238E27FC236}">
                <a16:creationId xmlns:a16="http://schemas.microsoft.com/office/drawing/2014/main" id="{7A1F9DF3-2FCE-45C4-8C59-01DF944121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777F86-C585-43EE-9A85-159D5E79B371}"/>
              </a:ext>
            </a:extLst>
          </p:cNvPr>
          <p:cNvSpPr>
            <a:spLocks noGrp="1"/>
          </p:cNvSpPr>
          <p:nvPr>
            <p:ph type="sldNum" sz="quarter" idx="12"/>
          </p:nvPr>
        </p:nvSpPr>
        <p:spPr/>
        <p:txBody>
          <a:bodyPr/>
          <a:lstStyle/>
          <a:p>
            <a:fld id="{74316E5F-8EE9-4D1F-A901-9DA5AE7DD4D6}" type="slidenum">
              <a:rPr lang="en-IN" smtClean="0"/>
              <a:t>‹#›</a:t>
            </a:fld>
            <a:endParaRPr lang="en-IN"/>
          </a:p>
        </p:txBody>
      </p:sp>
    </p:spTree>
    <p:extLst>
      <p:ext uri="{BB962C8B-B14F-4D97-AF65-F5344CB8AC3E}">
        <p14:creationId xmlns:p14="http://schemas.microsoft.com/office/powerpoint/2010/main" val="3734551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EEA8A-2817-4577-B2B4-C233C0614C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B02FFC-1320-44AD-A2F8-714AA969C2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1C963C8-0F5E-43F4-B520-F28C1C9C9E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F5CB7BC-7EC1-4A8D-AB3C-76D45C590EBA}"/>
              </a:ext>
            </a:extLst>
          </p:cNvPr>
          <p:cNvSpPr>
            <a:spLocks noGrp="1"/>
          </p:cNvSpPr>
          <p:nvPr>
            <p:ph type="dt" sz="half" idx="10"/>
          </p:nvPr>
        </p:nvSpPr>
        <p:spPr/>
        <p:txBody>
          <a:bodyPr/>
          <a:lstStyle/>
          <a:p>
            <a:fld id="{96DE348D-A8C3-49D1-BE60-0ABD53F8DB13}" type="datetimeFigureOut">
              <a:rPr lang="en-IN" smtClean="0"/>
              <a:t>15-07-2024</a:t>
            </a:fld>
            <a:endParaRPr lang="en-IN"/>
          </a:p>
        </p:txBody>
      </p:sp>
      <p:sp>
        <p:nvSpPr>
          <p:cNvPr id="6" name="Footer Placeholder 5">
            <a:extLst>
              <a:ext uri="{FF2B5EF4-FFF2-40B4-BE49-F238E27FC236}">
                <a16:creationId xmlns:a16="http://schemas.microsoft.com/office/drawing/2014/main" id="{F31A8E28-5A26-4496-88D5-4B3AEF7F49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04363B-5363-4B9B-9A6D-C4B2C61E935A}"/>
              </a:ext>
            </a:extLst>
          </p:cNvPr>
          <p:cNvSpPr>
            <a:spLocks noGrp="1"/>
          </p:cNvSpPr>
          <p:nvPr>
            <p:ph type="sldNum" sz="quarter" idx="12"/>
          </p:nvPr>
        </p:nvSpPr>
        <p:spPr/>
        <p:txBody>
          <a:bodyPr/>
          <a:lstStyle/>
          <a:p>
            <a:fld id="{74316E5F-8EE9-4D1F-A901-9DA5AE7DD4D6}" type="slidenum">
              <a:rPr lang="en-IN" smtClean="0"/>
              <a:t>‹#›</a:t>
            </a:fld>
            <a:endParaRPr lang="en-IN"/>
          </a:p>
        </p:txBody>
      </p:sp>
    </p:spTree>
    <p:extLst>
      <p:ext uri="{BB962C8B-B14F-4D97-AF65-F5344CB8AC3E}">
        <p14:creationId xmlns:p14="http://schemas.microsoft.com/office/powerpoint/2010/main" val="2890488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D2F55-1DF5-4C60-82F1-CF5CAE22C47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1156C78-315C-47AA-8080-CB7B3AF832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664DEB-3C1A-410D-87E4-F6F703E438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001D3D8-3B12-426C-9842-C43C8E211C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F7C995-3BEC-439F-A6B3-776A0F33D3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852846A-E790-4570-8EDE-74884A273864}"/>
              </a:ext>
            </a:extLst>
          </p:cNvPr>
          <p:cNvSpPr>
            <a:spLocks noGrp="1"/>
          </p:cNvSpPr>
          <p:nvPr>
            <p:ph type="dt" sz="half" idx="10"/>
          </p:nvPr>
        </p:nvSpPr>
        <p:spPr/>
        <p:txBody>
          <a:bodyPr/>
          <a:lstStyle/>
          <a:p>
            <a:fld id="{96DE348D-A8C3-49D1-BE60-0ABD53F8DB13}" type="datetimeFigureOut">
              <a:rPr lang="en-IN" smtClean="0"/>
              <a:t>15-07-2024</a:t>
            </a:fld>
            <a:endParaRPr lang="en-IN"/>
          </a:p>
        </p:txBody>
      </p:sp>
      <p:sp>
        <p:nvSpPr>
          <p:cNvPr id="8" name="Footer Placeholder 7">
            <a:extLst>
              <a:ext uri="{FF2B5EF4-FFF2-40B4-BE49-F238E27FC236}">
                <a16:creationId xmlns:a16="http://schemas.microsoft.com/office/drawing/2014/main" id="{4E8C17FA-6F67-423D-8B34-13C2F78B1DE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33B5756-385A-4219-BFCB-FA0CC42ED87D}"/>
              </a:ext>
            </a:extLst>
          </p:cNvPr>
          <p:cNvSpPr>
            <a:spLocks noGrp="1"/>
          </p:cNvSpPr>
          <p:nvPr>
            <p:ph type="sldNum" sz="quarter" idx="12"/>
          </p:nvPr>
        </p:nvSpPr>
        <p:spPr/>
        <p:txBody>
          <a:bodyPr/>
          <a:lstStyle/>
          <a:p>
            <a:fld id="{74316E5F-8EE9-4D1F-A901-9DA5AE7DD4D6}" type="slidenum">
              <a:rPr lang="en-IN" smtClean="0"/>
              <a:t>‹#›</a:t>
            </a:fld>
            <a:endParaRPr lang="en-IN"/>
          </a:p>
        </p:txBody>
      </p:sp>
    </p:spTree>
    <p:extLst>
      <p:ext uri="{BB962C8B-B14F-4D97-AF65-F5344CB8AC3E}">
        <p14:creationId xmlns:p14="http://schemas.microsoft.com/office/powerpoint/2010/main" val="2161794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142FD-7ED9-4C50-AC3B-D908E5B46F5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BF7F48E-AB0D-4C18-BACA-CFCF5CD05557}"/>
              </a:ext>
            </a:extLst>
          </p:cNvPr>
          <p:cNvSpPr>
            <a:spLocks noGrp="1"/>
          </p:cNvSpPr>
          <p:nvPr>
            <p:ph type="dt" sz="half" idx="10"/>
          </p:nvPr>
        </p:nvSpPr>
        <p:spPr/>
        <p:txBody>
          <a:bodyPr/>
          <a:lstStyle/>
          <a:p>
            <a:fld id="{96DE348D-A8C3-49D1-BE60-0ABD53F8DB13}" type="datetimeFigureOut">
              <a:rPr lang="en-IN" smtClean="0"/>
              <a:t>15-07-2024</a:t>
            </a:fld>
            <a:endParaRPr lang="en-IN"/>
          </a:p>
        </p:txBody>
      </p:sp>
      <p:sp>
        <p:nvSpPr>
          <p:cNvPr id="4" name="Footer Placeholder 3">
            <a:extLst>
              <a:ext uri="{FF2B5EF4-FFF2-40B4-BE49-F238E27FC236}">
                <a16:creationId xmlns:a16="http://schemas.microsoft.com/office/drawing/2014/main" id="{EAB86307-E4E3-4669-B1C7-2B458B89BBD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6630E38-1271-41D1-B46B-691F007FE10E}"/>
              </a:ext>
            </a:extLst>
          </p:cNvPr>
          <p:cNvSpPr>
            <a:spLocks noGrp="1"/>
          </p:cNvSpPr>
          <p:nvPr>
            <p:ph type="sldNum" sz="quarter" idx="12"/>
          </p:nvPr>
        </p:nvSpPr>
        <p:spPr/>
        <p:txBody>
          <a:bodyPr/>
          <a:lstStyle/>
          <a:p>
            <a:fld id="{74316E5F-8EE9-4D1F-A901-9DA5AE7DD4D6}" type="slidenum">
              <a:rPr lang="en-IN" smtClean="0"/>
              <a:t>‹#›</a:t>
            </a:fld>
            <a:endParaRPr lang="en-IN"/>
          </a:p>
        </p:txBody>
      </p:sp>
    </p:spTree>
    <p:extLst>
      <p:ext uri="{BB962C8B-B14F-4D97-AF65-F5344CB8AC3E}">
        <p14:creationId xmlns:p14="http://schemas.microsoft.com/office/powerpoint/2010/main" val="2196101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6FCC42-2DCA-404C-8E55-481339EB5357}"/>
              </a:ext>
            </a:extLst>
          </p:cNvPr>
          <p:cNvSpPr>
            <a:spLocks noGrp="1"/>
          </p:cNvSpPr>
          <p:nvPr>
            <p:ph type="dt" sz="half" idx="10"/>
          </p:nvPr>
        </p:nvSpPr>
        <p:spPr/>
        <p:txBody>
          <a:bodyPr/>
          <a:lstStyle/>
          <a:p>
            <a:fld id="{96DE348D-A8C3-49D1-BE60-0ABD53F8DB13}" type="datetimeFigureOut">
              <a:rPr lang="en-IN" smtClean="0"/>
              <a:t>15-07-2024</a:t>
            </a:fld>
            <a:endParaRPr lang="en-IN"/>
          </a:p>
        </p:txBody>
      </p:sp>
      <p:sp>
        <p:nvSpPr>
          <p:cNvPr id="3" name="Footer Placeholder 2">
            <a:extLst>
              <a:ext uri="{FF2B5EF4-FFF2-40B4-BE49-F238E27FC236}">
                <a16:creationId xmlns:a16="http://schemas.microsoft.com/office/drawing/2014/main" id="{C810A041-5B13-4891-B219-BD329A0DB61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4CA5120-EE1F-4246-8603-DA0A1BB9C4EC}"/>
              </a:ext>
            </a:extLst>
          </p:cNvPr>
          <p:cNvSpPr>
            <a:spLocks noGrp="1"/>
          </p:cNvSpPr>
          <p:nvPr>
            <p:ph type="sldNum" sz="quarter" idx="12"/>
          </p:nvPr>
        </p:nvSpPr>
        <p:spPr/>
        <p:txBody>
          <a:bodyPr/>
          <a:lstStyle/>
          <a:p>
            <a:fld id="{74316E5F-8EE9-4D1F-A901-9DA5AE7DD4D6}" type="slidenum">
              <a:rPr lang="en-IN" smtClean="0"/>
              <a:t>‹#›</a:t>
            </a:fld>
            <a:endParaRPr lang="en-IN"/>
          </a:p>
        </p:txBody>
      </p:sp>
    </p:spTree>
    <p:extLst>
      <p:ext uri="{BB962C8B-B14F-4D97-AF65-F5344CB8AC3E}">
        <p14:creationId xmlns:p14="http://schemas.microsoft.com/office/powerpoint/2010/main" val="3937251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45848-86E3-41AB-9F26-34794FEC78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A48C4B5-ABF5-4984-9B31-92A5874C51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02892B6-84D2-4775-85B5-4D8E3CC30E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675C32-463E-42C4-8AE6-00E77E59FA35}"/>
              </a:ext>
            </a:extLst>
          </p:cNvPr>
          <p:cNvSpPr>
            <a:spLocks noGrp="1"/>
          </p:cNvSpPr>
          <p:nvPr>
            <p:ph type="dt" sz="half" idx="10"/>
          </p:nvPr>
        </p:nvSpPr>
        <p:spPr/>
        <p:txBody>
          <a:bodyPr/>
          <a:lstStyle/>
          <a:p>
            <a:fld id="{96DE348D-A8C3-49D1-BE60-0ABD53F8DB13}" type="datetimeFigureOut">
              <a:rPr lang="en-IN" smtClean="0"/>
              <a:t>15-07-2024</a:t>
            </a:fld>
            <a:endParaRPr lang="en-IN"/>
          </a:p>
        </p:txBody>
      </p:sp>
      <p:sp>
        <p:nvSpPr>
          <p:cNvPr id="6" name="Footer Placeholder 5">
            <a:extLst>
              <a:ext uri="{FF2B5EF4-FFF2-40B4-BE49-F238E27FC236}">
                <a16:creationId xmlns:a16="http://schemas.microsoft.com/office/drawing/2014/main" id="{7054AE05-EDF9-4D9D-9CF6-C49F93F933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3A7B34-7C1E-4DC0-8B44-9BD7C87CCDE8}"/>
              </a:ext>
            </a:extLst>
          </p:cNvPr>
          <p:cNvSpPr>
            <a:spLocks noGrp="1"/>
          </p:cNvSpPr>
          <p:nvPr>
            <p:ph type="sldNum" sz="quarter" idx="12"/>
          </p:nvPr>
        </p:nvSpPr>
        <p:spPr/>
        <p:txBody>
          <a:bodyPr/>
          <a:lstStyle/>
          <a:p>
            <a:fld id="{74316E5F-8EE9-4D1F-A901-9DA5AE7DD4D6}" type="slidenum">
              <a:rPr lang="en-IN" smtClean="0"/>
              <a:t>‹#›</a:t>
            </a:fld>
            <a:endParaRPr lang="en-IN"/>
          </a:p>
        </p:txBody>
      </p:sp>
    </p:spTree>
    <p:extLst>
      <p:ext uri="{BB962C8B-B14F-4D97-AF65-F5344CB8AC3E}">
        <p14:creationId xmlns:p14="http://schemas.microsoft.com/office/powerpoint/2010/main" val="3485863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BA71C-5079-4449-A0BA-23B643FE2A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5922C8B-432D-4742-97C3-0E448AB64A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11DD34C-6E5F-4481-82BC-CCDD9303A9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69758A-BDED-4A01-BCD1-69855FD12C62}"/>
              </a:ext>
            </a:extLst>
          </p:cNvPr>
          <p:cNvSpPr>
            <a:spLocks noGrp="1"/>
          </p:cNvSpPr>
          <p:nvPr>
            <p:ph type="dt" sz="half" idx="10"/>
          </p:nvPr>
        </p:nvSpPr>
        <p:spPr/>
        <p:txBody>
          <a:bodyPr/>
          <a:lstStyle/>
          <a:p>
            <a:fld id="{96DE348D-A8C3-49D1-BE60-0ABD53F8DB13}" type="datetimeFigureOut">
              <a:rPr lang="en-IN" smtClean="0"/>
              <a:t>15-07-2024</a:t>
            </a:fld>
            <a:endParaRPr lang="en-IN"/>
          </a:p>
        </p:txBody>
      </p:sp>
      <p:sp>
        <p:nvSpPr>
          <p:cNvPr id="6" name="Footer Placeholder 5">
            <a:extLst>
              <a:ext uri="{FF2B5EF4-FFF2-40B4-BE49-F238E27FC236}">
                <a16:creationId xmlns:a16="http://schemas.microsoft.com/office/drawing/2014/main" id="{EBA78A53-28C4-428D-A764-8D780E4514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AF266C-3671-4331-9782-97339A1EFABC}"/>
              </a:ext>
            </a:extLst>
          </p:cNvPr>
          <p:cNvSpPr>
            <a:spLocks noGrp="1"/>
          </p:cNvSpPr>
          <p:nvPr>
            <p:ph type="sldNum" sz="quarter" idx="12"/>
          </p:nvPr>
        </p:nvSpPr>
        <p:spPr/>
        <p:txBody>
          <a:bodyPr/>
          <a:lstStyle/>
          <a:p>
            <a:fld id="{74316E5F-8EE9-4D1F-A901-9DA5AE7DD4D6}" type="slidenum">
              <a:rPr lang="en-IN" smtClean="0"/>
              <a:t>‹#›</a:t>
            </a:fld>
            <a:endParaRPr lang="en-IN"/>
          </a:p>
        </p:txBody>
      </p:sp>
    </p:spTree>
    <p:extLst>
      <p:ext uri="{BB962C8B-B14F-4D97-AF65-F5344CB8AC3E}">
        <p14:creationId xmlns:p14="http://schemas.microsoft.com/office/powerpoint/2010/main" val="3756409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0FA274-7704-40D0-AD61-EBBF7CD30D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AEFE63-7BF1-4D82-986F-57B4FE5B94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B624F9-E6D7-4B1C-B80B-B72DD9ECEB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DE348D-A8C3-49D1-BE60-0ABD53F8DB13}" type="datetimeFigureOut">
              <a:rPr lang="en-IN" smtClean="0"/>
              <a:t>15-07-2024</a:t>
            </a:fld>
            <a:endParaRPr lang="en-IN"/>
          </a:p>
        </p:txBody>
      </p:sp>
      <p:sp>
        <p:nvSpPr>
          <p:cNvPr id="5" name="Footer Placeholder 4">
            <a:extLst>
              <a:ext uri="{FF2B5EF4-FFF2-40B4-BE49-F238E27FC236}">
                <a16:creationId xmlns:a16="http://schemas.microsoft.com/office/drawing/2014/main" id="{9F21B912-A7B2-4750-9C3C-BFEE8EB777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3CBBDC8-F27C-4F7E-893D-73DFB1D75D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316E5F-8EE9-4D1F-A901-9DA5AE7DD4D6}" type="slidenum">
              <a:rPr lang="en-IN" smtClean="0"/>
              <a:t>‹#›</a:t>
            </a:fld>
            <a:endParaRPr lang="en-IN"/>
          </a:p>
        </p:txBody>
      </p:sp>
    </p:spTree>
    <p:extLst>
      <p:ext uri="{BB962C8B-B14F-4D97-AF65-F5344CB8AC3E}">
        <p14:creationId xmlns:p14="http://schemas.microsoft.com/office/powerpoint/2010/main" val="4230086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mailto:Rounakpyne.official@gmail.com" TargetMode="Externa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extLst>
              <a:ext uri="{BEBA8EAE-BF5A-486C-A8C5-ECC9F3942E4B}">
                <a14:imgProps xmlns:a14="http://schemas.microsoft.com/office/drawing/2010/main">
                  <a14:imgLayer r:embed="rId3">
                    <a14:imgEffect>
                      <a14:sharpenSoften amount="48000"/>
                    </a14:imgEffect>
                    <a14:imgEffect>
                      <a14:brightnessContrast bright="-30000" contrast="30000"/>
                    </a14:imgEffect>
                  </a14:imgLayer>
                </a14:imgProps>
              </a:ext>
            </a:extLst>
          </a:blip>
          <a:srcRect/>
          <a:stretch>
            <a:fillRect t="-10000" b="-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D4547-093A-478E-927E-17C4E1A03C4D}"/>
              </a:ext>
            </a:extLst>
          </p:cNvPr>
          <p:cNvSpPr>
            <a:spLocks noGrp="1"/>
          </p:cNvSpPr>
          <p:nvPr>
            <p:ph type="ctrTitle"/>
          </p:nvPr>
        </p:nvSpPr>
        <p:spPr>
          <a:xfrm>
            <a:off x="0" y="1214438"/>
            <a:ext cx="12192000" cy="2387600"/>
          </a:xfrm>
        </p:spPr>
        <p:txBody>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Bank Loan Finance Portfolio Presentation and Analysis</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87370F9-1E86-4C65-9D93-78DA336B2024}"/>
              </a:ext>
            </a:extLst>
          </p:cNvPr>
          <p:cNvSpPr>
            <a:spLocks noGrp="1"/>
          </p:cNvSpPr>
          <p:nvPr>
            <p:ph type="subTitle" idx="1"/>
          </p:nvPr>
        </p:nvSpPr>
        <p:spPr>
          <a:xfrm>
            <a:off x="2903094" y="4815681"/>
            <a:ext cx="9144000" cy="1655762"/>
          </a:xfrm>
        </p:spPr>
        <p:txBody>
          <a:bodyPr>
            <a:normAutofit fontScale="92500" lnSpcReduction="20000"/>
          </a:bodyPr>
          <a:lstStyle/>
          <a:p>
            <a:pPr algn="r"/>
            <a:r>
              <a:rPr lang="en-IN" dirty="0">
                <a:solidFill>
                  <a:schemeClr val="tx1">
                    <a:lumMod val="95000"/>
                    <a:lumOff val="5000"/>
                  </a:schemeClr>
                </a:solidFill>
                <a:latin typeface="Times New Roman" panose="02020603050405020304" pitchFamily="18" charset="0"/>
                <a:cs typeface="Times New Roman" panose="02020603050405020304" pitchFamily="18" charset="0"/>
              </a:rPr>
              <a:t>Analysis of Loan Data where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this analysis aims to identify trends, risk factors, and patterns in loan defaults, as well as to propose actionable recommendations for improving loan approval processes and minimizing default rates.</a:t>
            </a:r>
          </a:p>
          <a:p>
            <a:pPr algn="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algn="r"/>
            <a:r>
              <a:rPr lang="en-US" dirty="0">
                <a:solidFill>
                  <a:schemeClr val="tx1">
                    <a:lumMod val="95000"/>
                    <a:lumOff val="5000"/>
                  </a:schemeClr>
                </a:solidFill>
                <a:latin typeface="Times New Roman" panose="02020603050405020304" pitchFamily="18" charset="0"/>
                <a:cs typeface="Times New Roman" panose="02020603050405020304" pitchFamily="18" charset="0"/>
              </a:rPr>
              <a:t>By  Rounak Pyne</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7930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extLst>
              <a:ext uri="{BEBA8EAE-BF5A-486C-A8C5-ECC9F3942E4B}">
                <a14:imgProps xmlns:a14="http://schemas.microsoft.com/office/drawing/2010/main">
                  <a14:imgLayer r:embed="rId3">
                    <a14:imgEffect>
                      <a14:sharpenSoften amount="48000"/>
                    </a14:imgEffect>
                    <a14:imgEffect>
                      <a14:brightnessContrast bright="-30000" contrast="30000"/>
                    </a14:imgEffect>
                  </a14:imgLayer>
                </a14:imgProps>
              </a:ext>
            </a:extLst>
          </a:blip>
          <a:srcRect/>
          <a:stretch>
            <a:fillRect t="-10000" b="-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D4547-093A-478E-927E-17C4E1A03C4D}"/>
              </a:ext>
            </a:extLst>
          </p:cNvPr>
          <p:cNvSpPr>
            <a:spLocks noGrp="1"/>
          </p:cNvSpPr>
          <p:nvPr>
            <p:ph type="title"/>
          </p:nvPr>
        </p:nvSpPr>
        <p:spPr>
          <a:xfrm>
            <a:off x="0" y="1"/>
            <a:ext cx="12192000" cy="749508"/>
          </a:xfrm>
        </p:spPr>
        <p:txBody>
          <a:bodyPr>
            <a:noAutofit/>
          </a:bodyPr>
          <a:lstStyle/>
          <a:p>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Good Loan v Bad Loan KPI’s</a:t>
            </a:r>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
        <p:nvSpPr>
          <p:cNvPr id="3" name="Subtitle 2">
            <a:extLst>
              <a:ext uri="{FF2B5EF4-FFF2-40B4-BE49-F238E27FC236}">
                <a16:creationId xmlns:a16="http://schemas.microsoft.com/office/drawing/2014/main" id="{D87370F9-1E86-4C65-9D93-78DA336B2024}"/>
              </a:ext>
            </a:extLst>
          </p:cNvPr>
          <p:cNvSpPr>
            <a:spLocks noGrp="1"/>
          </p:cNvSpPr>
          <p:nvPr>
            <p:ph idx="1"/>
          </p:nvPr>
        </p:nvSpPr>
        <p:spPr>
          <a:xfrm>
            <a:off x="269823" y="881218"/>
            <a:ext cx="11692327" cy="5534572"/>
          </a:xfrm>
        </p:spPr>
        <p:txBody>
          <a:bodyPr>
            <a:normAutofit fontScale="85000" lnSpcReduction="20000"/>
          </a:bodyPr>
          <a:lstStyle/>
          <a:p>
            <a:pPr marL="0" indent="0">
              <a:buNone/>
            </a:pPr>
            <a:r>
              <a:rPr lang="en-US" dirty="0">
                <a:solidFill>
                  <a:schemeClr val="bg2">
                    <a:lumMod val="10000"/>
                  </a:schemeClr>
                </a:solidFill>
                <a:latin typeface="Times New Roman" panose="02020603050405020304" pitchFamily="18" charset="0"/>
                <a:cs typeface="Times New Roman" panose="02020603050405020304" pitchFamily="18" charset="0"/>
              </a:rPr>
              <a:t>In order to evaluate the performance of our lending activities and assess the quality of our loan portfolio, we need to create a comprehensive report that distinguishes between 'Good Loans' and 'Bad Loans' based on specific loan status criteria.   </a:t>
            </a:r>
          </a:p>
          <a:p>
            <a:pPr marL="0" indent="0">
              <a:buNone/>
            </a:pPr>
            <a:endParaRPr lang="en-US" b="1"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b="1"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Bad Loan KPIs:</a:t>
            </a:r>
          </a:p>
          <a:p>
            <a:endParaRPr lang="en-US" b="1"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514350" indent="-514350">
              <a:buFont typeface="+mj-lt"/>
              <a:buAutoNum type="arabicPeriod"/>
            </a:pPr>
            <a:r>
              <a:rPr lang="en-US" b="1"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Bad Loan Application Percentage: </a:t>
            </a:r>
            <a:r>
              <a:rPr lang="en-US" dirty="0">
                <a:solidFill>
                  <a:schemeClr val="bg2">
                    <a:lumMod val="10000"/>
                  </a:schemeClr>
                </a:solidFill>
                <a:latin typeface="Times New Roman" panose="02020603050405020304" pitchFamily="18" charset="0"/>
                <a:cs typeface="Times New Roman" panose="02020603050405020304" pitchFamily="18" charset="0"/>
              </a:rPr>
              <a:t>Calculating the percentage of loan applications categorized as 'Bad Loans.' This category specifically includes loans with a loan status of 'Charged Off.’</a:t>
            </a:r>
          </a:p>
          <a:p>
            <a:pPr marL="514350" indent="-514350">
              <a:buFont typeface="+mj-lt"/>
              <a:buAutoNum type="arabicPeriod"/>
            </a:pPr>
            <a:r>
              <a:rPr lang="en-US" b="1"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Bad Loan Applications: </a:t>
            </a:r>
            <a:r>
              <a:rPr lang="en-US" dirty="0">
                <a:solidFill>
                  <a:schemeClr val="bg2">
                    <a:lumMod val="10000"/>
                  </a:schemeClr>
                </a:solidFill>
                <a:latin typeface="Times New Roman" panose="02020603050405020304" pitchFamily="18" charset="0"/>
                <a:cs typeface="Times New Roman" panose="02020603050405020304" pitchFamily="18" charset="0"/>
              </a:rPr>
              <a:t>Identifying the total number of loan applications categorized as 'Bad Loans,' which consists of loans with a loan status of 'Charged Off.’</a:t>
            </a:r>
          </a:p>
          <a:p>
            <a:pPr marL="514350" indent="-514350">
              <a:buFont typeface="+mj-lt"/>
              <a:buAutoNum type="arabicPeriod"/>
            </a:pPr>
            <a:r>
              <a:rPr lang="en-US" b="1"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Bad Loan Funded Amount: </a:t>
            </a:r>
            <a:r>
              <a:rPr lang="en-US" dirty="0">
                <a:solidFill>
                  <a:schemeClr val="bg2">
                    <a:lumMod val="10000"/>
                  </a:schemeClr>
                </a:solidFill>
                <a:latin typeface="Times New Roman" panose="02020603050405020304" pitchFamily="18" charset="0"/>
                <a:cs typeface="Times New Roman" panose="02020603050405020304" pitchFamily="18" charset="0"/>
              </a:rPr>
              <a:t>Determining the total amount of funds disbursed as 'Bad Loans.' This comprises the principal amounts of loans with a loan status of 'Charged Off.’</a:t>
            </a:r>
          </a:p>
          <a:p>
            <a:pPr marL="514350" indent="-514350">
              <a:buFont typeface="+mj-lt"/>
              <a:buAutoNum type="arabicPeriod"/>
            </a:pPr>
            <a:r>
              <a:rPr lang="en-US" b="1"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Bad Loan Total Received Amount: </a:t>
            </a:r>
            <a:r>
              <a:rPr lang="en-US" dirty="0">
                <a:solidFill>
                  <a:schemeClr val="bg2">
                    <a:lumMod val="10000"/>
                  </a:schemeClr>
                </a:solidFill>
                <a:latin typeface="Times New Roman" panose="02020603050405020304" pitchFamily="18" charset="0"/>
                <a:cs typeface="Times New Roman" panose="02020603050405020304" pitchFamily="18" charset="0"/>
              </a:rPr>
              <a:t>Tracking the total amount received from borrowers for 'Bad Loans,' which includes all payments made on loans with a loan status of 'Charged Off.'</a:t>
            </a:r>
          </a:p>
        </p:txBody>
      </p:sp>
    </p:spTree>
    <p:extLst>
      <p:ext uri="{BB962C8B-B14F-4D97-AF65-F5344CB8AC3E}">
        <p14:creationId xmlns:p14="http://schemas.microsoft.com/office/powerpoint/2010/main" val="1066406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extLst>
              <a:ext uri="{BEBA8EAE-BF5A-486C-A8C5-ECC9F3942E4B}">
                <a14:imgProps xmlns:a14="http://schemas.microsoft.com/office/drawing/2010/main">
                  <a14:imgLayer r:embed="rId3">
                    <a14:imgEffect>
                      <a14:sharpenSoften amount="48000"/>
                    </a14:imgEffect>
                    <a14:imgEffect>
                      <a14:brightnessContrast bright="-30000" contrast="30000"/>
                    </a14:imgEffect>
                  </a14:imgLayer>
                </a14:imgProps>
              </a:ext>
            </a:extLst>
          </a:blip>
          <a:srcRect/>
          <a:stretch>
            <a:fillRect t="-10000" b="-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D4547-093A-478E-927E-17C4E1A03C4D}"/>
              </a:ext>
            </a:extLst>
          </p:cNvPr>
          <p:cNvSpPr>
            <a:spLocks noGrp="1"/>
          </p:cNvSpPr>
          <p:nvPr>
            <p:ph type="title"/>
          </p:nvPr>
        </p:nvSpPr>
        <p:spPr>
          <a:xfrm>
            <a:off x="0" y="0"/>
            <a:ext cx="12192000" cy="929389"/>
          </a:xfrm>
        </p:spPr>
        <p:txBody>
          <a:bodyPr>
            <a:noAutofit/>
          </a:bodyPr>
          <a:lstStyle/>
          <a:p>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Good Loan v Bad Loan KPI’s</a:t>
            </a:r>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pic>
        <p:nvPicPr>
          <p:cNvPr id="5" name="Content Placeholder 4">
            <a:extLst>
              <a:ext uri="{FF2B5EF4-FFF2-40B4-BE49-F238E27FC236}">
                <a16:creationId xmlns:a16="http://schemas.microsoft.com/office/drawing/2014/main" id="{61FAE6D8-D8E2-4C93-9FBC-CFB457782564}"/>
              </a:ext>
            </a:extLst>
          </p:cNvPr>
          <p:cNvPicPr>
            <a:picLocks noGrp="1" noChangeAspect="1"/>
          </p:cNvPicPr>
          <p:nvPr>
            <p:ph idx="1"/>
          </p:nvPr>
        </p:nvPicPr>
        <p:blipFill>
          <a:blip r:embed="rId4"/>
          <a:stretch>
            <a:fillRect/>
          </a:stretch>
        </p:blipFill>
        <p:spPr>
          <a:xfrm>
            <a:off x="316980" y="1136598"/>
            <a:ext cx="11555230" cy="5489054"/>
          </a:xfrm>
          <a:blipFill dpi="0" rotWithShape="1">
            <a:blip r:embed="rId5">
              <a:alphaModFix amt="85000"/>
            </a:blip>
            <a:srcRect/>
            <a:tile tx="0" ty="0" sx="100000" sy="100000" flip="none" algn="tl"/>
          </a:blipFill>
        </p:spPr>
      </p:pic>
    </p:spTree>
    <p:extLst>
      <p:ext uri="{BB962C8B-B14F-4D97-AF65-F5344CB8AC3E}">
        <p14:creationId xmlns:p14="http://schemas.microsoft.com/office/powerpoint/2010/main" val="1202926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extLst>
              <a:ext uri="{BEBA8EAE-BF5A-486C-A8C5-ECC9F3942E4B}">
                <a14:imgProps xmlns:a14="http://schemas.microsoft.com/office/drawing/2010/main">
                  <a14:imgLayer r:embed="rId3">
                    <a14:imgEffect>
                      <a14:sharpenSoften amount="48000"/>
                    </a14:imgEffect>
                    <a14:imgEffect>
                      <a14:brightnessContrast bright="-30000" contrast="30000"/>
                    </a14:imgEffect>
                  </a14:imgLayer>
                </a14:imgProps>
              </a:ext>
            </a:extLst>
          </a:blip>
          <a:srcRect/>
          <a:stretch>
            <a:fillRect t="-10000" b="-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D4547-093A-478E-927E-17C4E1A03C4D}"/>
              </a:ext>
            </a:extLst>
          </p:cNvPr>
          <p:cNvSpPr>
            <a:spLocks noGrp="1"/>
          </p:cNvSpPr>
          <p:nvPr>
            <p:ph type="title"/>
          </p:nvPr>
        </p:nvSpPr>
        <p:spPr>
          <a:xfrm>
            <a:off x="0" y="1"/>
            <a:ext cx="12192000" cy="899410"/>
          </a:xfrm>
        </p:spPr>
        <p:txBody>
          <a:bodyPr>
            <a:noAutofit/>
          </a:bodyPr>
          <a:lstStyle/>
          <a:p>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Loan Status Grid View</a:t>
            </a:r>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
        <p:nvSpPr>
          <p:cNvPr id="4" name="Content Placeholder 3">
            <a:extLst>
              <a:ext uri="{FF2B5EF4-FFF2-40B4-BE49-F238E27FC236}">
                <a16:creationId xmlns:a16="http://schemas.microsoft.com/office/drawing/2014/main" id="{4E6B9AD8-8EF2-4460-B9EA-9768B4A26662}"/>
              </a:ext>
            </a:extLst>
          </p:cNvPr>
          <p:cNvSpPr>
            <a:spLocks noGrp="1"/>
          </p:cNvSpPr>
          <p:nvPr>
            <p:ph idx="1"/>
          </p:nvPr>
        </p:nvSpPr>
        <p:spPr>
          <a:xfrm>
            <a:off x="193623" y="731343"/>
            <a:ext cx="11753538" cy="5954270"/>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In order to gain a comprehensive overview of our lending operations and monitor the performance of loans, we aim to create a grid view report categorized by 'Loan Status.' This report will serve as a valuable tool for analyzing and understanding the key indicators associated with different loan statuses. By providing insights into metrics such as 'Total Loan Applications,' 'Total Funded Amount,' 'Total Amount Received,' 'Month-to-Date (MTD) Funded Amount,' 'MTD Amount Received,' 'Average Interest Rate,' and 'Average Debt-to-Income Ratio (DTI),' this grid view will empower us to make data-driven decisions and assess the health of our loan portfolio.</a:t>
            </a:r>
            <a:endParaRPr lang="en-IN"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5B5FEA9-ED7C-40B1-A053-9E2DB0603A2C}"/>
              </a:ext>
            </a:extLst>
          </p:cNvPr>
          <p:cNvPicPr>
            <a:picLocks noChangeAspect="1"/>
          </p:cNvPicPr>
          <p:nvPr/>
        </p:nvPicPr>
        <p:blipFill>
          <a:blip r:embed="rId4"/>
          <a:stretch>
            <a:fillRect/>
          </a:stretch>
        </p:blipFill>
        <p:spPr>
          <a:xfrm>
            <a:off x="402158" y="3529713"/>
            <a:ext cx="11545003" cy="3155899"/>
          </a:xfrm>
          <a:prstGeom prst="rect">
            <a:avLst/>
          </a:prstGeom>
        </p:spPr>
      </p:pic>
    </p:spTree>
    <p:extLst>
      <p:ext uri="{BB962C8B-B14F-4D97-AF65-F5344CB8AC3E}">
        <p14:creationId xmlns:p14="http://schemas.microsoft.com/office/powerpoint/2010/main" val="147667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extLst>
              <a:ext uri="{BEBA8EAE-BF5A-486C-A8C5-ECC9F3942E4B}">
                <a14:imgProps xmlns:a14="http://schemas.microsoft.com/office/drawing/2010/main">
                  <a14:imgLayer r:embed="rId3">
                    <a14:imgEffect>
                      <a14:sharpenSoften amount="48000"/>
                    </a14:imgEffect>
                    <a14:imgEffect>
                      <a14:brightnessContrast bright="-30000" contrast="30000"/>
                    </a14:imgEffect>
                  </a14:imgLayer>
                </a14:imgProps>
              </a:ext>
            </a:extLst>
          </a:blip>
          <a:srcRect/>
          <a:stretch>
            <a:fillRect t="-10000" b="-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D4547-093A-478E-927E-17C4E1A03C4D}"/>
              </a:ext>
            </a:extLst>
          </p:cNvPr>
          <p:cNvSpPr>
            <a:spLocks noGrp="1"/>
          </p:cNvSpPr>
          <p:nvPr>
            <p:ph type="title"/>
          </p:nvPr>
        </p:nvSpPr>
        <p:spPr>
          <a:xfrm>
            <a:off x="0" y="1"/>
            <a:ext cx="12192000" cy="899410"/>
          </a:xfrm>
        </p:spPr>
        <p:txBody>
          <a:bodyPr>
            <a:noAutofit/>
          </a:bodyPr>
          <a:lstStyle/>
          <a:p>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DASHBOARD 2: OVERVIEW</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 name="Content Placeholder 2">
            <a:extLst>
              <a:ext uri="{FF2B5EF4-FFF2-40B4-BE49-F238E27FC236}">
                <a16:creationId xmlns:a16="http://schemas.microsoft.com/office/drawing/2014/main" id="{134A56CE-35CC-4891-8E42-3D372C926781}"/>
              </a:ext>
            </a:extLst>
          </p:cNvPr>
          <p:cNvPicPr>
            <a:picLocks noGrp="1" noChangeAspect="1"/>
          </p:cNvPicPr>
          <p:nvPr>
            <p:ph idx="1"/>
          </p:nvPr>
        </p:nvPicPr>
        <p:blipFill>
          <a:blip r:embed="rId4"/>
          <a:stretch>
            <a:fillRect/>
          </a:stretch>
        </p:blipFill>
        <p:spPr>
          <a:xfrm>
            <a:off x="326653" y="746828"/>
            <a:ext cx="11545557" cy="5953125"/>
          </a:xfrm>
          <a:prstGeom prst="rect">
            <a:avLst/>
          </a:prstGeom>
        </p:spPr>
      </p:pic>
    </p:spTree>
    <p:extLst>
      <p:ext uri="{BB962C8B-B14F-4D97-AF65-F5344CB8AC3E}">
        <p14:creationId xmlns:p14="http://schemas.microsoft.com/office/powerpoint/2010/main" val="1794474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extLst>
              <a:ext uri="{BEBA8EAE-BF5A-486C-A8C5-ECC9F3942E4B}">
                <a14:imgProps xmlns:a14="http://schemas.microsoft.com/office/drawing/2010/main">
                  <a14:imgLayer r:embed="rId3">
                    <a14:imgEffect>
                      <a14:sharpenSoften amount="48000"/>
                    </a14:imgEffect>
                    <a14:imgEffect>
                      <a14:brightnessContrast bright="-30000" contrast="30000"/>
                    </a14:imgEffect>
                  </a14:imgLayer>
                </a14:imgProps>
              </a:ext>
            </a:extLst>
          </a:blip>
          <a:srcRect/>
          <a:stretch>
            <a:fillRect t="-10000" b="-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D4547-093A-478E-927E-17C4E1A03C4D}"/>
              </a:ext>
            </a:extLst>
          </p:cNvPr>
          <p:cNvSpPr>
            <a:spLocks noGrp="1"/>
          </p:cNvSpPr>
          <p:nvPr>
            <p:ph type="title"/>
          </p:nvPr>
        </p:nvSpPr>
        <p:spPr>
          <a:xfrm>
            <a:off x="0" y="1"/>
            <a:ext cx="12192000" cy="899410"/>
          </a:xfrm>
        </p:spPr>
        <p:txBody>
          <a:bodyPr>
            <a:noAutofit/>
          </a:bodyPr>
          <a:lstStyle/>
          <a:p>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Total Amount funded by month:</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4E6B9AD8-8EF2-4460-B9EA-9768B4A26662}"/>
              </a:ext>
            </a:extLst>
          </p:cNvPr>
          <p:cNvSpPr>
            <a:spLocks noGrp="1"/>
          </p:cNvSpPr>
          <p:nvPr>
            <p:ph idx="1"/>
          </p:nvPr>
        </p:nvSpPr>
        <p:spPr>
          <a:xfrm>
            <a:off x="193623" y="731343"/>
            <a:ext cx="11753538" cy="5954270"/>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In our Bank Loan Report project, we aim to visually represent critical loan-related metrics and trends using a variety of chart types. These charts will provide a clear and insightful view of our lending operations, facilitating data-driven decision-making and enabling us to gain valuable insights into various loan parameters. Below are the specific chart requirements:</a:t>
            </a:r>
          </a:p>
          <a:p>
            <a:pPr marL="0" indent="0" algn="just">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Monthly Trends by Issue Date (Line Chart): Chart Type: Line Chart Metrics</a:t>
            </a:r>
            <a:r>
              <a:rPr lang="en-US" sz="2400" dirty="0">
                <a:latin typeface="Times New Roman" panose="02020603050405020304" pitchFamily="18" charset="0"/>
                <a:cs typeface="Times New Roman" panose="02020603050405020304" pitchFamily="18" charset="0"/>
              </a:rPr>
              <a:t>: 'Total Loan Applications,' 'Total Funded Amount,' and 'Total Amount Received' X-Axis: Month (based on 'Issue Date') Y-Axis: Metrics' Values</a:t>
            </a:r>
          </a:p>
          <a:p>
            <a:pPr marL="0" indent="0" algn="just">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a:t>
            </a:r>
            <a:r>
              <a:rPr lang="en-US" sz="2400" dirty="0">
                <a:latin typeface="Times New Roman" panose="02020603050405020304" pitchFamily="18" charset="0"/>
                <a:cs typeface="Times New Roman" panose="02020603050405020304" pitchFamily="18" charset="0"/>
              </a:rPr>
              <a:t>: This line chart will showcase how 'Total Loan Applications,' 'Total Funded Amount,' and 'Total Amount Received' vary over time, allowing us to identify seasonality and long-term trends in lending activities.</a:t>
            </a:r>
          </a:p>
        </p:txBody>
      </p:sp>
      <p:pic>
        <p:nvPicPr>
          <p:cNvPr id="5" name="Picture 4">
            <a:extLst>
              <a:ext uri="{FF2B5EF4-FFF2-40B4-BE49-F238E27FC236}">
                <a16:creationId xmlns:a16="http://schemas.microsoft.com/office/drawing/2014/main" id="{0D0DBCE9-4F22-4D93-886B-135A2E0F1432}"/>
              </a:ext>
            </a:extLst>
          </p:cNvPr>
          <p:cNvPicPr>
            <a:picLocks noChangeAspect="1"/>
          </p:cNvPicPr>
          <p:nvPr/>
        </p:nvPicPr>
        <p:blipFill>
          <a:blip r:embed="rId4"/>
          <a:stretch>
            <a:fillRect/>
          </a:stretch>
        </p:blipFill>
        <p:spPr>
          <a:xfrm>
            <a:off x="5156616" y="4032354"/>
            <a:ext cx="6115988" cy="2825646"/>
          </a:xfrm>
          <a:prstGeom prst="rect">
            <a:avLst/>
          </a:prstGeom>
        </p:spPr>
      </p:pic>
    </p:spTree>
    <p:extLst>
      <p:ext uri="{BB962C8B-B14F-4D97-AF65-F5344CB8AC3E}">
        <p14:creationId xmlns:p14="http://schemas.microsoft.com/office/powerpoint/2010/main" val="817787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extLst>
              <a:ext uri="{BEBA8EAE-BF5A-486C-A8C5-ECC9F3942E4B}">
                <a14:imgProps xmlns:a14="http://schemas.microsoft.com/office/drawing/2010/main">
                  <a14:imgLayer r:embed="rId3">
                    <a14:imgEffect>
                      <a14:sharpenSoften amount="48000"/>
                    </a14:imgEffect>
                    <a14:imgEffect>
                      <a14:brightnessContrast bright="-30000" contrast="30000"/>
                    </a14:imgEffect>
                  </a14:imgLayer>
                </a14:imgProps>
              </a:ext>
            </a:extLst>
          </a:blip>
          <a:srcRect/>
          <a:stretch>
            <a:fillRect t="-10000" b="-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D4547-093A-478E-927E-17C4E1A03C4D}"/>
              </a:ext>
            </a:extLst>
          </p:cNvPr>
          <p:cNvSpPr>
            <a:spLocks noGrp="1"/>
          </p:cNvSpPr>
          <p:nvPr>
            <p:ph type="title"/>
          </p:nvPr>
        </p:nvSpPr>
        <p:spPr>
          <a:xfrm>
            <a:off x="0" y="1"/>
            <a:ext cx="12192000" cy="899410"/>
          </a:xfrm>
        </p:spPr>
        <p:txBody>
          <a:bodyPr>
            <a:noAutofit/>
          </a:bodyPr>
          <a:lstStyle/>
          <a:p>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Total Amount funded by state:</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4E6B9AD8-8EF2-4460-B9EA-9768B4A26662}"/>
              </a:ext>
            </a:extLst>
          </p:cNvPr>
          <p:cNvSpPr>
            <a:spLocks noGrp="1"/>
          </p:cNvSpPr>
          <p:nvPr>
            <p:ph idx="1"/>
          </p:nvPr>
        </p:nvSpPr>
        <p:spPr>
          <a:xfrm>
            <a:off x="193623" y="731343"/>
            <a:ext cx="11753538" cy="5954270"/>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In our Bank Loan Report project, we aim to visually represent critical loan-related metrics and trends using a variety of chart types. These charts will provide a clear and insightful view of our lending operations, facilitating data-driven decision-making and enabling us to gain valuable insights into various loan parameters. Below are the specific chart requirements:</a:t>
            </a:r>
          </a:p>
          <a:p>
            <a:pPr marL="0" indent="0" algn="just">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Regional Analysis by State (Filled Map):</a:t>
            </a:r>
          </a:p>
          <a:p>
            <a:pPr marL="0" indent="0" algn="just">
              <a:lnSpc>
                <a:spcPct val="80000"/>
              </a:lnSpc>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Chart Type: </a:t>
            </a:r>
            <a:r>
              <a:rPr lang="en-US" sz="2200" dirty="0">
                <a:latin typeface="Times New Roman" panose="02020603050405020304" pitchFamily="18" charset="0"/>
                <a:cs typeface="Times New Roman" panose="02020603050405020304" pitchFamily="18" charset="0"/>
              </a:rPr>
              <a:t>Filled Map Metrics: 'Total Loan Applications,' 'Total Funded Amount,' and 'Total Amount Received'</a:t>
            </a:r>
          </a:p>
          <a:p>
            <a:pPr marL="0" indent="0" algn="just">
              <a:lnSpc>
                <a:spcPct val="80000"/>
              </a:lnSpc>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Geographic Regions:</a:t>
            </a:r>
          </a:p>
          <a:p>
            <a:pPr marL="0" indent="0" algn="just">
              <a:lnSpc>
                <a:spcPct val="80000"/>
              </a:lnSpc>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States Objective: </a:t>
            </a:r>
            <a:r>
              <a:rPr lang="en-US" sz="2200" dirty="0">
                <a:latin typeface="Times New Roman" panose="02020603050405020304" pitchFamily="18" charset="0"/>
                <a:cs typeface="Times New Roman" panose="02020603050405020304" pitchFamily="18" charset="0"/>
              </a:rPr>
              <a:t>This filled map will visually represent lending metrics categorized by state, enabling us to identify regions with significant lending activity and assess regional disparities</a:t>
            </a:r>
            <a:r>
              <a:rPr lang="en-US" sz="2400" dirty="0">
                <a:latin typeface="Times New Roman" panose="02020603050405020304" pitchFamily="18" charset="0"/>
                <a:cs typeface="Times New Roman" panose="02020603050405020304" pitchFamily="18" charset="0"/>
              </a:rPr>
              <a:t>.</a:t>
            </a:r>
          </a:p>
        </p:txBody>
      </p:sp>
      <p:pic>
        <p:nvPicPr>
          <p:cNvPr id="6" name="Picture 5">
            <a:extLst>
              <a:ext uri="{FF2B5EF4-FFF2-40B4-BE49-F238E27FC236}">
                <a16:creationId xmlns:a16="http://schemas.microsoft.com/office/drawing/2014/main" id="{CC9CBEBF-7371-40EF-8B02-5EB1CB4497F4}"/>
              </a:ext>
            </a:extLst>
          </p:cNvPr>
          <p:cNvPicPr>
            <a:picLocks noChangeAspect="1"/>
          </p:cNvPicPr>
          <p:nvPr/>
        </p:nvPicPr>
        <p:blipFill>
          <a:blip r:embed="rId4"/>
          <a:stretch>
            <a:fillRect/>
          </a:stretch>
        </p:blipFill>
        <p:spPr>
          <a:xfrm>
            <a:off x="3267855" y="4407108"/>
            <a:ext cx="4781862" cy="2450891"/>
          </a:xfrm>
          <a:prstGeom prst="rect">
            <a:avLst/>
          </a:prstGeom>
        </p:spPr>
      </p:pic>
    </p:spTree>
    <p:extLst>
      <p:ext uri="{BB962C8B-B14F-4D97-AF65-F5344CB8AC3E}">
        <p14:creationId xmlns:p14="http://schemas.microsoft.com/office/powerpoint/2010/main" val="1456821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extLst>
              <a:ext uri="{BEBA8EAE-BF5A-486C-A8C5-ECC9F3942E4B}">
                <a14:imgProps xmlns:a14="http://schemas.microsoft.com/office/drawing/2010/main">
                  <a14:imgLayer r:embed="rId3">
                    <a14:imgEffect>
                      <a14:sharpenSoften amount="48000"/>
                    </a14:imgEffect>
                    <a14:imgEffect>
                      <a14:brightnessContrast bright="-30000" contrast="30000"/>
                    </a14:imgEffect>
                  </a14:imgLayer>
                </a14:imgProps>
              </a:ext>
            </a:extLst>
          </a:blip>
          <a:srcRect/>
          <a:stretch>
            <a:fillRect t="-10000" b="-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D4547-093A-478E-927E-17C4E1A03C4D}"/>
              </a:ext>
            </a:extLst>
          </p:cNvPr>
          <p:cNvSpPr>
            <a:spLocks noGrp="1"/>
          </p:cNvSpPr>
          <p:nvPr>
            <p:ph type="title"/>
          </p:nvPr>
        </p:nvSpPr>
        <p:spPr>
          <a:xfrm>
            <a:off x="0" y="1"/>
            <a:ext cx="12192000" cy="899410"/>
          </a:xfrm>
        </p:spPr>
        <p:txBody>
          <a:bodyPr>
            <a:noAutofit/>
          </a:bodyPr>
          <a:lstStyle/>
          <a:p>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Loan Term Analysis (Donut Chart):</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4E6B9AD8-8EF2-4460-B9EA-9768B4A26662}"/>
              </a:ext>
            </a:extLst>
          </p:cNvPr>
          <p:cNvSpPr>
            <a:spLocks noGrp="1"/>
          </p:cNvSpPr>
          <p:nvPr>
            <p:ph idx="1"/>
          </p:nvPr>
        </p:nvSpPr>
        <p:spPr>
          <a:xfrm>
            <a:off x="193623" y="731343"/>
            <a:ext cx="11753538" cy="5954270"/>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In our Bank Loan Report project, we aim to visually represent critical loan-related metrics and trends using a variety of chart types. These charts will provide a clear and insightful view of our lending operations, facilitating data-driven decision-making and enabling us to gain valuable insights into various loan parameters. Below are the specific chart requirements:</a:t>
            </a:r>
          </a:p>
          <a:p>
            <a:pPr marL="0" indent="0" algn="just">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Loan Term Analysis (Donut Chart):</a:t>
            </a:r>
          </a:p>
          <a:p>
            <a:pPr marL="0" indent="0" algn="just">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Chart Type: Donut Chart Metrics:</a:t>
            </a:r>
            <a:r>
              <a:rPr lang="en-US" sz="24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'Total Loan Applications,' 'Total Funded Amount,' and 'Total Amount Received' Segments: Loan Terms (e.g., 36 months, 60 months) Objective: This donut chart will depict loan statistics based on different loan terms, allowing us to understand the distribution of loans across various term lengths. </a:t>
            </a:r>
          </a:p>
        </p:txBody>
      </p:sp>
      <p:pic>
        <p:nvPicPr>
          <p:cNvPr id="5" name="Picture 4">
            <a:extLst>
              <a:ext uri="{FF2B5EF4-FFF2-40B4-BE49-F238E27FC236}">
                <a16:creationId xmlns:a16="http://schemas.microsoft.com/office/drawing/2014/main" id="{68CCC79B-EB47-427C-B393-00DEED484D01}"/>
              </a:ext>
            </a:extLst>
          </p:cNvPr>
          <p:cNvPicPr>
            <a:picLocks noChangeAspect="1"/>
          </p:cNvPicPr>
          <p:nvPr/>
        </p:nvPicPr>
        <p:blipFill>
          <a:blip r:embed="rId4"/>
          <a:stretch>
            <a:fillRect/>
          </a:stretch>
        </p:blipFill>
        <p:spPr>
          <a:xfrm>
            <a:off x="4107304" y="3708478"/>
            <a:ext cx="5111645" cy="2977135"/>
          </a:xfrm>
          <a:prstGeom prst="rect">
            <a:avLst/>
          </a:prstGeom>
        </p:spPr>
      </p:pic>
    </p:spTree>
    <p:extLst>
      <p:ext uri="{BB962C8B-B14F-4D97-AF65-F5344CB8AC3E}">
        <p14:creationId xmlns:p14="http://schemas.microsoft.com/office/powerpoint/2010/main" val="80126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extLst>
              <a:ext uri="{BEBA8EAE-BF5A-486C-A8C5-ECC9F3942E4B}">
                <a14:imgProps xmlns:a14="http://schemas.microsoft.com/office/drawing/2010/main">
                  <a14:imgLayer r:embed="rId3">
                    <a14:imgEffect>
                      <a14:sharpenSoften amount="48000"/>
                    </a14:imgEffect>
                    <a14:imgEffect>
                      <a14:brightnessContrast bright="-30000" contrast="30000"/>
                    </a14:imgEffect>
                  </a14:imgLayer>
                </a14:imgProps>
              </a:ext>
            </a:extLst>
          </a:blip>
          <a:srcRect/>
          <a:stretch>
            <a:fillRect t="-10000" b="-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D4547-093A-478E-927E-17C4E1A03C4D}"/>
              </a:ext>
            </a:extLst>
          </p:cNvPr>
          <p:cNvSpPr>
            <a:spLocks noGrp="1"/>
          </p:cNvSpPr>
          <p:nvPr>
            <p:ph type="title"/>
          </p:nvPr>
        </p:nvSpPr>
        <p:spPr>
          <a:xfrm>
            <a:off x="0" y="1"/>
            <a:ext cx="12192000" cy="899410"/>
          </a:xfrm>
        </p:spPr>
        <p:txBody>
          <a:bodyPr>
            <a:noAutofit/>
          </a:bodyPr>
          <a:lstStyle/>
          <a:p>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Length Analysis (Bar Chart):</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4E6B9AD8-8EF2-4460-B9EA-9768B4A26662}"/>
              </a:ext>
            </a:extLst>
          </p:cNvPr>
          <p:cNvSpPr>
            <a:spLocks noGrp="1"/>
          </p:cNvSpPr>
          <p:nvPr>
            <p:ph idx="1"/>
          </p:nvPr>
        </p:nvSpPr>
        <p:spPr>
          <a:xfrm>
            <a:off x="193623" y="731343"/>
            <a:ext cx="11753538" cy="5954270"/>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In our Bank Loan Report project, we aim to visually represent critical loan-related metrics and trends using a variety of chart types. These charts will provide a clear and insightful view of our lending operations, facilitating data-driven decision-making and enabling us to gain valuable insights into various loan parameters. Below are the specific chart requirements:</a:t>
            </a:r>
          </a:p>
          <a:p>
            <a:pPr marL="0" indent="0" algn="just">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Length Analysis (Bar Chart): </a:t>
            </a:r>
          </a:p>
          <a:p>
            <a:pPr marL="0" indent="0" algn="just">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Chart Type: Bar Chart Metrics: </a:t>
            </a:r>
            <a:r>
              <a:rPr lang="en-US" sz="2200" dirty="0">
                <a:latin typeface="Times New Roman" panose="02020603050405020304" pitchFamily="18" charset="0"/>
                <a:cs typeface="Times New Roman" panose="02020603050405020304" pitchFamily="18" charset="0"/>
              </a:rPr>
              <a:t>'Total Loan Applications,' 'Total Funded Amount,' and 'Total Amount Received' X-Axis: Employee Length Categories (e.g., 1 year, 5 years, 10+ years) Y-Axis: Metrics' Values Objective: This bar chart will illustrate how lending metrics are distributed among borrowers with different employment lengths, helping us assess the impact of employment history on loan applications.</a:t>
            </a:r>
          </a:p>
        </p:txBody>
      </p:sp>
      <p:pic>
        <p:nvPicPr>
          <p:cNvPr id="6" name="Picture 5">
            <a:extLst>
              <a:ext uri="{FF2B5EF4-FFF2-40B4-BE49-F238E27FC236}">
                <a16:creationId xmlns:a16="http://schemas.microsoft.com/office/drawing/2014/main" id="{A0391269-3879-4384-A467-3E3A49F77FDD}"/>
              </a:ext>
            </a:extLst>
          </p:cNvPr>
          <p:cNvPicPr>
            <a:picLocks noChangeAspect="1"/>
          </p:cNvPicPr>
          <p:nvPr/>
        </p:nvPicPr>
        <p:blipFill>
          <a:blip r:embed="rId4"/>
          <a:stretch>
            <a:fillRect/>
          </a:stretch>
        </p:blipFill>
        <p:spPr>
          <a:xfrm>
            <a:off x="2490319" y="3962478"/>
            <a:ext cx="8362560" cy="2723135"/>
          </a:xfrm>
          <a:prstGeom prst="rect">
            <a:avLst/>
          </a:prstGeom>
        </p:spPr>
      </p:pic>
    </p:spTree>
    <p:extLst>
      <p:ext uri="{BB962C8B-B14F-4D97-AF65-F5344CB8AC3E}">
        <p14:creationId xmlns:p14="http://schemas.microsoft.com/office/powerpoint/2010/main" val="2446589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extLst>
              <a:ext uri="{BEBA8EAE-BF5A-486C-A8C5-ECC9F3942E4B}">
                <a14:imgProps xmlns:a14="http://schemas.microsoft.com/office/drawing/2010/main">
                  <a14:imgLayer r:embed="rId3">
                    <a14:imgEffect>
                      <a14:sharpenSoften amount="48000"/>
                    </a14:imgEffect>
                    <a14:imgEffect>
                      <a14:brightnessContrast bright="-30000" contrast="30000"/>
                    </a14:imgEffect>
                  </a14:imgLayer>
                </a14:imgProps>
              </a:ext>
            </a:extLst>
          </a:blip>
          <a:srcRect/>
          <a:stretch>
            <a:fillRect t="-10000" b="-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D4547-093A-478E-927E-17C4E1A03C4D}"/>
              </a:ext>
            </a:extLst>
          </p:cNvPr>
          <p:cNvSpPr>
            <a:spLocks noGrp="1"/>
          </p:cNvSpPr>
          <p:nvPr>
            <p:ph type="title"/>
          </p:nvPr>
        </p:nvSpPr>
        <p:spPr>
          <a:xfrm>
            <a:off x="0" y="1"/>
            <a:ext cx="12192000" cy="899410"/>
          </a:xfrm>
        </p:spPr>
        <p:txBody>
          <a:bodyPr>
            <a:noAutofit/>
          </a:bodyPr>
          <a:lstStyle/>
          <a:p>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Loan Purpose Breakdown (Bar Chart):</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4E6B9AD8-8EF2-4460-B9EA-9768B4A26662}"/>
              </a:ext>
            </a:extLst>
          </p:cNvPr>
          <p:cNvSpPr>
            <a:spLocks noGrp="1"/>
          </p:cNvSpPr>
          <p:nvPr>
            <p:ph idx="1"/>
          </p:nvPr>
        </p:nvSpPr>
        <p:spPr>
          <a:xfrm>
            <a:off x="193623" y="731343"/>
            <a:ext cx="11753538" cy="5954270"/>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In our Bank Loan Report project, we aim to visually represent critical loan-related metrics and trends using a variety of chart types. These charts will provide a clear and insightful view of our lending operations, facilitating data-driven decision-making and enabling us to gain valuable insights into various loan parameters. Below are the specific chart requirements:</a:t>
            </a:r>
          </a:p>
          <a:p>
            <a:pPr marL="0" indent="0" algn="just">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Loan Purpose Breakdown (Bar Chart): </a:t>
            </a:r>
          </a:p>
          <a:p>
            <a:pPr marL="0" indent="0" algn="just">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Chart Type: Bar Chart Metrics: </a:t>
            </a:r>
            <a:r>
              <a:rPr lang="en-US" sz="2200" dirty="0">
                <a:latin typeface="Times New Roman" panose="02020603050405020304" pitchFamily="18" charset="0"/>
                <a:cs typeface="Times New Roman" panose="02020603050405020304" pitchFamily="18" charset="0"/>
              </a:rPr>
              <a:t>'Total Loan Applications,' 'Total Funded Amount,' and 'Total Amount Received' X-Axis: Loan Purpose Categories (e.g., debt consolidation, credit card refinancing) Y-Axis: Metrics' Values Objective: This bar chart will provide a visual breakdown of loan metrics based on the stated purposes of loans, aiding in the understanding of the primary reasons borrowers seek financing.</a:t>
            </a:r>
          </a:p>
        </p:txBody>
      </p:sp>
      <p:pic>
        <p:nvPicPr>
          <p:cNvPr id="5" name="Picture 4">
            <a:extLst>
              <a:ext uri="{FF2B5EF4-FFF2-40B4-BE49-F238E27FC236}">
                <a16:creationId xmlns:a16="http://schemas.microsoft.com/office/drawing/2014/main" id="{3CD47EBC-D1D0-4CA3-AEFB-F7BBBA6067BC}"/>
              </a:ext>
            </a:extLst>
          </p:cNvPr>
          <p:cNvPicPr>
            <a:picLocks noChangeAspect="1"/>
          </p:cNvPicPr>
          <p:nvPr/>
        </p:nvPicPr>
        <p:blipFill>
          <a:blip r:embed="rId4"/>
          <a:stretch>
            <a:fillRect/>
          </a:stretch>
        </p:blipFill>
        <p:spPr>
          <a:xfrm>
            <a:off x="2106585" y="4018379"/>
            <a:ext cx="7487119" cy="2667234"/>
          </a:xfrm>
          <a:prstGeom prst="rect">
            <a:avLst/>
          </a:prstGeom>
        </p:spPr>
      </p:pic>
    </p:spTree>
    <p:extLst>
      <p:ext uri="{BB962C8B-B14F-4D97-AF65-F5344CB8AC3E}">
        <p14:creationId xmlns:p14="http://schemas.microsoft.com/office/powerpoint/2010/main" val="3959744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extLst>
              <a:ext uri="{BEBA8EAE-BF5A-486C-A8C5-ECC9F3942E4B}">
                <a14:imgProps xmlns:a14="http://schemas.microsoft.com/office/drawing/2010/main">
                  <a14:imgLayer r:embed="rId3">
                    <a14:imgEffect>
                      <a14:sharpenSoften amount="48000"/>
                    </a14:imgEffect>
                    <a14:imgEffect>
                      <a14:brightnessContrast bright="-30000" contrast="30000"/>
                    </a14:imgEffect>
                  </a14:imgLayer>
                </a14:imgProps>
              </a:ext>
            </a:extLst>
          </a:blip>
          <a:srcRect/>
          <a:stretch>
            <a:fillRect t="-10000" b="-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D4547-093A-478E-927E-17C4E1A03C4D}"/>
              </a:ext>
            </a:extLst>
          </p:cNvPr>
          <p:cNvSpPr>
            <a:spLocks noGrp="1"/>
          </p:cNvSpPr>
          <p:nvPr>
            <p:ph type="title"/>
          </p:nvPr>
        </p:nvSpPr>
        <p:spPr>
          <a:xfrm>
            <a:off x="0" y="1"/>
            <a:ext cx="12192000" cy="899410"/>
          </a:xfrm>
        </p:spPr>
        <p:txBody>
          <a:bodyPr>
            <a:noAutofit/>
          </a:bodyPr>
          <a:lstStyle/>
          <a:p>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Home Ownership Analysis (Tree Map):</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4E6B9AD8-8EF2-4460-B9EA-9768B4A26662}"/>
              </a:ext>
            </a:extLst>
          </p:cNvPr>
          <p:cNvSpPr>
            <a:spLocks noGrp="1"/>
          </p:cNvSpPr>
          <p:nvPr>
            <p:ph idx="1"/>
          </p:nvPr>
        </p:nvSpPr>
        <p:spPr>
          <a:xfrm>
            <a:off x="193623" y="731343"/>
            <a:ext cx="11753538" cy="5954270"/>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In our Bank Loan Report project, we aim to visually represent critical loan-related metrics and trends using a variety of chart types. These charts will provide a clear and insightful view of our lending operations, facilitating data-driven decision-making and enabling us to gain valuable insights into various loan parameters. Below are the specific chart requirements:</a:t>
            </a:r>
          </a:p>
          <a:p>
            <a:pPr marL="0" indent="0" algn="just">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Chart Type: Tree Map Metrics: </a:t>
            </a:r>
            <a:r>
              <a:rPr lang="en-US" sz="2200" dirty="0">
                <a:latin typeface="Times New Roman" panose="02020603050405020304" pitchFamily="18" charset="0"/>
                <a:cs typeface="Times New Roman" panose="02020603050405020304" pitchFamily="18" charset="0"/>
              </a:rPr>
              <a:t>‘Total Loan Applications,' 'Total Funded Amount,' and 'Total Amount Received' Hierarchy: Home Ownership Categories (e.g., own, rent, mortgage) </a:t>
            </a:r>
          </a:p>
          <a:p>
            <a:pPr marL="0" indent="0" algn="just">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a:t>
            </a:r>
            <a:r>
              <a:rPr lang="en-US" sz="24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This tree map will display loan metrics categorized by different home ownership statuses, allowing for a hierarchical view of how home ownership impacts loan applications and disbursements. These diverse chart types will enhance our ability to visualize and communicate loan-related insights effectively, supporting data-driven decisions and strategic planning within our lending operations."</a:t>
            </a:r>
          </a:p>
        </p:txBody>
      </p:sp>
      <p:pic>
        <p:nvPicPr>
          <p:cNvPr id="6" name="Picture 5">
            <a:extLst>
              <a:ext uri="{FF2B5EF4-FFF2-40B4-BE49-F238E27FC236}">
                <a16:creationId xmlns:a16="http://schemas.microsoft.com/office/drawing/2014/main" id="{14FBD021-DEE5-4382-9B3D-70459727C3E7}"/>
              </a:ext>
            </a:extLst>
          </p:cNvPr>
          <p:cNvPicPr>
            <a:picLocks noChangeAspect="1"/>
          </p:cNvPicPr>
          <p:nvPr/>
        </p:nvPicPr>
        <p:blipFill>
          <a:blip r:embed="rId4"/>
          <a:stretch>
            <a:fillRect/>
          </a:stretch>
        </p:blipFill>
        <p:spPr>
          <a:xfrm>
            <a:off x="2818150" y="4352794"/>
            <a:ext cx="5321508" cy="2332819"/>
          </a:xfrm>
          <a:prstGeom prst="rect">
            <a:avLst/>
          </a:prstGeom>
        </p:spPr>
      </p:pic>
    </p:spTree>
    <p:extLst>
      <p:ext uri="{BB962C8B-B14F-4D97-AF65-F5344CB8AC3E}">
        <p14:creationId xmlns:p14="http://schemas.microsoft.com/office/powerpoint/2010/main" val="3147460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extLst>
              <a:ext uri="{BEBA8EAE-BF5A-486C-A8C5-ECC9F3942E4B}">
                <a14:imgProps xmlns:a14="http://schemas.microsoft.com/office/drawing/2010/main">
                  <a14:imgLayer r:embed="rId3">
                    <a14:imgEffect>
                      <a14:sharpenSoften amount="48000"/>
                    </a14:imgEffect>
                    <a14:imgEffect>
                      <a14:brightnessContrast bright="-30000" contrast="30000"/>
                    </a14:imgEffect>
                  </a14:imgLayer>
                </a14:imgProps>
              </a:ext>
            </a:extLst>
          </a:blip>
          <a:srcRect/>
          <a:stretch>
            <a:fillRect t="-10000" b="-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D4547-093A-478E-927E-17C4E1A03C4D}"/>
              </a:ext>
            </a:extLst>
          </p:cNvPr>
          <p:cNvSpPr>
            <a:spLocks noGrp="1"/>
          </p:cNvSpPr>
          <p:nvPr>
            <p:ph type="title"/>
          </p:nvPr>
        </p:nvSpPr>
        <p:spPr/>
        <p:txBody>
          <a:bodyPr>
            <a:normAutofit/>
          </a:bodyPr>
          <a:lstStyle/>
          <a:p>
            <a:r>
              <a:rPr lang="en-IN" sz="6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a:t>
            </a:r>
          </a:p>
        </p:txBody>
      </p:sp>
      <p:sp>
        <p:nvSpPr>
          <p:cNvPr id="3" name="Subtitle 2">
            <a:extLst>
              <a:ext uri="{FF2B5EF4-FFF2-40B4-BE49-F238E27FC236}">
                <a16:creationId xmlns:a16="http://schemas.microsoft.com/office/drawing/2014/main" id="{D87370F9-1E86-4C65-9D93-78DA336B2024}"/>
              </a:ext>
            </a:extLst>
          </p:cNvPr>
          <p:cNvSpPr>
            <a:spLocks noGrp="1"/>
          </p:cNvSpPr>
          <p:nvPr>
            <p:ph idx="1"/>
          </p:nvPr>
        </p:nvSpPr>
        <p:spPr/>
        <p:txBody>
          <a:bodyPr>
            <a:normAutofit/>
          </a:bodyPr>
          <a:lstStyle/>
          <a:p>
            <a:r>
              <a:rPr lang="en-US" dirty="0">
                <a:solidFill>
                  <a:schemeClr val="bg2">
                    <a:lumMod val="10000"/>
                  </a:schemeClr>
                </a:solidFill>
                <a:latin typeface="Times New Roman" panose="02020603050405020304" pitchFamily="18" charset="0"/>
                <a:cs typeface="Times New Roman" panose="02020603050405020304" pitchFamily="18" charset="0"/>
              </a:rPr>
              <a:t>The primary goal of this project is to analyze loan data from a bank to gain insights into the lending process, understand the risk factors associated with loans, and develop strategies to enhance the bank's loan portfolio performance. This analysis aims to identify trends, risk factors, and patterns in loan defaults, as well as to propose actionable recommendations for improving loan approval processes and minimizing default rates. This report aims to provide insights into key loan-related metrics and their changes over time. The report will help us make data-driven decisions, track our loan portfolio's health, and identify trends that can inform our lending strategies. </a:t>
            </a:r>
            <a:endParaRPr lang="en-IN" dirty="0">
              <a:solidFill>
                <a:schemeClr val="bg2">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9478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extLst>
              <a:ext uri="{BEBA8EAE-BF5A-486C-A8C5-ECC9F3942E4B}">
                <a14:imgProps xmlns:a14="http://schemas.microsoft.com/office/drawing/2010/main">
                  <a14:imgLayer r:embed="rId3">
                    <a14:imgEffect>
                      <a14:sharpenSoften amount="48000"/>
                    </a14:imgEffect>
                    <a14:imgEffect>
                      <a14:brightnessContrast bright="-30000" contrast="30000"/>
                    </a14:imgEffect>
                  </a14:imgLayer>
                </a14:imgProps>
              </a:ext>
            </a:extLst>
          </a:blip>
          <a:srcRect/>
          <a:stretch>
            <a:fillRect t="-10000" b="-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D4547-093A-478E-927E-17C4E1A03C4D}"/>
              </a:ext>
            </a:extLst>
          </p:cNvPr>
          <p:cNvSpPr>
            <a:spLocks noGrp="1"/>
          </p:cNvSpPr>
          <p:nvPr>
            <p:ph type="title"/>
          </p:nvPr>
        </p:nvSpPr>
        <p:spPr>
          <a:xfrm>
            <a:off x="0" y="1"/>
            <a:ext cx="12192000" cy="899410"/>
          </a:xfrm>
        </p:spPr>
        <p:txBody>
          <a:bodyPr>
            <a:noAutofit/>
          </a:bodyPr>
          <a:lstStyle/>
          <a:p>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DASHBOARD 3: DETAILS</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 name="Content Placeholder 2">
            <a:extLst>
              <a:ext uri="{FF2B5EF4-FFF2-40B4-BE49-F238E27FC236}">
                <a16:creationId xmlns:a16="http://schemas.microsoft.com/office/drawing/2014/main" id="{72A65FEB-C96D-465D-9FF3-4043179EC0C8}"/>
              </a:ext>
            </a:extLst>
          </p:cNvPr>
          <p:cNvPicPr>
            <a:picLocks noGrp="1" noChangeAspect="1"/>
          </p:cNvPicPr>
          <p:nvPr>
            <p:ph idx="1"/>
          </p:nvPr>
        </p:nvPicPr>
        <p:blipFill>
          <a:blip r:embed="rId4"/>
          <a:stretch>
            <a:fillRect/>
          </a:stretch>
        </p:blipFill>
        <p:spPr>
          <a:xfrm>
            <a:off x="371624" y="746829"/>
            <a:ext cx="11530566" cy="5953125"/>
          </a:xfrm>
          <a:prstGeom prst="rect">
            <a:avLst/>
          </a:prstGeom>
        </p:spPr>
      </p:pic>
    </p:spTree>
    <p:extLst>
      <p:ext uri="{BB962C8B-B14F-4D97-AF65-F5344CB8AC3E}">
        <p14:creationId xmlns:p14="http://schemas.microsoft.com/office/powerpoint/2010/main" val="1596841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extLst>
              <a:ext uri="{BEBA8EAE-BF5A-486C-A8C5-ECC9F3942E4B}">
                <a14:imgProps xmlns:a14="http://schemas.microsoft.com/office/drawing/2010/main">
                  <a14:imgLayer r:embed="rId3">
                    <a14:imgEffect>
                      <a14:sharpenSoften amount="48000"/>
                    </a14:imgEffect>
                    <a14:imgEffect>
                      <a14:brightnessContrast bright="-30000" contrast="30000"/>
                    </a14:imgEffect>
                  </a14:imgLayer>
                </a14:imgProps>
              </a:ext>
            </a:extLst>
          </a:blip>
          <a:srcRect/>
          <a:stretch>
            <a:fillRect t="-10000" b="-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D4547-093A-478E-927E-17C4E1A03C4D}"/>
              </a:ext>
            </a:extLst>
          </p:cNvPr>
          <p:cNvSpPr>
            <a:spLocks noGrp="1"/>
          </p:cNvSpPr>
          <p:nvPr>
            <p:ph type="title"/>
          </p:nvPr>
        </p:nvSpPr>
        <p:spPr>
          <a:xfrm>
            <a:off x="0" y="1"/>
            <a:ext cx="12192000" cy="899410"/>
          </a:xfrm>
        </p:spPr>
        <p:txBody>
          <a:bodyPr>
            <a:noAutofit/>
          </a:bodyPr>
          <a:lstStyle/>
          <a:p>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DASHBOARD 3: DETAILS</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F69A28F-8AFF-4AA3-A4E4-EACDD0872C8C}"/>
              </a:ext>
            </a:extLst>
          </p:cNvPr>
          <p:cNvSpPr>
            <a:spLocks noGrp="1"/>
          </p:cNvSpPr>
          <p:nvPr>
            <p:ph idx="1"/>
          </p:nvPr>
        </p:nvSpPr>
        <p:spPr>
          <a:xfrm>
            <a:off x="283563" y="746333"/>
            <a:ext cx="11678587" cy="5894309"/>
          </a:xfrm>
        </p:spPr>
        <p:txBody>
          <a:bodyPr>
            <a:normAutofit/>
          </a:bodyPr>
          <a:lstStyle/>
          <a:p>
            <a:r>
              <a:rPr lang="en-US" sz="2400" dirty="0">
                <a:latin typeface="Times New Roman" panose="02020603050405020304" pitchFamily="18" charset="0"/>
                <a:cs typeface="Times New Roman" panose="02020603050405020304" pitchFamily="18" charset="0"/>
              </a:rPr>
              <a:t>In our Bank Loan Report project, we recognize the need for a comprehensive 'Details Dashboard' that provides a consolidated view of all the essential information within our loan data. This Details Dashboard aims to offer a holistic snapshot of key loan-related metrics and data points, enabling users to access critical information efficiently.</a:t>
            </a:r>
          </a:p>
          <a:p>
            <a:pPr>
              <a:buFont typeface="Arial" panose="020B0604020202020204" pitchFamily="34" charset="0"/>
              <a:buChar char="•"/>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 </a:t>
            </a:r>
            <a:r>
              <a:rPr lang="en-US" sz="2200" dirty="0"/>
              <a:t>The primary objective of the Details Dashboard is to provide a comprehensive and user-friendly interface for accessing vital loan data. It will serve as a one-stop solution for users seeking detailed insights into our loan portfolio, borrower profiles, and loan performance.</a:t>
            </a:r>
          </a:p>
          <a:p>
            <a:endParaRPr lang="en-IN" dirty="0"/>
          </a:p>
        </p:txBody>
      </p:sp>
      <p:pic>
        <p:nvPicPr>
          <p:cNvPr id="7" name="Picture 6">
            <a:extLst>
              <a:ext uri="{FF2B5EF4-FFF2-40B4-BE49-F238E27FC236}">
                <a16:creationId xmlns:a16="http://schemas.microsoft.com/office/drawing/2014/main" id="{510C5720-5934-4445-A117-DCC5E2CA9C7F}"/>
              </a:ext>
            </a:extLst>
          </p:cNvPr>
          <p:cNvPicPr>
            <a:picLocks noChangeAspect="1"/>
          </p:cNvPicPr>
          <p:nvPr/>
        </p:nvPicPr>
        <p:blipFill>
          <a:blip r:embed="rId4"/>
          <a:stretch>
            <a:fillRect/>
          </a:stretch>
        </p:blipFill>
        <p:spPr>
          <a:xfrm>
            <a:off x="851863" y="3207895"/>
            <a:ext cx="11110287" cy="3432747"/>
          </a:xfrm>
          <a:prstGeom prst="rect">
            <a:avLst/>
          </a:prstGeom>
        </p:spPr>
      </p:pic>
    </p:spTree>
    <p:extLst>
      <p:ext uri="{BB962C8B-B14F-4D97-AF65-F5344CB8AC3E}">
        <p14:creationId xmlns:p14="http://schemas.microsoft.com/office/powerpoint/2010/main" val="2317232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extLst>
              <a:ext uri="{BEBA8EAE-BF5A-486C-A8C5-ECC9F3942E4B}">
                <a14:imgProps xmlns:a14="http://schemas.microsoft.com/office/drawing/2010/main">
                  <a14:imgLayer r:embed="rId3">
                    <a14:imgEffect>
                      <a14:sharpenSoften amount="48000"/>
                    </a14:imgEffect>
                    <a14:imgEffect>
                      <a14:brightnessContrast bright="-30000" contrast="30000"/>
                    </a14:imgEffect>
                  </a14:imgLayer>
                </a14:imgProps>
              </a:ext>
            </a:extLst>
          </a:blip>
          <a:srcRect/>
          <a:stretch>
            <a:fillRect t="-10000" b="-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D4547-093A-478E-927E-17C4E1A03C4D}"/>
              </a:ext>
            </a:extLst>
          </p:cNvPr>
          <p:cNvSpPr>
            <a:spLocks noGrp="1"/>
          </p:cNvSpPr>
          <p:nvPr>
            <p:ph type="title"/>
          </p:nvPr>
        </p:nvSpPr>
        <p:spPr>
          <a:xfrm>
            <a:off x="0" y="1"/>
            <a:ext cx="12192000" cy="899410"/>
          </a:xfrm>
        </p:spPr>
        <p:txBody>
          <a:bodyPr>
            <a:noAutofit/>
          </a:bodyPr>
          <a:lstStyle/>
          <a:p>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F69A28F-8AFF-4AA3-A4E4-EACDD0872C8C}"/>
              </a:ext>
            </a:extLst>
          </p:cNvPr>
          <p:cNvSpPr>
            <a:spLocks noGrp="1"/>
          </p:cNvSpPr>
          <p:nvPr>
            <p:ph idx="1"/>
          </p:nvPr>
        </p:nvSpPr>
        <p:spPr>
          <a:xfrm>
            <a:off x="283563" y="746333"/>
            <a:ext cx="11678587" cy="5894309"/>
          </a:xfrm>
        </p:spPr>
        <p:txBody>
          <a:bodyPr>
            <a:normAutofit lnSpcReduction="10000"/>
          </a:bodyPr>
          <a:lstStyle/>
          <a:p>
            <a:r>
              <a:rPr lang="en-US" dirty="0"/>
              <a:t>The Analysis concludes that over the tenure total Amount disbursed was 435.76 million where the amount relieved was 473.07 million with an average interest rate of 12.05% .</a:t>
            </a:r>
          </a:p>
          <a:p>
            <a:r>
              <a:rPr lang="en-US" dirty="0"/>
              <a:t> Good Loan application looks good but needs to be increased with the upcoming years and bad loan has to decreased and has to kept below 5%.</a:t>
            </a:r>
          </a:p>
          <a:p>
            <a:r>
              <a:rPr lang="en-US" dirty="0"/>
              <a:t>Avg charged off interest rate is 13.88% where as current is 15.10%.</a:t>
            </a:r>
          </a:p>
          <a:p>
            <a:r>
              <a:rPr lang="en-US" dirty="0"/>
              <a:t>We see more people taking loan for 36 months with 62.56% which good but 60 months tenure needs attention .</a:t>
            </a:r>
          </a:p>
          <a:p>
            <a:r>
              <a:rPr lang="en-US" dirty="0"/>
              <a:t>We need to focus on people with 6-9 years employment as they can give a good turn over but are getting low fundings.</a:t>
            </a:r>
          </a:p>
          <a:p>
            <a:r>
              <a:rPr lang="en-US" dirty="0"/>
              <a:t>Medical, Car, Educational Loan takers are few which needs to focus on and increased with immediate actions.</a:t>
            </a:r>
          </a:p>
          <a:p>
            <a:r>
              <a:rPr lang="en-US" dirty="0"/>
              <a:t>The overall analysis says that the report is but there are sectors which needs work and have to implement new strategy as soon as possible.</a:t>
            </a:r>
            <a:endParaRPr lang="en-IN" dirty="0"/>
          </a:p>
        </p:txBody>
      </p:sp>
    </p:spTree>
    <p:extLst>
      <p:ext uri="{BB962C8B-B14F-4D97-AF65-F5344CB8AC3E}">
        <p14:creationId xmlns:p14="http://schemas.microsoft.com/office/powerpoint/2010/main" val="664997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extLst>
              <a:ext uri="{BEBA8EAE-BF5A-486C-A8C5-ECC9F3942E4B}">
                <a14:imgProps xmlns:a14="http://schemas.microsoft.com/office/drawing/2010/main">
                  <a14:imgLayer r:embed="rId3">
                    <a14:imgEffect>
                      <a14:sharpenSoften amount="48000"/>
                    </a14:imgEffect>
                    <a14:imgEffect>
                      <a14:brightnessContrast bright="-30000" contrast="30000"/>
                    </a14:imgEffect>
                  </a14:imgLayer>
                </a14:imgProps>
              </a:ext>
            </a:extLst>
          </a:blip>
          <a:srcRect/>
          <a:stretch>
            <a:fillRect t="-10000" b="-12000"/>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44B1957-0DC6-4E02-AB5C-43BE8D1C86ED}"/>
              </a:ext>
            </a:extLst>
          </p:cNvPr>
          <p:cNvSpPr>
            <a:spLocks noGrp="1"/>
          </p:cNvSpPr>
          <p:nvPr>
            <p:ph type="ctrTitle"/>
          </p:nvPr>
        </p:nvSpPr>
        <p:spPr/>
        <p:txBody>
          <a:bodyPr>
            <a:normAutofit/>
          </a:bodyPr>
          <a:lstStyle/>
          <a:p>
            <a:r>
              <a:rPr lang="en-US" sz="7200" dirty="0">
                <a:latin typeface="Times New Roman" panose="02020603050405020304" pitchFamily="18" charset="0"/>
                <a:cs typeface="Times New Roman" panose="02020603050405020304" pitchFamily="18" charset="0"/>
              </a:rPr>
              <a:t>Thank You</a:t>
            </a:r>
            <a:endParaRPr lang="en-IN" sz="7200" dirty="0">
              <a:latin typeface="Times New Roman" panose="02020603050405020304" pitchFamily="18" charset="0"/>
              <a:cs typeface="Times New Roman" panose="02020603050405020304" pitchFamily="18" charset="0"/>
            </a:endParaRPr>
          </a:p>
        </p:txBody>
      </p:sp>
      <p:sp>
        <p:nvSpPr>
          <p:cNvPr id="7" name="Subtitle 6">
            <a:extLst>
              <a:ext uri="{FF2B5EF4-FFF2-40B4-BE49-F238E27FC236}">
                <a16:creationId xmlns:a16="http://schemas.microsoft.com/office/drawing/2014/main" id="{7148E99A-4E2A-45EB-9611-189BE631D54B}"/>
              </a:ext>
            </a:extLst>
          </p:cNvPr>
          <p:cNvSpPr>
            <a:spLocks noGrp="1"/>
          </p:cNvSpPr>
          <p:nvPr>
            <p:ph type="subTitle" idx="1"/>
          </p:nvPr>
        </p:nvSpPr>
        <p:spPr>
          <a:xfrm>
            <a:off x="1524000" y="4570803"/>
            <a:ext cx="9144000" cy="1164834"/>
          </a:xfrm>
        </p:spPr>
        <p:txBody>
          <a:bodyPr/>
          <a:lstStyle/>
          <a:p>
            <a:pPr algn="l"/>
            <a:r>
              <a:rPr lang="en-US" dirty="0"/>
              <a:t>Rounak Pyne </a:t>
            </a:r>
          </a:p>
          <a:p>
            <a:pPr algn="l"/>
            <a:r>
              <a:rPr lang="en-US" dirty="0">
                <a:hlinkClick r:id="rId4"/>
              </a:rPr>
              <a:t>rounakpyne.official@gmail.com</a:t>
            </a:r>
            <a:endParaRPr lang="en-US" dirty="0"/>
          </a:p>
          <a:p>
            <a:pPr algn="l"/>
            <a:endParaRPr lang="en-IN" dirty="0"/>
          </a:p>
        </p:txBody>
      </p:sp>
    </p:spTree>
    <p:extLst>
      <p:ext uri="{BB962C8B-B14F-4D97-AF65-F5344CB8AC3E}">
        <p14:creationId xmlns:p14="http://schemas.microsoft.com/office/powerpoint/2010/main" val="3448254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extLst>
              <a:ext uri="{BEBA8EAE-BF5A-486C-A8C5-ECC9F3942E4B}">
                <a14:imgProps xmlns:a14="http://schemas.microsoft.com/office/drawing/2010/main">
                  <a14:imgLayer r:embed="rId3">
                    <a14:imgEffect>
                      <a14:sharpenSoften amount="48000"/>
                    </a14:imgEffect>
                    <a14:imgEffect>
                      <a14:brightnessContrast bright="-30000" contrast="30000"/>
                    </a14:imgEffect>
                  </a14:imgLayer>
                </a14:imgProps>
              </a:ext>
            </a:extLst>
          </a:blip>
          <a:srcRect/>
          <a:stretch>
            <a:fillRect t="-10000" b="-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D4547-093A-478E-927E-17C4E1A03C4D}"/>
              </a:ext>
            </a:extLst>
          </p:cNvPr>
          <p:cNvSpPr>
            <a:spLocks noGrp="1"/>
          </p:cNvSpPr>
          <p:nvPr>
            <p:ph type="title"/>
          </p:nvPr>
        </p:nvSpPr>
        <p:spPr/>
        <p:txBody>
          <a:bodyPr>
            <a:normAutofit/>
          </a:bodyPr>
          <a:lstStyle/>
          <a:p>
            <a:r>
              <a:rPr lang="en-IN" sz="6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Description:</a:t>
            </a:r>
          </a:p>
        </p:txBody>
      </p:sp>
      <p:sp>
        <p:nvSpPr>
          <p:cNvPr id="3" name="Subtitle 2">
            <a:extLst>
              <a:ext uri="{FF2B5EF4-FFF2-40B4-BE49-F238E27FC236}">
                <a16:creationId xmlns:a16="http://schemas.microsoft.com/office/drawing/2014/main" id="{D87370F9-1E86-4C65-9D93-78DA336B2024}"/>
              </a:ext>
            </a:extLst>
          </p:cNvPr>
          <p:cNvSpPr>
            <a:spLocks noGrp="1"/>
          </p:cNvSpPr>
          <p:nvPr>
            <p:ph idx="1"/>
          </p:nvPr>
        </p:nvSpPr>
        <p:spPr>
          <a:xfrm>
            <a:off x="838200" y="1960511"/>
            <a:ext cx="10515600" cy="3630820"/>
          </a:xfrm>
        </p:spPr>
        <p:txBody>
          <a:bodyPr>
            <a:normAutofit/>
          </a:bodyPr>
          <a:lstStyle/>
          <a:p>
            <a:r>
              <a:rPr lang="en-US" b="1"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Source</a:t>
            </a:r>
            <a:r>
              <a:rPr lang="en-US" dirty="0">
                <a:solidFill>
                  <a:schemeClr val="bg2">
                    <a:lumMod val="10000"/>
                  </a:schemeClr>
                </a:solidFill>
                <a:latin typeface="Times New Roman" panose="02020603050405020304" pitchFamily="18" charset="0"/>
                <a:cs typeface="Times New Roman" panose="02020603050405020304" pitchFamily="18" charset="0"/>
              </a:rPr>
              <a:t>: Loan data with various attributes related to borrower and loan characteristics. </a:t>
            </a:r>
          </a:p>
          <a:p>
            <a:endParaRPr lang="en-US" dirty="0">
              <a:solidFill>
                <a:schemeClr val="bg2">
                  <a:lumMod val="10000"/>
                </a:schemeClr>
              </a:solidFill>
              <a:latin typeface="Times New Roman" panose="02020603050405020304" pitchFamily="18" charset="0"/>
              <a:cs typeface="Times New Roman" panose="02020603050405020304" pitchFamily="18" charset="0"/>
            </a:endParaRPr>
          </a:p>
          <a:p>
            <a:r>
              <a:rPr lang="en-US" b="1"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Attributes</a:t>
            </a:r>
            <a:r>
              <a:rPr lang="en-US" dirty="0">
                <a:solidFill>
                  <a:schemeClr val="bg2">
                    <a:lumMod val="10000"/>
                  </a:schemeClr>
                </a:solidFill>
                <a:latin typeface="Times New Roman" panose="02020603050405020304" pitchFamily="18" charset="0"/>
                <a:cs typeface="Times New Roman" panose="02020603050405020304" pitchFamily="18" charset="0"/>
              </a:rPr>
              <a:t>: Loan ID, Address State, Employee Length, Employee Title, Grade, Sub Grade, Home Ownership, Issue Date, Last Credit Pull Date, Last Payment Date, Loan Status, Next Payment Date, Purpose, Term, Verification Status, Annual Income, DTI, Instalment, Interest Rate, Loan Amount.</a:t>
            </a:r>
            <a:endParaRPr lang="en-IN" dirty="0">
              <a:solidFill>
                <a:schemeClr val="bg2">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383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extLst>
              <a:ext uri="{BEBA8EAE-BF5A-486C-A8C5-ECC9F3942E4B}">
                <a14:imgProps xmlns:a14="http://schemas.microsoft.com/office/drawing/2010/main">
                  <a14:imgLayer r:embed="rId3">
                    <a14:imgEffect>
                      <a14:sharpenSoften amount="48000"/>
                    </a14:imgEffect>
                    <a14:imgEffect>
                      <a14:brightnessContrast bright="-30000" contrast="30000"/>
                    </a14:imgEffect>
                  </a14:imgLayer>
                </a14:imgProps>
              </a:ext>
            </a:extLst>
          </a:blip>
          <a:srcRect/>
          <a:stretch>
            <a:fillRect t="-10000" b="-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D4547-093A-478E-927E-17C4E1A03C4D}"/>
              </a:ext>
            </a:extLst>
          </p:cNvPr>
          <p:cNvSpPr>
            <a:spLocks noGrp="1"/>
          </p:cNvSpPr>
          <p:nvPr>
            <p:ph type="title"/>
          </p:nvPr>
        </p:nvSpPr>
        <p:spPr>
          <a:xfrm>
            <a:off x="613348" y="224853"/>
            <a:ext cx="10515600" cy="1031121"/>
          </a:xfrm>
        </p:spPr>
        <p:txBody>
          <a:bodyPr>
            <a:normAutofit fontScale="90000"/>
          </a:bodyPr>
          <a:lstStyle/>
          <a:p>
            <a:r>
              <a:rPr lang="en-IN" sz="6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Dashboard Overview Summary:</a:t>
            </a:r>
          </a:p>
        </p:txBody>
      </p:sp>
      <p:pic>
        <p:nvPicPr>
          <p:cNvPr id="4" name="Content Placeholder 3">
            <a:extLst>
              <a:ext uri="{FF2B5EF4-FFF2-40B4-BE49-F238E27FC236}">
                <a16:creationId xmlns:a16="http://schemas.microsoft.com/office/drawing/2014/main" id="{0B2858D1-2573-4B49-9ABE-A8D8B793DBF4}"/>
              </a:ext>
            </a:extLst>
          </p:cNvPr>
          <p:cNvPicPr>
            <a:picLocks noGrp="1" noChangeAspect="1"/>
          </p:cNvPicPr>
          <p:nvPr>
            <p:ph idx="1"/>
          </p:nvPr>
        </p:nvPicPr>
        <p:blipFill>
          <a:blip r:embed="rId4"/>
          <a:stretch>
            <a:fillRect/>
          </a:stretch>
        </p:blipFill>
        <p:spPr>
          <a:xfrm>
            <a:off x="613347" y="1360956"/>
            <a:ext cx="11123951" cy="5276546"/>
          </a:xfrm>
          <a:prstGeom prst="rect">
            <a:avLst/>
          </a:prstGeom>
        </p:spPr>
      </p:pic>
    </p:spTree>
    <p:extLst>
      <p:ext uri="{BB962C8B-B14F-4D97-AF65-F5344CB8AC3E}">
        <p14:creationId xmlns:p14="http://schemas.microsoft.com/office/powerpoint/2010/main" val="2975714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extLst>
              <a:ext uri="{BEBA8EAE-BF5A-486C-A8C5-ECC9F3942E4B}">
                <a14:imgProps xmlns:a14="http://schemas.microsoft.com/office/drawing/2010/main">
                  <a14:imgLayer r:embed="rId3">
                    <a14:imgEffect>
                      <a14:sharpenSoften amount="48000"/>
                    </a14:imgEffect>
                    <a14:imgEffect>
                      <a14:brightnessContrast bright="-30000" contrast="30000"/>
                    </a14:imgEffect>
                  </a14:imgLayer>
                </a14:imgProps>
              </a:ext>
            </a:extLst>
          </a:blip>
          <a:srcRect/>
          <a:stretch>
            <a:fillRect t="-10000" b="-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D4547-093A-478E-927E-17C4E1A03C4D}"/>
              </a:ext>
            </a:extLst>
          </p:cNvPr>
          <p:cNvSpPr>
            <a:spLocks noGrp="1"/>
          </p:cNvSpPr>
          <p:nvPr>
            <p:ph type="title"/>
          </p:nvPr>
        </p:nvSpPr>
        <p:spPr>
          <a:xfrm>
            <a:off x="0" y="0"/>
            <a:ext cx="12192000" cy="881219"/>
          </a:xfrm>
        </p:spPr>
        <p:txBody>
          <a:bodyPr>
            <a:noAutofit/>
          </a:bodyPr>
          <a:lstStyle/>
          <a:p>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Key Performance Indicators (KPIs) Requirements</a:t>
            </a:r>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
        <p:nvSpPr>
          <p:cNvPr id="3" name="Subtitle 2">
            <a:extLst>
              <a:ext uri="{FF2B5EF4-FFF2-40B4-BE49-F238E27FC236}">
                <a16:creationId xmlns:a16="http://schemas.microsoft.com/office/drawing/2014/main" id="{D87370F9-1E86-4C65-9D93-78DA336B2024}"/>
              </a:ext>
            </a:extLst>
          </p:cNvPr>
          <p:cNvSpPr>
            <a:spLocks noGrp="1"/>
          </p:cNvSpPr>
          <p:nvPr>
            <p:ph idx="1"/>
          </p:nvPr>
        </p:nvSpPr>
        <p:spPr>
          <a:xfrm>
            <a:off x="598357" y="881218"/>
            <a:ext cx="10515600" cy="5714453"/>
          </a:xfrm>
        </p:spPr>
        <p:txBody>
          <a:bodyPr>
            <a:normAutofit/>
          </a:bodyPr>
          <a:lstStyle/>
          <a:p>
            <a:pPr marL="0" indent="0">
              <a:buNone/>
            </a:pPr>
            <a:r>
              <a:rPr lang="en-US" b="1"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Total Loan Applications</a:t>
            </a:r>
          </a:p>
          <a:p>
            <a:r>
              <a:rPr lang="en-US" dirty="0">
                <a:solidFill>
                  <a:schemeClr val="bg2">
                    <a:lumMod val="10000"/>
                  </a:schemeClr>
                </a:solidFill>
                <a:latin typeface="Times New Roman" panose="02020603050405020304" pitchFamily="18" charset="0"/>
                <a:cs typeface="Times New Roman" panose="02020603050405020304" pitchFamily="18" charset="0"/>
              </a:rPr>
              <a:t>    Calculate total applications received during a specified period.</a:t>
            </a:r>
          </a:p>
          <a:p>
            <a:r>
              <a:rPr lang="en-US" dirty="0">
                <a:solidFill>
                  <a:schemeClr val="bg2">
                    <a:lumMod val="10000"/>
                  </a:schemeClr>
                </a:solidFill>
                <a:latin typeface="Times New Roman" panose="02020603050405020304" pitchFamily="18" charset="0"/>
                <a:cs typeface="Times New Roman" panose="02020603050405020304" pitchFamily="18" charset="0"/>
              </a:rPr>
              <a:t>    Monitor Month-to-Date (MTD) applications.</a:t>
            </a:r>
          </a:p>
          <a:p>
            <a:r>
              <a:rPr lang="en-US" dirty="0">
                <a:solidFill>
                  <a:schemeClr val="bg2">
                    <a:lumMod val="10000"/>
                  </a:schemeClr>
                </a:solidFill>
                <a:latin typeface="Times New Roman" panose="02020603050405020304" pitchFamily="18" charset="0"/>
                <a:cs typeface="Times New Roman" panose="02020603050405020304" pitchFamily="18" charset="0"/>
              </a:rPr>
              <a:t>    Track Month-over-Month (MoM) changes.</a:t>
            </a:r>
            <a:endParaRPr lang="en-IN" dirty="0">
              <a:solidFill>
                <a:schemeClr val="bg2">
                  <a:lumMod val="10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04D484C-D040-4F45-A296-284AA4F6DDC1}"/>
              </a:ext>
            </a:extLst>
          </p:cNvPr>
          <p:cNvPicPr>
            <a:picLocks noChangeAspect="1"/>
          </p:cNvPicPr>
          <p:nvPr/>
        </p:nvPicPr>
        <p:blipFill>
          <a:blip r:embed="rId4"/>
          <a:stretch>
            <a:fillRect/>
          </a:stretch>
        </p:blipFill>
        <p:spPr>
          <a:xfrm>
            <a:off x="3480684" y="3168077"/>
            <a:ext cx="4788889" cy="3015226"/>
          </a:xfrm>
          <a:prstGeom prst="rect">
            <a:avLst/>
          </a:prstGeom>
        </p:spPr>
      </p:pic>
    </p:spTree>
    <p:extLst>
      <p:ext uri="{BB962C8B-B14F-4D97-AF65-F5344CB8AC3E}">
        <p14:creationId xmlns:p14="http://schemas.microsoft.com/office/powerpoint/2010/main" val="1538753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extLst>
              <a:ext uri="{BEBA8EAE-BF5A-486C-A8C5-ECC9F3942E4B}">
                <a14:imgProps xmlns:a14="http://schemas.microsoft.com/office/drawing/2010/main">
                  <a14:imgLayer r:embed="rId3">
                    <a14:imgEffect>
                      <a14:sharpenSoften amount="48000"/>
                    </a14:imgEffect>
                    <a14:imgEffect>
                      <a14:brightnessContrast bright="-30000" contrast="30000"/>
                    </a14:imgEffect>
                  </a14:imgLayer>
                </a14:imgProps>
              </a:ext>
            </a:extLst>
          </a:blip>
          <a:srcRect/>
          <a:stretch>
            <a:fillRect t="-10000" b="-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D4547-093A-478E-927E-17C4E1A03C4D}"/>
              </a:ext>
            </a:extLst>
          </p:cNvPr>
          <p:cNvSpPr>
            <a:spLocks noGrp="1"/>
          </p:cNvSpPr>
          <p:nvPr>
            <p:ph type="title"/>
          </p:nvPr>
        </p:nvSpPr>
        <p:spPr>
          <a:xfrm>
            <a:off x="0" y="0"/>
            <a:ext cx="12192000" cy="881219"/>
          </a:xfrm>
        </p:spPr>
        <p:txBody>
          <a:bodyPr>
            <a:noAutofit/>
          </a:bodyPr>
          <a:lstStyle/>
          <a:p>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Key Performance Indicators (KPIs) Requirements</a:t>
            </a:r>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
        <p:nvSpPr>
          <p:cNvPr id="3" name="Subtitle 2">
            <a:extLst>
              <a:ext uri="{FF2B5EF4-FFF2-40B4-BE49-F238E27FC236}">
                <a16:creationId xmlns:a16="http://schemas.microsoft.com/office/drawing/2014/main" id="{D87370F9-1E86-4C65-9D93-78DA336B2024}"/>
              </a:ext>
            </a:extLst>
          </p:cNvPr>
          <p:cNvSpPr>
            <a:spLocks noGrp="1"/>
          </p:cNvSpPr>
          <p:nvPr>
            <p:ph idx="1"/>
          </p:nvPr>
        </p:nvSpPr>
        <p:spPr>
          <a:xfrm>
            <a:off x="598357" y="881218"/>
            <a:ext cx="10515600" cy="5714453"/>
          </a:xfrm>
        </p:spPr>
        <p:txBody>
          <a:bodyPr>
            <a:normAutofit/>
          </a:bodyPr>
          <a:lstStyle/>
          <a:p>
            <a:pPr marL="0" indent="0">
              <a:buNone/>
            </a:pPr>
            <a:r>
              <a:rPr lang="en-US" b="1"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Total Funded Amount</a:t>
            </a:r>
          </a:p>
          <a:p>
            <a:r>
              <a:rPr lang="en-US" b="1"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a:solidFill>
                  <a:schemeClr val="bg2">
                    <a:lumMod val="10000"/>
                  </a:schemeClr>
                </a:solidFill>
                <a:latin typeface="Times New Roman" panose="02020603050405020304" pitchFamily="18" charset="0"/>
                <a:cs typeface="Times New Roman" panose="02020603050405020304" pitchFamily="18" charset="0"/>
              </a:rPr>
              <a:t>Calculate the total funds disbursed as loans.</a:t>
            </a:r>
          </a:p>
          <a:p>
            <a:r>
              <a:rPr lang="en-US" dirty="0">
                <a:solidFill>
                  <a:schemeClr val="bg2">
                    <a:lumMod val="10000"/>
                  </a:schemeClr>
                </a:solidFill>
                <a:latin typeface="Times New Roman" panose="02020603050405020304" pitchFamily="18" charset="0"/>
                <a:cs typeface="Times New Roman" panose="02020603050405020304" pitchFamily="18" charset="0"/>
              </a:rPr>
              <a:t>    Monitor MTD funded amounts.</a:t>
            </a:r>
          </a:p>
          <a:p>
            <a:r>
              <a:rPr lang="en-US" dirty="0">
                <a:solidFill>
                  <a:schemeClr val="bg2">
                    <a:lumMod val="10000"/>
                  </a:schemeClr>
                </a:solidFill>
                <a:latin typeface="Times New Roman" panose="02020603050405020304" pitchFamily="18" charset="0"/>
                <a:cs typeface="Times New Roman" panose="02020603050405020304" pitchFamily="18" charset="0"/>
              </a:rPr>
              <a:t>    Analyze MoM changes.</a:t>
            </a:r>
            <a:endParaRPr lang="en-IN" dirty="0">
              <a:solidFill>
                <a:schemeClr val="bg2">
                  <a:lumMod val="10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5A6A14A-05EA-45E2-8C5F-348924812EEC}"/>
              </a:ext>
            </a:extLst>
          </p:cNvPr>
          <p:cNvPicPr>
            <a:picLocks noChangeAspect="1"/>
          </p:cNvPicPr>
          <p:nvPr/>
        </p:nvPicPr>
        <p:blipFill>
          <a:blip r:embed="rId4"/>
          <a:stretch>
            <a:fillRect/>
          </a:stretch>
        </p:blipFill>
        <p:spPr>
          <a:xfrm>
            <a:off x="3462157" y="3095262"/>
            <a:ext cx="4788000" cy="3033392"/>
          </a:xfrm>
          <a:prstGeom prst="rect">
            <a:avLst/>
          </a:prstGeom>
        </p:spPr>
      </p:pic>
    </p:spTree>
    <p:extLst>
      <p:ext uri="{BB962C8B-B14F-4D97-AF65-F5344CB8AC3E}">
        <p14:creationId xmlns:p14="http://schemas.microsoft.com/office/powerpoint/2010/main" val="2781809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extLst>
              <a:ext uri="{BEBA8EAE-BF5A-486C-A8C5-ECC9F3942E4B}">
                <a14:imgProps xmlns:a14="http://schemas.microsoft.com/office/drawing/2010/main">
                  <a14:imgLayer r:embed="rId3">
                    <a14:imgEffect>
                      <a14:sharpenSoften amount="48000"/>
                    </a14:imgEffect>
                    <a14:imgEffect>
                      <a14:brightnessContrast bright="-30000" contrast="30000"/>
                    </a14:imgEffect>
                  </a14:imgLayer>
                </a14:imgProps>
              </a:ext>
            </a:extLst>
          </a:blip>
          <a:srcRect/>
          <a:stretch>
            <a:fillRect t="-10000" b="-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D4547-093A-478E-927E-17C4E1A03C4D}"/>
              </a:ext>
            </a:extLst>
          </p:cNvPr>
          <p:cNvSpPr>
            <a:spLocks noGrp="1"/>
          </p:cNvSpPr>
          <p:nvPr>
            <p:ph type="title"/>
          </p:nvPr>
        </p:nvSpPr>
        <p:spPr>
          <a:xfrm>
            <a:off x="0" y="0"/>
            <a:ext cx="12192000" cy="881219"/>
          </a:xfrm>
        </p:spPr>
        <p:txBody>
          <a:bodyPr>
            <a:noAutofit/>
          </a:bodyPr>
          <a:lstStyle/>
          <a:p>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Key Performance Indicators (KPIs) Requirements</a:t>
            </a:r>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
        <p:nvSpPr>
          <p:cNvPr id="3" name="Subtitle 2">
            <a:extLst>
              <a:ext uri="{FF2B5EF4-FFF2-40B4-BE49-F238E27FC236}">
                <a16:creationId xmlns:a16="http://schemas.microsoft.com/office/drawing/2014/main" id="{D87370F9-1E86-4C65-9D93-78DA336B2024}"/>
              </a:ext>
            </a:extLst>
          </p:cNvPr>
          <p:cNvSpPr>
            <a:spLocks noGrp="1"/>
          </p:cNvSpPr>
          <p:nvPr>
            <p:ph idx="1"/>
          </p:nvPr>
        </p:nvSpPr>
        <p:spPr>
          <a:xfrm>
            <a:off x="598357" y="881218"/>
            <a:ext cx="10515600" cy="5714453"/>
          </a:xfrm>
        </p:spPr>
        <p:txBody>
          <a:bodyPr>
            <a:normAutofit/>
          </a:bodyPr>
          <a:lstStyle/>
          <a:p>
            <a:pPr marL="0" indent="0">
              <a:buNone/>
            </a:pPr>
            <a:r>
              <a:rPr lang="en-US" b="1"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Total Amount Received</a:t>
            </a:r>
          </a:p>
          <a:p>
            <a:r>
              <a:rPr lang="en-US" dirty="0">
                <a:solidFill>
                  <a:schemeClr val="bg2">
                    <a:lumMod val="10000"/>
                  </a:schemeClr>
                </a:solidFill>
                <a:latin typeface="Times New Roman" panose="02020603050405020304" pitchFamily="18" charset="0"/>
                <a:cs typeface="Times New Roman" panose="02020603050405020304" pitchFamily="18" charset="0"/>
              </a:rPr>
              <a:t>    Track the total amount received from borrowers.</a:t>
            </a:r>
          </a:p>
          <a:p>
            <a:r>
              <a:rPr lang="en-US" dirty="0">
                <a:solidFill>
                  <a:schemeClr val="bg2">
                    <a:lumMod val="10000"/>
                  </a:schemeClr>
                </a:solidFill>
                <a:latin typeface="Times New Roman" panose="02020603050405020304" pitchFamily="18" charset="0"/>
                <a:cs typeface="Times New Roman" panose="02020603050405020304" pitchFamily="18" charset="0"/>
              </a:rPr>
              <a:t>    Assess MTD received amounts.</a:t>
            </a:r>
          </a:p>
          <a:p>
            <a:r>
              <a:rPr lang="en-US" dirty="0">
                <a:solidFill>
                  <a:schemeClr val="bg2">
                    <a:lumMod val="10000"/>
                  </a:schemeClr>
                </a:solidFill>
                <a:latin typeface="Times New Roman" panose="02020603050405020304" pitchFamily="18" charset="0"/>
                <a:cs typeface="Times New Roman" panose="02020603050405020304" pitchFamily="18" charset="0"/>
              </a:rPr>
              <a:t>    Observe MoM changes..</a:t>
            </a:r>
            <a:endParaRPr lang="en-IN" dirty="0">
              <a:solidFill>
                <a:schemeClr val="bg2">
                  <a:lumMod val="10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BB433A4-FB27-4704-B139-7C25AA00D7C6}"/>
              </a:ext>
            </a:extLst>
          </p:cNvPr>
          <p:cNvPicPr>
            <a:picLocks noChangeAspect="1"/>
          </p:cNvPicPr>
          <p:nvPr/>
        </p:nvPicPr>
        <p:blipFill>
          <a:blip r:embed="rId4"/>
          <a:stretch>
            <a:fillRect/>
          </a:stretch>
        </p:blipFill>
        <p:spPr>
          <a:xfrm>
            <a:off x="3330783" y="3168077"/>
            <a:ext cx="4791388" cy="3016800"/>
          </a:xfrm>
          <a:prstGeom prst="rect">
            <a:avLst/>
          </a:prstGeom>
        </p:spPr>
      </p:pic>
    </p:spTree>
    <p:extLst>
      <p:ext uri="{BB962C8B-B14F-4D97-AF65-F5344CB8AC3E}">
        <p14:creationId xmlns:p14="http://schemas.microsoft.com/office/powerpoint/2010/main" val="2243667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extLst>
              <a:ext uri="{BEBA8EAE-BF5A-486C-A8C5-ECC9F3942E4B}">
                <a14:imgProps xmlns:a14="http://schemas.microsoft.com/office/drawing/2010/main">
                  <a14:imgLayer r:embed="rId3">
                    <a14:imgEffect>
                      <a14:sharpenSoften amount="48000"/>
                    </a14:imgEffect>
                    <a14:imgEffect>
                      <a14:brightnessContrast bright="-30000" contrast="30000"/>
                    </a14:imgEffect>
                  </a14:imgLayer>
                </a14:imgProps>
              </a:ext>
            </a:extLst>
          </a:blip>
          <a:srcRect/>
          <a:stretch>
            <a:fillRect t="-10000" b="-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D4547-093A-478E-927E-17C4E1A03C4D}"/>
              </a:ext>
            </a:extLst>
          </p:cNvPr>
          <p:cNvSpPr>
            <a:spLocks noGrp="1"/>
          </p:cNvSpPr>
          <p:nvPr>
            <p:ph type="title"/>
          </p:nvPr>
        </p:nvSpPr>
        <p:spPr>
          <a:xfrm>
            <a:off x="0" y="0"/>
            <a:ext cx="12192000" cy="881219"/>
          </a:xfrm>
        </p:spPr>
        <p:txBody>
          <a:bodyPr>
            <a:noAutofit/>
          </a:bodyPr>
          <a:lstStyle/>
          <a:p>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Key Performance Indicators (KPIs) Requirements</a:t>
            </a:r>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
        <p:nvSpPr>
          <p:cNvPr id="3" name="Subtitle 2">
            <a:extLst>
              <a:ext uri="{FF2B5EF4-FFF2-40B4-BE49-F238E27FC236}">
                <a16:creationId xmlns:a16="http://schemas.microsoft.com/office/drawing/2014/main" id="{D87370F9-1E86-4C65-9D93-78DA336B2024}"/>
              </a:ext>
            </a:extLst>
          </p:cNvPr>
          <p:cNvSpPr>
            <a:spLocks noGrp="1"/>
          </p:cNvSpPr>
          <p:nvPr>
            <p:ph idx="1"/>
          </p:nvPr>
        </p:nvSpPr>
        <p:spPr>
          <a:xfrm>
            <a:off x="598357" y="881218"/>
            <a:ext cx="10515600" cy="5714453"/>
          </a:xfrm>
        </p:spPr>
        <p:txBody>
          <a:bodyPr>
            <a:normAutofit/>
          </a:bodyPr>
          <a:lstStyle/>
          <a:p>
            <a:pPr marL="0" indent="0">
              <a:buNone/>
            </a:pPr>
            <a:r>
              <a:rPr lang="en-US" b="1"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Average Interest Rate</a:t>
            </a:r>
          </a:p>
          <a:p>
            <a:r>
              <a:rPr lang="en-US" b="1"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a:solidFill>
                  <a:schemeClr val="bg2">
                    <a:lumMod val="10000"/>
                  </a:schemeClr>
                </a:solidFill>
                <a:latin typeface="Times New Roman" panose="02020603050405020304" pitchFamily="18" charset="0"/>
                <a:cs typeface="Times New Roman" panose="02020603050405020304" pitchFamily="18" charset="0"/>
              </a:rPr>
              <a:t>Calculate the average interest rate across all loans.</a:t>
            </a:r>
          </a:p>
          <a:p>
            <a:r>
              <a:rPr lang="en-US" dirty="0">
                <a:solidFill>
                  <a:schemeClr val="bg2">
                    <a:lumMod val="10000"/>
                  </a:schemeClr>
                </a:solidFill>
                <a:latin typeface="Times New Roman" panose="02020603050405020304" pitchFamily="18" charset="0"/>
                <a:cs typeface="Times New Roman" panose="02020603050405020304" pitchFamily="18" charset="0"/>
              </a:rPr>
              <a:t>    Monitor MTD interest rates.</a:t>
            </a:r>
          </a:p>
          <a:p>
            <a:r>
              <a:rPr lang="en-US" dirty="0">
                <a:solidFill>
                  <a:schemeClr val="bg2">
                    <a:lumMod val="10000"/>
                  </a:schemeClr>
                </a:solidFill>
                <a:latin typeface="Times New Roman" panose="02020603050405020304" pitchFamily="18" charset="0"/>
                <a:cs typeface="Times New Roman" panose="02020603050405020304" pitchFamily="18" charset="0"/>
              </a:rPr>
              <a:t>    Track MoM variations.</a:t>
            </a:r>
            <a:endParaRPr lang="en-IN" dirty="0">
              <a:solidFill>
                <a:schemeClr val="bg2">
                  <a:lumMod val="10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3A69DCE-E729-4A76-9D49-7C6E4BEE2652}"/>
              </a:ext>
            </a:extLst>
          </p:cNvPr>
          <p:cNvPicPr>
            <a:picLocks noChangeAspect="1"/>
          </p:cNvPicPr>
          <p:nvPr/>
        </p:nvPicPr>
        <p:blipFill>
          <a:blip r:embed="rId4"/>
          <a:stretch>
            <a:fillRect/>
          </a:stretch>
        </p:blipFill>
        <p:spPr>
          <a:xfrm>
            <a:off x="3176119" y="3157848"/>
            <a:ext cx="4788000" cy="2966798"/>
          </a:xfrm>
          <a:prstGeom prst="rect">
            <a:avLst/>
          </a:prstGeom>
        </p:spPr>
      </p:pic>
    </p:spTree>
    <p:extLst>
      <p:ext uri="{BB962C8B-B14F-4D97-AF65-F5344CB8AC3E}">
        <p14:creationId xmlns:p14="http://schemas.microsoft.com/office/powerpoint/2010/main" val="1579397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extLst>
              <a:ext uri="{BEBA8EAE-BF5A-486C-A8C5-ECC9F3942E4B}">
                <a14:imgProps xmlns:a14="http://schemas.microsoft.com/office/drawing/2010/main">
                  <a14:imgLayer r:embed="rId3">
                    <a14:imgEffect>
                      <a14:sharpenSoften amount="48000"/>
                    </a14:imgEffect>
                    <a14:imgEffect>
                      <a14:brightnessContrast bright="-30000" contrast="30000"/>
                    </a14:imgEffect>
                  </a14:imgLayer>
                </a14:imgProps>
              </a:ext>
            </a:extLst>
          </a:blip>
          <a:srcRect/>
          <a:stretch>
            <a:fillRect t="-10000" b="-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D4547-093A-478E-927E-17C4E1A03C4D}"/>
              </a:ext>
            </a:extLst>
          </p:cNvPr>
          <p:cNvSpPr>
            <a:spLocks noGrp="1"/>
          </p:cNvSpPr>
          <p:nvPr>
            <p:ph type="title"/>
          </p:nvPr>
        </p:nvSpPr>
        <p:spPr>
          <a:xfrm>
            <a:off x="0" y="0"/>
            <a:ext cx="12192000" cy="881219"/>
          </a:xfrm>
        </p:spPr>
        <p:txBody>
          <a:bodyPr>
            <a:noAutofit/>
          </a:bodyPr>
          <a:lstStyle/>
          <a:p>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Good Loan v Bad Loan KPI’s</a:t>
            </a:r>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
        <p:nvSpPr>
          <p:cNvPr id="3" name="Subtitle 2">
            <a:extLst>
              <a:ext uri="{FF2B5EF4-FFF2-40B4-BE49-F238E27FC236}">
                <a16:creationId xmlns:a16="http://schemas.microsoft.com/office/drawing/2014/main" id="{D87370F9-1E86-4C65-9D93-78DA336B2024}"/>
              </a:ext>
            </a:extLst>
          </p:cNvPr>
          <p:cNvSpPr>
            <a:spLocks noGrp="1"/>
          </p:cNvSpPr>
          <p:nvPr>
            <p:ph idx="1"/>
          </p:nvPr>
        </p:nvSpPr>
        <p:spPr>
          <a:xfrm>
            <a:off x="0" y="881218"/>
            <a:ext cx="12192000" cy="5714453"/>
          </a:xfrm>
        </p:spPr>
        <p:txBody>
          <a:bodyPr>
            <a:normAutofit fontScale="85000" lnSpcReduction="20000"/>
          </a:bodyPr>
          <a:lstStyle/>
          <a:p>
            <a:pPr marL="0" indent="0">
              <a:buNone/>
            </a:pPr>
            <a:r>
              <a:rPr lang="en-US" dirty="0">
                <a:solidFill>
                  <a:schemeClr val="bg2">
                    <a:lumMod val="10000"/>
                  </a:schemeClr>
                </a:solidFill>
                <a:latin typeface="Times New Roman" panose="02020603050405020304" pitchFamily="18" charset="0"/>
                <a:cs typeface="Times New Roman" panose="02020603050405020304" pitchFamily="18" charset="0"/>
              </a:rPr>
              <a:t>In order to evaluate the performance of our lending activities and assess the quality of our loan portfolio, we need to create a comprehensive report that distinguishes between 'Good Loans' and 'Bad Loans' based on specific loan status criteria.   </a:t>
            </a:r>
          </a:p>
          <a:p>
            <a:pPr marL="0" indent="0">
              <a:buNone/>
            </a:pPr>
            <a:r>
              <a:rPr lang="en-US" dirty="0">
                <a:solidFill>
                  <a:schemeClr val="bg2">
                    <a:lumMod val="10000"/>
                  </a:schemeClr>
                </a:solidFill>
                <a:latin typeface="Times New Roman" panose="02020603050405020304" pitchFamily="18" charset="0"/>
                <a:cs typeface="Times New Roman" panose="02020603050405020304" pitchFamily="18" charset="0"/>
              </a:rPr>
              <a:t> </a:t>
            </a:r>
          </a:p>
          <a:p>
            <a:r>
              <a:rPr lang="en-US" b="1"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Good Loan KPIs</a:t>
            </a:r>
            <a:r>
              <a:rPr lang="en-US" dirty="0">
                <a:solidFill>
                  <a:schemeClr val="bg2">
                    <a:lumMod val="10000"/>
                  </a:schemeClr>
                </a:solidFill>
                <a:latin typeface="Times New Roman" panose="02020603050405020304" pitchFamily="18" charset="0"/>
                <a:cs typeface="Times New Roman" panose="02020603050405020304" pitchFamily="18" charset="0"/>
              </a:rPr>
              <a:t>:</a:t>
            </a:r>
          </a:p>
          <a:p>
            <a:pPr marL="0" indent="0">
              <a:buNone/>
            </a:pPr>
            <a:endParaRPr lang="en-US" dirty="0">
              <a:solidFill>
                <a:schemeClr val="bg2">
                  <a:lumMod val="10000"/>
                </a:schemeClr>
              </a:solidFill>
              <a:latin typeface="Times New Roman" panose="02020603050405020304" pitchFamily="18" charset="0"/>
              <a:cs typeface="Times New Roman" panose="02020603050405020304" pitchFamily="18" charset="0"/>
            </a:endParaRPr>
          </a:p>
          <a:p>
            <a:pPr marL="0" indent="0">
              <a:buNone/>
            </a:pPr>
            <a:r>
              <a:rPr lang="en-US" dirty="0">
                <a:solidFill>
                  <a:schemeClr val="bg2">
                    <a:lumMod val="10000"/>
                  </a:schemeClr>
                </a:solidFill>
                <a:latin typeface="Times New Roman" panose="02020603050405020304" pitchFamily="18" charset="0"/>
                <a:cs typeface="Times New Roman" panose="02020603050405020304" pitchFamily="18" charset="0"/>
              </a:rPr>
              <a:t>1. </a:t>
            </a:r>
            <a:r>
              <a:rPr lang="en-US" b="1"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Good Loan Application Percentage</a:t>
            </a:r>
            <a:r>
              <a:rPr lang="en-US" dirty="0">
                <a:solidFill>
                  <a:schemeClr val="bg2">
                    <a:lumMod val="10000"/>
                  </a:schemeClr>
                </a:solidFill>
                <a:latin typeface="Times New Roman" panose="02020603050405020304" pitchFamily="18" charset="0"/>
                <a:cs typeface="Times New Roman" panose="02020603050405020304" pitchFamily="18" charset="0"/>
              </a:rPr>
              <a:t>: We need to calculate the percentage of loan applications classified as 'Good Loans.' This category includes loans with a loan status of 'Fully Paid' and 'Current.’</a:t>
            </a:r>
          </a:p>
          <a:p>
            <a:pPr marL="0" indent="0">
              <a:buNone/>
            </a:pPr>
            <a:r>
              <a:rPr lang="en-US" dirty="0">
                <a:solidFill>
                  <a:schemeClr val="bg2">
                    <a:lumMod val="10000"/>
                  </a:schemeClr>
                </a:solidFill>
                <a:latin typeface="Times New Roman" panose="02020603050405020304" pitchFamily="18" charset="0"/>
                <a:cs typeface="Times New Roman" panose="02020603050405020304" pitchFamily="18" charset="0"/>
              </a:rPr>
              <a:t>2. </a:t>
            </a:r>
            <a:r>
              <a:rPr lang="en-US" b="1"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Good Loan Applications</a:t>
            </a:r>
            <a:r>
              <a:rPr lang="en-US" dirty="0">
                <a:solidFill>
                  <a:schemeClr val="bg2">
                    <a:lumMod val="10000"/>
                  </a:schemeClr>
                </a:solidFill>
                <a:latin typeface="Times New Roman" panose="02020603050405020304" pitchFamily="18" charset="0"/>
                <a:cs typeface="Times New Roman" panose="02020603050405020304" pitchFamily="18" charset="0"/>
              </a:rPr>
              <a:t>: Identifying the total number of loan applications falling under the 'Good Loan' category, which consists of loans with a loan status of 'Fully Paid' and 'Current.’</a:t>
            </a:r>
          </a:p>
          <a:p>
            <a:pPr marL="0" indent="0">
              <a:buNone/>
            </a:pPr>
            <a:r>
              <a:rPr lang="en-US" dirty="0">
                <a:solidFill>
                  <a:schemeClr val="bg2">
                    <a:lumMod val="10000"/>
                  </a:schemeClr>
                </a:solidFill>
                <a:latin typeface="Times New Roman" panose="02020603050405020304" pitchFamily="18" charset="0"/>
                <a:cs typeface="Times New Roman" panose="02020603050405020304" pitchFamily="18" charset="0"/>
              </a:rPr>
              <a:t>3. </a:t>
            </a:r>
            <a:r>
              <a:rPr lang="en-US" b="1"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Good Loan Funded Amount</a:t>
            </a:r>
            <a:r>
              <a:rPr lang="en-US" dirty="0">
                <a:solidFill>
                  <a:schemeClr val="bg2">
                    <a:lumMod val="10000"/>
                  </a:schemeClr>
                </a:solidFill>
                <a:latin typeface="Times New Roman" panose="02020603050405020304" pitchFamily="18" charset="0"/>
                <a:cs typeface="Times New Roman" panose="02020603050405020304" pitchFamily="18" charset="0"/>
              </a:rPr>
              <a:t>: Determining the total amount of funds disbursed as 'Good Loans.' This includes the principal amounts of loans with a loan status of 'Fully Paid' and 'Current.’</a:t>
            </a:r>
          </a:p>
          <a:p>
            <a:pPr marL="0" indent="0">
              <a:buNone/>
            </a:pPr>
            <a:r>
              <a:rPr lang="en-US" dirty="0">
                <a:solidFill>
                  <a:schemeClr val="bg2">
                    <a:lumMod val="10000"/>
                  </a:schemeClr>
                </a:solidFill>
                <a:latin typeface="Times New Roman" panose="02020603050405020304" pitchFamily="18" charset="0"/>
                <a:cs typeface="Times New Roman" panose="02020603050405020304" pitchFamily="18" charset="0"/>
              </a:rPr>
              <a:t>4. </a:t>
            </a:r>
            <a:r>
              <a:rPr lang="en-US" b="1"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Good Loan Total Received Amount</a:t>
            </a:r>
            <a:r>
              <a:rPr lang="en-US" dirty="0">
                <a:solidFill>
                  <a:schemeClr val="bg2">
                    <a:lumMod val="10000"/>
                  </a:schemeClr>
                </a:solidFill>
                <a:latin typeface="Times New Roman" panose="02020603050405020304" pitchFamily="18" charset="0"/>
                <a:cs typeface="Times New Roman" panose="02020603050405020304" pitchFamily="18" charset="0"/>
              </a:rPr>
              <a:t>: Tracking the total amount received from borrowers for 'Good Loans,' which encompasses all payments made on loans with a loan status of 'Fully Paid' and 'Current.'</a:t>
            </a:r>
          </a:p>
        </p:txBody>
      </p:sp>
    </p:spTree>
    <p:extLst>
      <p:ext uri="{BB962C8B-B14F-4D97-AF65-F5344CB8AC3E}">
        <p14:creationId xmlns:p14="http://schemas.microsoft.com/office/powerpoint/2010/main" val="41185733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2038</Words>
  <Application>Microsoft Office PowerPoint</Application>
  <PresentationFormat>Widescreen</PresentationFormat>
  <Paragraphs>94</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Times New Roman</vt:lpstr>
      <vt:lpstr>Office Theme</vt:lpstr>
      <vt:lpstr>Bank Loan Finance Portfolio Presentation and Analysis</vt:lpstr>
      <vt:lpstr>Objective:</vt:lpstr>
      <vt:lpstr>Data Description:</vt:lpstr>
      <vt:lpstr>Dashboard Overview Summary:</vt:lpstr>
      <vt:lpstr>Key Performance Indicators (KPIs) Requirements:</vt:lpstr>
      <vt:lpstr>Key Performance Indicators (KPIs) Requirements:</vt:lpstr>
      <vt:lpstr>Key Performance Indicators (KPIs) Requirements:</vt:lpstr>
      <vt:lpstr>Key Performance Indicators (KPIs) Requirements:</vt:lpstr>
      <vt:lpstr>Good Loan v Bad Loan KPI’s:</vt:lpstr>
      <vt:lpstr>Good Loan v Bad Loan KPI’s:</vt:lpstr>
      <vt:lpstr>Good Loan v Bad Loan KPI’s:</vt:lpstr>
      <vt:lpstr>Loan Status Grid View:</vt:lpstr>
      <vt:lpstr>DASHBOARD 2: OVERVIEW</vt:lpstr>
      <vt:lpstr>Total Amount funded by month:</vt:lpstr>
      <vt:lpstr>Total Amount funded by state:</vt:lpstr>
      <vt:lpstr>Loan Term Analysis (Donut Chart):</vt:lpstr>
      <vt:lpstr>Employee Length Analysis (Bar Chart):</vt:lpstr>
      <vt:lpstr>Loan Purpose Breakdown (Bar Chart):</vt:lpstr>
      <vt:lpstr>Home Ownership Analysis (Tree Map):</vt:lpstr>
      <vt:lpstr>DASHBOARD 3: DETAILS</vt:lpstr>
      <vt:lpstr>DASHBOARD 3: DETAILS</vt:lpstr>
      <vt:lpstr>Summary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Rounak Pyne</dc:creator>
  <cp:lastModifiedBy>Rounak Pyne</cp:lastModifiedBy>
  <cp:revision>19</cp:revision>
  <dcterms:created xsi:type="dcterms:W3CDTF">2024-07-15T05:31:57Z</dcterms:created>
  <dcterms:modified xsi:type="dcterms:W3CDTF">2024-07-15T07:17:54Z</dcterms:modified>
</cp:coreProperties>
</file>