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9" r:id="rId15"/>
    <p:sldId id="270"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9" autoAdjust="0"/>
  </p:normalViewPr>
  <p:slideViewPr>
    <p:cSldViewPr snapToGrid="0">
      <p:cViewPr varScale="1">
        <p:scale>
          <a:sx n="64" d="100"/>
          <a:sy n="64" d="100"/>
        </p:scale>
        <p:origin x="1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59B8-1CB5-4EAE-8175-95BF2912FA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436167-00B8-4AF2-A0A3-837DF3E8C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D3261A-F437-4FDB-B34B-6DC9C705F6D9}"/>
              </a:ext>
            </a:extLst>
          </p:cNvPr>
          <p:cNvSpPr>
            <a:spLocks noGrp="1"/>
          </p:cNvSpPr>
          <p:nvPr>
            <p:ph type="dt" sz="half" idx="10"/>
          </p:nvPr>
        </p:nvSpPr>
        <p:spPr/>
        <p:txBody>
          <a:bodyPr/>
          <a:lstStyle/>
          <a:p>
            <a:fld id="{18938A3F-1D74-48D3-905C-FE009325A51C}" type="datetimeFigureOut">
              <a:rPr lang="en-IN" smtClean="0"/>
              <a:t>16-07-2024</a:t>
            </a:fld>
            <a:endParaRPr lang="en-IN"/>
          </a:p>
        </p:txBody>
      </p:sp>
      <p:sp>
        <p:nvSpPr>
          <p:cNvPr id="5" name="Footer Placeholder 4">
            <a:extLst>
              <a:ext uri="{FF2B5EF4-FFF2-40B4-BE49-F238E27FC236}">
                <a16:creationId xmlns:a16="http://schemas.microsoft.com/office/drawing/2014/main" id="{79F5A19C-EE93-495A-BE08-9F1EC4AFA0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34F55-7C67-4205-ADFB-D6F1E7F9A267}"/>
              </a:ext>
            </a:extLst>
          </p:cNvPr>
          <p:cNvSpPr>
            <a:spLocks noGrp="1"/>
          </p:cNvSpPr>
          <p:nvPr>
            <p:ph type="sldNum" sz="quarter" idx="12"/>
          </p:nvPr>
        </p:nvSpPr>
        <p:spPr/>
        <p:txBody>
          <a:bodyPr/>
          <a:lstStyle/>
          <a:p>
            <a:fld id="{EA804807-34A3-4E17-BD02-0B766619576C}" type="slidenum">
              <a:rPr lang="en-IN" smtClean="0"/>
              <a:t>‹#›</a:t>
            </a:fld>
            <a:endParaRPr lang="en-IN"/>
          </a:p>
        </p:txBody>
      </p:sp>
    </p:spTree>
    <p:extLst>
      <p:ext uri="{BB962C8B-B14F-4D97-AF65-F5344CB8AC3E}">
        <p14:creationId xmlns:p14="http://schemas.microsoft.com/office/powerpoint/2010/main" val="211652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CCC2-8C64-4DD7-89A0-288B30C95D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546A76-B93C-404B-806E-981DB8A2DA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63340-5F88-432E-8558-30AF6C40205C}"/>
              </a:ext>
            </a:extLst>
          </p:cNvPr>
          <p:cNvSpPr>
            <a:spLocks noGrp="1"/>
          </p:cNvSpPr>
          <p:nvPr>
            <p:ph type="dt" sz="half" idx="10"/>
          </p:nvPr>
        </p:nvSpPr>
        <p:spPr/>
        <p:txBody>
          <a:bodyPr/>
          <a:lstStyle/>
          <a:p>
            <a:fld id="{18938A3F-1D74-48D3-905C-FE009325A51C}" type="datetimeFigureOut">
              <a:rPr lang="en-IN" smtClean="0"/>
              <a:t>16-07-2024</a:t>
            </a:fld>
            <a:endParaRPr lang="en-IN"/>
          </a:p>
        </p:txBody>
      </p:sp>
      <p:sp>
        <p:nvSpPr>
          <p:cNvPr id="5" name="Footer Placeholder 4">
            <a:extLst>
              <a:ext uri="{FF2B5EF4-FFF2-40B4-BE49-F238E27FC236}">
                <a16:creationId xmlns:a16="http://schemas.microsoft.com/office/drawing/2014/main" id="{D58877A0-7026-4922-89E4-AD7E3845B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2FC6C6-5AC9-440A-8BF5-C98D1C14B4E0}"/>
              </a:ext>
            </a:extLst>
          </p:cNvPr>
          <p:cNvSpPr>
            <a:spLocks noGrp="1"/>
          </p:cNvSpPr>
          <p:nvPr>
            <p:ph type="sldNum" sz="quarter" idx="12"/>
          </p:nvPr>
        </p:nvSpPr>
        <p:spPr/>
        <p:txBody>
          <a:bodyPr/>
          <a:lstStyle/>
          <a:p>
            <a:fld id="{EA804807-34A3-4E17-BD02-0B766619576C}" type="slidenum">
              <a:rPr lang="en-IN" smtClean="0"/>
              <a:t>‹#›</a:t>
            </a:fld>
            <a:endParaRPr lang="en-IN"/>
          </a:p>
        </p:txBody>
      </p:sp>
    </p:spTree>
    <p:extLst>
      <p:ext uri="{BB962C8B-B14F-4D97-AF65-F5344CB8AC3E}">
        <p14:creationId xmlns:p14="http://schemas.microsoft.com/office/powerpoint/2010/main" val="22333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9BADD-132E-447E-A8F4-C7613B1F78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C17471-995B-44FE-A7BE-17A11FD3AD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0BA2DB-DBAB-4C9C-BFE9-53F21B567F85}"/>
              </a:ext>
            </a:extLst>
          </p:cNvPr>
          <p:cNvSpPr>
            <a:spLocks noGrp="1"/>
          </p:cNvSpPr>
          <p:nvPr>
            <p:ph type="dt" sz="half" idx="10"/>
          </p:nvPr>
        </p:nvSpPr>
        <p:spPr/>
        <p:txBody>
          <a:bodyPr/>
          <a:lstStyle/>
          <a:p>
            <a:fld id="{18938A3F-1D74-48D3-905C-FE009325A51C}" type="datetimeFigureOut">
              <a:rPr lang="en-IN" smtClean="0"/>
              <a:t>16-07-2024</a:t>
            </a:fld>
            <a:endParaRPr lang="en-IN"/>
          </a:p>
        </p:txBody>
      </p:sp>
      <p:sp>
        <p:nvSpPr>
          <p:cNvPr id="5" name="Footer Placeholder 4">
            <a:extLst>
              <a:ext uri="{FF2B5EF4-FFF2-40B4-BE49-F238E27FC236}">
                <a16:creationId xmlns:a16="http://schemas.microsoft.com/office/drawing/2014/main" id="{A34248B0-670E-444B-AA2F-BB8A825E24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ECD28A-69C8-4305-84A3-B16139B36E9A}"/>
              </a:ext>
            </a:extLst>
          </p:cNvPr>
          <p:cNvSpPr>
            <a:spLocks noGrp="1"/>
          </p:cNvSpPr>
          <p:nvPr>
            <p:ph type="sldNum" sz="quarter" idx="12"/>
          </p:nvPr>
        </p:nvSpPr>
        <p:spPr/>
        <p:txBody>
          <a:bodyPr/>
          <a:lstStyle/>
          <a:p>
            <a:fld id="{EA804807-34A3-4E17-BD02-0B766619576C}" type="slidenum">
              <a:rPr lang="en-IN" smtClean="0"/>
              <a:t>‹#›</a:t>
            </a:fld>
            <a:endParaRPr lang="en-IN"/>
          </a:p>
        </p:txBody>
      </p:sp>
    </p:spTree>
    <p:extLst>
      <p:ext uri="{BB962C8B-B14F-4D97-AF65-F5344CB8AC3E}">
        <p14:creationId xmlns:p14="http://schemas.microsoft.com/office/powerpoint/2010/main" val="338090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9B45-C7AF-4FEA-8019-0708480C30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8B8E0-DF69-407B-9B6A-14AC54A85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4069E2-104E-40BD-B049-D5EC237A4BB5}"/>
              </a:ext>
            </a:extLst>
          </p:cNvPr>
          <p:cNvSpPr>
            <a:spLocks noGrp="1"/>
          </p:cNvSpPr>
          <p:nvPr>
            <p:ph type="dt" sz="half" idx="10"/>
          </p:nvPr>
        </p:nvSpPr>
        <p:spPr/>
        <p:txBody>
          <a:bodyPr/>
          <a:lstStyle/>
          <a:p>
            <a:fld id="{18938A3F-1D74-48D3-905C-FE009325A51C}" type="datetimeFigureOut">
              <a:rPr lang="en-IN" smtClean="0"/>
              <a:t>16-07-2024</a:t>
            </a:fld>
            <a:endParaRPr lang="en-IN"/>
          </a:p>
        </p:txBody>
      </p:sp>
      <p:sp>
        <p:nvSpPr>
          <p:cNvPr id="5" name="Footer Placeholder 4">
            <a:extLst>
              <a:ext uri="{FF2B5EF4-FFF2-40B4-BE49-F238E27FC236}">
                <a16:creationId xmlns:a16="http://schemas.microsoft.com/office/drawing/2014/main" id="{AAB4F39B-93AF-45CC-8C6E-B9B004E27F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796C88-6086-44D8-9C14-DD3F5383AFDC}"/>
              </a:ext>
            </a:extLst>
          </p:cNvPr>
          <p:cNvSpPr>
            <a:spLocks noGrp="1"/>
          </p:cNvSpPr>
          <p:nvPr>
            <p:ph type="sldNum" sz="quarter" idx="12"/>
          </p:nvPr>
        </p:nvSpPr>
        <p:spPr/>
        <p:txBody>
          <a:bodyPr/>
          <a:lstStyle/>
          <a:p>
            <a:fld id="{EA804807-34A3-4E17-BD02-0B766619576C}" type="slidenum">
              <a:rPr lang="en-IN" smtClean="0"/>
              <a:t>‹#›</a:t>
            </a:fld>
            <a:endParaRPr lang="en-IN"/>
          </a:p>
        </p:txBody>
      </p:sp>
    </p:spTree>
    <p:extLst>
      <p:ext uri="{BB962C8B-B14F-4D97-AF65-F5344CB8AC3E}">
        <p14:creationId xmlns:p14="http://schemas.microsoft.com/office/powerpoint/2010/main" val="154301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9F3B-F400-411F-8D67-71D0E7052A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7678D6-A327-4B76-8A0A-6AC1C91CC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14329-EC6E-4E46-A327-AE13BAA62B70}"/>
              </a:ext>
            </a:extLst>
          </p:cNvPr>
          <p:cNvSpPr>
            <a:spLocks noGrp="1"/>
          </p:cNvSpPr>
          <p:nvPr>
            <p:ph type="dt" sz="half" idx="10"/>
          </p:nvPr>
        </p:nvSpPr>
        <p:spPr/>
        <p:txBody>
          <a:bodyPr/>
          <a:lstStyle/>
          <a:p>
            <a:fld id="{18938A3F-1D74-48D3-905C-FE009325A51C}" type="datetimeFigureOut">
              <a:rPr lang="en-IN" smtClean="0"/>
              <a:t>16-07-2024</a:t>
            </a:fld>
            <a:endParaRPr lang="en-IN"/>
          </a:p>
        </p:txBody>
      </p:sp>
      <p:sp>
        <p:nvSpPr>
          <p:cNvPr id="5" name="Footer Placeholder 4">
            <a:extLst>
              <a:ext uri="{FF2B5EF4-FFF2-40B4-BE49-F238E27FC236}">
                <a16:creationId xmlns:a16="http://schemas.microsoft.com/office/drawing/2014/main" id="{B840FBE4-BCE8-4E4D-A58E-8F71AC756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370BA1-3239-4F68-82CE-B0A58AF42439}"/>
              </a:ext>
            </a:extLst>
          </p:cNvPr>
          <p:cNvSpPr>
            <a:spLocks noGrp="1"/>
          </p:cNvSpPr>
          <p:nvPr>
            <p:ph type="sldNum" sz="quarter" idx="12"/>
          </p:nvPr>
        </p:nvSpPr>
        <p:spPr/>
        <p:txBody>
          <a:bodyPr/>
          <a:lstStyle/>
          <a:p>
            <a:fld id="{EA804807-34A3-4E17-BD02-0B766619576C}" type="slidenum">
              <a:rPr lang="en-IN" smtClean="0"/>
              <a:t>‹#›</a:t>
            </a:fld>
            <a:endParaRPr lang="en-IN"/>
          </a:p>
        </p:txBody>
      </p:sp>
    </p:spTree>
    <p:extLst>
      <p:ext uri="{BB962C8B-B14F-4D97-AF65-F5344CB8AC3E}">
        <p14:creationId xmlns:p14="http://schemas.microsoft.com/office/powerpoint/2010/main" val="270329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C56C-6646-41C3-A35F-C7A3F8FA95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2B7B45-1369-4E6B-9556-296394BE3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882C80-40FF-4D75-A901-721CBD332E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6A43FA-8A19-4B60-A9C5-4E0FA6F63A86}"/>
              </a:ext>
            </a:extLst>
          </p:cNvPr>
          <p:cNvSpPr>
            <a:spLocks noGrp="1"/>
          </p:cNvSpPr>
          <p:nvPr>
            <p:ph type="dt" sz="half" idx="10"/>
          </p:nvPr>
        </p:nvSpPr>
        <p:spPr/>
        <p:txBody>
          <a:bodyPr/>
          <a:lstStyle/>
          <a:p>
            <a:fld id="{18938A3F-1D74-48D3-905C-FE009325A51C}" type="datetimeFigureOut">
              <a:rPr lang="en-IN" smtClean="0"/>
              <a:t>16-07-2024</a:t>
            </a:fld>
            <a:endParaRPr lang="en-IN"/>
          </a:p>
        </p:txBody>
      </p:sp>
      <p:sp>
        <p:nvSpPr>
          <p:cNvPr id="6" name="Footer Placeholder 5">
            <a:extLst>
              <a:ext uri="{FF2B5EF4-FFF2-40B4-BE49-F238E27FC236}">
                <a16:creationId xmlns:a16="http://schemas.microsoft.com/office/drawing/2014/main" id="{99256EE1-AD43-41A7-8A81-B6AAE8933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1F52AA-DE4F-4F47-A879-832CE3CFCCF5}"/>
              </a:ext>
            </a:extLst>
          </p:cNvPr>
          <p:cNvSpPr>
            <a:spLocks noGrp="1"/>
          </p:cNvSpPr>
          <p:nvPr>
            <p:ph type="sldNum" sz="quarter" idx="12"/>
          </p:nvPr>
        </p:nvSpPr>
        <p:spPr/>
        <p:txBody>
          <a:bodyPr/>
          <a:lstStyle/>
          <a:p>
            <a:fld id="{EA804807-34A3-4E17-BD02-0B766619576C}" type="slidenum">
              <a:rPr lang="en-IN" smtClean="0"/>
              <a:t>‹#›</a:t>
            </a:fld>
            <a:endParaRPr lang="en-IN"/>
          </a:p>
        </p:txBody>
      </p:sp>
    </p:spTree>
    <p:extLst>
      <p:ext uri="{BB962C8B-B14F-4D97-AF65-F5344CB8AC3E}">
        <p14:creationId xmlns:p14="http://schemas.microsoft.com/office/powerpoint/2010/main" val="161670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83A3-538B-4C9B-967A-09A8F33627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4E8BA0-A872-4401-B748-288F3D8828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4434C7-40C4-4724-BFE9-AAF03279F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77AFE7-F4ED-4AC1-B249-8FB1D8CB7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C6C699-14BC-4FCD-8BC2-C6AD4A5BFA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9F4F16-E491-409F-9D55-A8B3CAFC16A0}"/>
              </a:ext>
            </a:extLst>
          </p:cNvPr>
          <p:cNvSpPr>
            <a:spLocks noGrp="1"/>
          </p:cNvSpPr>
          <p:nvPr>
            <p:ph type="dt" sz="half" idx="10"/>
          </p:nvPr>
        </p:nvSpPr>
        <p:spPr/>
        <p:txBody>
          <a:bodyPr/>
          <a:lstStyle/>
          <a:p>
            <a:fld id="{18938A3F-1D74-48D3-905C-FE009325A51C}" type="datetimeFigureOut">
              <a:rPr lang="en-IN" smtClean="0"/>
              <a:t>16-07-2024</a:t>
            </a:fld>
            <a:endParaRPr lang="en-IN"/>
          </a:p>
        </p:txBody>
      </p:sp>
      <p:sp>
        <p:nvSpPr>
          <p:cNvPr id="8" name="Footer Placeholder 7">
            <a:extLst>
              <a:ext uri="{FF2B5EF4-FFF2-40B4-BE49-F238E27FC236}">
                <a16:creationId xmlns:a16="http://schemas.microsoft.com/office/drawing/2014/main" id="{67BC613C-AB08-45A2-AC98-3FF78A3645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776168-9FE7-4793-AB25-018C145B61DC}"/>
              </a:ext>
            </a:extLst>
          </p:cNvPr>
          <p:cNvSpPr>
            <a:spLocks noGrp="1"/>
          </p:cNvSpPr>
          <p:nvPr>
            <p:ph type="sldNum" sz="quarter" idx="12"/>
          </p:nvPr>
        </p:nvSpPr>
        <p:spPr/>
        <p:txBody>
          <a:bodyPr/>
          <a:lstStyle/>
          <a:p>
            <a:fld id="{EA804807-34A3-4E17-BD02-0B766619576C}" type="slidenum">
              <a:rPr lang="en-IN" smtClean="0"/>
              <a:t>‹#›</a:t>
            </a:fld>
            <a:endParaRPr lang="en-IN"/>
          </a:p>
        </p:txBody>
      </p:sp>
    </p:spTree>
    <p:extLst>
      <p:ext uri="{BB962C8B-B14F-4D97-AF65-F5344CB8AC3E}">
        <p14:creationId xmlns:p14="http://schemas.microsoft.com/office/powerpoint/2010/main" val="45598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54CF-5105-4F3A-96A2-60F07A63EF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B4DBA0-2C6B-44AF-9E73-EDD41D757A42}"/>
              </a:ext>
            </a:extLst>
          </p:cNvPr>
          <p:cNvSpPr>
            <a:spLocks noGrp="1"/>
          </p:cNvSpPr>
          <p:nvPr>
            <p:ph type="dt" sz="half" idx="10"/>
          </p:nvPr>
        </p:nvSpPr>
        <p:spPr/>
        <p:txBody>
          <a:bodyPr/>
          <a:lstStyle/>
          <a:p>
            <a:fld id="{18938A3F-1D74-48D3-905C-FE009325A51C}" type="datetimeFigureOut">
              <a:rPr lang="en-IN" smtClean="0"/>
              <a:t>16-07-2024</a:t>
            </a:fld>
            <a:endParaRPr lang="en-IN"/>
          </a:p>
        </p:txBody>
      </p:sp>
      <p:sp>
        <p:nvSpPr>
          <p:cNvPr id="4" name="Footer Placeholder 3">
            <a:extLst>
              <a:ext uri="{FF2B5EF4-FFF2-40B4-BE49-F238E27FC236}">
                <a16:creationId xmlns:a16="http://schemas.microsoft.com/office/drawing/2014/main" id="{B32E60F3-221D-484C-845C-37238BC3E4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C430F8-E08C-4006-927B-5DB90411C18F}"/>
              </a:ext>
            </a:extLst>
          </p:cNvPr>
          <p:cNvSpPr>
            <a:spLocks noGrp="1"/>
          </p:cNvSpPr>
          <p:nvPr>
            <p:ph type="sldNum" sz="quarter" idx="12"/>
          </p:nvPr>
        </p:nvSpPr>
        <p:spPr/>
        <p:txBody>
          <a:bodyPr/>
          <a:lstStyle/>
          <a:p>
            <a:fld id="{EA804807-34A3-4E17-BD02-0B766619576C}" type="slidenum">
              <a:rPr lang="en-IN" smtClean="0"/>
              <a:t>‹#›</a:t>
            </a:fld>
            <a:endParaRPr lang="en-IN"/>
          </a:p>
        </p:txBody>
      </p:sp>
    </p:spTree>
    <p:extLst>
      <p:ext uri="{BB962C8B-B14F-4D97-AF65-F5344CB8AC3E}">
        <p14:creationId xmlns:p14="http://schemas.microsoft.com/office/powerpoint/2010/main" val="118141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11E0F-B7A4-4C44-8321-C0B9FF8F8A59}"/>
              </a:ext>
            </a:extLst>
          </p:cNvPr>
          <p:cNvSpPr>
            <a:spLocks noGrp="1"/>
          </p:cNvSpPr>
          <p:nvPr>
            <p:ph type="dt" sz="half" idx="10"/>
          </p:nvPr>
        </p:nvSpPr>
        <p:spPr/>
        <p:txBody>
          <a:bodyPr/>
          <a:lstStyle/>
          <a:p>
            <a:fld id="{18938A3F-1D74-48D3-905C-FE009325A51C}" type="datetimeFigureOut">
              <a:rPr lang="en-IN" smtClean="0"/>
              <a:t>16-07-2024</a:t>
            </a:fld>
            <a:endParaRPr lang="en-IN"/>
          </a:p>
        </p:txBody>
      </p:sp>
      <p:sp>
        <p:nvSpPr>
          <p:cNvPr id="3" name="Footer Placeholder 2">
            <a:extLst>
              <a:ext uri="{FF2B5EF4-FFF2-40B4-BE49-F238E27FC236}">
                <a16:creationId xmlns:a16="http://schemas.microsoft.com/office/drawing/2014/main" id="{812F2FF6-3489-4128-9701-949333B552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3335CE-E0F2-4865-8843-7C79CA67C0E7}"/>
              </a:ext>
            </a:extLst>
          </p:cNvPr>
          <p:cNvSpPr>
            <a:spLocks noGrp="1"/>
          </p:cNvSpPr>
          <p:nvPr>
            <p:ph type="sldNum" sz="quarter" idx="12"/>
          </p:nvPr>
        </p:nvSpPr>
        <p:spPr/>
        <p:txBody>
          <a:bodyPr/>
          <a:lstStyle/>
          <a:p>
            <a:fld id="{EA804807-34A3-4E17-BD02-0B766619576C}" type="slidenum">
              <a:rPr lang="en-IN" smtClean="0"/>
              <a:t>‹#›</a:t>
            </a:fld>
            <a:endParaRPr lang="en-IN"/>
          </a:p>
        </p:txBody>
      </p:sp>
    </p:spTree>
    <p:extLst>
      <p:ext uri="{BB962C8B-B14F-4D97-AF65-F5344CB8AC3E}">
        <p14:creationId xmlns:p14="http://schemas.microsoft.com/office/powerpoint/2010/main" val="264767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0D16-53FA-4FAC-9191-594BA4710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A21D9B-264B-4368-939F-F3218E63E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DD1E49-57AD-48D8-B803-0DE51F7AF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FA7A4-8556-40DE-AC75-38676109ADD2}"/>
              </a:ext>
            </a:extLst>
          </p:cNvPr>
          <p:cNvSpPr>
            <a:spLocks noGrp="1"/>
          </p:cNvSpPr>
          <p:nvPr>
            <p:ph type="dt" sz="half" idx="10"/>
          </p:nvPr>
        </p:nvSpPr>
        <p:spPr/>
        <p:txBody>
          <a:bodyPr/>
          <a:lstStyle/>
          <a:p>
            <a:fld id="{18938A3F-1D74-48D3-905C-FE009325A51C}" type="datetimeFigureOut">
              <a:rPr lang="en-IN" smtClean="0"/>
              <a:t>16-07-2024</a:t>
            </a:fld>
            <a:endParaRPr lang="en-IN"/>
          </a:p>
        </p:txBody>
      </p:sp>
      <p:sp>
        <p:nvSpPr>
          <p:cNvPr id="6" name="Footer Placeholder 5">
            <a:extLst>
              <a:ext uri="{FF2B5EF4-FFF2-40B4-BE49-F238E27FC236}">
                <a16:creationId xmlns:a16="http://schemas.microsoft.com/office/drawing/2014/main" id="{7FD592E7-8E27-40C4-8ADE-27081F3289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C8C36F-9BBA-45C9-BB25-5B801CADB12C}"/>
              </a:ext>
            </a:extLst>
          </p:cNvPr>
          <p:cNvSpPr>
            <a:spLocks noGrp="1"/>
          </p:cNvSpPr>
          <p:nvPr>
            <p:ph type="sldNum" sz="quarter" idx="12"/>
          </p:nvPr>
        </p:nvSpPr>
        <p:spPr/>
        <p:txBody>
          <a:bodyPr/>
          <a:lstStyle/>
          <a:p>
            <a:fld id="{EA804807-34A3-4E17-BD02-0B766619576C}" type="slidenum">
              <a:rPr lang="en-IN" smtClean="0"/>
              <a:t>‹#›</a:t>
            </a:fld>
            <a:endParaRPr lang="en-IN"/>
          </a:p>
        </p:txBody>
      </p:sp>
    </p:spTree>
    <p:extLst>
      <p:ext uri="{BB962C8B-B14F-4D97-AF65-F5344CB8AC3E}">
        <p14:creationId xmlns:p14="http://schemas.microsoft.com/office/powerpoint/2010/main" val="8702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F95D-FBCA-414D-BBBC-419032495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7D063B-ACA9-43D4-BA8F-BC2C2C633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D39B47-8520-4DD8-9777-9AA6A2086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61F59-D302-40D3-94BA-2309C9DA33BC}"/>
              </a:ext>
            </a:extLst>
          </p:cNvPr>
          <p:cNvSpPr>
            <a:spLocks noGrp="1"/>
          </p:cNvSpPr>
          <p:nvPr>
            <p:ph type="dt" sz="half" idx="10"/>
          </p:nvPr>
        </p:nvSpPr>
        <p:spPr/>
        <p:txBody>
          <a:bodyPr/>
          <a:lstStyle/>
          <a:p>
            <a:fld id="{18938A3F-1D74-48D3-905C-FE009325A51C}" type="datetimeFigureOut">
              <a:rPr lang="en-IN" smtClean="0"/>
              <a:t>16-07-2024</a:t>
            </a:fld>
            <a:endParaRPr lang="en-IN"/>
          </a:p>
        </p:txBody>
      </p:sp>
      <p:sp>
        <p:nvSpPr>
          <p:cNvPr id="6" name="Footer Placeholder 5">
            <a:extLst>
              <a:ext uri="{FF2B5EF4-FFF2-40B4-BE49-F238E27FC236}">
                <a16:creationId xmlns:a16="http://schemas.microsoft.com/office/drawing/2014/main" id="{550FEB9D-2005-4B23-B626-2461927B41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F6A8C9-79C0-4531-B236-0D67ABF63F96}"/>
              </a:ext>
            </a:extLst>
          </p:cNvPr>
          <p:cNvSpPr>
            <a:spLocks noGrp="1"/>
          </p:cNvSpPr>
          <p:nvPr>
            <p:ph type="sldNum" sz="quarter" idx="12"/>
          </p:nvPr>
        </p:nvSpPr>
        <p:spPr/>
        <p:txBody>
          <a:bodyPr/>
          <a:lstStyle/>
          <a:p>
            <a:fld id="{EA804807-34A3-4E17-BD02-0B766619576C}" type="slidenum">
              <a:rPr lang="en-IN" smtClean="0"/>
              <a:t>‹#›</a:t>
            </a:fld>
            <a:endParaRPr lang="en-IN"/>
          </a:p>
        </p:txBody>
      </p:sp>
    </p:spTree>
    <p:extLst>
      <p:ext uri="{BB962C8B-B14F-4D97-AF65-F5344CB8AC3E}">
        <p14:creationId xmlns:p14="http://schemas.microsoft.com/office/powerpoint/2010/main" val="213718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4EE6C-3865-4C35-8F15-5D16C53BB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B846FD-8D8A-4E92-B6F9-5303F48E5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8440D-1451-49A5-901F-E63F70EA2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38A3F-1D74-48D3-905C-FE009325A51C}" type="datetimeFigureOut">
              <a:rPr lang="en-IN" smtClean="0"/>
              <a:t>16-07-2024</a:t>
            </a:fld>
            <a:endParaRPr lang="en-IN"/>
          </a:p>
        </p:txBody>
      </p:sp>
      <p:sp>
        <p:nvSpPr>
          <p:cNvPr id="5" name="Footer Placeholder 4">
            <a:extLst>
              <a:ext uri="{FF2B5EF4-FFF2-40B4-BE49-F238E27FC236}">
                <a16:creationId xmlns:a16="http://schemas.microsoft.com/office/drawing/2014/main" id="{420A3FAA-CCF8-4F56-9988-F3CF8DA36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11AE6A-929C-4ED8-91AA-A1047E16D4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04807-34A3-4E17-BD02-0B766619576C}" type="slidenum">
              <a:rPr lang="en-IN" smtClean="0"/>
              <a:t>‹#›</a:t>
            </a:fld>
            <a:endParaRPr lang="en-IN"/>
          </a:p>
        </p:txBody>
      </p:sp>
    </p:spTree>
    <p:extLst>
      <p:ext uri="{BB962C8B-B14F-4D97-AF65-F5344CB8AC3E}">
        <p14:creationId xmlns:p14="http://schemas.microsoft.com/office/powerpoint/2010/main" val="1918463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mailto:rounakpyne.official@gmail.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techlusive.in/apps/blinkit-launches-brand-stores-to-let-brands-showcase-their-products-1358886/"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5216"/>
            <a:ext cx="11675675" cy="6567567"/>
          </a:xfrm>
          <a:prstGeom prst="rect">
            <a:avLst/>
          </a:prstGeom>
        </p:spPr>
      </p:pic>
      <p:sp>
        <p:nvSpPr>
          <p:cNvPr id="2" name="Title 1">
            <a:extLst>
              <a:ext uri="{FF2B5EF4-FFF2-40B4-BE49-F238E27FC236}">
                <a16:creationId xmlns:a16="http://schemas.microsoft.com/office/drawing/2014/main" id="{9C959804-796E-4752-B37D-B5D7E6A6F471}"/>
              </a:ext>
            </a:extLst>
          </p:cNvPr>
          <p:cNvSpPr>
            <a:spLocks noGrp="1"/>
          </p:cNvSpPr>
          <p:nvPr>
            <p:ph type="ctrTitle"/>
          </p:nvPr>
        </p:nvSpPr>
        <p:spPr>
          <a:xfrm>
            <a:off x="736184" y="1347216"/>
            <a:ext cx="11197653" cy="1111171"/>
          </a:xfrm>
        </p:spPr>
        <p:txBody>
          <a:bodyPr/>
          <a:lstStyle/>
          <a:p>
            <a:r>
              <a:rPr lang="en-US"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BlinkIT Sales Business Analysis</a:t>
            </a:r>
            <a:endParaRPr lang="en-IN"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endParaRPr>
          </a:p>
        </p:txBody>
      </p:sp>
      <p:sp>
        <p:nvSpPr>
          <p:cNvPr id="3" name="Subtitle 2">
            <a:extLst>
              <a:ext uri="{FF2B5EF4-FFF2-40B4-BE49-F238E27FC236}">
                <a16:creationId xmlns:a16="http://schemas.microsoft.com/office/drawing/2014/main" id="{1CE23E0E-0DA7-450C-81F4-9AF250CDB87D}"/>
              </a:ext>
            </a:extLst>
          </p:cNvPr>
          <p:cNvSpPr>
            <a:spLocks noGrp="1"/>
          </p:cNvSpPr>
          <p:nvPr>
            <p:ph type="subTitle" idx="1"/>
          </p:nvPr>
        </p:nvSpPr>
        <p:spPr>
          <a:xfrm>
            <a:off x="2428407" y="5081666"/>
            <a:ext cx="9288905" cy="1481852"/>
          </a:xfrm>
        </p:spPr>
        <p:txBody>
          <a:bodyPr>
            <a:normAutofit/>
          </a:bodyPr>
          <a:lstStyle/>
          <a:p>
            <a:pPr algn="r"/>
            <a:r>
              <a:rPr lang="en-US" dirty="0">
                <a:solidFill>
                  <a:schemeClr val="tx1">
                    <a:lumMod val="95000"/>
                    <a:lumOff val="5000"/>
                  </a:schemeClr>
                </a:solidFill>
              </a:rPr>
              <a:t>This Sales Business </a:t>
            </a:r>
            <a:r>
              <a:rPr lang="en-US" dirty="0"/>
              <a:t>Comprehensive Analysis Using Power BI</a:t>
            </a:r>
            <a:r>
              <a:rPr lang="en-US" dirty="0">
                <a:solidFill>
                  <a:schemeClr val="tx1">
                    <a:lumMod val="95000"/>
                    <a:lumOff val="5000"/>
                  </a:schemeClr>
                </a:solidFill>
              </a:rPr>
              <a:t> will help the decision makers of BlinkIT to serve their customer much efficiently</a:t>
            </a:r>
            <a:r>
              <a:rPr lang="en-US" dirty="0"/>
              <a:t>.</a:t>
            </a:r>
          </a:p>
          <a:p>
            <a:pPr algn="r"/>
            <a:r>
              <a:rPr lang="en-US" dirty="0"/>
              <a:t>By Rounak Pyne</a:t>
            </a:r>
            <a:endParaRPr lang="en-IN" dirty="0"/>
          </a:p>
        </p:txBody>
      </p:sp>
    </p:spTree>
    <p:extLst>
      <p:ext uri="{BB962C8B-B14F-4D97-AF65-F5344CB8AC3E}">
        <p14:creationId xmlns:p14="http://schemas.microsoft.com/office/powerpoint/2010/main" val="1353784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592103" y="250569"/>
            <a:ext cx="10515600" cy="998980"/>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Visualizations:</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592103" y="1389164"/>
            <a:ext cx="927142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Total Sales by Outlet Establishment: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Objective: Evaluate how outlet establishment year influences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Chart Type: Line Chart.</a:t>
            </a:r>
            <a:endParaRPr kumimoji="0" lang="en-US" altLang="en-US" sz="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7BF6D92-7309-4B8B-9EDA-BEDFF5BDE999}"/>
              </a:ext>
            </a:extLst>
          </p:cNvPr>
          <p:cNvPicPr>
            <a:picLocks noChangeAspect="1"/>
          </p:cNvPicPr>
          <p:nvPr/>
        </p:nvPicPr>
        <p:blipFill>
          <a:blip r:embed="rId4"/>
          <a:stretch>
            <a:fillRect/>
          </a:stretch>
        </p:blipFill>
        <p:spPr>
          <a:xfrm>
            <a:off x="2502577" y="2447961"/>
            <a:ext cx="8485214" cy="4010425"/>
          </a:xfrm>
          <a:prstGeom prst="rect">
            <a:avLst/>
          </a:prstGeom>
        </p:spPr>
      </p:pic>
    </p:spTree>
    <p:extLst>
      <p:ext uri="{BB962C8B-B14F-4D97-AF65-F5344CB8AC3E}">
        <p14:creationId xmlns:p14="http://schemas.microsoft.com/office/powerpoint/2010/main" val="126569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592103" y="250569"/>
            <a:ext cx="10515600" cy="998980"/>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Visualizations:</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592103" y="1235276"/>
            <a:ext cx="927142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Sales by Outlet Size: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Objective: Analyze correlation between outlet size and total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Chart Type: Donut/Pie Chart.</a:t>
            </a:r>
            <a:endParaRPr kumimoji="0" lang="en-US" altLang="en-US" sz="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2D53BF09-6BEA-40BA-AE34-EE5309C9DCE7}"/>
              </a:ext>
            </a:extLst>
          </p:cNvPr>
          <p:cNvPicPr>
            <a:picLocks noChangeAspect="1"/>
          </p:cNvPicPr>
          <p:nvPr/>
        </p:nvPicPr>
        <p:blipFill>
          <a:blip r:embed="rId4"/>
          <a:stretch>
            <a:fillRect/>
          </a:stretch>
        </p:blipFill>
        <p:spPr>
          <a:xfrm>
            <a:off x="3565627" y="2608743"/>
            <a:ext cx="5060745" cy="3998688"/>
          </a:xfrm>
          <a:prstGeom prst="rect">
            <a:avLst/>
          </a:prstGeom>
        </p:spPr>
      </p:pic>
    </p:spTree>
    <p:extLst>
      <p:ext uri="{BB962C8B-B14F-4D97-AF65-F5344CB8AC3E}">
        <p14:creationId xmlns:p14="http://schemas.microsoft.com/office/powerpoint/2010/main" val="313311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592103" y="250569"/>
            <a:ext cx="10515600" cy="998980"/>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Visualizations:</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592103" y="1235276"/>
            <a:ext cx="927142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Sales by Outlet Location: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Objective: Assess geographic distribution of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Chart Type: Funnel Map.</a:t>
            </a:r>
            <a:endParaRPr kumimoji="0" lang="en-US" altLang="en-US" sz="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981FF7F6-3B91-488C-AF77-FE7F3F62DDD5}"/>
              </a:ext>
            </a:extLst>
          </p:cNvPr>
          <p:cNvPicPr>
            <a:picLocks noChangeAspect="1"/>
          </p:cNvPicPr>
          <p:nvPr/>
        </p:nvPicPr>
        <p:blipFill>
          <a:blip r:embed="rId4"/>
          <a:stretch>
            <a:fillRect/>
          </a:stretch>
        </p:blipFill>
        <p:spPr>
          <a:xfrm>
            <a:off x="4429827" y="2619411"/>
            <a:ext cx="3754802" cy="3988020"/>
          </a:xfrm>
          <a:prstGeom prst="rect">
            <a:avLst/>
          </a:prstGeom>
        </p:spPr>
      </p:pic>
    </p:spTree>
    <p:extLst>
      <p:ext uri="{BB962C8B-B14F-4D97-AF65-F5344CB8AC3E}">
        <p14:creationId xmlns:p14="http://schemas.microsoft.com/office/powerpoint/2010/main" val="13559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592103" y="250569"/>
            <a:ext cx="10515600" cy="998980"/>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Visualizations:</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592103" y="1235276"/>
            <a:ext cx="927142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All Metrics by Outlet Type: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Objective: Provide a comprehensive view of all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Chart Type: Matrix Card.</a:t>
            </a:r>
            <a:endParaRPr kumimoji="0" lang="en-US" altLang="en-US" sz="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AEFD66D0-4373-471B-BC94-0174CBE18931}"/>
              </a:ext>
            </a:extLst>
          </p:cNvPr>
          <p:cNvPicPr>
            <a:picLocks noChangeAspect="1"/>
          </p:cNvPicPr>
          <p:nvPr/>
        </p:nvPicPr>
        <p:blipFill>
          <a:blip r:embed="rId4"/>
          <a:stretch>
            <a:fillRect/>
          </a:stretch>
        </p:blipFill>
        <p:spPr>
          <a:xfrm>
            <a:off x="1944653" y="2904541"/>
            <a:ext cx="7810500" cy="3467100"/>
          </a:xfrm>
          <a:prstGeom prst="rect">
            <a:avLst/>
          </a:prstGeom>
        </p:spPr>
      </p:pic>
    </p:spTree>
    <p:extLst>
      <p:ext uri="{BB962C8B-B14F-4D97-AF65-F5344CB8AC3E}">
        <p14:creationId xmlns:p14="http://schemas.microsoft.com/office/powerpoint/2010/main" val="369951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39864"/>
            <a:ext cx="11817245" cy="6818136"/>
          </a:xfrm>
          <a:prstGeom prst="rect">
            <a:avLst/>
          </a:prstGeom>
          <a:ln>
            <a:noFill/>
          </a:ln>
          <a:effectLst>
            <a:outerShdw blurRad="292100" dist="139700" dir="2700000" algn="tl" rotWithShape="0">
              <a:srgbClr val="333333">
                <a:alpha val="65000"/>
              </a:srgbClr>
            </a:outerShdw>
          </a:effectLst>
        </p:spPr>
      </p:pic>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374756" y="401447"/>
            <a:ext cx="11442489" cy="6416689"/>
          </a:xfrm>
          <a:prstGeom prst="rect">
            <a:avLst/>
          </a:prstGeom>
          <a:solidFill>
            <a:schemeClr val="bg1">
              <a:alpha val="46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IN" sz="1600" dirty="0">
                <a:latin typeface="Segoe UI Semibold" panose="020B0702040204020203" pitchFamily="34" charset="0"/>
                <a:cs typeface="Segoe UI Semibold" panose="020B0702040204020203" pitchFamily="34" charset="0"/>
              </a:rPr>
              <a:t>Key Findings</a:t>
            </a:r>
            <a:r>
              <a:rPr lang="en-IN" sz="1600" dirty="0"/>
              <a:t>:</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Total Sales Performance:</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Blinkit has achieved total sales of $1.20M.</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The average sales per transaction are $140.99.</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Product Performance:</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The top-selling item types are Fruits and Vegetables ($178.12K) and Snack Foods ($175.43K).</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Other significant contributors include Household items ($135.98K), Frozen Foods ($118.56K), </a:t>
            </a:r>
          </a:p>
          <a:p>
            <a:pPr marL="457200" lvl="1" indent="0" eaLnBrk="0" fontAlgn="base" hangingPunct="0">
              <a:lnSpc>
                <a:spcPct val="100000"/>
              </a:lnSpc>
              <a:spcBef>
                <a:spcPct val="0"/>
              </a:spcBef>
              <a:spcAft>
                <a:spcPct val="0"/>
              </a:spcAft>
              <a:buNone/>
            </a:pPr>
            <a:r>
              <a:rPr lang="en-US" altLang="en-US" sz="1600" dirty="0">
                <a:latin typeface="Segoe UI Semibold" panose="020B07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and Dairy products ($101.28K).</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Customer Satisfaction:</a:t>
            </a:r>
          </a:p>
          <a:p>
            <a:pPr marL="914400" lvl="2" indent="0" eaLnBrk="0" fontAlgn="base" hangingPunct="0">
              <a:lnSpc>
                <a:spcPct val="100000"/>
              </a:lnSpc>
              <a:spcBef>
                <a:spcPct val="0"/>
              </a:spcBef>
              <a:spcAft>
                <a:spcPct val="0"/>
              </a:spcAft>
              <a:buNone/>
            </a:pPr>
            <a:r>
              <a:rPr lang="en-US" altLang="en-US" sz="1600" dirty="0">
                <a:latin typeface="Segoe UI Semibold" panose="020B0702040204020203" pitchFamily="34" charset="0"/>
                <a:cs typeface="Segoe UI Semibold" panose="020B0702040204020203" pitchFamily="34" charset="0"/>
              </a:rPr>
              <a:t>The average customer rating is 3.92 out of 5.</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Inventory and Sales Distribution:</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Blinkit offers a total of 9K items.</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Total sales by outlet size indicate that medium-sized outlets generate the highest sales ($507.90K), followed by large ($444.79K) and small outlets ($248.99K).</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Sales are distributed across three tiers of outlet locations, with Tier 3 outlets generating the highest sales ($472.13K), followed by Tier 2 ($393.15K), and Tier 1 ($336.4K).</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Outlet Establishment Year:</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Sales have fluctuated over the years, with notable peaks around certain years (e.g., $205K in one year) and drops in others ($131K in 2020).</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Fat Content Analysis:</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Low-fat items have higher total sales ($776.32K) compared to regular fat items ($425.36K).</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Outlet Type Analysis:</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Supermarket Type 1 outlets have the highest total sales ($787.55K) and the highest number of items (5577), but 	their average sales ($141.21) and rating (4) are comparable to other types. Grocery stores have higher total sales ($151.94K) </a:t>
            </a:r>
            <a:r>
              <a:rPr lang="en-US" altLang="en-US" sz="1600" dirty="0">
                <a:latin typeface="Segoe UI Semibold" panose="020B0702040204020203" pitchFamily="34" charset="0"/>
                <a:cs typeface="Segoe UI Semibold" panose="020B0702040204020203" pitchFamily="34" charset="0"/>
              </a:rPr>
              <a:t>and item visibility (113.57), indicating effective inventory display.</a:t>
            </a:r>
          </a:p>
        </p:txBody>
      </p:sp>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374755" y="0"/>
            <a:ext cx="10515600" cy="689548"/>
          </a:xfrm>
        </p:spPr>
        <p:txBody>
          <a:bodyPr>
            <a:normAutofit/>
          </a:bodyPr>
          <a:lstStyle/>
          <a:p>
            <a:r>
              <a:rPr lang="en-IN" sz="4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Insights and Recommendations:</a:t>
            </a:r>
          </a:p>
        </p:txBody>
      </p:sp>
    </p:spTree>
    <p:extLst>
      <p:ext uri="{BB962C8B-B14F-4D97-AF65-F5344CB8AC3E}">
        <p14:creationId xmlns:p14="http://schemas.microsoft.com/office/powerpoint/2010/main" val="68605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39864"/>
            <a:ext cx="11817245" cy="6818136"/>
          </a:xfrm>
          <a:prstGeom prst="rect">
            <a:avLst/>
          </a:prstGeom>
          <a:ln>
            <a:noFill/>
          </a:ln>
          <a:effectLst>
            <a:outerShdw blurRad="292100" dist="139700" dir="2700000" algn="tl" rotWithShape="0">
              <a:srgbClr val="333333">
                <a:alpha val="65000"/>
              </a:srgbClr>
            </a:outerShdw>
          </a:effectLst>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374755" y="0"/>
            <a:ext cx="10515600" cy="689548"/>
          </a:xfrm>
        </p:spPr>
        <p:txBody>
          <a:bodyPr>
            <a:normAutofit/>
          </a:bodyPr>
          <a:lstStyle/>
          <a:p>
            <a:r>
              <a:rPr lang="en-IN" sz="4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Insights and Recommendations:</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374755" y="647668"/>
            <a:ext cx="11559083" cy="6001643"/>
          </a:xfrm>
          <a:prstGeom prst="rect">
            <a:avLst/>
          </a:prstGeom>
          <a:solidFill>
            <a:schemeClr val="lt1">
              <a:alpha val="46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Segoe UI Semibold" panose="020B0702040204020203" pitchFamily="34" charset="0"/>
                <a:cs typeface="Segoe UI Semibold" panose="020B0702040204020203" pitchFamily="34" charset="0"/>
              </a:rPr>
              <a:t>Recommendations</a:t>
            </a:r>
          </a:p>
          <a:p>
            <a:pPr marL="0" marR="0" lvl="0" indent="0" algn="l" defTabSz="914400" rtl="0" eaLnBrk="0" fontAlgn="base" latinLnBrk="0" hangingPunct="0">
              <a:lnSpc>
                <a:spcPct val="100000"/>
              </a:lnSpc>
              <a:spcBef>
                <a:spcPct val="0"/>
              </a:spcBef>
              <a:spcAft>
                <a:spcPct val="0"/>
              </a:spcAft>
              <a:buClrTx/>
              <a:buSzTx/>
              <a:buNone/>
              <a:tabLst/>
            </a:pPr>
            <a:endParaRPr lang="en-US" sz="1600" dirty="0">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Segoe UI Semibold" panose="020B0702040204020203" pitchFamily="34" charset="0"/>
                <a:cs typeface="Segoe UI Semibold" panose="020B0702040204020203" pitchFamily="34" charset="0"/>
              </a:rPr>
              <a:t>    Sales Strategy Enhancement: Focus marketing efforts on top-performing product categories like Fruits and Vegetables 	and Snack Foods to further boost sales in these areas.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Segoe UI Semibold" panose="020B0702040204020203" pitchFamily="34" charset="0"/>
                <a:cs typeface="Segoe UI Semibold" panose="020B0702040204020203" pitchFamily="34" charset="0"/>
              </a:rPr>
              <a:t>    	Explore opportunities to improve sales in lower-performing categories such as Seafood and Breakfast items by 	promotions or bundles.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Segoe UI Semibold" panose="020B0702040204020203" pitchFamily="34" charset="0"/>
                <a:cs typeface="Segoe UI Semibold" panose="020B0702040204020203" pitchFamily="34" charset="0"/>
              </a:rPr>
              <a:t>Customer Satisfaction Improvement: Investigate areas contributing to the average rating of 3.92 and implement strategies 	to  improve customer satisfaction, such as enhancing customer service and ensuring product quality.</a:t>
            </a: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Segoe UI Semibold" panose="020B0702040204020203" pitchFamily="34" charset="0"/>
                <a:cs typeface="Segoe UI Semibold" panose="020B0702040204020203" pitchFamily="34" charset="0"/>
              </a:rPr>
              <a:t>        	Collect more detailed customer feedback to identify specific pain points and address them promptly.</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Segoe UI Semibold" panose="020B0702040204020203" pitchFamily="34" charset="0"/>
                <a:cs typeface="Segoe UI Semibold" panose="020B0702040204020203" pitchFamily="34" charset="0"/>
              </a:rPr>
              <a:t>Inventory Optimization: Continue to monitor and adjust inventory levels to ensure high-demand items are always in stock, 	especially in medium-sized outlets which have the highest sales.</a:t>
            </a: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Segoe UI Semibold" panose="020B0702040204020203" pitchFamily="34" charset="0"/>
                <a:cs typeface="Segoe UI Semibold" panose="020B0702040204020203" pitchFamily="34" charset="0"/>
              </a:rPr>
              <a:t>        	Evaluate the performance of low-fat versus regular fat items and adjust inventory accordingly to align with 	consumer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Segoe UI Semibold" panose="020B0702040204020203" pitchFamily="34" charset="0"/>
                <a:cs typeface="Segoe UI Semibold" panose="020B0702040204020203" pitchFamily="34" charset="0"/>
              </a:rPr>
              <a:t> Outlet Performance Analysis: Investigate the factors contributing to the high sales in medium-sized outlets and Tier 3 	locations to replicate successful strategies in other outlet sizes and tiers.</a:t>
            </a: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Segoe UI Semibold" panose="020B0702040204020203" pitchFamily="34" charset="0"/>
                <a:cs typeface="Segoe UI Semibold" panose="020B0702040204020203" pitchFamily="34" charset="0"/>
              </a:rPr>
              <a:t>     	   Analyze the sales dips in certain years and identify external factors or internal issues that may have contributed 	to these fluctuations, implementing measures to avoid similar trends in the future.</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Segoe UI Semibold" panose="020B0702040204020203" pitchFamily="34" charset="0"/>
                <a:cs typeface="Segoe UI Semibold" panose="020B0702040204020203" pitchFamily="34" charset="0"/>
              </a:rPr>
              <a:t>Outlet Type Optimization: Leverage the high sales performance of Supermarket Type 1 outlets by potentially expanding 	their presence or adopting their successful practices in other outlet types.</a:t>
            </a: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Segoe UI Semibold" panose="020B0702040204020203" pitchFamily="34" charset="0"/>
                <a:cs typeface="Segoe UI Semibold" panose="020B0702040204020203" pitchFamily="34" charset="0"/>
              </a:rPr>
              <a:t>        	Enhance the visibility and customer experience in other outlet types, particularly those with lower sales and item 	visibility, 	to boost their performance.</a:t>
            </a:r>
          </a:p>
          <a:p>
            <a:pPr marL="0" marR="0" lvl="0" indent="0" algn="l" defTabSz="914400" rtl="0" eaLnBrk="0" fontAlgn="base" latinLnBrk="0" hangingPunct="0">
              <a:lnSpc>
                <a:spcPct val="100000"/>
              </a:lnSpc>
              <a:spcBef>
                <a:spcPct val="0"/>
              </a:spcBef>
              <a:spcAft>
                <a:spcPct val="0"/>
              </a:spcAft>
              <a:buClrTx/>
              <a:buSzTx/>
              <a:buNone/>
              <a:tabLst/>
            </a:pPr>
            <a:endParaRPr lang="en-US" sz="1600" dirty="0">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Segoe UI Semibold" panose="020B0702040204020203" pitchFamily="34" charset="0"/>
                <a:cs typeface="Segoe UI Semibold" panose="020B0702040204020203" pitchFamily="34" charset="0"/>
              </a:rPr>
              <a:t>By implementing these recommendations, Blinkit can further optimize its sales performance, enhance customer satisfaction, and improve overall operational efficiency.</a:t>
            </a:r>
          </a:p>
        </p:txBody>
      </p:sp>
    </p:spTree>
    <p:extLst>
      <p:ext uri="{BB962C8B-B14F-4D97-AF65-F5344CB8AC3E}">
        <p14:creationId xmlns:p14="http://schemas.microsoft.com/office/powerpoint/2010/main" val="116533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a:ln>
            <a:noFill/>
          </a:ln>
          <a:effectLst>
            <a:outerShdw blurRad="292100" dist="139700" dir="2700000" algn="tl" rotWithShape="0">
              <a:srgbClr val="333333">
                <a:alpha val="65000"/>
              </a:srgbClr>
            </a:outerShdw>
          </a:effectLst>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592103" y="250569"/>
            <a:ext cx="10515600" cy="998980"/>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Overall Summary</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493421" y="1282896"/>
            <a:ext cx="11205156" cy="5324535"/>
          </a:xfrm>
          <a:prstGeom prst="rect">
            <a:avLst/>
          </a:prstGeom>
          <a:solidFill>
            <a:schemeClr val="bg1">
              <a:alpha val="46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Overall Summary for Blinkit Analysis The comprehensive analysis of Blinkit's sales performance, customer satisfaction, and inventory distribution reveals several key insights. Blinkit has achieved $1.20M in total sales with notable contributions from top-selling categories like Fruits and Vegetables and Snack Foods. The average customer rating stands at 3.92 out of 5, indicating room for improvement in customer satisfaction. Inventory analysis shows that medium-sized outlets generate the highest sales, with Tier 3 locations outperforming other tiers. Low-fat products are more popular, contributing to higher sales compared to regular fat items. Supermarket Type 1 outlets lead in total sales and inventory, suggesting effective strategies that could be replicated across other outlet types.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**Recommendations include** enhancing sales strategies for top and lower-performing product categories, improving customer satisfaction through targeted feedback and service improvements, optimizing inventory based on demand patterns, and leveraging successful outlet practices to boost overall performance.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Implementing these recommendations will help Blinkit optimize its sales performance, enhance customer satisfaction, and improve operational efficiency.</a:t>
            </a:r>
            <a:endParaRPr kumimoji="0" lang="en-US" altLang="en-US" sz="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65480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a:ln>
            <a:noFill/>
          </a:ln>
          <a:effectLst>
            <a:outerShdw blurRad="292100" dist="139700" dir="2700000" algn="tl" rotWithShape="0">
              <a:srgbClr val="333333">
                <a:alpha val="65000"/>
              </a:srgbClr>
            </a:outerShdw>
          </a:effectLst>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592103" y="250569"/>
            <a:ext cx="10515600" cy="998980"/>
          </a:xfrm>
        </p:spPr>
        <p:txBody>
          <a:bodyPr>
            <a:normAutofit/>
          </a:bodyPr>
          <a:lstStyle/>
          <a:p>
            <a:pPr algn="ctr"/>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493421" y="3406554"/>
            <a:ext cx="11205156" cy="1077218"/>
          </a:xfrm>
          <a:prstGeom prst="rect">
            <a:avLst/>
          </a:prstGeom>
          <a:solidFill>
            <a:schemeClr val="bg1">
              <a:alpha val="46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Segoe UI Semibold" panose="020B0702040204020203" pitchFamily="34" charset="0"/>
                <a:cs typeface="Segoe UI Semibold" panose="020B0702040204020203" pitchFamily="34" charset="0"/>
              </a:rPr>
              <a:t>Presented By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Rounak Pyne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Semibold" panose="020B0702040204020203" pitchFamily="34" charset="0"/>
                <a:cs typeface="Segoe UI Semibold" panose="020B0702040204020203" pitchFamily="34" charset="0"/>
                <a:hlinkClick r:id="rId4"/>
              </a:rPr>
              <a:t>rounakpyne.official@gmail.com</a:t>
            </a:r>
            <a:endPar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77879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Table of Contents:</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838200" y="1417687"/>
            <a:ext cx="8455713" cy="4832092"/>
          </a:xfrm>
          <a:prstGeom prst="rect">
            <a:avLst/>
          </a:prstGeom>
          <a:solidFill>
            <a:schemeClr val="bg1">
              <a:alpha val="46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Introduction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Business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KPIs and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Data Walkthrough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Insights and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Conclusion </a:t>
            </a:r>
          </a:p>
        </p:txBody>
      </p:sp>
    </p:spTree>
    <p:extLst>
      <p:ext uri="{BB962C8B-B14F-4D97-AF65-F5344CB8AC3E}">
        <p14:creationId xmlns:p14="http://schemas.microsoft.com/office/powerpoint/2010/main" val="169738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67572"/>
            <a:ext cx="11675675" cy="6718871"/>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397648" y="67572"/>
            <a:ext cx="10515600" cy="931271"/>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Introduction:</a:t>
            </a:r>
          </a:p>
        </p:txBody>
      </p:sp>
      <p:sp>
        <p:nvSpPr>
          <p:cNvPr id="6" name="TextBox 5">
            <a:extLst>
              <a:ext uri="{FF2B5EF4-FFF2-40B4-BE49-F238E27FC236}">
                <a16:creationId xmlns:a16="http://schemas.microsoft.com/office/drawing/2014/main" id="{825FC048-1414-4205-B57D-AE3A65DE2B89}"/>
              </a:ext>
            </a:extLst>
          </p:cNvPr>
          <p:cNvSpPr txBox="1"/>
          <p:nvPr/>
        </p:nvSpPr>
        <p:spPr>
          <a:xfrm>
            <a:off x="397648" y="853952"/>
            <a:ext cx="11396704" cy="5909310"/>
          </a:xfrm>
          <a:prstGeom prst="rect">
            <a:avLst/>
          </a:prstGeom>
          <a:solidFill>
            <a:schemeClr val="bg1">
              <a:alpha val="46000"/>
            </a:schemeClr>
          </a:solidFill>
        </p:spPr>
        <p:txBody>
          <a:bodyPr wrap="square">
            <a:spAutoFit/>
          </a:bodyPr>
          <a:lstStyle/>
          <a:p>
            <a:r>
              <a:rPr lang="en-US" b="1" dirty="0">
                <a:effectLst>
                  <a:outerShdw blurRad="38100" dist="38100" dir="2700000" algn="tl">
                    <a:srgbClr val="000000">
                      <a:alpha val="43137"/>
                    </a:srgbClr>
                  </a:outerShdw>
                </a:effectLst>
              </a:rPr>
              <a:t>Overview:</a:t>
            </a:r>
            <a:r>
              <a:rPr lang="en-US" dirty="0"/>
              <a:t> This project focuses on analyzing Blinkit's sales performance, customer satisfaction, and inventory distribution. This project is dedicated to a comprehensive analysis of Blinkit's operations, with a primary focus on three critical aspects:</a:t>
            </a:r>
          </a:p>
          <a:p>
            <a:endParaRPr lang="en-US" dirty="0"/>
          </a:p>
          <a:p>
            <a:pPr marL="285750" indent="-285750">
              <a:buFont typeface="Arial" panose="020B0604020202020204" pitchFamily="34" charset="0"/>
              <a:buChar char="•"/>
            </a:pPr>
            <a:r>
              <a:rPr lang="en-US"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Sales Performance:</a:t>
            </a:r>
            <a:r>
              <a:rPr lang="en-US" b="1" dirty="0">
                <a:latin typeface="Segoe UI Semibold" panose="020B0702040204020203" pitchFamily="34" charset="0"/>
                <a:cs typeface="Segoe UI Semibold" panose="020B0702040204020203" pitchFamily="34" charset="0"/>
              </a:rPr>
              <a:t> </a:t>
            </a:r>
            <a:r>
              <a:rPr lang="en-US" dirty="0">
                <a:latin typeface="Segoe UI "/>
                <a:cs typeface="Segoe UI Semibold" panose="020B0702040204020203" pitchFamily="34" charset="0"/>
              </a:rPr>
              <a:t>This involves examining the sales data to identify trends, patterns, and insights that can help in understanding the overall performance. Key metrics such as revenue growth, sales volume, and profit margins will be analyzed. The objective is to pinpoint high-performing products, recognize seasonal sales variations, and identify potential areas for improvement.</a:t>
            </a:r>
          </a:p>
          <a:p>
            <a:pPr marL="285750" indent="-285750">
              <a:buFont typeface="Arial" panose="020B0604020202020204" pitchFamily="34" charset="0"/>
              <a:buChar char="•"/>
            </a:pPr>
            <a:r>
              <a:rPr lang="en-US"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Customer Satisfaction:</a:t>
            </a:r>
            <a:r>
              <a:rPr lang="en-US" dirty="0">
                <a:latin typeface="Segoe UI "/>
                <a:cs typeface="Segoe UI Semibold" panose="020B0702040204020203" pitchFamily="34" charset="0"/>
              </a:rPr>
              <a:t> The analysis will delve into customer feedback and satisfaction metrics to gauge the overall customer experience. This includes analyzing survey results, customer reviews, and feedback scores to understand the level of satisfaction among Blinkit's customers. By identifying common pain points and areas of excellence, we aim to recommend strategies for enhancing customer satisfaction and loyalty.</a:t>
            </a:r>
          </a:p>
          <a:p>
            <a:pPr marL="285750" indent="-285750">
              <a:buFont typeface="Arial" panose="020B0604020202020204" pitchFamily="34" charset="0"/>
              <a:buChar char="•"/>
            </a:pPr>
            <a:r>
              <a:rPr lang="en-US"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Inventory Distribution</a:t>
            </a:r>
            <a:r>
              <a:rPr lang="en-US" dirty="0"/>
              <a:t>: This component focuses on the efficiency and effectiveness of Blinkit's inventory management. The goal is to analyze inventory data to understand stock levels, turnover rates, and distribution efficiency across various locations. By examining supply chain logistics, we aim to identify potential bottlenecks and suggest improvements to ensure optimal inventory levels, reduce wastage, and enhance distribution efficiency.</a:t>
            </a:r>
          </a:p>
          <a:p>
            <a:endParaRPr lang="en-US" dirty="0"/>
          </a:p>
          <a:p>
            <a:r>
              <a:rPr lang="en-US" dirty="0"/>
              <a:t>Together, these analyses will provide a holistic view of Blinkit's operational performance, highlighting strengths and areas for strategic improvement to drive overall business success.</a:t>
            </a:r>
          </a:p>
          <a:p>
            <a:pPr marL="285750" indent="-285750">
              <a:buFont typeface="Arial" panose="020B0604020202020204" pitchFamily="34" charset="0"/>
              <a:buChar char="•"/>
            </a:pPr>
            <a:r>
              <a:rPr lang="en-US" b="1" dirty="0"/>
              <a:t>Objective</a:t>
            </a:r>
            <a:r>
              <a:rPr lang="en-US" dirty="0"/>
              <a:t>: To identify key insights and opportunities for optimization.</a:t>
            </a:r>
          </a:p>
          <a:p>
            <a:pPr marL="285750" indent="-285750">
              <a:buFont typeface="Arial" panose="020B0604020202020204" pitchFamily="34" charset="0"/>
              <a:buChar char="•"/>
            </a:pPr>
            <a:r>
              <a:rPr lang="en-US" b="1" dirty="0"/>
              <a:t>Tools Used</a:t>
            </a:r>
            <a:r>
              <a:rPr lang="en-US" dirty="0"/>
              <a:t>: Power BI for visualization and analysis.</a:t>
            </a:r>
            <a:endParaRPr lang="en-IN" dirty="0"/>
          </a:p>
        </p:txBody>
      </p:sp>
    </p:spTree>
    <p:extLst>
      <p:ext uri="{BB962C8B-B14F-4D97-AF65-F5344CB8AC3E}">
        <p14:creationId xmlns:p14="http://schemas.microsoft.com/office/powerpoint/2010/main" val="245972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838200" y="365126"/>
            <a:ext cx="10515600" cy="998980"/>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Business Requirements:</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417636" y="1440833"/>
            <a:ext cx="11356725" cy="4955203"/>
          </a:xfrm>
          <a:prstGeom prst="rect">
            <a:avLst/>
          </a:prstGeom>
          <a:solidFill>
            <a:schemeClr val="bg1">
              <a:alpha val="46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Conduct a Comprehensive Analysis of Blinkit’s Sales Performance: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Objective</a:t>
            </a: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To thoroughly examine the sales data from Blinkit to determine trends, peak performance periods, and </a:t>
            </a:r>
          </a:p>
          <a:p>
            <a:pPr marL="457200" lvl="1" indent="0" eaLnBrk="0" fontAlgn="base" hangingPunct="0">
              <a:lnSpc>
                <a:spcPct val="100000"/>
              </a:lnSpc>
              <a:spcBef>
                <a:spcPct val="0"/>
              </a:spcBef>
              <a:spcAft>
                <a:spcPct val="0"/>
              </a:spcAft>
              <a:buNone/>
            </a:pPr>
            <a:r>
              <a:rPr lang="en-US" altLang="en-US" sz="1400" dirty="0">
                <a:latin typeface="Segoe UI Semibold" panose="020B0702040204020203" pitchFamily="34" charset="0"/>
                <a:cs typeface="Segoe UI Semibold" panose="020B0702040204020203" pitchFamily="34" charset="0"/>
              </a:rPr>
              <a:t>	</a:t>
            </a: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potential areas for enhancement.</a:t>
            </a:r>
          </a:p>
          <a:p>
            <a:pPr marL="457200" lvl="1" indent="0" eaLnBrk="0" fontAlgn="base" hangingPunct="0">
              <a:lnSpc>
                <a:spcPct val="10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Approach</a:t>
            </a: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Utilize historical sales data to assess year-over-year growth, seasonal trends, and performance against sales targets.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Break down sales by product category and region to identify top performers and underperformers.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Analyze sales response to marketing campaigns and promotions to gauge their effectiveness.</a:t>
            </a:r>
          </a:p>
          <a:p>
            <a:pPr marL="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Identify Key Insights and Opportunities for Optimization:</a:t>
            </a:r>
          </a:p>
          <a:p>
            <a:pPr marL="4572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Objective</a:t>
            </a: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To extract actionable insights from the sales analysis that can directly influence decision-making and strategic planning.</a:t>
            </a:r>
          </a:p>
          <a:p>
            <a:pPr marL="457200" lvl="2" indent="0"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4572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Key Areas</a:t>
            </a: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a:t>
            </a:r>
          </a:p>
          <a:p>
            <a:pPr marL="457200" lvl="2"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Identifying products and regions with the highest growth potential.</a:t>
            </a:r>
          </a:p>
          <a:p>
            <a:pPr marL="457200" lvl="2"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Pinpointing operational inefficiencies that can be streamlined to reduce costs and increase profitability.</a:t>
            </a:r>
          </a:p>
          <a:p>
            <a:pPr marL="457200" lvl="2"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Recognizing customer buying patterns to optimize inventory and marketing strategies.</a:t>
            </a:r>
            <a:endParaRPr lang="en-US" altLang="en-US" sz="1400" dirty="0">
              <a:latin typeface="Segoe UI Semibold" panose="020B0702040204020203" pitchFamily="34" charset="0"/>
              <a:cs typeface="Segoe UI Semibold" panose="020B0702040204020203" pitchFamily="34" charset="0"/>
            </a:endParaRPr>
          </a:p>
          <a:p>
            <a:pPr marL="90488" lvl="2" indent="0" eaLnBrk="0" fontAlgn="base" hangingPunct="0">
              <a:lnSpc>
                <a:spcPct val="100000"/>
              </a:lnSpc>
              <a:spcBef>
                <a:spcPct val="0"/>
              </a:spcBef>
              <a:spcAft>
                <a:spcPct val="0"/>
              </a:spcAft>
              <a:buFontTx/>
              <a:buChar char="•"/>
            </a:pPr>
            <a:endPar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90488" lvl="2"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Utilize Various KPIs and Visualizations in Power BI</a:t>
            </a:r>
          </a:p>
          <a:p>
            <a:pPr marL="547688" lvl="3"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Objective</a:t>
            </a: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To leverage Power BI to create dynamic and interactive visualizations that make complex data easily interpretable.</a:t>
            </a:r>
          </a:p>
        </p:txBody>
      </p:sp>
    </p:spTree>
    <p:extLst>
      <p:ext uri="{BB962C8B-B14F-4D97-AF65-F5344CB8AC3E}">
        <p14:creationId xmlns:p14="http://schemas.microsoft.com/office/powerpoint/2010/main" val="344160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838200" y="365126"/>
            <a:ext cx="10515600" cy="998980"/>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Data Walkthrough:</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592103" y="1249549"/>
            <a:ext cx="9271426" cy="3693319"/>
          </a:xfrm>
          <a:prstGeom prst="rect">
            <a:avLst/>
          </a:prstGeom>
          <a:solidFill>
            <a:schemeClr val="bg1">
              <a:alpha val="46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Data Description: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Item Fat Content: Defines fat type of the item (e.g., Regular, Low fat).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Item Identifier: Unique item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Item Type: Category of item.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Outlet Establishment Year: Year the outlet was opened.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Outlet Identifier: Unique ID for each outlet.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Outlet Location Type: City tier (Tier 1, Tier 2, Tier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Outlet Size: Size of the outlet (Small, Medium, Big).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Outlet Type: Type of supermarket (e.g., Grocery, Supermarket 1, 2,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Item Visibility: Visibility of item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Item Weight: Weight of the item.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Sales: Total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Ratings: Customer ratings.</a:t>
            </a:r>
            <a:endPar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03351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592103" y="250569"/>
            <a:ext cx="10515600" cy="998980"/>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KPIs and Metrics:</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592103" y="1142943"/>
            <a:ext cx="927142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KPIs Requirements</a:t>
            </a: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Total Sales</a:t>
            </a: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The overall revenue generated from all items sold.</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Average Sales</a:t>
            </a: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The average revenue per sale.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Number of Items</a:t>
            </a: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The total count of different items sold.</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Average Rating</a:t>
            </a: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The average customer rating for items sold.</a:t>
            </a:r>
            <a:endParaRPr kumimoji="0" lang="en-US" altLang="en-US" sz="1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26CC7E6F-5145-40A8-BA52-0A4CD4E74372}"/>
              </a:ext>
            </a:extLst>
          </p:cNvPr>
          <p:cNvPicPr>
            <a:picLocks noChangeAspect="1"/>
          </p:cNvPicPr>
          <p:nvPr/>
        </p:nvPicPr>
        <p:blipFill>
          <a:blip r:embed="rId4"/>
          <a:stretch>
            <a:fillRect/>
          </a:stretch>
        </p:blipFill>
        <p:spPr>
          <a:xfrm>
            <a:off x="2424112" y="3048310"/>
            <a:ext cx="7724229" cy="3452950"/>
          </a:xfrm>
          <a:prstGeom prst="rect">
            <a:avLst/>
          </a:prstGeom>
        </p:spPr>
      </p:pic>
    </p:spTree>
    <p:extLst>
      <p:ext uri="{BB962C8B-B14F-4D97-AF65-F5344CB8AC3E}">
        <p14:creationId xmlns:p14="http://schemas.microsoft.com/office/powerpoint/2010/main" val="178453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592103" y="250569"/>
            <a:ext cx="10515600" cy="998980"/>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Visualizations:</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592103" y="1389164"/>
            <a:ext cx="927142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Total Sales by Fat Content:</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a:t>
            </a: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Objective</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Analyze the impact of fat content on total sales.</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a:t>
            </a: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Chart</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a:t>
            </a: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Type</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Donut</a:t>
            </a:r>
            <a:r>
              <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Chart.</a:t>
            </a:r>
            <a:endParaRPr kumimoji="0" lang="en-US" altLang="en-US" sz="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7BCFC314-584C-4A0B-8EA9-2FA3B6C82049}"/>
              </a:ext>
            </a:extLst>
          </p:cNvPr>
          <p:cNvPicPr>
            <a:picLocks noChangeAspect="1"/>
          </p:cNvPicPr>
          <p:nvPr/>
        </p:nvPicPr>
        <p:blipFill>
          <a:blip r:embed="rId4"/>
          <a:stretch>
            <a:fillRect/>
          </a:stretch>
        </p:blipFill>
        <p:spPr>
          <a:xfrm>
            <a:off x="3125136" y="2544442"/>
            <a:ext cx="5209395" cy="3986915"/>
          </a:xfrm>
          <a:prstGeom prst="rect">
            <a:avLst/>
          </a:prstGeom>
        </p:spPr>
      </p:pic>
    </p:spTree>
    <p:extLst>
      <p:ext uri="{BB962C8B-B14F-4D97-AF65-F5344CB8AC3E}">
        <p14:creationId xmlns:p14="http://schemas.microsoft.com/office/powerpoint/2010/main" val="266480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592103" y="250569"/>
            <a:ext cx="10515600" cy="998980"/>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Visualizations:</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592103" y="1389164"/>
            <a:ext cx="927142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Total Sales by Item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Objective: Identify performance of different item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Chart Type: Bar Chart.</a:t>
            </a:r>
            <a:endParaRPr kumimoji="0" lang="en-US" altLang="en-US" sz="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E66D943A-6C70-4F09-A32C-7DF187D21C75}"/>
              </a:ext>
            </a:extLst>
          </p:cNvPr>
          <p:cNvPicPr>
            <a:picLocks noChangeAspect="1"/>
          </p:cNvPicPr>
          <p:nvPr/>
        </p:nvPicPr>
        <p:blipFill>
          <a:blip r:embed="rId4"/>
          <a:stretch>
            <a:fillRect/>
          </a:stretch>
        </p:blipFill>
        <p:spPr>
          <a:xfrm>
            <a:off x="3771120" y="2467884"/>
            <a:ext cx="5133038" cy="4139547"/>
          </a:xfrm>
          <a:prstGeom prst="rect">
            <a:avLst/>
          </a:prstGeom>
        </p:spPr>
      </p:pic>
    </p:spTree>
    <p:extLst>
      <p:ext uri="{BB962C8B-B14F-4D97-AF65-F5344CB8AC3E}">
        <p14:creationId xmlns:p14="http://schemas.microsoft.com/office/powerpoint/2010/main" val="4135663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F0919-6CA9-4ED1-A51B-EE871A3E1373}"/>
              </a:ext>
            </a:extLst>
          </p:cNvPr>
          <p:cNvPicPr>
            <a:picLocks noChangeAspect="1"/>
          </p:cNvPicPr>
          <p:nvPr/>
        </p:nvPicPr>
        <p:blipFill>
          <a:blip r:embed="rId2">
            <a:alphaModFix amt="5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162" y="149900"/>
            <a:ext cx="11675675" cy="6567567"/>
          </a:xfrm>
          <a:prstGeom prst="rect">
            <a:avLst/>
          </a:prstGeom>
        </p:spPr>
      </p:pic>
      <p:sp>
        <p:nvSpPr>
          <p:cNvPr id="9" name="Title 8">
            <a:extLst>
              <a:ext uri="{FF2B5EF4-FFF2-40B4-BE49-F238E27FC236}">
                <a16:creationId xmlns:a16="http://schemas.microsoft.com/office/drawing/2014/main" id="{7CB38243-2C84-4D83-9C12-AE172FFC608D}"/>
              </a:ext>
            </a:extLst>
          </p:cNvPr>
          <p:cNvSpPr>
            <a:spLocks noGrp="1"/>
          </p:cNvSpPr>
          <p:nvPr>
            <p:ph type="title"/>
          </p:nvPr>
        </p:nvSpPr>
        <p:spPr>
          <a:xfrm>
            <a:off x="592103" y="250569"/>
            <a:ext cx="10515600" cy="998980"/>
          </a:xfrm>
        </p:spPr>
        <p:txBody>
          <a:bodyPr>
            <a:normAutofit/>
          </a:bodyPr>
          <a:lstStyle/>
          <a:p>
            <a:r>
              <a:rPr lang="en-IN" sz="60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Visualizations:</a:t>
            </a:r>
          </a:p>
        </p:txBody>
      </p:sp>
      <p:sp>
        <p:nvSpPr>
          <p:cNvPr id="11" name="Rectangle 1">
            <a:extLst>
              <a:ext uri="{FF2B5EF4-FFF2-40B4-BE49-F238E27FC236}">
                <a16:creationId xmlns:a16="http://schemas.microsoft.com/office/drawing/2014/main" id="{77F77C0A-A8D8-4C7B-B068-88577722F58C}"/>
              </a:ext>
            </a:extLst>
          </p:cNvPr>
          <p:cNvSpPr>
            <a:spLocks noGrp="1" noChangeArrowheads="1"/>
          </p:cNvSpPr>
          <p:nvPr>
            <p:ph idx="1"/>
          </p:nvPr>
        </p:nvSpPr>
        <p:spPr bwMode="auto">
          <a:xfrm>
            <a:off x="592103" y="1389164"/>
            <a:ext cx="927142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Fat Content by Outlet for Total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Objective: Compare total sales across outlets segmented by fat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Chart Type: Stacked Column Chart.</a:t>
            </a:r>
            <a:endParaRPr kumimoji="0" lang="en-US" altLang="en-US" sz="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CA6512C7-F772-4343-AD00-182DC2B83146}"/>
              </a:ext>
            </a:extLst>
          </p:cNvPr>
          <p:cNvPicPr>
            <a:picLocks noChangeAspect="1"/>
          </p:cNvPicPr>
          <p:nvPr/>
        </p:nvPicPr>
        <p:blipFill>
          <a:blip r:embed="rId4"/>
          <a:stretch>
            <a:fillRect/>
          </a:stretch>
        </p:blipFill>
        <p:spPr>
          <a:xfrm>
            <a:off x="3600917" y="2404827"/>
            <a:ext cx="4718623" cy="4202604"/>
          </a:xfrm>
          <a:prstGeom prst="rect">
            <a:avLst/>
          </a:prstGeom>
        </p:spPr>
      </p:pic>
    </p:spTree>
    <p:extLst>
      <p:ext uri="{BB962C8B-B14F-4D97-AF65-F5344CB8AC3E}">
        <p14:creationId xmlns:p14="http://schemas.microsoft.com/office/powerpoint/2010/main" val="794195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1694</Words>
  <Application>Microsoft Office PowerPoint</Application>
  <PresentationFormat>Widescreen</PresentationFormat>
  <Paragraphs>138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Segoe UI </vt:lpstr>
      <vt:lpstr>Segoe UI Semibold</vt:lpstr>
      <vt:lpstr>Office Theme</vt:lpstr>
      <vt:lpstr>BlinkIT Sales Business Analysis</vt:lpstr>
      <vt:lpstr>Table of Contents:</vt:lpstr>
      <vt:lpstr>Introduction:</vt:lpstr>
      <vt:lpstr>Business Requirements:</vt:lpstr>
      <vt:lpstr>Data Walkthrough:</vt:lpstr>
      <vt:lpstr>KPIs and Metrics:</vt:lpstr>
      <vt:lpstr>Visualizations:</vt:lpstr>
      <vt:lpstr>Visualizations:</vt:lpstr>
      <vt:lpstr>Visualizations:</vt:lpstr>
      <vt:lpstr>Visualizations:</vt:lpstr>
      <vt:lpstr>Visualizations:</vt:lpstr>
      <vt:lpstr>Visualizations:</vt:lpstr>
      <vt:lpstr>Visualizations:</vt:lpstr>
      <vt:lpstr>Insights and Recommendations:</vt:lpstr>
      <vt:lpstr>Insights and Recommendations:</vt:lpstr>
      <vt:lpstr>Overall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BlinkIT Sales Business Analysis</dc:title>
  <dc:creator>Rounak Pyne</dc:creator>
  <cp:lastModifiedBy>Rounak Pyne</cp:lastModifiedBy>
  <cp:revision>13</cp:revision>
  <dcterms:created xsi:type="dcterms:W3CDTF">2024-07-16T04:01:21Z</dcterms:created>
  <dcterms:modified xsi:type="dcterms:W3CDTF">2024-07-16T06:09:55Z</dcterms:modified>
</cp:coreProperties>
</file>